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8"/>
  </p:notesMasterIdLst>
  <p:sldIdLst>
    <p:sldId id="256" r:id="rId2"/>
    <p:sldId id="257" r:id="rId3"/>
    <p:sldId id="276" r:id="rId4"/>
    <p:sldId id="279" r:id="rId5"/>
    <p:sldId id="28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41" autoAdjust="0"/>
  </p:normalViewPr>
  <p:slideViewPr>
    <p:cSldViewPr snapToGrid="0">
      <p:cViewPr varScale="1">
        <p:scale>
          <a:sx n="63" d="100"/>
          <a:sy n="63" d="100"/>
        </p:scale>
        <p:origin x="9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0E77-961C-4EDB-8557-DC1E2D38FC09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26AE7-D980-4C4B-875A-4FFFF3E7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92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GB" dirty="0" smtClean="0"/>
              <a:t>It’s quite well established that presenting academic integrity in the language of crime and punishment is pretty ridiculous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endParaRPr lang="en-GB" dirty="0" smtClean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GB" dirty="0" smtClean="0"/>
              <a:t>There is also the question of whether it is presented (to international students) under a patronising guise of ‘well, in this country…’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endParaRPr lang="en-GB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GB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Another (more reasonable) approach might be to make a contrast between previous and higher education (but is this interesting? Is this true [that high school is not all being threatened about cheating]?</a:t>
            </a:r>
            <a:endParaRPr lang="en-GB" sz="11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6AE7-D980-4C4B-875A-4FFFF3E78A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9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Foundation programme for Fashion and Graphic Design undergraduate students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Everything </a:t>
            </a:r>
            <a:r>
              <a:rPr lang="en-GB" dirty="0" smtClean="0"/>
              <a:t>Is A Remix and other listening resources</a:t>
            </a:r>
          </a:p>
          <a:p>
            <a:r>
              <a:rPr lang="en-GB" dirty="0" smtClean="0"/>
              <a:t>Presentation on something original and something unoriginal</a:t>
            </a:r>
          </a:p>
          <a:p>
            <a:r>
              <a:rPr lang="en-GB" dirty="0" smtClean="0"/>
              <a:t>Formative research essay on ethics in design – copying and plagiarism was one possible topic, so covered in lectures, and through classmates’ primary research interviews, etc.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Then when a formal statement of AI was required, the language was there, questions could be asked in class discussions/ exams, etc.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6AE7-D980-4C4B-875A-4FFFF3E78A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700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Pre-Sessional designed for Accounting and Finance postgraduates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CFA statement – here are some of the features of ‘misrepresentation’ – matching and ranking tasks, using authentic exam materials</a:t>
            </a:r>
          </a:p>
          <a:p>
            <a:pPr marL="0" indent="0">
              <a:buNone/>
            </a:pPr>
            <a:r>
              <a:rPr lang="en-GB" dirty="0" smtClean="0"/>
              <a:t>Discussion and reading about financial scandals</a:t>
            </a:r>
          </a:p>
          <a:p>
            <a:pPr marL="0" indent="0">
              <a:buNone/>
            </a:pPr>
            <a:r>
              <a:rPr lang="en-GB" dirty="0" smtClean="0"/>
              <a:t>Presentation on the topic of ‘what qualities are needed to be a successful financial professional?’ – again, by osmosis, rather than beating them over the head.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6AE7-D980-4C4B-875A-4FFFF3E78A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9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0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67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0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6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7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9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5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2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2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79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5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1CB3C67-3CD4-469A-87CB-26C274FA9A36}" type="datetimeFigureOut">
              <a:rPr lang="en-GB" smtClean="0"/>
              <a:t>22/02/2019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3A446B3-A70F-4E6D-8351-B00802C979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885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216" y="1449147"/>
            <a:ext cx="9145420" cy="2971051"/>
          </a:xfrm>
        </p:spPr>
        <p:txBody>
          <a:bodyPr/>
          <a:lstStyle/>
          <a:p>
            <a:r>
              <a:rPr lang="en-GB" sz="6000" dirty="0" smtClean="0"/>
              <a:t>Using subject specificity to encourage good academic practice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216" y="5315802"/>
            <a:ext cx="11459336" cy="1856096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Michael Salmon </a:t>
            </a:r>
            <a:r>
              <a:rPr lang="en-GB" sz="1200" dirty="0" smtClean="0"/>
              <a:t>SFHEA</a:t>
            </a:r>
          </a:p>
          <a:p>
            <a:pPr algn="just"/>
            <a:r>
              <a:rPr lang="en-GB" dirty="0" smtClean="0"/>
              <a:t>EAP Coordinator, University of Liverpool in London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2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“You wouldn’t steal a car…”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6305266"/>
            <a:ext cx="12460782" cy="552734"/>
            <a:chOff x="0" y="6305266"/>
            <a:chExt cx="12460782" cy="552734"/>
          </a:xfrm>
        </p:grpSpPr>
        <p:sp>
          <p:nvSpPr>
            <p:cNvPr id="4" name="Rectangle 3"/>
            <p:cNvSpPr/>
            <p:nvPr/>
          </p:nvSpPr>
          <p:spPr>
            <a:xfrm>
              <a:off x="0" y="6305266"/>
              <a:ext cx="12192000" cy="55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8263" y="6390266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/>
                <a:t>Background</a:t>
              </a:r>
              <a:endParaRPr lang="en-GB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85356" y="6400081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Approach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8569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1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8722" y="6390266"/>
              <a:ext cx="220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2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09152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Conclusion 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72486" y="2596558"/>
            <a:ext cx="10693612" cy="291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GB" sz="2400" dirty="0" smtClean="0"/>
              <a:t>Some common ways of conceptualising academic integrity to international students: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endParaRPr lang="en-GB" sz="24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AutoNum type="arabicPeriod"/>
            </a:pPr>
            <a:r>
              <a:rPr lang="en-GB" sz="2400" dirty="0" smtClean="0"/>
              <a:t>Rules and rule-breaking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AutoNum type="arabicPeriod"/>
            </a:pPr>
            <a:r>
              <a:rPr lang="en-GB" sz="2400" dirty="0" smtClean="0"/>
              <a:t>UK higher education culture (as opposed to other countries)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AutoNum type="arabicPeriod"/>
            </a:pPr>
            <a:r>
              <a:rPr lang="en-GB" sz="2400" dirty="0" smtClean="0"/>
              <a:t>Higher education culture (as opposed to earlier stages) </a:t>
            </a:r>
            <a:endParaRPr lang="en-GB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rather…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15" y="2298487"/>
            <a:ext cx="11094367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Academic integrity does not exist in a vacuum, but rather has clear parallels with </a:t>
            </a:r>
            <a:r>
              <a:rPr lang="en-GB" sz="2400" b="1" dirty="0" smtClean="0"/>
              <a:t>codes and standards of practice</a:t>
            </a:r>
            <a:r>
              <a:rPr lang="en-GB" sz="2400" dirty="0" smtClean="0"/>
              <a:t> in practically </a:t>
            </a:r>
            <a:r>
              <a:rPr lang="en-GB" sz="2400" dirty="0"/>
              <a:t>every professional discipline.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dirty="0" smtClean="0"/>
              <a:t>If we are trying to embed employability, make learning authentic, and motivate students, </a:t>
            </a:r>
            <a:r>
              <a:rPr lang="en-GB" sz="2400" b="1" dirty="0" smtClean="0"/>
              <a:t>drawing connections with professional practice </a:t>
            </a:r>
            <a:r>
              <a:rPr lang="en-GB" sz="2400" dirty="0" smtClean="0"/>
              <a:t>can be a more successful approach.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400" dirty="0" smtClean="0"/>
              <a:t>I will quickly present two examples of how this can be done – from ESAP contexts.</a:t>
            </a:r>
            <a:endParaRPr lang="en-GB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305266"/>
            <a:ext cx="12460782" cy="552734"/>
            <a:chOff x="0" y="6305266"/>
            <a:chExt cx="12460782" cy="552734"/>
          </a:xfrm>
        </p:grpSpPr>
        <p:sp>
          <p:nvSpPr>
            <p:cNvPr id="19" name="Rectangle 18"/>
            <p:cNvSpPr/>
            <p:nvPr/>
          </p:nvSpPr>
          <p:spPr>
            <a:xfrm>
              <a:off x="0" y="6305266"/>
              <a:ext cx="12192000" cy="55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263" y="6390266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tx1">
                      <a:lumMod val="65000"/>
                    </a:schemeClr>
                  </a:solidFill>
                </a:rPr>
                <a:t>Background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85356" y="6400081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Approach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8569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1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8722" y="6390266"/>
              <a:ext cx="220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2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509152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Conclusion 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283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222287"/>
            <a:ext cx="11308080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Foundation programme for Fashion and Graphic Design undergraduate students: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Listening resources on remix culture</a:t>
            </a:r>
          </a:p>
          <a:p>
            <a:r>
              <a:rPr lang="en-GB" sz="2400" dirty="0" smtClean="0"/>
              <a:t>Presentation on originality in design</a:t>
            </a:r>
          </a:p>
          <a:p>
            <a:r>
              <a:rPr lang="en-GB" sz="2400" dirty="0" smtClean="0"/>
              <a:t>Formative research essay on ethical design practice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6305266"/>
            <a:ext cx="12460782" cy="552734"/>
            <a:chOff x="0" y="6305266"/>
            <a:chExt cx="12460782" cy="552734"/>
          </a:xfrm>
        </p:grpSpPr>
        <p:sp>
          <p:nvSpPr>
            <p:cNvPr id="12" name="Rectangle 11"/>
            <p:cNvSpPr/>
            <p:nvPr/>
          </p:nvSpPr>
          <p:spPr>
            <a:xfrm>
              <a:off x="0" y="6305266"/>
              <a:ext cx="12192000" cy="55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263" y="6390266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tx1">
                      <a:lumMod val="65000"/>
                    </a:schemeClr>
                  </a:solidFill>
                </a:rPr>
                <a:t>Background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85356" y="6400081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Approach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8569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Example</a:t>
              </a:r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 </a:t>
              </a:r>
              <a:r>
                <a:rPr lang="en-GB" b="1" dirty="0"/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8722" y="6390266"/>
              <a:ext cx="220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2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509152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Conclusion 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301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Pre-Sessional designed for Accounting and Finance postgraduates:</a:t>
            </a:r>
          </a:p>
          <a:p>
            <a:endParaRPr lang="en-GB" sz="1400" dirty="0"/>
          </a:p>
          <a:p>
            <a:r>
              <a:rPr lang="en-GB" sz="2400" dirty="0" smtClean="0"/>
              <a:t>Report on the future of the financial services industry</a:t>
            </a:r>
          </a:p>
          <a:p>
            <a:r>
              <a:rPr lang="en-GB" sz="2400" dirty="0" smtClean="0"/>
              <a:t>Discussion and reading about financial scandals, CFA </a:t>
            </a:r>
            <a:r>
              <a:rPr lang="en-GB" sz="2400" dirty="0"/>
              <a:t>statements, ICAEW standards of </a:t>
            </a:r>
            <a:r>
              <a:rPr lang="en-GB" sz="2400" dirty="0" smtClean="0"/>
              <a:t>practice</a:t>
            </a:r>
          </a:p>
          <a:p>
            <a:r>
              <a:rPr lang="en-GB" sz="2400" dirty="0" smtClean="0"/>
              <a:t>Presentation on the topic of ‘what qualities are needed to be a successful financial professional?’</a:t>
            </a:r>
            <a:endParaRPr lang="en-GB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6305266"/>
            <a:ext cx="12460782" cy="552734"/>
            <a:chOff x="0" y="6305266"/>
            <a:chExt cx="12460782" cy="552734"/>
          </a:xfrm>
        </p:grpSpPr>
        <p:sp>
          <p:nvSpPr>
            <p:cNvPr id="12" name="Rectangle 11"/>
            <p:cNvSpPr/>
            <p:nvPr/>
          </p:nvSpPr>
          <p:spPr>
            <a:xfrm>
              <a:off x="0" y="6305266"/>
              <a:ext cx="12192000" cy="55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263" y="6390266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tx1">
                      <a:lumMod val="65000"/>
                    </a:schemeClr>
                  </a:solidFill>
                </a:rPr>
                <a:t>Background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85356" y="6400081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Approach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8569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1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8722" y="6390266"/>
              <a:ext cx="220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Example 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509152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Conclusion 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14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51185" y="0"/>
            <a:ext cx="3778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Michael Salmon</a:t>
            </a:r>
          </a:p>
          <a:p>
            <a:pPr algn="r">
              <a:lnSpc>
                <a:spcPct val="150000"/>
              </a:lnSpc>
            </a:pPr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</a:rPr>
              <a:t>M.Salmon@liverpool.ac.uk</a:t>
            </a:r>
            <a:endParaRPr lang="en-GB" sz="1400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0" y="6305266"/>
            <a:ext cx="12460782" cy="552734"/>
            <a:chOff x="0" y="6305266"/>
            <a:chExt cx="12460782" cy="552734"/>
          </a:xfrm>
        </p:grpSpPr>
        <p:sp>
          <p:nvSpPr>
            <p:cNvPr id="25" name="Rectangle 24"/>
            <p:cNvSpPr/>
            <p:nvPr/>
          </p:nvSpPr>
          <p:spPr>
            <a:xfrm>
              <a:off x="0" y="6305266"/>
              <a:ext cx="12192000" cy="5527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263" y="6390266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tx1">
                      <a:lumMod val="65000"/>
                    </a:schemeClr>
                  </a:solidFill>
                </a:rPr>
                <a:t>Background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85356" y="6400081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Approach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8569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1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38722" y="6390266"/>
              <a:ext cx="2201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>
                      <a:lumMod val="65000"/>
                    </a:schemeClr>
                  </a:solidFill>
                </a:rPr>
                <a:t>Example 2</a:t>
              </a:r>
              <a:endParaRPr lang="en-GB" dirty="0">
                <a:solidFill>
                  <a:schemeClr val="tx1">
                    <a:lumMod val="6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509152" y="6396967"/>
              <a:ext cx="19516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Conclusion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5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otabl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705</TotalTime>
  <Words>491</Words>
  <Application>Microsoft Office PowerPoint</Application>
  <PresentationFormat>Widescreen</PresentationFormat>
  <Paragraphs>74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2</vt:lpstr>
      <vt:lpstr>Quotable</vt:lpstr>
      <vt:lpstr>Using subject specificity to encourage good academic practice </vt:lpstr>
      <vt:lpstr>“You wouldn’t steal a car…”</vt:lpstr>
      <vt:lpstr>But rather…</vt:lpstr>
      <vt:lpstr>Case Study #1</vt:lpstr>
      <vt:lpstr>Case Study #2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ENGAGEMENT WITH THE VLE: MAKING VITAL MORE LEARNER-FRIENDLY</dc:title>
  <dc:creator>Salmon, Michael</dc:creator>
  <cp:lastModifiedBy>Salmon, Michael</cp:lastModifiedBy>
  <cp:revision>81</cp:revision>
  <dcterms:created xsi:type="dcterms:W3CDTF">2019-01-16T10:05:02Z</dcterms:created>
  <dcterms:modified xsi:type="dcterms:W3CDTF">2019-02-22T15:20:32Z</dcterms:modified>
</cp:coreProperties>
</file>