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</p:sldIdLst>
  <p:sldSz cx="12192000" cy="6858000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Hockey" initials="RH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799"/>
    <a:srgbClr val="3CA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564" y="32"/>
      </p:cViewPr>
      <p:guideLst>
        <p:guide orient="horz" pos="238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>
        <p:scale>
          <a:sx n="100" d="100"/>
          <a:sy n="100" d="100"/>
        </p:scale>
        <p:origin x="3510" y="-648"/>
      </p:cViewPr>
      <p:guideLst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946" y="0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2F78F69E-6340-4D52-AFF8-DBFE2618D33A}" type="datetimeFigureOut">
              <a:rPr lang="en-GB" smtClean="0"/>
              <a:t>21/02/2019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098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946" y="9264098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60649F6A-A089-4B1D-BD1E-1E6F485F77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681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946" y="0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D7193CA6-DDDC-4867-A6AC-D1537B27C70F}" type="datetimeFigureOut">
              <a:rPr lang="en-GB" smtClean="0"/>
              <a:t>21/02/2019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0" tIns="45505" rIns="91010" bIns="4550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539" y="4693831"/>
            <a:ext cx="5334011" cy="3839975"/>
          </a:xfrm>
          <a:prstGeom prst="rect">
            <a:avLst/>
          </a:prstGeom>
        </p:spPr>
        <p:txBody>
          <a:bodyPr vert="horz" lIns="91010" tIns="45505" rIns="91010" bIns="4550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098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946" y="9264098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131B04D6-CE5F-40AB-AC2A-EB34B9FD5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444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MPPOP</a:t>
            </a:r>
            <a:r>
              <a:rPr lang="en-GB" baseline="0" dirty="0" smtClean="0"/>
              <a:t> – a partnership between Abertay University and Perfect World, China’s third-largest media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Abertay is the only European institution to feature in the Princeton Review’s top 20 unis for games courses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Course designed to prepare Chinese students for very specific demands of the MProf in Games Development, taught at Abertay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9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85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389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543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35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012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334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dirty="0" smtClean="0"/>
              <a:t>on an activity in order to do better next time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dirty="0" smtClean="0"/>
              <a:t>To get into this</a:t>
            </a:r>
            <a:r>
              <a:rPr lang="en-GB" sz="1200" baseline="0" dirty="0" smtClean="0"/>
              <a:t> habit!</a:t>
            </a:r>
            <a:endParaRPr lang="en-GB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076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016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45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760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309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853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 smtClean="0"/>
              <a:t>DES503: Game Design as Culture and Business – analyses games from a range of standpoints, requires students to write a 3000 word essay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735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aseline="0" dirty="0" smtClean="0"/>
              <a:t>DES504: Professional Game Design in Context – group projects.  What’s produced is less important than the journey taken to get there.  Grades are assigned by peers as well as tutors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15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Must be able to demonstrate value to team; must be able to respond to feedback in a positive and constructive way.  Cultural issues – 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 arriving late, long lunchbreaks, sitting with other Chinese students because it’s more “comfortable”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Very </a:t>
            </a:r>
            <a:r>
              <a:rPr lang="en-GB" baseline="0" dirty="0" smtClean="0"/>
              <a:t>few students have been outside China – many have almost no experience of interacting with non-Chinese English speakers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88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650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015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376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and Content">
    <p:bg>
      <p:bgPr>
        <a:solidFill>
          <a:srgbClr val="3CAB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5589917"/>
            <a:ext cx="5269301" cy="61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venir Medium"/>
              </a:defRPr>
            </a:lvl1pPr>
            <a:lvl2pPr>
              <a:defRPr sz="2000">
                <a:solidFill>
                  <a:schemeClr val="bg1"/>
                </a:solidFill>
                <a:latin typeface="Avenir Medium"/>
              </a:defRPr>
            </a:lvl2pPr>
            <a:lvl3pPr>
              <a:defRPr sz="1800">
                <a:solidFill>
                  <a:schemeClr val="bg1"/>
                </a:solidFill>
                <a:latin typeface="Avenir Medium"/>
              </a:defRPr>
            </a:lvl3pPr>
            <a:lvl4pPr>
              <a:defRPr sz="1600">
                <a:solidFill>
                  <a:schemeClr val="bg1"/>
                </a:solidFill>
                <a:latin typeface="Avenir Medium"/>
              </a:defRPr>
            </a:lvl4pPr>
            <a:lvl5pPr>
              <a:defRPr sz="1400">
                <a:solidFill>
                  <a:schemeClr val="bg1"/>
                </a:solidFill>
                <a:latin typeface="Avenir Medium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726611"/>
            <a:ext cx="5269301" cy="144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200" b="1">
                <a:solidFill>
                  <a:schemeClr val="bg1"/>
                </a:solidFill>
                <a:latin typeface="Avenir Heavy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992567" y="5378037"/>
            <a:ext cx="90311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496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420187"/>
            <a:ext cx="10515600" cy="4885722"/>
          </a:xfrm>
          <a:prstGeom prst="rect">
            <a:avLst/>
          </a:prstGeom>
        </p:spPr>
        <p:txBody>
          <a:bodyPr vert="eaVert"/>
          <a:lstStyle>
            <a:lvl1pPr>
              <a:defRPr sz="2400">
                <a:solidFill>
                  <a:schemeClr val="tx1"/>
                </a:solidFill>
                <a:latin typeface="Avenir Medium"/>
              </a:defRPr>
            </a:lvl1pPr>
            <a:lvl2pPr>
              <a:defRPr sz="2000">
                <a:solidFill>
                  <a:schemeClr val="tx1"/>
                </a:solidFill>
                <a:latin typeface="Avenir Medium"/>
              </a:defRPr>
            </a:lvl2pPr>
            <a:lvl3pPr>
              <a:defRPr sz="1800">
                <a:solidFill>
                  <a:schemeClr val="tx1"/>
                </a:solidFill>
                <a:latin typeface="Avenir Medium"/>
              </a:defRPr>
            </a:lvl3pPr>
            <a:lvl4pPr>
              <a:defRPr sz="1600">
                <a:solidFill>
                  <a:schemeClr val="tx1"/>
                </a:solidFill>
                <a:latin typeface="Avenir Medium"/>
              </a:defRPr>
            </a:lvl4pPr>
            <a:lvl5pPr>
              <a:defRPr sz="1600">
                <a:solidFill>
                  <a:srgbClr val="3CABA4"/>
                </a:solidFill>
                <a:latin typeface="Avenir Medium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799328" y="271800"/>
            <a:ext cx="8064000" cy="576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800" b="1">
                <a:solidFill>
                  <a:srgbClr val="3CABA4"/>
                </a:solidFill>
                <a:latin typeface="Avenir Heavy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97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5027" y="1420187"/>
            <a:ext cx="2048773" cy="4885722"/>
          </a:xfrm>
          <a:prstGeom prst="rect">
            <a:avLst/>
          </a:prstGeom>
        </p:spPr>
        <p:txBody>
          <a:bodyPr vert="eaVert"/>
          <a:lstStyle>
            <a:lvl1pPr>
              <a:defRPr sz="2800" b="1">
                <a:solidFill>
                  <a:srgbClr val="3CABA4"/>
                </a:solidFill>
                <a:latin typeface="Avenir Heavy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420187"/>
            <a:ext cx="8133272" cy="4885722"/>
          </a:xfrm>
          <a:prstGeom prst="rect">
            <a:avLst/>
          </a:prstGeom>
        </p:spPr>
        <p:txBody>
          <a:bodyPr vert="eaVert"/>
          <a:lstStyle>
            <a:lvl1pPr>
              <a:defRPr sz="2400">
                <a:solidFill>
                  <a:schemeClr val="tx1"/>
                </a:solidFill>
                <a:latin typeface="Avenir Medium"/>
              </a:defRPr>
            </a:lvl1pPr>
            <a:lvl2pPr>
              <a:defRPr sz="2000">
                <a:solidFill>
                  <a:schemeClr val="tx1"/>
                </a:solidFill>
                <a:latin typeface="Avenir Medium"/>
              </a:defRPr>
            </a:lvl2pPr>
            <a:lvl3pPr>
              <a:defRPr sz="1800">
                <a:solidFill>
                  <a:schemeClr val="tx1"/>
                </a:solidFill>
                <a:latin typeface="Avenir Medium"/>
              </a:defRPr>
            </a:lvl3pPr>
            <a:lvl4pPr>
              <a:defRPr sz="1600">
                <a:solidFill>
                  <a:schemeClr val="tx1"/>
                </a:solidFill>
                <a:latin typeface="Avenir Medium"/>
              </a:defRPr>
            </a:lvl4pPr>
            <a:lvl5pPr>
              <a:defRPr sz="1600">
                <a:solidFill>
                  <a:srgbClr val="3CABA4"/>
                </a:solidFill>
                <a:latin typeface="Avenir Medium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71538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21/02/2019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06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80573"/>
            <a:ext cx="10515600" cy="47055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Avenir Medium"/>
              </a:defRPr>
            </a:lvl1pPr>
            <a:lvl2pPr>
              <a:defRPr sz="2000">
                <a:solidFill>
                  <a:schemeClr val="tx1"/>
                </a:solidFill>
                <a:latin typeface="Avenir Medium"/>
              </a:defRPr>
            </a:lvl2pPr>
            <a:lvl3pPr>
              <a:defRPr sz="1800">
                <a:solidFill>
                  <a:schemeClr val="tx1"/>
                </a:solidFill>
                <a:latin typeface="Avenir Medium"/>
              </a:defRPr>
            </a:lvl3pPr>
            <a:lvl4pPr>
              <a:defRPr sz="1600">
                <a:solidFill>
                  <a:schemeClr val="tx1"/>
                </a:solidFill>
                <a:latin typeface="Avenir Medium"/>
              </a:defRPr>
            </a:lvl4pPr>
            <a:lvl5pPr>
              <a:defRPr sz="1400">
                <a:solidFill>
                  <a:srgbClr val="3CABA4"/>
                </a:solidFill>
                <a:latin typeface="Avenir Medium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99328" y="271800"/>
            <a:ext cx="8064000" cy="576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800" b="1">
                <a:solidFill>
                  <a:srgbClr val="3CABA4"/>
                </a:solidFill>
                <a:latin typeface="Avenir Heavy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94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1" y="1480573"/>
            <a:ext cx="5062268" cy="47055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Avenir Medium"/>
              </a:defRPr>
            </a:lvl1pPr>
            <a:lvl2pPr>
              <a:defRPr sz="1800">
                <a:solidFill>
                  <a:schemeClr val="tx1"/>
                </a:solidFill>
                <a:latin typeface="Avenir Medium"/>
              </a:defRPr>
            </a:lvl2pPr>
            <a:lvl3pPr>
              <a:defRPr sz="1600">
                <a:solidFill>
                  <a:schemeClr val="tx1"/>
                </a:solidFill>
                <a:latin typeface="Avenir Medium"/>
              </a:defRPr>
            </a:lvl3pPr>
            <a:lvl4pPr>
              <a:defRPr sz="1400">
                <a:solidFill>
                  <a:schemeClr val="tx1"/>
                </a:solidFill>
                <a:latin typeface="Avenir Medium"/>
              </a:defRPr>
            </a:lvl4pPr>
            <a:lvl5pPr>
              <a:defRPr sz="1200">
                <a:solidFill>
                  <a:srgbClr val="3CABA4"/>
                </a:solidFill>
                <a:latin typeface="Avenir Medium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297746" y="1486328"/>
            <a:ext cx="5062268" cy="47055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Avenir Medium"/>
              </a:defRPr>
            </a:lvl1pPr>
            <a:lvl2pPr>
              <a:defRPr sz="1800">
                <a:solidFill>
                  <a:schemeClr val="tx1"/>
                </a:solidFill>
                <a:latin typeface="Avenir Medium"/>
              </a:defRPr>
            </a:lvl2pPr>
            <a:lvl3pPr>
              <a:defRPr sz="1600">
                <a:solidFill>
                  <a:schemeClr val="tx1"/>
                </a:solidFill>
                <a:latin typeface="Avenir Medium"/>
              </a:defRPr>
            </a:lvl3pPr>
            <a:lvl4pPr>
              <a:defRPr sz="1400">
                <a:solidFill>
                  <a:schemeClr val="tx1"/>
                </a:solidFill>
                <a:latin typeface="Avenir Medium"/>
              </a:defRPr>
            </a:lvl4pPr>
            <a:lvl5pPr>
              <a:defRPr sz="1200">
                <a:solidFill>
                  <a:srgbClr val="3CABA4"/>
                </a:solidFill>
                <a:latin typeface="Avenir Medium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99328" y="271800"/>
            <a:ext cx="8064000" cy="576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800" b="1">
                <a:solidFill>
                  <a:srgbClr val="3CABA4"/>
                </a:solidFill>
                <a:latin typeface="Avenir Heavy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31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1" y="2294626"/>
            <a:ext cx="5062268" cy="38717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Avenir Medium"/>
              </a:defRPr>
            </a:lvl1pPr>
            <a:lvl2pPr>
              <a:defRPr sz="1800">
                <a:solidFill>
                  <a:schemeClr val="tx1"/>
                </a:solidFill>
                <a:latin typeface="Avenir Medium"/>
              </a:defRPr>
            </a:lvl2pPr>
            <a:lvl3pPr>
              <a:defRPr sz="1600">
                <a:solidFill>
                  <a:schemeClr val="tx1"/>
                </a:solidFill>
                <a:latin typeface="Avenir Medium"/>
              </a:defRPr>
            </a:lvl3pPr>
            <a:lvl4pPr>
              <a:defRPr sz="1400">
                <a:solidFill>
                  <a:schemeClr val="tx1"/>
                </a:solidFill>
                <a:latin typeface="Avenir Medium"/>
              </a:defRPr>
            </a:lvl4pPr>
            <a:lvl5pPr>
              <a:defRPr sz="1200">
                <a:solidFill>
                  <a:srgbClr val="3CABA4"/>
                </a:solidFill>
                <a:latin typeface="Avenir Medium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297746" y="2294626"/>
            <a:ext cx="5062268" cy="3897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Avenir Medium"/>
              </a:defRPr>
            </a:lvl1pPr>
            <a:lvl2pPr>
              <a:defRPr sz="1800">
                <a:solidFill>
                  <a:schemeClr val="tx1"/>
                </a:solidFill>
                <a:latin typeface="Avenir Medium"/>
              </a:defRPr>
            </a:lvl2pPr>
            <a:lvl3pPr>
              <a:defRPr sz="1600">
                <a:solidFill>
                  <a:schemeClr val="tx1"/>
                </a:solidFill>
                <a:latin typeface="Avenir Medium"/>
              </a:defRPr>
            </a:lvl3pPr>
            <a:lvl4pPr>
              <a:defRPr sz="1400">
                <a:solidFill>
                  <a:schemeClr val="tx1"/>
                </a:solidFill>
                <a:latin typeface="Avenir Medium"/>
              </a:defRPr>
            </a:lvl4pPr>
            <a:lvl5pPr>
              <a:defRPr sz="1200">
                <a:solidFill>
                  <a:srgbClr val="3CABA4"/>
                </a:solidFill>
                <a:latin typeface="Avenir Medium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99328" y="271800"/>
            <a:ext cx="8064000" cy="576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800" b="1">
                <a:solidFill>
                  <a:srgbClr val="3CABA4"/>
                </a:solidFill>
                <a:latin typeface="Avenir Heavy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39790" y="1482760"/>
            <a:ext cx="5060679" cy="7200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3CABA4"/>
                </a:solidFill>
                <a:latin typeface="Avenir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299335" y="1482760"/>
            <a:ext cx="5060679" cy="7200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3CABA4"/>
                </a:solidFill>
                <a:latin typeface="Avenir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2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9328" y="271800"/>
            <a:ext cx="8064000" cy="576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800" b="1">
                <a:solidFill>
                  <a:srgbClr val="3CABA4"/>
                </a:solidFill>
                <a:latin typeface="Avenir Heavy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914399" y="5700890"/>
            <a:ext cx="6129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Name </a:t>
            </a:r>
            <a:r>
              <a:rPr lang="en-US" sz="1400" dirty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and date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038578" y="5438420"/>
            <a:ext cx="90311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12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997083"/>
            <a:ext cx="10560000" cy="252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200" b="1">
                <a:solidFill>
                  <a:srgbClr val="3CABA4"/>
                </a:solidFill>
                <a:latin typeface="Avenir Heavy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39789" y="4735902"/>
            <a:ext cx="10558411" cy="143044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 b="0">
                <a:solidFill>
                  <a:srgbClr val="3CABA4"/>
                </a:solidFill>
                <a:latin typeface="Avenir Heavy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29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8684" y="1482761"/>
            <a:ext cx="6172200" cy="46835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Medium"/>
              </a:defRPr>
            </a:lvl1pPr>
            <a:lvl2pPr>
              <a:defRPr sz="2000">
                <a:solidFill>
                  <a:schemeClr val="tx1"/>
                </a:solidFill>
                <a:latin typeface="Avenir Medium"/>
              </a:defRPr>
            </a:lvl2pPr>
            <a:lvl3pPr>
              <a:defRPr sz="1800">
                <a:solidFill>
                  <a:schemeClr val="tx1"/>
                </a:solidFill>
                <a:latin typeface="Avenir Medium"/>
              </a:defRPr>
            </a:lvl3pPr>
            <a:lvl4pPr>
              <a:defRPr sz="1600">
                <a:solidFill>
                  <a:schemeClr val="tx1"/>
                </a:solidFill>
                <a:latin typeface="Avenir Medium"/>
              </a:defRPr>
            </a:lvl4pPr>
            <a:lvl5pPr>
              <a:defRPr sz="1600">
                <a:solidFill>
                  <a:srgbClr val="3CABA4"/>
                </a:solidFill>
                <a:latin typeface="Avenir Medium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10295" y="1482761"/>
            <a:ext cx="4032000" cy="9757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2400" b="1">
                <a:solidFill>
                  <a:srgbClr val="3CABA4"/>
                </a:solidFill>
                <a:latin typeface="Avenir Heavy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39790" y="2638696"/>
            <a:ext cx="4002505" cy="352764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1"/>
                </a:solidFill>
                <a:latin typeface="Avenir Heavy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25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8684" y="1482760"/>
            <a:ext cx="6172200" cy="46835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dirty="0">
                <a:solidFill>
                  <a:schemeClr val="tx1"/>
                </a:solidFill>
                <a:latin typeface="Avenir Medium"/>
              </a:defRPr>
            </a:lvl1pPr>
          </a:lstStyle>
          <a:p>
            <a:pPr lvl="0"/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10295" y="1482761"/>
            <a:ext cx="4032000" cy="9757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2400" b="1">
                <a:solidFill>
                  <a:srgbClr val="3CABA4"/>
                </a:solidFill>
                <a:latin typeface="Avenir Heavy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39790" y="2638696"/>
            <a:ext cx="4002505" cy="352764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1"/>
                </a:solidFill>
                <a:latin typeface="Avenir Heavy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18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44824"/>
            <a:ext cx="12192000" cy="313176"/>
          </a:xfrm>
          <a:prstGeom prst="rect">
            <a:avLst/>
          </a:prstGeom>
          <a:solidFill>
            <a:srgbClr val="3CA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28500"/>
            <a:ext cx="12192000" cy="0"/>
          </a:xfrm>
          <a:prstGeom prst="line">
            <a:avLst/>
          </a:prstGeom>
          <a:ln w="38100">
            <a:solidFill>
              <a:srgbClr val="3CAB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71473" y="6532136"/>
            <a:ext cx="2853905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1400" dirty="0">
                <a:latin typeface="Avenir Medium"/>
                <a:ea typeface="Avenir Medium" charset="0"/>
                <a:cs typeface="Avenir Medium" charset="0"/>
              </a:rPr>
              <a:t> abertay.ac.uk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97F10A-1168-4D01-9AA8-3E33A3FE87E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373" y="272788"/>
            <a:ext cx="2219653" cy="56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6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2" r:id="rId2"/>
    <p:sldLayoutId id="2147483673" r:id="rId3"/>
    <p:sldLayoutId id="2147483679" r:id="rId4"/>
    <p:sldLayoutId id="2147483663" r:id="rId5"/>
    <p:sldLayoutId id="2147483661" r:id="rId6"/>
    <p:sldLayoutId id="2147483677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l.macdougall@abertay.ac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89917"/>
            <a:ext cx="8333509" cy="6120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Liz MacDougall</a:t>
            </a:r>
          </a:p>
          <a:p>
            <a:r>
              <a:rPr lang="en-GB" dirty="0" smtClean="0"/>
              <a:t>Senior Language and Learning Development </a:t>
            </a:r>
            <a:r>
              <a:rPr lang="en-GB" dirty="0" smtClean="0"/>
              <a:t>Advisor, Abertay University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199" y="2373745"/>
            <a:ext cx="9857509" cy="20909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Covering all the bases: designing assessments for a bespoke pre-sessional programme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8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402" y="1233875"/>
            <a:ext cx="7751204" cy="3818416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dirty="0">
                <a:solidFill>
                  <a:srgbClr val="C00000"/>
                </a:solidFill>
                <a:latin typeface="+mn-lt"/>
              </a:rPr>
              <a:t>Timed Writing Assessment</a:t>
            </a:r>
            <a:endParaRPr lang="en-GB" dirty="0"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en-GB" sz="2200" dirty="0">
                <a:latin typeface="+mn-lt"/>
              </a:rPr>
              <a:t>4 authentic sources </a:t>
            </a:r>
          </a:p>
          <a:p>
            <a:pPr>
              <a:lnSpc>
                <a:spcPct val="200000"/>
              </a:lnSpc>
            </a:pPr>
            <a:r>
              <a:rPr lang="en-GB" sz="2200" dirty="0">
                <a:latin typeface="+mn-lt"/>
              </a:rPr>
              <a:t>Provided to students one week in advance of exam</a:t>
            </a:r>
          </a:p>
          <a:p>
            <a:pPr>
              <a:lnSpc>
                <a:spcPct val="200000"/>
              </a:lnSpc>
            </a:pPr>
            <a:r>
              <a:rPr lang="en-GB" sz="2200" dirty="0">
                <a:latin typeface="+mn-lt"/>
              </a:rPr>
              <a:t>Expected to read and annotate as required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EC248AB-E565-412B-9D95-9B07D6A4F3F3}" type="slidenum">
              <a:rPr lang="en-GB" smtClean="0">
                <a:solidFill>
                  <a:schemeClr val="accent6"/>
                </a:solidFill>
                <a:latin typeface="Arial Black" pitchFamily="34" charset="0"/>
              </a:rPr>
              <a:pPr/>
              <a:t>10</a:t>
            </a:fld>
            <a:endParaRPr lang="en-GB" dirty="0">
              <a:solidFill>
                <a:schemeClr val="accent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284262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567" y="1265382"/>
            <a:ext cx="9134687" cy="4860782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dirty="0">
                <a:solidFill>
                  <a:srgbClr val="C00000"/>
                </a:solidFill>
                <a:latin typeface="+mn-lt"/>
              </a:rPr>
              <a:t>In the exam:</a:t>
            </a:r>
            <a:endParaRPr lang="en-GB" dirty="0"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en-GB" sz="2200" dirty="0">
                <a:latin typeface="+mn-lt"/>
              </a:rPr>
              <a:t>Students are presented with an essay question</a:t>
            </a:r>
          </a:p>
          <a:p>
            <a:pPr>
              <a:lnSpc>
                <a:spcPct val="200000"/>
              </a:lnSpc>
            </a:pPr>
            <a:r>
              <a:rPr lang="en-GB" sz="2200" dirty="0">
                <a:latin typeface="+mn-lt"/>
              </a:rPr>
              <a:t>90 minutes to write a response</a:t>
            </a:r>
          </a:p>
          <a:p>
            <a:pPr>
              <a:lnSpc>
                <a:spcPct val="200000"/>
              </a:lnSpc>
            </a:pPr>
            <a:r>
              <a:rPr lang="en-GB" sz="2200" dirty="0">
                <a:latin typeface="+mn-lt"/>
              </a:rPr>
              <a:t>Must use each source at least once, with correct in-text referencing</a:t>
            </a:r>
          </a:p>
          <a:p>
            <a:pPr>
              <a:lnSpc>
                <a:spcPct val="200000"/>
              </a:lnSpc>
            </a:pPr>
            <a:endParaRPr lang="en-GB" sz="2200" dirty="0">
              <a:latin typeface="+mn-lt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GB" sz="2200" dirty="0">
                <a:latin typeface="+mn-lt"/>
              </a:rPr>
              <a:t>Definitely the most challenging assessment.</a:t>
            </a:r>
            <a:endParaRPr lang="en-GB" sz="22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EC248AB-E565-412B-9D95-9B07D6A4F3F3}" type="slidenum">
              <a:rPr lang="en-GB" smtClean="0">
                <a:solidFill>
                  <a:schemeClr val="accent6"/>
                </a:solidFill>
                <a:latin typeface="Arial Black" pitchFamily="34" charset="0"/>
              </a:rPr>
              <a:pPr/>
              <a:t>11</a:t>
            </a:fld>
            <a:endParaRPr lang="en-GB" dirty="0">
              <a:solidFill>
                <a:schemeClr val="accent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91804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584" y="1180340"/>
            <a:ext cx="7920880" cy="4824536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dirty="0">
                <a:solidFill>
                  <a:srgbClr val="C00000"/>
                </a:solidFill>
                <a:latin typeface="+mn-lt"/>
              </a:rPr>
              <a:t>Interview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200" dirty="0">
                <a:latin typeface="+mn-lt"/>
              </a:rPr>
              <a:t>Students are asked to  </a:t>
            </a:r>
          </a:p>
          <a:p>
            <a:pPr>
              <a:lnSpc>
                <a:spcPct val="200000"/>
              </a:lnSpc>
            </a:pPr>
            <a:r>
              <a:rPr lang="en-GB" sz="2200" dirty="0">
                <a:latin typeface="+mn-lt"/>
              </a:rPr>
              <a:t>t</a:t>
            </a:r>
            <a:r>
              <a:rPr lang="en-GB" sz="2200" dirty="0">
                <a:latin typeface="+mn-lt"/>
              </a:rPr>
              <a:t>alk about their own experience in games development</a:t>
            </a:r>
          </a:p>
          <a:p>
            <a:pPr>
              <a:lnSpc>
                <a:spcPct val="200000"/>
              </a:lnSpc>
            </a:pPr>
            <a:r>
              <a:rPr lang="en-GB" sz="2200" dirty="0">
                <a:latin typeface="+mn-lt"/>
              </a:rPr>
              <a:t>r</a:t>
            </a:r>
            <a:r>
              <a:rPr lang="en-GB" sz="2200" dirty="0">
                <a:latin typeface="+mn-lt"/>
              </a:rPr>
              <a:t>eflect on what they’ve learnt on the MPPOP</a:t>
            </a:r>
          </a:p>
          <a:p>
            <a:pPr>
              <a:lnSpc>
                <a:spcPct val="200000"/>
              </a:lnSpc>
            </a:pPr>
            <a:r>
              <a:rPr lang="en-GB" sz="2200" dirty="0">
                <a:latin typeface="+mn-lt"/>
              </a:rPr>
              <a:t>d</a:t>
            </a:r>
            <a:r>
              <a:rPr lang="en-GB" sz="2200" dirty="0">
                <a:latin typeface="+mn-lt"/>
              </a:rPr>
              <a:t>iscuss interesting developments in the games industry </a:t>
            </a:r>
            <a:endParaRPr lang="en-GB" sz="22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EC248AB-E565-412B-9D95-9B07D6A4F3F3}" type="slidenum">
              <a:rPr lang="en-GB" smtClean="0">
                <a:solidFill>
                  <a:schemeClr val="accent6"/>
                </a:solidFill>
                <a:latin typeface="Arial Black" pitchFamily="34" charset="0"/>
              </a:rPr>
              <a:pPr/>
              <a:t>12</a:t>
            </a:fld>
            <a:endParaRPr lang="en-GB" dirty="0">
              <a:solidFill>
                <a:schemeClr val="accent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232898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0327" y="1333772"/>
            <a:ext cx="9227128" cy="439277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dirty="0">
                <a:solidFill>
                  <a:srgbClr val="C00000"/>
                </a:solidFill>
                <a:latin typeface="+mn-lt"/>
              </a:rPr>
              <a:t>Presentation</a:t>
            </a:r>
          </a:p>
          <a:p>
            <a:pPr>
              <a:lnSpc>
                <a:spcPct val="200000"/>
              </a:lnSpc>
            </a:pPr>
            <a:r>
              <a:rPr lang="en-GB" sz="2200" dirty="0">
                <a:latin typeface="+mn-lt"/>
              </a:rPr>
              <a:t>7 minutes, plus time for questions</a:t>
            </a:r>
          </a:p>
          <a:p>
            <a:pPr>
              <a:lnSpc>
                <a:spcPct val="200000"/>
              </a:lnSpc>
            </a:pPr>
            <a:r>
              <a:rPr lang="en-GB" sz="2200" dirty="0">
                <a:latin typeface="+mn-lt"/>
              </a:rPr>
              <a:t>Effectively a pitch, as we ask them to present a game </a:t>
            </a:r>
            <a:r>
              <a:rPr lang="en-GB" sz="2200" dirty="0" smtClean="0">
                <a:latin typeface="+mn-lt"/>
              </a:rPr>
              <a:t>– </a:t>
            </a:r>
            <a:r>
              <a:rPr lang="en-GB" sz="2200" dirty="0">
                <a:latin typeface="+mn-lt"/>
              </a:rPr>
              <a:t>“Best Chinese game of 2018”</a:t>
            </a:r>
          </a:p>
          <a:p>
            <a:pPr>
              <a:lnSpc>
                <a:spcPct val="200000"/>
              </a:lnSpc>
            </a:pPr>
            <a:r>
              <a:rPr lang="en-GB" sz="2200" dirty="0">
                <a:latin typeface="+mn-lt"/>
              </a:rPr>
              <a:t>Following appropriate academic conventions</a:t>
            </a:r>
          </a:p>
          <a:p>
            <a:pPr>
              <a:lnSpc>
                <a:spcPct val="200000"/>
              </a:lnSpc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EC248AB-E565-412B-9D95-9B07D6A4F3F3}" type="slidenum">
              <a:rPr lang="en-GB" smtClean="0">
                <a:solidFill>
                  <a:schemeClr val="accent6"/>
                </a:solidFill>
                <a:latin typeface="Arial Black" pitchFamily="34" charset="0"/>
              </a:rPr>
              <a:pPr/>
              <a:t>13</a:t>
            </a:fld>
            <a:endParaRPr lang="en-GB" dirty="0">
              <a:solidFill>
                <a:schemeClr val="accent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193608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583" y="1644073"/>
            <a:ext cx="9156925" cy="4482091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dirty="0">
                <a:solidFill>
                  <a:srgbClr val="C00000"/>
                </a:solidFill>
                <a:latin typeface="+mn-lt"/>
              </a:rPr>
              <a:t>Process writing</a:t>
            </a:r>
          </a:p>
          <a:p>
            <a:pPr>
              <a:lnSpc>
                <a:spcPct val="200000"/>
              </a:lnSpc>
            </a:pPr>
            <a:r>
              <a:rPr lang="en-GB" sz="2200" dirty="0">
                <a:latin typeface="+mn-lt"/>
              </a:rPr>
              <a:t>The assessment we’ve had the most difficulty with</a:t>
            </a:r>
          </a:p>
          <a:p>
            <a:pPr>
              <a:lnSpc>
                <a:spcPct val="200000"/>
              </a:lnSpc>
            </a:pPr>
            <a:r>
              <a:rPr lang="en-GB" sz="2200" dirty="0">
                <a:latin typeface="+mn-lt"/>
              </a:rPr>
              <a:t>Should allow students to demonstrate their skills without time/exam pressure</a:t>
            </a:r>
          </a:p>
          <a:p>
            <a:pPr>
              <a:lnSpc>
                <a:spcPct val="200000"/>
              </a:lnSpc>
            </a:pPr>
            <a:r>
              <a:rPr lang="en-GB" sz="2200" dirty="0">
                <a:latin typeface="+mn-lt"/>
              </a:rPr>
              <a:t>Has taken several </a:t>
            </a:r>
            <a:r>
              <a:rPr lang="en-GB" sz="2200" dirty="0" smtClean="0">
                <a:latin typeface="+mn-lt"/>
              </a:rPr>
              <a:t>forms</a:t>
            </a:r>
            <a:endParaRPr lang="en-GB" sz="2200" dirty="0">
              <a:latin typeface="+mn-lt"/>
            </a:endParaRPr>
          </a:p>
          <a:p>
            <a:pPr>
              <a:lnSpc>
                <a:spcPct val="200000"/>
              </a:lnSpc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EC248AB-E565-412B-9D95-9B07D6A4F3F3}" type="slidenum">
              <a:rPr lang="en-GB" smtClean="0">
                <a:solidFill>
                  <a:schemeClr val="accent6"/>
                </a:solidFill>
                <a:latin typeface="Arial Black" pitchFamily="34" charset="0"/>
              </a:rPr>
              <a:pPr/>
              <a:t>14</a:t>
            </a:fld>
            <a:endParaRPr lang="en-GB" dirty="0">
              <a:solidFill>
                <a:schemeClr val="accent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584439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45" y="1330036"/>
            <a:ext cx="9873673" cy="4575700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dirty="0">
                <a:solidFill>
                  <a:srgbClr val="C00000"/>
                </a:solidFill>
                <a:latin typeface="+mn-lt"/>
              </a:rPr>
              <a:t>Changes</a:t>
            </a:r>
            <a:endParaRPr lang="en-GB" sz="2200" dirty="0">
              <a:solidFill>
                <a:srgbClr val="C00000"/>
              </a:solidFill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en-GB" sz="2200" dirty="0">
                <a:solidFill>
                  <a:srgbClr val="C00000"/>
                </a:solidFill>
                <a:latin typeface="+mn-lt"/>
              </a:rPr>
              <a:t>2017</a:t>
            </a:r>
            <a:r>
              <a:rPr lang="en-GB" sz="2200" dirty="0">
                <a:latin typeface="+mn-lt"/>
              </a:rPr>
              <a:t>: students chose from three questions to write a 1500 word essay</a:t>
            </a:r>
          </a:p>
          <a:p>
            <a:pPr>
              <a:lnSpc>
                <a:spcPct val="200000"/>
              </a:lnSpc>
            </a:pPr>
            <a:r>
              <a:rPr lang="en-GB" sz="2200" dirty="0">
                <a:solidFill>
                  <a:srgbClr val="C00000"/>
                </a:solidFill>
                <a:latin typeface="+mn-lt"/>
              </a:rPr>
              <a:t>2018 - March</a:t>
            </a:r>
            <a:r>
              <a:rPr lang="en-GB" sz="2200" dirty="0">
                <a:latin typeface="+mn-lt"/>
              </a:rPr>
              <a:t>:  students </a:t>
            </a:r>
            <a:r>
              <a:rPr lang="en-GB" sz="2200" dirty="0" smtClean="0">
                <a:latin typeface="+mn-lt"/>
              </a:rPr>
              <a:t>were </a:t>
            </a:r>
            <a:r>
              <a:rPr lang="en-GB" sz="2200" dirty="0">
                <a:latin typeface="+mn-lt"/>
              </a:rPr>
              <a:t>asked to reflect on their own development throughout the MPPOP</a:t>
            </a:r>
          </a:p>
          <a:p>
            <a:pPr>
              <a:lnSpc>
                <a:spcPct val="200000"/>
              </a:lnSpc>
            </a:pPr>
            <a:r>
              <a:rPr lang="en-GB" sz="2200" dirty="0">
                <a:latin typeface="+mn-lt"/>
              </a:rPr>
              <a:t>External Examiner response</a:t>
            </a:r>
          </a:p>
          <a:p>
            <a:pPr>
              <a:lnSpc>
                <a:spcPct val="200000"/>
              </a:lnSpc>
            </a:pPr>
            <a:r>
              <a:rPr lang="en-GB" sz="2200" dirty="0">
                <a:latin typeface="+mn-lt"/>
              </a:rPr>
              <a:t>One assignment, multiple drafts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EC248AB-E565-412B-9D95-9B07D6A4F3F3}" type="slidenum">
              <a:rPr lang="en-GB" smtClean="0">
                <a:solidFill>
                  <a:schemeClr val="accent6"/>
                </a:solidFill>
                <a:latin typeface="Arial Black" pitchFamily="34" charset="0"/>
              </a:rPr>
              <a:pPr/>
              <a:t>15</a:t>
            </a:fld>
            <a:endParaRPr lang="en-GB" dirty="0">
              <a:solidFill>
                <a:schemeClr val="accent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666484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144" y="1387306"/>
            <a:ext cx="9326947" cy="453320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dirty="0">
                <a:solidFill>
                  <a:srgbClr val="C00000"/>
                </a:solidFill>
                <a:latin typeface="+mn-lt"/>
              </a:rPr>
              <a:t>2018 – August: Portfolio approach</a:t>
            </a:r>
          </a:p>
          <a:p>
            <a:pPr>
              <a:lnSpc>
                <a:spcPct val="200000"/>
              </a:lnSpc>
            </a:pPr>
            <a:r>
              <a:rPr lang="en-GB" sz="2200" dirty="0">
                <a:latin typeface="+mn-lt"/>
              </a:rPr>
              <a:t>Combination of </a:t>
            </a:r>
            <a:r>
              <a:rPr lang="en-GB" sz="2200" dirty="0" smtClean="0">
                <a:latin typeface="+mn-lt"/>
              </a:rPr>
              <a:t>assignments (e.g</a:t>
            </a:r>
            <a:r>
              <a:rPr lang="en-GB" sz="2200" dirty="0">
                <a:latin typeface="+mn-lt"/>
              </a:rPr>
              <a:t>. </a:t>
            </a:r>
            <a:r>
              <a:rPr lang="en-GB" sz="2200" dirty="0" smtClean="0">
                <a:latin typeface="+mn-lt"/>
              </a:rPr>
              <a:t>reflective piece, essay, annotated </a:t>
            </a:r>
            <a:r>
              <a:rPr lang="en-GB" sz="2200" dirty="0">
                <a:latin typeface="+mn-lt"/>
              </a:rPr>
              <a:t>bibliography)</a:t>
            </a:r>
          </a:p>
          <a:p>
            <a:pPr>
              <a:lnSpc>
                <a:spcPct val="200000"/>
              </a:lnSpc>
            </a:pPr>
            <a:r>
              <a:rPr lang="en-GB" sz="2200" dirty="0">
                <a:latin typeface="+mn-lt"/>
              </a:rPr>
              <a:t>Shorter </a:t>
            </a:r>
            <a:r>
              <a:rPr lang="en-GB" sz="2200" dirty="0" smtClean="0">
                <a:latin typeface="+mn-lt"/>
              </a:rPr>
              <a:t>preparation time, but more feedback</a:t>
            </a:r>
            <a:endParaRPr lang="en-GB" sz="2200" dirty="0"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en-GB" sz="2200" dirty="0" smtClean="0">
                <a:latin typeface="+mn-lt"/>
              </a:rPr>
              <a:t>Grades from midway through the programme</a:t>
            </a:r>
            <a:endParaRPr lang="en-GB" sz="22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EC248AB-E565-412B-9D95-9B07D6A4F3F3}" type="slidenum">
              <a:rPr lang="en-GB" smtClean="0">
                <a:solidFill>
                  <a:schemeClr val="accent6"/>
                </a:solidFill>
                <a:latin typeface="Arial Black" pitchFamily="34" charset="0"/>
              </a:rPr>
              <a:pPr/>
              <a:t>16</a:t>
            </a:fld>
            <a:endParaRPr lang="en-GB" dirty="0">
              <a:solidFill>
                <a:schemeClr val="accent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959079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467" y="1246909"/>
            <a:ext cx="9637115" cy="459122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sz="2600" dirty="0">
                <a:solidFill>
                  <a:srgbClr val="C00000"/>
                </a:solidFill>
                <a:latin typeface="+mn-lt"/>
              </a:rPr>
              <a:t>Portfolio – 2019 version</a:t>
            </a:r>
            <a:endParaRPr lang="en-GB" sz="2600" dirty="0">
              <a:solidFill>
                <a:srgbClr val="C00000"/>
              </a:solidFill>
              <a:latin typeface="+mn-lt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GB" dirty="0">
                <a:latin typeface="+mn-lt"/>
              </a:rPr>
              <a:t>5 pieces of 800 words, submitted at regular intervals throughout the programme</a:t>
            </a:r>
            <a:endParaRPr lang="en-GB" dirty="0">
              <a:latin typeface="+mn-lt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GB" dirty="0">
                <a:latin typeface="+mn-lt"/>
              </a:rPr>
              <a:t>Aims to </a:t>
            </a:r>
            <a:r>
              <a:rPr lang="en-GB" dirty="0">
                <a:latin typeface="+mn-lt"/>
              </a:rPr>
              <a:t>encourage students to 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+mn-lt"/>
              </a:rPr>
              <a:t>understand </a:t>
            </a:r>
            <a:r>
              <a:rPr lang="en-GB" dirty="0">
                <a:latin typeface="+mn-lt"/>
              </a:rPr>
              <a:t>and apply </a:t>
            </a:r>
            <a:r>
              <a:rPr lang="en-GB" dirty="0">
                <a:latin typeface="+mn-lt"/>
              </a:rPr>
              <a:t>a range of skills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+mn-lt"/>
              </a:rPr>
              <a:t>practise a range of assignment types 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+mn-lt"/>
              </a:rPr>
              <a:t>understand the required standard from early in the programme</a:t>
            </a:r>
            <a:endParaRPr lang="en-GB" dirty="0">
              <a:latin typeface="+mn-lt"/>
            </a:endParaRPr>
          </a:p>
          <a:p>
            <a:pPr>
              <a:lnSpc>
                <a:spcPct val="200000"/>
              </a:lnSpc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EC248AB-E565-412B-9D95-9B07D6A4F3F3}" type="slidenum">
              <a:rPr lang="en-GB" smtClean="0">
                <a:solidFill>
                  <a:schemeClr val="accent6"/>
                </a:solidFill>
                <a:latin typeface="Arial Black" pitchFamily="34" charset="0"/>
              </a:rPr>
              <a:pPr/>
              <a:t>17</a:t>
            </a:fld>
            <a:endParaRPr lang="en-GB" dirty="0">
              <a:solidFill>
                <a:schemeClr val="accent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47142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5600" y="1450109"/>
            <a:ext cx="7725468" cy="438802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dirty="0">
                <a:solidFill>
                  <a:srgbClr val="C00000"/>
                </a:solidFill>
                <a:latin typeface="+mn-lt"/>
              </a:rPr>
              <a:t>University requirements</a:t>
            </a:r>
            <a:endParaRPr lang="en-GB" dirty="0">
              <a:solidFill>
                <a:srgbClr val="C00000"/>
              </a:solidFill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en-GB" sz="2200" dirty="0">
                <a:latin typeface="+mn-lt"/>
              </a:rPr>
              <a:t>The MPPOP vs the academic calendar</a:t>
            </a:r>
          </a:p>
          <a:p>
            <a:pPr>
              <a:lnSpc>
                <a:spcPct val="200000"/>
              </a:lnSpc>
            </a:pPr>
            <a:r>
              <a:rPr lang="en-GB" sz="2200" dirty="0">
                <a:latin typeface="+mn-lt"/>
              </a:rPr>
              <a:t>...and the modular structure</a:t>
            </a:r>
          </a:p>
          <a:p>
            <a:pPr>
              <a:lnSpc>
                <a:spcPct val="200000"/>
              </a:lnSpc>
            </a:pPr>
            <a:r>
              <a:rPr lang="en-GB" sz="2200" dirty="0">
                <a:latin typeface="+mn-lt"/>
              </a:rPr>
              <a:t>University regulations and commercial pressures</a:t>
            </a:r>
          </a:p>
          <a:p>
            <a:pPr>
              <a:lnSpc>
                <a:spcPct val="200000"/>
              </a:lnSpc>
            </a:pPr>
            <a:r>
              <a:rPr lang="en-GB" sz="2200" dirty="0">
                <a:latin typeface="+mn-lt"/>
              </a:rPr>
              <a:t>Communication issues</a:t>
            </a:r>
            <a:endParaRPr lang="en-GB" sz="2200" dirty="0">
              <a:latin typeface="+mn-lt"/>
            </a:endParaRPr>
          </a:p>
          <a:p>
            <a:pPr>
              <a:lnSpc>
                <a:spcPct val="200000"/>
              </a:lnSpc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EC248AB-E565-412B-9D95-9B07D6A4F3F3}" type="slidenum">
              <a:rPr lang="en-GB" smtClean="0">
                <a:solidFill>
                  <a:schemeClr val="accent6"/>
                </a:solidFill>
                <a:latin typeface="Arial Black" pitchFamily="34" charset="0"/>
              </a:rPr>
              <a:pPr/>
              <a:t>18</a:t>
            </a:fld>
            <a:endParaRPr lang="en-GB" dirty="0">
              <a:solidFill>
                <a:schemeClr val="accent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85169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6945" y="1209934"/>
            <a:ext cx="8806873" cy="4929411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sz="2600" dirty="0">
                <a:solidFill>
                  <a:srgbClr val="C00000"/>
                </a:solidFill>
              </a:rPr>
              <a:t>Perfect World requirements</a:t>
            </a:r>
            <a:endParaRPr lang="en-GB" sz="2600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</a:pPr>
            <a:r>
              <a:rPr lang="en-GB" dirty="0"/>
              <a:t>Selling a commercial product vs providing an academic programme</a:t>
            </a:r>
          </a:p>
          <a:p>
            <a:pPr>
              <a:lnSpc>
                <a:spcPct val="200000"/>
              </a:lnSpc>
            </a:pPr>
            <a:r>
              <a:rPr lang="en-GB" dirty="0"/>
              <a:t>“Prestige programme”</a:t>
            </a:r>
          </a:p>
          <a:p>
            <a:pPr>
              <a:lnSpc>
                <a:spcPct val="200000"/>
              </a:lnSpc>
            </a:pPr>
            <a:r>
              <a:rPr lang="en-GB" dirty="0"/>
              <a:t>Parental involvement</a:t>
            </a:r>
          </a:p>
          <a:p>
            <a:pPr>
              <a:lnSpc>
                <a:spcPct val="200000"/>
              </a:lnSpc>
            </a:pPr>
            <a:r>
              <a:rPr lang="en-GB" dirty="0"/>
              <a:t>Student expectations and feedback</a:t>
            </a:r>
            <a:endParaRPr lang="en-GB" dirty="0"/>
          </a:p>
          <a:p>
            <a:pPr>
              <a:lnSpc>
                <a:spcPct val="200000"/>
              </a:lnSpc>
            </a:pPr>
            <a:r>
              <a:rPr lang="en-GB" dirty="0"/>
              <a:t>Visit in January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EC248AB-E565-412B-9D95-9B07D6A4F3F3}" type="slidenum">
              <a:rPr lang="en-GB" smtClean="0">
                <a:solidFill>
                  <a:schemeClr val="accent6"/>
                </a:solidFill>
                <a:latin typeface="Arial Black" pitchFamily="34" charset="0"/>
              </a:rPr>
              <a:pPr/>
              <a:t>19</a:t>
            </a:fld>
            <a:endParaRPr lang="en-GB" dirty="0">
              <a:solidFill>
                <a:schemeClr val="accent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498581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71" y="3092962"/>
            <a:ext cx="2930760" cy="2930760"/>
          </a:xfrm>
          <a:prstGeom prst="rect">
            <a:avLst/>
          </a:prstGeom>
        </p:spPr>
      </p:pic>
      <p:sp>
        <p:nvSpPr>
          <p:cNvPr id="12" name="AutoShape 2" descr="Image result for Abertay University campu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050" y="1254360"/>
            <a:ext cx="5474636" cy="26245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06" y="1691876"/>
            <a:ext cx="1314970" cy="13149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5171" y="3318641"/>
            <a:ext cx="4666394" cy="290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975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592" y="1392777"/>
            <a:ext cx="9260408" cy="4608512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dirty="0">
                <a:solidFill>
                  <a:srgbClr val="C00000"/>
                </a:solidFill>
                <a:latin typeface="+mn-lt"/>
              </a:rPr>
              <a:t>Other concerns</a:t>
            </a:r>
            <a:endParaRPr lang="en-GB" dirty="0"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en-GB" sz="2200" dirty="0">
                <a:latin typeface="+mn-lt"/>
              </a:rPr>
              <a:t>Are we getting the balance right?</a:t>
            </a:r>
          </a:p>
          <a:p>
            <a:pPr>
              <a:lnSpc>
                <a:spcPct val="200000"/>
              </a:lnSpc>
            </a:pPr>
            <a:r>
              <a:rPr lang="en-GB" sz="2200" dirty="0">
                <a:latin typeface="+mn-lt"/>
              </a:rPr>
              <a:t>Are we setting the standard high enough?</a:t>
            </a:r>
            <a:endParaRPr lang="en-GB" sz="2200" dirty="0"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en-GB" sz="2200" dirty="0">
                <a:latin typeface="+mn-lt"/>
              </a:rPr>
              <a:t>Are we adequately preparing these students for a situation that is so different from their previous experience?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EC248AB-E565-412B-9D95-9B07D6A4F3F3}" type="slidenum">
              <a:rPr lang="en-GB" smtClean="0">
                <a:solidFill>
                  <a:schemeClr val="accent6"/>
                </a:solidFill>
                <a:latin typeface="Arial Black" pitchFamily="34" charset="0"/>
              </a:rPr>
              <a:pPr/>
              <a:t>20</a:t>
            </a:fld>
            <a:endParaRPr lang="en-GB" dirty="0">
              <a:solidFill>
                <a:schemeClr val="accent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703810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7642" y="1363185"/>
            <a:ext cx="7446791" cy="4608512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dirty="0">
                <a:solidFill>
                  <a:srgbClr val="C00000"/>
                </a:solidFill>
                <a:latin typeface="+mn-lt"/>
              </a:rPr>
              <a:t>Response</a:t>
            </a:r>
            <a:endParaRPr lang="en-GB" dirty="0"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en-GB" sz="2200" dirty="0">
                <a:latin typeface="+mn-lt"/>
              </a:rPr>
              <a:t>Improved communications </a:t>
            </a:r>
          </a:p>
          <a:p>
            <a:pPr>
              <a:lnSpc>
                <a:spcPct val="200000"/>
              </a:lnSpc>
            </a:pPr>
            <a:r>
              <a:rPr lang="en-GB" sz="2200" dirty="0">
                <a:latin typeface="+mn-lt"/>
              </a:rPr>
              <a:t>Closer collaboration with Games Division staff</a:t>
            </a:r>
            <a:endParaRPr lang="en-GB" sz="2200" dirty="0"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en-GB" sz="2200" dirty="0">
                <a:latin typeface="+mn-lt"/>
              </a:rPr>
              <a:t>Data and feedback from alumni</a:t>
            </a:r>
          </a:p>
          <a:p>
            <a:pPr>
              <a:lnSpc>
                <a:spcPct val="200000"/>
              </a:lnSpc>
            </a:pPr>
            <a:r>
              <a:rPr lang="en-GB" sz="2200" dirty="0">
                <a:latin typeface="+mn-lt"/>
              </a:rPr>
              <a:t>Participation in MPPOP by alumni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EC248AB-E565-412B-9D95-9B07D6A4F3F3}" type="slidenum">
              <a:rPr lang="en-GB" smtClean="0">
                <a:solidFill>
                  <a:schemeClr val="accent6"/>
                </a:solidFill>
                <a:latin typeface="Arial Black" pitchFamily="34" charset="0"/>
              </a:rPr>
              <a:pPr/>
              <a:t>21</a:t>
            </a:fld>
            <a:endParaRPr lang="en-GB" dirty="0">
              <a:solidFill>
                <a:schemeClr val="accent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895185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68761"/>
            <a:ext cx="8229600" cy="40219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>
                <a:latin typeface="+mn-lt"/>
              </a:rPr>
              <a:t>Thank you for listening</a:t>
            </a:r>
            <a:r>
              <a:rPr lang="en-GB" dirty="0" smtClean="0">
                <a:latin typeface="+mn-lt"/>
              </a:rPr>
              <a:t>!</a:t>
            </a:r>
          </a:p>
          <a:p>
            <a:pPr marL="0" indent="0" algn="ctr">
              <a:buNone/>
            </a:pPr>
            <a:endParaRPr lang="en-GB" dirty="0">
              <a:latin typeface="+mn-lt"/>
            </a:endParaRPr>
          </a:p>
          <a:p>
            <a:pPr marL="0" indent="0" algn="ctr">
              <a:buNone/>
            </a:pPr>
            <a:r>
              <a:rPr lang="en-GB" sz="2200" dirty="0" smtClean="0">
                <a:latin typeface="+mn-lt"/>
                <a:hlinkClick r:id="rId2"/>
              </a:rPr>
              <a:t>l.macdougall@abertay.ac.uk</a:t>
            </a:r>
            <a:r>
              <a:rPr lang="en-GB" sz="2200" dirty="0" smtClean="0">
                <a:latin typeface="+mn-lt"/>
              </a:rPr>
              <a:t> </a:t>
            </a:r>
            <a:endParaRPr lang="en-GB" sz="22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EC248AB-E565-412B-9D95-9B07D6A4F3F3}" type="slidenum">
              <a:rPr lang="en-GB" smtClean="0">
                <a:solidFill>
                  <a:schemeClr val="accent6"/>
                </a:solidFill>
                <a:latin typeface="Arial Black" pitchFamily="34" charset="0"/>
              </a:rPr>
              <a:pPr/>
              <a:t>22</a:t>
            </a:fld>
            <a:endParaRPr lang="en-GB" dirty="0">
              <a:solidFill>
                <a:schemeClr val="accent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458232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444" y="3140687"/>
            <a:ext cx="7613556" cy="29492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9553" y="6031890"/>
            <a:ext cx="7635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Lili, one of our first MPPOP students (and currently featured on our website)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655876" y="1325754"/>
            <a:ext cx="417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initial planning process! (August 2016)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84" y="1249918"/>
            <a:ext cx="4211960" cy="31589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28292" y="125900"/>
            <a:ext cx="866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3EA799"/>
                </a:solidFill>
                <a:latin typeface="Avenir Heavy"/>
              </a:rPr>
              <a:t>The Masters in Professional Practice Orientation Programme (MPPOP)</a:t>
            </a:r>
            <a:endParaRPr lang="en-GB" sz="2800" b="1" dirty="0">
              <a:solidFill>
                <a:srgbClr val="3EA799"/>
              </a:solidFill>
              <a:latin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3354415525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725" y="1395138"/>
            <a:ext cx="1882454" cy="1882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4" y="2963556"/>
            <a:ext cx="4591397" cy="2958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98817" y="3730546"/>
            <a:ext cx="634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Teaching at Pixseed, Perfect World’s digital arts school in Beijing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30634" y="6069203"/>
            <a:ext cx="536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MProf area in the Centre for Excellence at Abertay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08" y="1267690"/>
            <a:ext cx="6518498" cy="24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32318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6545" y="271799"/>
            <a:ext cx="8676783" cy="744201"/>
          </a:xfrm>
        </p:spPr>
        <p:txBody>
          <a:bodyPr>
            <a:normAutofit/>
          </a:bodyPr>
          <a:lstStyle/>
          <a:p>
            <a:r>
              <a:rPr lang="en-GB" sz="3100" dirty="0" smtClean="0">
                <a:solidFill>
                  <a:srgbClr val="3EA799"/>
                </a:solidFill>
              </a:rPr>
              <a:t>Aligning </a:t>
            </a:r>
            <a:r>
              <a:rPr lang="en-GB" sz="3100" dirty="0">
                <a:solidFill>
                  <a:srgbClr val="3EA799"/>
                </a:solidFill>
              </a:rPr>
              <a:t>the assessments </a:t>
            </a:r>
            <a:r>
              <a:rPr lang="en-GB" sz="3100" dirty="0">
                <a:solidFill>
                  <a:srgbClr val="3EA799"/>
                </a:solidFill>
              </a:rPr>
              <a:t>– </a:t>
            </a:r>
            <a:r>
              <a:rPr lang="en-GB" sz="3100" dirty="0" smtClean="0">
                <a:solidFill>
                  <a:srgbClr val="3EA799"/>
                </a:solidFill>
              </a:rPr>
              <a:t>considerations</a:t>
            </a:r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2279576" y="1661047"/>
            <a:ext cx="7889660" cy="425022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GB" sz="2800" dirty="0">
                <a:latin typeface="+mn-lt"/>
              </a:rPr>
              <a:t>Our students need to be able to demonstrate that they are prepared for </a:t>
            </a:r>
            <a:r>
              <a:rPr lang="en-GB" sz="2800" dirty="0">
                <a:solidFill>
                  <a:srgbClr val="C00000"/>
                </a:solidFill>
                <a:latin typeface="+mn-lt"/>
              </a:rPr>
              <a:t>p</a:t>
            </a:r>
            <a:r>
              <a:rPr lang="en-GB" sz="2800" dirty="0">
                <a:solidFill>
                  <a:srgbClr val="C00000"/>
                </a:solidFill>
                <a:latin typeface="+mn-lt"/>
              </a:rPr>
              <a:t>ostgraduate study in the UK</a:t>
            </a:r>
            <a:endParaRPr lang="en-GB" sz="2800" dirty="0">
              <a:solidFill>
                <a:srgbClr val="C00000"/>
              </a:solidFill>
              <a:latin typeface="+mn-lt"/>
            </a:endParaRPr>
          </a:p>
          <a:p>
            <a:pPr algn="ctr"/>
            <a:endParaRPr lang="en-GB" sz="2800" dirty="0">
              <a:latin typeface="+mn-lt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GB" sz="2600" dirty="0">
                <a:latin typeface="+mn-lt"/>
              </a:rPr>
              <a:t>Can they</a:t>
            </a:r>
          </a:p>
          <a:p>
            <a:pPr marL="171450" indent="-171450">
              <a:lnSpc>
                <a:spcPct val="150000"/>
              </a:lnSpc>
            </a:pPr>
            <a:r>
              <a:rPr lang="en-GB" sz="2600" dirty="0">
                <a:latin typeface="+mn-lt"/>
              </a:rPr>
              <a:t>work independently</a:t>
            </a:r>
          </a:p>
          <a:p>
            <a:pPr marL="171450" indent="-171450">
              <a:lnSpc>
                <a:spcPct val="150000"/>
              </a:lnSpc>
            </a:pPr>
            <a:r>
              <a:rPr lang="en-GB" sz="2600" dirty="0">
                <a:latin typeface="+mn-lt"/>
              </a:rPr>
              <a:t>construct arguments using sources and research</a:t>
            </a:r>
          </a:p>
          <a:p>
            <a:pPr marL="171450" indent="-171450">
              <a:lnSpc>
                <a:spcPct val="150000"/>
              </a:lnSpc>
            </a:pPr>
            <a:r>
              <a:rPr lang="en-GB" sz="2600" dirty="0">
                <a:latin typeface="+mn-lt"/>
              </a:rPr>
              <a:t>present information coherently and appropriately?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marL="457200" indent="-457200" algn="ctr">
              <a:buAutoNum type="arabicPeriod"/>
            </a:pPr>
            <a:endParaRPr lang="en-GB" dirty="0"/>
          </a:p>
          <a:p>
            <a:pPr marL="457200" indent="-457200" algn="ctr">
              <a:buAutoNum type="arabicPeriod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100807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576" y="1278174"/>
            <a:ext cx="7530008" cy="460851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800" dirty="0">
                <a:latin typeface="+mn-lt"/>
              </a:rPr>
              <a:t>They also need </a:t>
            </a:r>
            <a:r>
              <a:rPr lang="en-GB" sz="2800" dirty="0">
                <a:latin typeface="+mn-lt"/>
              </a:rPr>
              <a:t>to be able to demonstrate </a:t>
            </a:r>
            <a:r>
              <a:rPr lang="en-GB" sz="2800" dirty="0">
                <a:latin typeface="+mn-lt"/>
              </a:rPr>
              <a:t>that </a:t>
            </a:r>
            <a:r>
              <a:rPr lang="en-GB" sz="2800" dirty="0">
                <a:latin typeface="+mn-lt"/>
              </a:rPr>
              <a:t>they are prepared for </a:t>
            </a:r>
            <a:r>
              <a:rPr lang="en-GB" sz="2800" dirty="0">
                <a:solidFill>
                  <a:srgbClr val="C00000"/>
                </a:solidFill>
                <a:latin typeface="+mn-lt"/>
              </a:rPr>
              <a:t>the requirements of the </a:t>
            </a:r>
            <a:r>
              <a:rPr lang="en-GB" sz="2800" dirty="0" err="1">
                <a:solidFill>
                  <a:srgbClr val="C00000"/>
                </a:solidFill>
                <a:latin typeface="+mn-lt"/>
              </a:rPr>
              <a:t>Mprof</a:t>
            </a:r>
            <a:endParaRPr lang="en-GB" sz="2800" dirty="0">
              <a:solidFill>
                <a:srgbClr val="C00000"/>
              </a:solidFill>
              <a:latin typeface="+mn-lt"/>
            </a:endParaRPr>
          </a:p>
          <a:p>
            <a:pPr marL="171450" indent="-17145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endParaRPr lang="en-GB" sz="2600" dirty="0">
              <a:latin typeface="+mn-lt"/>
            </a:endParaRPr>
          </a:p>
          <a:p>
            <a:pPr marL="171450" indent="-17145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600" dirty="0">
                <a:latin typeface="+mn-lt"/>
              </a:rPr>
              <a:t>collaborative working in multi-national, multi-cultural groups</a:t>
            </a:r>
          </a:p>
          <a:p>
            <a:pPr marL="171450" indent="-171450">
              <a:lnSpc>
                <a:spcPct val="200000"/>
              </a:lnSpc>
            </a:pPr>
            <a:r>
              <a:rPr lang="en-GB" sz="2600" dirty="0">
                <a:latin typeface="+mn-lt"/>
              </a:rPr>
              <a:t>a high level of cultural as well as linguistic competence</a:t>
            </a:r>
          </a:p>
          <a:p>
            <a:pPr marL="171450" indent="-171450">
              <a:lnSpc>
                <a:spcPct val="200000"/>
              </a:lnSpc>
            </a:pPr>
            <a:r>
              <a:rPr lang="en-GB" sz="2600" dirty="0">
                <a:latin typeface="+mn-lt"/>
              </a:rPr>
              <a:t>not enough to be a great artist or coder!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GB" dirty="0"/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EC248AB-E565-412B-9D95-9B07D6A4F3F3}" type="slidenum">
              <a:rPr lang="en-GB" smtClean="0">
                <a:solidFill>
                  <a:schemeClr val="accent6"/>
                </a:solidFill>
                <a:latin typeface="Arial Black" pitchFamily="34" charset="0"/>
              </a:rPr>
              <a:pPr/>
              <a:t>6</a:t>
            </a:fld>
            <a:endParaRPr lang="en-GB" dirty="0">
              <a:solidFill>
                <a:schemeClr val="accent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80437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076" y="764704"/>
            <a:ext cx="8075240" cy="4608512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50000"/>
              </a:lnSpc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EC248AB-E565-412B-9D95-9B07D6A4F3F3}" type="slidenum">
              <a:rPr lang="en-GB" smtClean="0">
                <a:solidFill>
                  <a:schemeClr val="accent6"/>
                </a:solidFill>
                <a:latin typeface="Arial Black" pitchFamily="34" charset="0"/>
              </a:rPr>
              <a:pPr/>
              <a:t>7</a:t>
            </a:fld>
            <a:endParaRPr lang="en-GB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95600" y="1052737"/>
            <a:ext cx="88836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GB" sz="2400" dirty="0"/>
              <a:t>Other criteria </a:t>
            </a:r>
            <a:r>
              <a:rPr lang="en-GB" sz="2400" dirty="0">
                <a:solidFill>
                  <a:srgbClr val="C00000"/>
                </a:solidFill>
              </a:rPr>
              <a:t>specific to the MProf</a:t>
            </a:r>
            <a:r>
              <a:rPr lang="en-GB" sz="2400" dirty="0"/>
              <a:t>:</a:t>
            </a:r>
          </a:p>
          <a:p>
            <a:pPr>
              <a:lnSpc>
                <a:spcPct val="200000"/>
              </a:lnSpc>
            </a:pPr>
            <a:r>
              <a:rPr lang="en-GB" sz="2400" dirty="0"/>
              <a:t>professional behaviours </a:t>
            </a:r>
          </a:p>
          <a:p>
            <a:pPr>
              <a:lnSpc>
                <a:spcPct val="200000"/>
              </a:lnSpc>
            </a:pPr>
            <a:r>
              <a:rPr lang="en-GB" sz="2400" dirty="0"/>
              <a:t>willingness and ability to respond to constructive </a:t>
            </a:r>
            <a:r>
              <a:rPr lang="en-GB" sz="2400" dirty="0" smtClean="0"/>
              <a:t>criticism (from </a:t>
            </a:r>
            <a:r>
              <a:rPr lang="en-GB" sz="2400" dirty="0"/>
              <a:t>tutors and peers)</a:t>
            </a:r>
          </a:p>
          <a:p>
            <a:pPr>
              <a:lnSpc>
                <a:spcPct val="200000"/>
              </a:lnSpc>
            </a:pPr>
            <a:r>
              <a:rPr lang="en-GB" sz="2400" dirty="0"/>
              <a:t>ability to reflect on their own development</a:t>
            </a:r>
          </a:p>
          <a:p>
            <a:pPr>
              <a:lnSpc>
                <a:spcPct val="200000"/>
              </a:lnSpc>
            </a:pPr>
            <a:endParaRPr lang="en-GB" sz="2400" dirty="0"/>
          </a:p>
          <a:p>
            <a:pPr marL="0" indent="0">
              <a:lnSpc>
                <a:spcPct val="200000"/>
              </a:lnSpc>
              <a:buNone/>
            </a:pPr>
            <a:r>
              <a:rPr lang="en-GB" sz="2400" dirty="0"/>
              <a:t>Challenging for all students but particularly the Chinese cohort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25870285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5328" y="1671781"/>
            <a:ext cx="8214817" cy="4036291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GB" dirty="0">
                <a:latin typeface="+mn-lt"/>
              </a:rPr>
              <a:t>Finally, </a:t>
            </a:r>
            <a:r>
              <a:rPr lang="en-GB" dirty="0">
                <a:latin typeface="+mn-lt"/>
              </a:rPr>
              <a:t>they must </a:t>
            </a:r>
            <a:r>
              <a:rPr lang="en-GB" dirty="0">
                <a:solidFill>
                  <a:srgbClr val="C00000"/>
                </a:solidFill>
                <a:latin typeface="+mn-lt"/>
              </a:rPr>
              <a:t>meet the UKVI English language requirements </a:t>
            </a:r>
            <a:r>
              <a:rPr lang="en-GB" dirty="0" smtClean="0">
                <a:latin typeface="+mn-lt"/>
              </a:rPr>
              <a:t>as</a:t>
            </a:r>
            <a:endParaRPr lang="en-GB" dirty="0">
              <a:latin typeface="+mn-lt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200" dirty="0" smtClean="0">
                <a:latin typeface="+mn-lt"/>
              </a:rPr>
              <a:t>the </a:t>
            </a:r>
            <a:r>
              <a:rPr lang="en-GB" sz="2200" dirty="0">
                <a:latin typeface="+mn-lt"/>
              </a:rPr>
              <a:t>MPPOP replaces IELTS 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200" dirty="0" smtClean="0">
                <a:latin typeface="+mn-lt"/>
              </a:rPr>
              <a:t>the </a:t>
            </a:r>
            <a:r>
              <a:rPr lang="en-GB" sz="2200" dirty="0">
                <a:latin typeface="+mn-lt"/>
              </a:rPr>
              <a:t>MProf </a:t>
            </a:r>
            <a:r>
              <a:rPr lang="en-GB" sz="2200" dirty="0" smtClean="0">
                <a:latin typeface="+mn-lt"/>
              </a:rPr>
              <a:t>requirements are </a:t>
            </a:r>
            <a:r>
              <a:rPr lang="en-GB" sz="2200" dirty="0">
                <a:latin typeface="+mn-lt"/>
              </a:rPr>
              <a:t>too specific for an off-the-shelf test to be of much use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 smtClean="0">
                <a:latin typeface="+mn-lt"/>
              </a:rPr>
              <a:t>our </a:t>
            </a:r>
            <a:r>
              <a:rPr lang="en-GB" sz="2200" dirty="0">
                <a:latin typeface="+mn-lt"/>
              </a:rPr>
              <a:t>focus is on the skills required for the MProf, not on teaching to a </a:t>
            </a:r>
            <a:r>
              <a:rPr lang="en-GB" sz="2200" dirty="0" smtClean="0">
                <a:latin typeface="+mn-lt"/>
              </a:rPr>
              <a:t>test</a:t>
            </a:r>
            <a:endParaRPr lang="en-GB" dirty="0">
              <a:latin typeface="+mn-lt"/>
            </a:endParaRPr>
          </a:p>
          <a:p>
            <a:pPr marL="0" indent="0" algn="ctr">
              <a:lnSpc>
                <a:spcPct val="200000"/>
              </a:lnSpc>
              <a:buNone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EC248AB-E565-412B-9D95-9B07D6A4F3F3}" type="slidenum">
              <a:rPr lang="en-GB" smtClean="0">
                <a:solidFill>
                  <a:schemeClr val="accent6"/>
                </a:solidFill>
                <a:latin typeface="Arial Black" pitchFamily="34" charset="0"/>
              </a:rPr>
              <a:pPr/>
              <a:t>8</a:t>
            </a:fld>
            <a:endParaRPr lang="en-GB" dirty="0">
              <a:solidFill>
                <a:schemeClr val="accent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260424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4690" y="456655"/>
            <a:ext cx="6276109" cy="490066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3EA799"/>
                </a:solidFill>
              </a:rPr>
              <a:t>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65538"/>
            <a:ext cx="9342582" cy="358995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dirty="0">
                <a:latin typeface="+mn-lt"/>
              </a:rPr>
              <a:t>4 separate assessments – integrated skills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+mn-lt"/>
              </a:rPr>
              <a:t>All allow for a degree of preparation in advance (and some require it!)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+mn-lt"/>
              </a:rPr>
              <a:t>Designed to reflect skills required/tasks set on the MProf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EC248AB-E565-412B-9D95-9B07D6A4F3F3}" type="slidenum">
              <a:rPr lang="en-GB" smtClean="0">
                <a:solidFill>
                  <a:schemeClr val="accent6"/>
                </a:solidFill>
                <a:latin typeface="Arial Black" pitchFamily="34" charset="0"/>
              </a:rPr>
              <a:pPr/>
              <a:t>9</a:t>
            </a:fld>
            <a:endParaRPr lang="en-GB" dirty="0">
              <a:solidFill>
                <a:schemeClr val="accent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06418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 16_9.pptx" id="{FB01CD9F-5EFD-4F6E-8819-E3A674E6A356}" vid="{E5B95034-F2DB-445F-AE69-59EF4D27D0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221</TotalTime>
  <Words>869</Words>
  <Application>Microsoft Office PowerPoint</Application>
  <PresentationFormat>Widescreen</PresentationFormat>
  <Paragraphs>154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Avenir Heavy</vt:lpstr>
      <vt:lpstr>Avenir Medium</vt:lpstr>
      <vt:lpstr>Calibri</vt:lpstr>
      <vt:lpstr>Calibri Light</vt:lpstr>
      <vt:lpstr>Blank</vt:lpstr>
      <vt:lpstr>Covering all the bases: designing assessments for a bespoke pre-sessional programme</vt:lpstr>
      <vt:lpstr>PowerPoint Presentation</vt:lpstr>
      <vt:lpstr>PowerPoint Presentation</vt:lpstr>
      <vt:lpstr>PowerPoint Presentation</vt:lpstr>
      <vt:lpstr>Aligning the assessments – considerations</vt:lpstr>
      <vt:lpstr>PowerPoint Presentation</vt:lpstr>
      <vt:lpstr>PowerPoint Presentation</vt:lpstr>
      <vt:lpstr>PowerPoint Presentation</vt:lpstr>
      <vt:lpstr>Assessments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Abertay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MacDougall</dc:creator>
  <cp:lastModifiedBy>Liz MacDougall</cp:lastModifiedBy>
  <cp:revision>13</cp:revision>
  <cp:lastPrinted>2018-04-17T15:16:42Z</cp:lastPrinted>
  <dcterms:created xsi:type="dcterms:W3CDTF">2018-04-17T13:10:51Z</dcterms:created>
  <dcterms:modified xsi:type="dcterms:W3CDTF">2019-02-21T14:12:36Z</dcterms:modified>
</cp:coreProperties>
</file>