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xlsx" ContentType="application/vnd.openxmlformats-officedocument.spreadsheetml.sheet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  <p:sldMasterId id="2147483680" r:id="rId4"/>
    <p:sldMasterId id="2147483692" r:id="rId5"/>
  </p:sldMasterIdLst>
  <p:notesMasterIdLst>
    <p:notesMasterId r:id="rId46"/>
  </p:notesMasterIdLst>
  <p:handoutMasterIdLst>
    <p:handoutMasterId r:id="rId47"/>
  </p:handoutMasterIdLst>
  <p:sldIdLst>
    <p:sldId id="256" r:id="rId6"/>
    <p:sldId id="272" r:id="rId7"/>
    <p:sldId id="276" r:id="rId8"/>
    <p:sldId id="274" r:id="rId9"/>
    <p:sldId id="273" r:id="rId10"/>
    <p:sldId id="290" r:id="rId11"/>
    <p:sldId id="275" r:id="rId12"/>
    <p:sldId id="263" r:id="rId13"/>
    <p:sldId id="265" r:id="rId14"/>
    <p:sldId id="264" r:id="rId15"/>
    <p:sldId id="294" r:id="rId16"/>
    <p:sldId id="291" r:id="rId17"/>
    <p:sldId id="278" r:id="rId18"/>
    <p:sldId id="295" r:id="rId19"/>
    <p:sldId id="296" r:id="rId20"/>
    <p:sldId id="297" r:id="rId21"/>
    <p:sldId id="298" r:id="rId22"/>
    <p:sldId id="299" r:id="rId23"/>
    <p:sldId id="300" r:id="rId24"/>
    <p:sldId id="307" r:id="rId25"/>
    <p:sldId id="310" r:id="rId26"/>
    <p:sldId id="302" r:id="rId27"/>
    <p:sldId id="258" r:id="rId28"/>
    <p:sldId id="311" r:id="rId29"/>
    <p:sldId id="260" r:id="rId30"/>
    <p:sldId id="261" r:id="rId31"/>
    <p:sldId id="269" r:id="rId32"/>
    <p:sldId id="316" r:id="rId33"/>
    <p:sldId id="268" r:id="rId34"/>
    <p:sldId id="271" r:id="rId35"/>
    <p:sldId id="312" r:id="rId36"/>
    <p:sldId id="313" r:id="rId37"/>
    <p:sldId id="277" r:id="rId38"/>
    <p:sldId id="317" r:id="rId39"/>
    <p:sldId id="315" r:id="rId40"/>
    <p:sldId id="314" r:id="rId41"/>
    <p:sldId id="301" r:id="rId42"/>
    <p:sldId id="303" r:id="rId43"/>
    <p:sldId id="304" r:id="rId44"/>
    <p:sldId id="305" r:id="rId45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B843"/>
    <a:srgbClr val="E5087C"/>
    <a:srgbClr val="037DC8"/>
    <a:srgbClr val="548D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7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150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Calculations!$M$8</c:f>
              <c:strCache>
                <c:ptCount val="1"/>
                <c:pt idx="0">
                  <c:v>Question 5</c:v>
                </c:pt>
              </c:strCache>
            </c:strRef>
          </c:tx>
          <c:invertIfNegative val="0"/>
          <c:cat>
            <c:strRef>
              <c:f>Calculations!$N$7:$R$7</c:f>
              <c:strCache>
                <c:ptCount val="5"/>
                <c:pt idx="0">
                  <c:v>Definitely Disagree</c:v>
                </c:pt>
                <c:pt idx="1">
                  <c:v>Mostly Disagree</c:v>
                </c:pt>
                <c:pt idx="2">
                  <c:v>Neutral</c:v>
                </c:pt>
                <c:pt idx="3">
                  <c:v>Mostly Agree</c:v>
                </c:pt>
                <c:pt idx="4">
                  <c:v>Definitely Agree</c:v>
                </c:pt>
              </c:strCache>
            </c:strRef>
          </c:cat>
          <c:val>
            <c:numRef>
              <c:f>Calculations!$N$8:$R$8</c:f>
              <c:numCache>
                <c:formatCode>General</c:formatCode>
                <c:ptCount val="5"/>
                <c:pt idx="0">
                  <c:v>3.0</c:v>
                </c:pt>
                <c:pt idx="1">
                  <c:v>5.0</c:v>
                </c:pt>
                <c:pt idx="2">
                  <c:v>3.0</c:v>
                </c:pt>
                <c:pt idx="3">
                  <c:v>11.0</c:v>
                </c:pt>
                <c:pt idx="4">
                  <c:v>7.0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2F4-43F8-B711-B4808E7943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16816008"/>
        <c:axId val="-2116813016"/>
      </c:barChart>
      <c:catAx>
        <c:axId val="-211681600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-2116813016"/>
        <c:crosses val="autoZero"/>
        <c:auto val="1"/>
        <c:lblAlgn val="ctr"/>
        <c:lblOffset val="100"/>
        <c:noMultiLvlLbl val="0"/>
      </c:catAx>
      <c:valAx>
        <c:axId val="-211681301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-21168160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Calculations!$M$10</c:f>
              <c:strCache>
                <c:ptCount val="1"/>
                <c:pt idx="0">
                  <c:v>Question 6</c:v>
                </c:pt>
              </c:strCache>
            </c:strRef>
          </c:tx>
          <c:invertIfNegative val="0"/>
          <c:cat>
            <c:strRef>
              <c:f>Calculations!$N$9:$R$9</c:f>
              <c:strCache>
                <c:ptCount val="5"/>
                <c:pt idx="0">
                  <c:v>Definitely Disagree</c:v>
                </c:pt>
                <c:pt idx="1">
                  <c:v>Mostly Disagree</c:v>
                </c:pt>
                <c:pt idx="2">
                  <c:v>Neutral</c:v>
                </c:pt>
                <c:pt idx="3">
                  <c:v>Mostly Agree</c:v>
                </c:pt>
                <c:pt idx="4">
                  <c:v>Definitely Agree</c:v>
                </c:pt>
              </c:strCache>
            </c:strRef>
          </c:cat>
          <c:val>
            <c:numRef>
              <c:f>Calculations!$N$10:$R$10</c:f>
              <c:numCache>
                <c:formatCode>General</c:formatCode>
                <c:ptCount val="5"/>
                <c:pt idx="0">
                  <c:v>1.0</c:v>
                </c:pt>
                <c:pt idx="1">
                  <c:v>5.0</c:v>
                </c:pt>
                <c:pt idx="2">
                  <c:v>5.0</c:v>
                </c:pt>
                <c:pt idx="3">
                  <c:v>16.0</c:v>
                </c:pt>
                <c:pt idx="4">
                  <c:v>2.0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703-4C49-A427-1C2E2495AF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7732152"/>
        <c:axId val="-2097719160"/>
      </c:barChart>
      <c:catAx>
        <c:axId val="-209773215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-2097719160"/>
        <c:crosses val="autoZero"/>
        <c:auto val="1"/>
        <c:lblAlgn val="ctr"/>
        <c:lblOffset val="100"/>
        <c:noMultiLvlLbl val="0"/>
      </c:catAx>
      <c:valAx>
        <c:axId val="-209771916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-209773215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Calculations!$M$12</c:f>
              <c:strCache>
                <c:ptCount val="1"/>
                <c:pt idx="0">
                  <c:v>Question 7</c:v>
                </c:pt>
              </c:strCache>
            </c:strRef>
          </c:tx>
          <c:invertIfNegative val="0"/>
          <c:cat>
            <c:strRef>
              <c:f>Calculations!$N$11:$R$11</c:f>
              <c:strCache>
                <c:ptCount val="5"/>
                <c:pt idx="0">
                  <c:v>Definitely Disagree</c:v>
                </c:pt>
                <c:pt idx="1">
                  <c:v>Mostly Disagree</c:v>
                </c:pt>
                <c:pt idx="2">
                  <c:v>Neutral</c:v>
                </c:pt>
                <c:pt idx="3">
                  <c:v>Mostly Agree</c:v>
                </c:pt>
                <c:pt idx="4">
                  <c:v>Definitely Agree</c:v>
                </c:pt>
              </c:strCache>
            </c:strRef>
          </c:cat>
          <c:val>
            <c:numRef>
              <c:f>Calculations!$N$12:$R$12</c:f>
              <c:numCache>
                <c:formatCode>General</c:formatCode>
                <c:ptCount val="5"/>
                <c:pt idx="0">
                  <c:v>1.0</c:v>
                </c:pt>
                <c:pt idx="1">
                  <c:v>2.0</c:v>
                </c:pt>
                <c:pt idx="2">
                  <c:v>2.0</c:v>
                </c:pt>
                <c:pt idx="3">
                  <c:v>14.0</c:v>
                </c:pt>
                <c:pt idx="4">
                  <c:v>10.0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1BF-441E-B0A0-ED7152E5EC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8743864"/>
        <c:axId val="-2098740920"/>
      </c:barChart>
      <c:catAx>
        <c:axId val="-209874386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-2098740920"/>
        <c:crosses val="autoZero"/>
        <c:auto val="1"/>
        <c:lblAlgn val="ctr"/>
        <c:lblOffset val="100"/>
        <c:noMultiLvlLbl val="0"/>
      </c:catAx>
      <c:valAx>
        <c:axId val="-209874092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-209874386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Calculations!$M$14</c:f>
              <c:strCache>
                <c:ptCount val="1"/>
                <c:pt idx="0">
                  <c:v>Question 8a</c:v>
                </c:pt>
              </c:strCache>
            </c:strRef>
          </c:tx>
          <c:invertIfNegative val="0"/>
          <c:cat>
            <c:strRef>
              <c:f>Calculations!$N$13:$R$13</c:f>
              <c:strCache>
                <c:ptCount val="5"/>
                <c:pt idx="0">
                  <c:v>Definitely Disagree</c:v>
                </c:pt>
                <c:pt idx="1">
                  <c:v>Mostly Disagree</c:v>
                </c:pt>
                <c:pt idx="2">
                  <c:v>Neutral</c:v>
                </c:pt>
                <c:pt idx="3">
                  <c:v>Mostly Agree</c:v>
                </c:pt>
                <c:pt idx="4">
                  <c:v>Definitely Agree</c:v>
                </c:pt>
              </c:strCache>
            </c:strRef>
          </c:cat>
          <c:val>
            <c:numRef>
              <c:f>Calculations!$N$14:$R$14</c:f>
              <c:numCache>
                <c:formatCode>General</c:formatCode>
                <c:ptCount val="5"/>
                <c:pt idx="0">
                  <c:v>1.0</c:v>
                </c:pt>
                <c:pt idx="1">
                  <c:v>0.0</c:v>
                </c:pt>
                <c:pt idx="2">
                  <c:v>6.0</c:v>
                </c:pt>
                <c:pt idx="3">
                  <c:v>12.0</c:v>
                </c:pt>
                <c:pt idx="4">
                  <c:v>10.0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DA-4C57-AF4B-67BDE0E643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7789144"/>
        <c:axId val="-2097796632"/>
      </c:barChart>
      <c:catAx>
        <c:axId val="-209778914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-2097796632"/>
        <c:crosses val="autoZero"/>
        <c:auto val="1"/>
        <c:lblAlgn val="ctr"/>
        <c:lblOffset val="100"/>
        <c:noMultiLvlLbl val="0"/>
      </c:catAx>
      <c:valAx>
        <c:axId val="-209779663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-209778914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Calculations!$M$16</c:f>
              <c:strCache>
                <c:ptCount val="1"/>
                <c:pt idx="0">
                  <c:v>Question 8b</c:v>
                </c:pt>
              </c:strCache>
            </c:strRef>
          </c:tx>
          <c:invertIfNegative val="0"/>
          <c:cat>
            <c:strRef>
              <c:f>Calculations!$N$15:$R$15</c:f>
              <c:strCache>
                <c:ptCount val="5"/>
                <c:pt idx="0">
                  <c:v>Definitely Disagree</c:v>
                </c:pt>
                <c:pt idx="1">
                  <c:v>Mostly Disagree</c:v>
                </c:pt>
                <c:pt idx="2">
                  <c:v>Neutral</c:v>
                </c:pt>
                <c:pt idx="3">
                  <c:v>Mostly Agree</c:v>
                </c:pt>
                <c:pt idx="4">
                  <c:v>Definitely Agree</c:v>
                </c:pt>
              </c:strCache>
            </c:strRef>
          </c:cat>
          <c:val>
            <c:numRef>
              <c:f>Calculations!$N$16:$R$16</c:f>
              <c:numCache>
                <c:formatCode>General</c:formatCode>
                <c:ptCount val="5"/>
                <c:pt idx="0">
                  <c:v>1.0</c:v>
                </c:pt>
                <c:pt idx="1">
                  <c:v>2.0</c:v>
                </c:pt>
                <c:pt idx="2">
                  <c:v>6.0</c:v>
                </c:pt>
                <c:pt idx="3">
                  <c:v>17.0</c:v>
                </c:pt>
                <c:pt idx="4">
                  <c:v>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0B8-4CBF-85D3-756EA7C3D1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7641192"/>
        <c:axId val="-2097638168"/>
      </c:barChart>
      <c:catAx>
        <c:axId val="-209764119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-2097638168"/>
        <c:crosses val="autoZero"/>
        <c:auto val="1"/>
        <c:lblAlgn val="ctr"/>
        <c:lblOffset val="100"/>
        <c:noMultiLvlLbl val="0"/>
      </c:catAx>
      <c:valAx>
        <c:axId val="-209763816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-209764119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AEF3CD-71A8-4E6C-B226-55E227C42EB7}" type="datetimeFigureOut">
              <a:rPr lang="en-GB" smtClean="0"/>
              <a:t>22/02/19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394BC-1DEB-45FA-8CB4-D01EC8863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82015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044DD-C778-46D2-BDC1-07FEA8966002}" type="datetimeFigureOut">
              <a:rPr lang="en-GB" smtClean="0"/>
              <a:t>22/02/19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742BC-2003-4360-AC27-7B842565A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3705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812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941568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746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611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484784"/>
            <a:ext cx="7772400" cy="1470025"/>
          </a:xfrm>
        </p:spPr>
        <p:txBody>
          <a:bodyPr>
            <a:no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3212976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3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5374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306896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576" y="155679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9944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96752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404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745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8907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184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441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013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8085584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874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929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746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56721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3008313" cy="103043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28203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04396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3003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3921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7792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8140844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6506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4444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38452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8013576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5030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8013576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4978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1790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0962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3008313" cy="103043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73870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51057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8013576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9247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9195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59251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600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8085584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070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13702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5647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6369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6042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4034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3602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55490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4140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182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808558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726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8013576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459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348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3008313" cy="103043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6965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5443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theme" Target="../theme/theme2.xml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3" Type="http://schemas.openxmlformats.org/officeDocument/2006/relationships/image" Target="../media/image5.JP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2050" name="Picture 2" descr="N:\PUBLICITY\Logos\BIA logos\BIA crested lock-up_landscape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2232248" cy="42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30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98972"/>
            <a:ext cx="1224136" cy="56369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" y="0"/>
            <a:ext cx="9139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7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6" r:id="rId3"/>
    <p:sldLayoutId id="2147483667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600" y="252876"/>
            <a:ext cx="80032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461" y="5911885"/>
            <a:ext cx="3591888" cy="946115"/>
          </a:xfrm>
          <a:prstGeom prst="rect">
            <a:avLst/>
          </a:prstGeom>
        </p:spPr>
      </p:pic>
      <p:pic>
        <p:nvPicPr>
          <p:cNvPr id="7" name="Picture 2" descr="N:\PUBLICITY\Logos\BIA logos\BIA crested lock-up_landscape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2232248" cy="42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91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2" descr="N:\PUBLICITY\Logos\BIA logos\BIA crested lock-up_landscape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2232248" cy="42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301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2" descr="N:\PUBLICITY\Logos\BIA logos\BIA crested lock-up_landscape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2232248" cy="42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60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4" Type="http://schemas.openxmlformats.org/officeDocument/2006/relationships/image" Target="../media/image2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chart" Target="../charts/char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4" Type="http://schemas.openxmlformats.org/officeDocument/2006/relationships/image" Target="../media/image2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hyperlink" Target="http://bejlt.brookes.ac.uk/article/the_role_of_turnitin_within%20_the_formative_process_of_academic_writing/" TargetMode="External"/><Relationship Id="rId3" Type="http://schemas.openxmlformats.org/officeDocument/2006/relationships/hyperlink" Target="https://stanfordnlp.github.io/CoreNLP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8.pn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26876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Human versus Machine: evaluation of the BIA’s ‘Academic Paraphrase Practice’ automated marking application.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Cathryn Overall and Richard Nickalls</a:t>
            </a:r>
          </a:p>
          <a:p>
            <a:r>
              <a:rPr lang="en-GB" dirty="0" smtClean="0"/>
              <a:t>Birmingham International Academy</a:t>
            </a:r>
          </a:p>
          <a:p>
            <a:r>
              <a:rPr lang="en-GB" dirty="0" smtClean="0"/>
              <a:t>University of Birmingham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4926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boring 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21305"/>
            <a:ext cx="12469360" cy="673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32483" y="260648"/>
            <a:ext cx="31619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reality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1363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0" y="0"/>
            <a:ext cx="9134990" cy="1844824"/>
          </a:xfrm>
          <a:solidFill>
            <a:srgbClr val="E5087C"/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>
                <a:solidFill>
                  <a:schemeClr val="bg1"/>
                </a:solidFill>
              </a:rPr>
              <a:t>Collaboration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060848"/>
            <a:ext cx="2326571" cy="1929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148242"/>
            <a:ext cx="2188535" cy="19367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512" y="2276872"/>
            <a:ext cx="1650708" cy="1200329"/>
          </a:xfrm>
          <a:prstGeom prst="rect">
            <a:avLst/>
          </a:prstGeom>
          <a:solidFill>
            <a:srgbClr val="76B84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Richard Nickalls</a:t>
            </a:r>
          </a:p>
          <a:p>
            <a:r>
              <a:rPr lang="en-GB" dirty="0" smtClean="0"/>
              <a:t>(EAP tutor and </a:t>
            </a:r>
          </a:p>
          <a:p>
            <a:r>
              <a:rPr lang="en-GB" dirty="0" smtClean="0"/>
              <a:t>eLearning </a:t>
            </a:r>
          </a:p>
          <a:p>
            <a:r>
              <a:rPr lang="en-GB" dirty="0" smtClean="0"/>
              <a:t>coordinator)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788024" y="2148242"/>
            <a:ext cx="1224136" cy="1754326"/>
          </a:xfrm>
          <a:prstGeom prst="rect">
            <a:avLst/>
          </a:prstGeom>
          <a:solidFill>
            <a:srgbClr val="76B843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Ossama Edbali: </a:t>
            </a:r>
          </a:p>
          <a:p>
            <a:r>
              <a:rPr lang="en-GB" dirty="0" err="1" smtClean="0"/>
              <a:t>UoB</a:t>
            </a:r>
            <a:r>
              <a:rPr lang="en-GB" dirty="0" smtClean="0"/>
              <a:t> student,</a:t>
            </a:r>
          </a:p>
          <a:p>
            <a:r>
              <a:rPr lang="en-GB" dirty="0" smtClean="0"/>
              <a:t>Computer scientist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4509120"/>
            <a:ext cx="1361905" cy="13428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75167" y="4463414"/>
            <a:ext cx="1224136" cy="1477328"/>
          </a:xfrm>
          <a:prstGeom prst="rect">
            <a:avLst/>
          </a:prstGeom>
          <a:solidFill>
            <a:srgbClr val="76B843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Amy </a:t>
            </a:r>
            <a:r>
              <a:rPr lang="en-GB" dirty="0" err="1" smtClean="0"/>
              <a:t>Pajek</a:t>
            </a:r>
            <a:endParaRPr lang="en-GB" dirty="0" smtClean="0"/>
          </a:p>
          <a:p>
            <a:r>
              <a:rPr lang="en-GB" dirty="0" err="1" smtClean="0"/>
              <a:t>UoB</a:t>
            </a:r>
            <a:r>
              <a:rPr lang="en-GB" dirty="0" smtClean="0"/>
              <a:t> student,</a:t>
            </a:r>
          </a:p>
          <a:p>
            <a:r>
              <a:rPr lang="en-GB" dirty="0" smtClean="0"/>
              <a:t>Computer scientist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79512" y="4161850"/>
            <a:ext cx="3489650" cy="646331"/>
          </a:xfrm>
          <a:prstGeom prst="rect">
            <a:avLst/>
          </a:prstGeom>
          <a:solidFill>
            <a:srgbClr val="E5087C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Use of the ‘Stanford Core NLP</a:t>
            </a:r>
            <a:r>
              <a:rPr lang="en-GB" b="1" dirty="0" smtClean="0">
                <a:solidFill>
                  <a:schemeClr val="bg1"/>
                </a:solidFill>
              </a:rPr>
              <a:t>’</a:t>
            </a:r>
            <a:endParaRPr lang="en-GB" b="1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179512" y="4974814"/>
            <a:ext cx="3489650" cy="2031325"/>
          </a:xfrm>
          <a:prstGeom prst="rect">
            <a:avLst/>
          </a:prstGeom>
          <a:solidFill>
            <a:srgbClr val="E5087C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chemeClr val="bg1"/>
                </a:solidFill>
              </a:rPr>
              <a:t>Launch of AYAE! In 2018 (1,000+ students)</a:t>
            </a:r>
          </a:p>
          <a:p>
            <a:endParaRPr lang="en-GB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chemeClr val="bg1"/>
                </a:solidFill>
              </a:rPr>
              <a:t>Pilot </a:t>
            </a:r>
            <a:r>
              <a:rPr lang="en-GB" b="1" dirty="0">
                <a:solidFill>
                  <a:schemeClr val="bg1"/>
                </a:solidFill>
              </a:rPr>
              <a:t>of </a:t>
            </a:r>
            <a:r>
              <a:rPr lang="en-GB" b="1" dirty="0" smtClean="0">
                <a:solidFill>
                  <a:schemeClr val="bg1"/>
                </a:solidFill>
              </a:rPr>
              <a:t>Academic </a:t>
            </a:r>
            <a:r>
              <a:rPr lang="en-GB" b="1" dirty="0">
                <a:solidFill>
                  <a:schemeClr val="bg1"/>
                </a:solidFill>
              </a:rPr>
              <a:t>Paraphrase Practice APP) in </a:t>
            </a:r>
            <a:r>
              <a:rPr lang="en-GB" b="1" dirty="0" smtClean="0">
                <a:solidFill>
                  <a:schemeClr val="bg1"/>
                </a:solidFill>
              </a:rPr>
              <a:t>Autumn </a:t>
            </a:r>
            <a:r>
              <a:rPr lang="en-GB" b="1" dirty="0">
                <a:solidFill>
                  <a:schemeClr val="bg1"/>
                </a:solidFill>
              </a:rPr>
              <a:t>term </a:t>
            </a:r>
            <a:r>
              <a:rPr lang="en-GB" b="1" dirty="0" smtClean="0">
                <a:solidFill>
                  <a:schemeClr val="bg1"/>
                </a:solidFill>
              </a:rPr>
              <a:t>2018</a:t>
            </a:r>
            <a:endParaRPr lang="en-GB" b="1" dirty="0">
              <a:solidFill>
                <a:schemeClr val="bg1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364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udent experienc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836712"/>
            <a:ext cx="8956278" cy="4929411"/>
          </a:xfrm>
        </p:spPr>
      </p:pic>
    </p:spTree>
    <p:extLst>
      <p:ext uri="{BB962C8B-B14F-4D97-AF65-F5344CB8AC3E}">
        <p14:creationId xmlns:p14="http://schemas.microsoft.com/office/powerpoint/2010/main" val="746436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204864"/>
            <a:ext cx="7946860" cy="2007096"/>
          </a:xfrm>
          <a:solidFill>
            <a:srgbClr val="E5087C"/>
          </a:solidFill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responses (n.=30) to our  first evaluation questionnaire.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03892" y="817047"/>
            <a:ext cx="2669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student experiences/their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483768" y="979455"/>
            <a:ext cx="3489650" cy="923330"/>
          </a:xfrm>
          <a:prstGeom prst="rect">
            <a:avLst/>
          </a:prstGeom>
          <a:solidFill>
            <a:srgbClr val="76B84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Student experience of the APP feedback</a:t>
            </a:r>
            <a:endParaRPr lang="en-GB" b="1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401418" y="472514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55 students agreed to participate (convenience sample)</a:t>
            </a:r>
          </a:p>
          <a:p>
            <a:r>
              <a:rPr lang="en-GB" dirty="0"/>
              <a:t>A stratified sample of 30 students (including 9 flagged for poor paraphrase)</a:t>
            </a:r>
          </a:p>
        </p:txBody>
      </p:sp>
    </p:spTree>
    <p:extLst>
      <p:ext uri="{BB962C8B-B14F-4D97-AF65-F5344CB8AC3E}">
        <p14:creationId xmlns:p14="http://schemas.microsoft.com/office/powerpoint/2010/main" val="1905376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91242" y="620688"/>
            <a:ext cx="8140844" cy="1143000"/>
          </a:xfrm>
        </p:spPr>
        <p:txBody>
          <a:bodyPr>
            <a:noAutofit/>
          </a:bodyPr>
          <a:lstStyle/>
          <a:p>
            <a:r>
              <a:rPr lang="en-GB" sz="2400" dirty="0"/>
              <a:t>The automated marking tool has helped me learn about plagiarism (copying too much text). </a:t>
            </a:r>
            <a:br>
              <a:rPr lang="en-GB" sz="2400" dirty="0"/>
            </a:br>
            <a:endParaRPr lang="en-GB" sz="2400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xmlns="" id="{00000000-0008-0000-0300-00000500000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91242" y="6237312"/>
            <a:ext cx="2860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Figure 1: Question 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7776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The automated marking tool has helped me develop my paraphrasing ability.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00000000-0008-0000-0300-00000600000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71600" y="623731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Figure 2: Question 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5858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The automated marking tool has helped me develop my language/grammar accuracy.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00000000-0008-0000-0300-00000700000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87624" y="616530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Figure 3: Question 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1630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156" y="548680"/>
            <a:ext cx="8140844" cy="1143000"/>
          </a:xfrm>
        </p:spPr>
        <p:txBody>
          <a:bodyPr>
            <a:normAutofit fontScale="90000"/>
          </a:bodyPr>
          <a:lstStyle/>
          <a:p>
            <a:r>
              <a:rPr lang="en-GB" sz="2700" dirty="0"/>
              <a:t>The automated marking tool has helped me develop my referencing/citation skills. 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00000000-0008-0000-0300-00000800000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03156" y="6126163"/>
            <a:ext cx="234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Figure 4: Question 8a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548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The automated marking tool has helped me develop my academic style (avoiding informal style).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00000000-0008-0000-0300-00000900000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43608" y="6126163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Figure 5: Question 8b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958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Preliminary finding </a:t>
            </a:r>
            <a:r>
              <a:rPr lang="en-GB" dirty="0" smtClean="0"/>
              <a:t>1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(Student Attitudes/experience)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Generally positive</a:t>
            </a:r>
          </a:p>
          <a:p>
            <a:r>
              <a:rPr lang="en-GB" dirty="0" smtClean="0"/>
              <a:t>But these students were blended learning (convenience sample, not distance learning)</a:t>
            </a:r>
          </a:p>
          <a:p>
            <a:r>
              <a:rPr lang="en-GB" dirty="0" smtClean="0"/>
              <a:t>Several students felt 3-4 seconds was a long time to wait for feedback!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435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Background: 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23528" y="1858169"/>
            <a:ext cx="4040188" cy="639762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From a paper-based Grammar test (multiple choice) in 2009 to…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To our current AYAE! Diagnostic</a:t>
            </a:r>
            <a:endParaRPr lang="en-GB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062594" y="2636912"/>
            <a:ext cx="4038787" cy="3951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Image result for Paper based multiple choic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85244"/>
            <a:ext cx="4040188" cy="2730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544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8140844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Did humans agree with the computer graded scores? </a:t>
            </a:r>
            <a:br>
              <a:rPr lang="en-GB" dirty="0" smtClean="0"/>
            </a:br>
            <a:r>
              <a:rPr lang="en-GB" dirty="0" smtClean="0"/>
              <a:t>4 moderators (30 responses)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332037"/>
            <a:ext cx="8229600" cy="4525963"/>
          </a:xfrm>
        </p:spPr>
        <p:txBody>
          <a:bodyPr/>
          <a:lstStyle/>
          <a:p>
            <a:r>
              <a:rPr lang="en-GB" dirty="0" smtClean="0"/>
              <a:t>Two moderators (marking blind of scores, but seeing computer generated flagging of copied language, grammar, citation and style errors)</a:t>
            </a:r>
          </a:p>
          <a:p>
            <a:r>
              <a:rPr lang="en-GB" dirty="0" smtClean="0"/>
              <a:t>Two further moderators (marking totally blind)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6086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APP’s main weaknesses (Preliminary finding 2)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Four human markers often disagreed with the app’s score for </a:t>
            </a:r>
            <a:r>
              <a:rPr lang="en-GB" b="1" u="sng" dirty="0" smtClean="0"/>
              <a:t>semantic meaning/task completion.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4008723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7425523" cy="4525963"/>
          </a:xfrm>
        </p:spPr>
      </p:pic>
      <p:sp>
        <p:nvSpPr>
          <p:cNvPr id="2" name="TextBox 1"/>
          <p:cNvSpPr txBox="1"/>
          <p:nvPr/>
        </p:nvSpPr>
        <p:spPr>
          <a:xfrm>
            <a:off x="683568" y="522920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Figure1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275856" y="5301208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Strongest Correlation (</a:t>
            </a:r>
            <a:r>
              <a:rPr lang="en-GB" dirty="0" err="1" smtClean="0"/>
              <a:t>Anova</a:t>
            </a:r>
            <a:r>
              <a:rPr lang="en-GB" dirty="0" smtClean="0"/>
              <a:t> </a:t>
            </a:r>
            <a:r>
              <a:rPr lang="en-GB" dirty="0" err="1" smtClean="0"/>
              <a:t>Intraclass</a:t>
            </a:r>
            <a:r>
              <a:rPr lang="en-GB" dirty="0" smtClean="0"/>
              <a:t> correlation coefficient) of 0.54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0123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378" y="525433"/>
            <a:ext cx="8085584" cy="1143000"/>
          </a:xfrm>
        </p:spPr>
        <p:txBody>
          <a:bodyPr>
            <a:noAutofit/>
          </a:bodyPr>
          <a:lstStyle/>
          <a:p>
            <a:r>
              <a:rPr lang="en-GB" sz="2400" dirty="0" smtClean="0"/>
              <a:t>All four markers disagreed with </a:t>
            </a:r>
            <a:r>
              <a:rPr lang="en-GB" sz="2400" b="1" u="sng" dirty="0" smtClean="0"/>
              <a:t>two examples </a:t>
            </a:r>
            <a:r>
              <a:rPr lang="en-GB" sz="2400" dirty="0" smtClean="0"/>
              <a:t>of flagged ‘copying’: The APP made two false negative grades for copying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193" y="478442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Two of the nine examples of ‘copying’ were judged to be acceptable by human markers</a:t>
            </a:r>
            <a:endParaRPr lang="en-GB" dirty="0"/>
          </a:p>
        </p:txBody>
      </p:sp>
      <p:pic>
        <p:nvPicPr>
          <p:cNvPr id="1026" name="Picture 2" descr="C:\Users\NickallR\AppData\Local\Temp\SNAGHTML61d26aa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786765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336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APP’s main strengths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65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8013576" cy="576064"/>
          </a:xfrm>
        </p:spPr>
        <p:txBody>
          <a:bodyPr>
            <a:normAutofit fontScale="90000"/>
          </a:bodyPr>
          <a:lstStyle/>
          <a:p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971600" y="1124744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Table 1.  Identification of excessive copied language</a:t>
            </a:r>
            <a:endParaRPr lang="en-GB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402405"/>
              </p:ext>
            </p:extLst>
          </p:nvPr>
        </p:nvGraphicFramePr>
        <p:xfrm>
          <a:off x="961356" y="1773425"/>
          <a:ext cx="6451600" cy="3362325"/>
        </p:xfrm>
        <a:graphic>
          <a:graphicData uri="http://schemas.openxmlformats.org/drawingml/2006/table">
            <a:tbl>
              <a:tblPr firstRow="1" bandRow="1"/>
              <a:tblGrid>
                <a:gridCol w="609300">
                  <a:extLst>
                    <a:ext uri="{9D8B030D-6E8A-4147-A177-3AD203B41FA5}">
                      <a16:colId xmlns:a16="http://schemas.microsoft.com/office/drawing/2014/main" xmlns="" val="1109034244"/>
                    </a:ext>
                  </a:extLst>
                </a:gridCol>
                <a:gridCol w="1078969">
                  <a:extLst>
                    <a:ext uri="{9D8B030D-6E8A-4147-A177-3AD203B41FA5}">
                      <a16:colId xmlns:a16="http://schemas.microsoft.com/office/drawing/2014/main" xmlns="" val="1744041267"/>
                    </a:ext>
                  </a:extLst>
                </a:gridCol>
                <a:gridCol w="1209080">
                  <a:extLst>
                    <a:ext uri="{9D8B030D-6E8A-4147-A177-3AD203B41FA5}">
                      <a16:colId xmlns:a16="http://schemas.microsoft.com/office/drawing/2014/main" xmlns="" val="3756877912"/>
                    </a:ext>
                  </a:extLst>
                </a:gridCol>
                <a:gridCol w="1256682">
                  <a:extLst>
                    <a:ext uri="{9D8B030D-6E8A-4147-A177-3AD203B41FA5}">
                      <a16:colId xmlns:a16="http://schemas.microsoft.com/office/drawing/2014/main" xmlns="" val="3374459501"/>
                    </a:ext>
                  </a:extLst>
                </a:gridCol>
                <a:gridCol w="1167825">
                  <a:extLst>
                    <a:ext uri="{9D8B030D-6E8A-4147-A177-3AD203B41FA5}">
                      <a16:colId xmlns:a16="http://schemas.microsoft.com/office/drawing/2014/main" xmlns="" val="3878551734"/>
                    </a:ext>
                  </a:extLst>
                </a:gridCol>
                <a:gridCol w="1129744">
                  <a:extLst>
                    <a:ext uri="{9D8B030D-6E8A-4147-A177-3AD203B41FA5}">
                      <a16:colId xmlns:a16="http://schemas.microsoft.com/office/drawing/2014/main" xmlns="" val="3632880216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Study #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Computer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Marker 1/ computer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Marker 2/ computer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Marker 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Marker 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43112632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870383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928121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969378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3139601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26020242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4863032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3036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219211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73542415"/>
                  </a:ext>
                </a:extLst>
              </a:tr>
            </a:tbl>
          </a:graphicData>
        </a:graphic>
      </p:graphicFrame>
      <p:sp>
        <p:nvSpPr>
          <p:cNvPr id="8" name="TextBox 1"/>
          <p:cNvSpPr txBox="1"/>
          <p:nvPr/>
        </p:nvSpPr>
        <p:spPr>
          <a:xfrm>
            <a:off x="4257006" y="2498119"/>
            <a:ext cx="184150" cy="26511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100"/>
          </a:p>
        </p:txBody>
      </p:sp>
    </p:spTree>
    <p:extLst>
      <p:ext uri="{BB962C8B-B14F-4D97-AF65-F5344CB8AC3E}">
        <p14:creationId xmlns:p14="http://schemas.microsoft.com/office/powerpoint/2010/main" val="2408348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346200" y="2239169"/>
          <a:ext cx="6451600" cy="3248025"/>
        </p:xfrm>
        <a:graphic>
          <a:graphicData uri="http://schemas.openxmlformats.org/drawingml/2006/table">
            <a:tbl>
              <a:tblPr firstRow="1" bandRow="1"/>
              <a:tblGrid>
                <a:gridCol w="609300">
                  <a:extLst>
                    <a:ext uri="{9D8B030D-6E8A-4147-A177-3AD203B41FA5}">
                      <a16:colId xmlns:a16="http://schemas.microsoft.com/office/drawing/2014/main" xmlns="" val="1776470860"/>
                    </a:ext>
                  </a:extLst>
                </a:gridCol>
                <a:gridCol w="1078969">
                  <a:extLst>
                    <a:ext uri="{9D8B030D-6E8A-4147-A177-3AD203B41FA5}">
                      <a16:colId xmlns:a16="http://schemas.microsoft.com/office/drawing/2014/main" xmlns="" val="1921668954"/>
                    </a:ext>
                  </a:extLst>
                </a:gridCol>
                <a:gridCol w="1209080">
                  <a:extLst>
                    <a:ext uri="{9D8B030D-6E8A-4147-A177-3AD203B41FA5}">
                      <a16:colId xmlns:a16="http://schemas.microsoft.com/office/drawing/2014/main" xmlns="" val="19418382"/>
                    </a:ext>
                  </a:extLst>
                </a:gridCol>
                <a:gridCol w="1256682">
                  <a:extLst>
                    <a:ext uri="{9D8B030D-6E8A-4147-A177-3AD203B41FA5}">
                      <a16:colId xmlns:a16="http://schemas.microsoft.com/office/drawing/2014/main" xmlns="" val="1494804175"/>
                    </a:ext>
                  </a:extLst>
                </a:gridCol>
                <a:gridCol w="1167825">
                  <a:extLst>
                    <a:ext uri="{9D8B030D-6E8A-4147-A177-3AD203B41FA5}">
                      <a16:colId xmlns:a16="http://schemas.microsoft.com/office/drawing/2014/main" xmlns="" val="3412468547"/>
                    </a:ext>
                  </a:extLst>
                </a:gridCol>
                <a:gridCol w="1129744">
                  <a:extLst>
                    <a:ext uri="{9D8B030D-6E8A-4147-A177-3AD203B41FA5}">
                      <a16:colId xmlns:a16="http://schemas.microsoft.com/office/drawing/2014/main" xmlns="" val="673574801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Study #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Computer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Marker 1/ computer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Marker 2/ computer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Marker 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Marker 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95092862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6866739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6382905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90269465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0612574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3954350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37506046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5138900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3696390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9150846"/>
                  </a:ext>
                </a:extLst>
              </a:tr>
            </a:tbl>
          </a:graphicData>
        </a:graphic>
      </p:graphicFrame>
      <p:sp>
        <p:nvSpPr>
          <p:cNvPr id="7" name="TextBox 3"/>
          <p:cNvSpPr txBox="1"/>
          <p:nvPr/>
        </p:nvSpPr>
        <p:spPr>
          <a:xfrm>
            <a:off x="4641850" y="6716713"/>
            <a:ext cx="184150" cy="26511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100"/>
          </a:p>
        </p:txBody>
      </p:sp>
      <p:sp>
        <p:nvSpPr>
          <p:cNvPr id="8" name="TextBox 7"/>
          <p:cNvSpPr txBox="1"/>
          <p:nvPr/>
        </p:nvSpPr>
        <p:spPr>
          <a:xfrm>
            <a:off x="1115616" y="1700808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Table 2. What markers missed (without computer help)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5362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Preliminary finding 3: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Human markers often miss copy and paste plagiarism without computer assistance. The </a:t>
            </a:r>
            <a:r>
              <a:rPr lang="en-GB" dirty="0" err="1" smtClean="0"/>
              <a:t>LTi</a:t>
            </a:r>
            <a:r>
              <a:rPr lang="en-GB" dirty="0" smtClean="0"/>
              <a:t> ‘assisted’ identification of poor paraphrase.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4536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Preliminary finding 4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It does some other things fairly reliably:</a:t>
            </a:r>
          </a:p>
          <a:p>
            <a:pPr lvl="1"/>
            <a:r>
              <a:rPr lang="en-GB" dirty="0" smtClean="0"/>
              <a:t>Citation errors</a:t>
            </a:r>
            <a:endParaRPr lang="en-GB" dirty="0" smtClean="0"/>
          </a:p>
          <a:p>
            <a:pPr lvl="1"/>
            <a:r>
              <a:rPr lang="en-GB" dirty="0" smtClean="0"/>
              <a:t>Academic style </a:t>
            </a:r>
          </a:p>
          <a:p>
            <a:pPr lvl="1"/>
            <a:r>
              <a:rPr lang="en-GB" dirty="0" smtClean="0"/>
              <a:t>Poor sentence </a:t>
            </a:r>
            <a:r>
              <a:rPr lang="en-GB" dirty="0" smtClean="0"/>
              <a:t>structure/</a:t>
            </a:r>
            <a:r>
              <a:rPr lang="en-GB" dirty="0" smtClean="0"/>
              <a:t>punctuation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8872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-99392"/>
            <a:ext cx="8085584" cy="1143000"/>
          </a:xfrm>
        </p:spPr>
        <p:txBody>
          <a:bodyPr/>
          <a:lstStyle/>
          <a:p>
            <a:r>
              <a:rPr lang="en-GB" dirty="0" smtClean="0"/>
              <a:t>Evaluation of main findings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74331" y="764704"/>
            <a:ext cx="6912768" cy="1661993"/>
          </a:xfrm>
          <a:prstGeom prst="rect">
            <a:avLst/>
          </a:prstGeom>
          <a:solidFill>
            <a:srgbClr val="76B843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r>
              <a:rPr lang="en-GB" sz="28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GB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 Students </a:t>
            </a:r>
            <a:r>
              <a:rPr lang="en-GB" sz="2800" dirty="0">
                <a:solidFill>
                  <a:schemeClr val="bg1"/>
                </a:solidFill>
                <a:sym typeface="Wingdings" panose="05000000000000000000" pitchFamily="2" charset="2"/>
              </a:rPr>
              <a:t>like it </a:t>
            </a:r>
            <a:r>
              <a:rPr lang="en-GB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(especially if </a:t>
            </a:r>
            <a:r>
              <a:rPr lang="en-GB" sz="2800" dirty="0">
                <a:solidFill>
                  <a:schemeClr val="bg1"/>
                </a:solidFill>
                <a:sym typeface="Wingdings" panose="05000000000000000000" pitchFamily="2" charset="2"/>
              </a:rPr>
              <a:t>it can be made faster) when used in blended learning approaches.</a:t>
            </a:r>
          </a:p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61755" y="2528872"/>
            <a:ext cx="6937920" cy="954107"/>
          </a:xfrm>
          <a:prstGeom prst="rect">
            <a:avLst/>
          </a:prstGeom>
          <a:solidFill>
            <a:srgbClr val="E5087C"/>
          </a:solidFill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 </a:t>
            </a:r>
            <a:r>
              <a:rPr lang="en-GB" sz="2800" dirty="0" smtClean="0">
                <a:solidFill>
                  <a:schemeClr val="bg1"/>
                </a:solidFill>
              </a:rPr>
              <a:t> The </a:t>
            </a:r>
            <a:r>
              <a:rPr lang="en-GB" sz="2800" dirty="0">
                <a:solidFill>
                  <a:schemeClr val="bg1"/>
                </a:solidFill>
              </a:rPr>
              <a:t>APP </a:t>
            </a:r>
            <a:r>
              <a:rPr lang="en-GB" sz="2800" dirty="0" smtClean="0">
                <a:solidFill>
                  <a:schemeClr val="bg1"/>
                </a:solidFill>
              </a:rPr>
              <a:t>did </a:t>
            </a:r>
            <a:r>
              <a:rPr lang="en-GB" sz="2800" b="1" u="sng" dirty="0">
                <a:solidFill>
                  <a:schemeClr val="bg1"/>
                </a:solidFill>
              </a:rPr>
              <a:t>not</a:t>
            </a:r>
            <a:r>
              <a:rPr lang="en-GB" sz="2800" dirty="0">
                <a:solidFill>
                  <a:schemeClr val="bg1"/>
                </a:solidFill>
              </a:rPr>
              <a:t> reliably assess for semantic meaning/task completion.</a:t>
            </a:r>
          </a:p>
        </p:txBody>
      </p:sp>
      <p:sp>
        <p:nvSpPr>
          <p:cNvPr id="6" name="Rectangle 5"/>
          <p:cNvSpPr/>
          <p:nvPr/>
        </p:nvSpPr>
        <p:spPr>
          <a:xfrm>
            <a:off x="474331" y="3585154"/>
            <a:ext cx="6937920" cy="954107"/>
          </a:xfrm>
          <a:prstGeom prst="rect">
            <a:avLst/>
          </a:prstGeom>
          <a:solidFill>
            <a:srgbClr val="76B843"/>
          </a:solidFill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sym typeface="Wingdings" panose="05000000000000000000" pitchFamily="2" charset="2"/>
              </a:rPr>
              <a:t> </a:t>
            </a:r>
            <a:r>
              <a:rPr lang="en-GB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 The </a:t>
            </a:r>
            <a:r>
              <a:rPr lang="en-GB" sz="2800" dirty="0">
                <a:solidFill>
                  <a:schemeClr val="bg1"/>
                </a:solidFill>
                <a:sym typeface="Wingdings" panose="05000000000000000000" pitchFamily="2" charset="2"/>
              </a:rPr>
              <a:t>APP assisted teachers to </a:t>
            </a:r>
            <a:r>
              <a:rPr lang="en-GB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mark/moderate writing </a:t>
            </a:r>
            <a:r>
              <a:rPr lang="en-GB" sz="2800" dirty="0">
                <a:solidFill>
                  <a:schemeClr val="bg1"/>
                </a:solidFill>
                <a:sym typeface="Wingdings" panose="05000000000000000000" pitchFamily="2" charset="2"/>
              </a:rPr>
              <a:t>more reliably.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1755" y="4676496"/>
            <a:ext cx="6937920" cy="1384995"/>
          </a:xfrm>
          <a:prstGeom prst="rect">
            <a:avLst/>
          </a:prstGeom>
          <a:solidFill>
            <a:srgbClr val="76B843"/>
          </a:solidFill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sym typeface="Wingdings" panose="05000000000000000000" pitchFamily="2" charset="2"/>
              </a:rPr>
              <a:t> </a:t>
            </a:r>
            <a:r>
              <a:rPr lang="en-GB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 The </a:t>
            </a:r>
            <a:r>
              <a:rPr lang="en-GB" sz="2800" dirty="0">
                <a:solidFill>
                  <a:schemeClr val="bg1"/>
                </a:solidFill>
                <a:sym typeface="Wingdings" panose="05000000000000000000" pitchFamily="2" charset="2"/>
              </a:rPr>
              <a:t>APP </a:t>
            </a:r>
            <a:r>
              <a:rPr lang="en-GB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more reliably identified copy &amp; paste plagiarism, poor citation skills, poor sentence structure and poor academic style.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737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veralcs\Desktop\e8835adc9068a2e4b4161cf8bccbe5b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03648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 your Academic English!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solidFill>
            <a:srgbClr val="E5087C"/>
          </a:solidFill>
          <a:ln>
            <a:solidFill>
              <a:srgbClr val="E5087C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Since 2017, the AYAE has </a:t>
            </a:r>
            <a:endParaRPr lang="en-GB" dirty="0" smtClean="0"/>
          </a:p>
          <a:p>
            <a:r>
              <a:rPr lang="en-GB" dirty="0" smtClean="0"/>
              <a:t>tested </a:t>
            </a:r>
            <a:r>
              <a:rPr lang="en-GB" b="1" u="sng" dirty="0"/>
              <a:t>short summary writing skills and re-writing skills </a:t>
            </a:r>
            <a:endParaRPr lang="en-GB" b="1" u="sng" dirty="0" smtClean="0"/>
          </a:p>
          <a:p>
            <a:endParaRPr lang="en-GB" b="1" u="sng" dirty="0" smtClean="0"/>
          </a:p>
          <a:p>
            <a:r>
              <a:rPr lang="en-GB" dirty="0" smtClean="0"/>
              <a:t>created quizzes for paraphrasing skills, listening skills, </a:t>
            </a:r>
            <a:r>
              <a:rPr lang="en-GB" dirty="0"/>
              <a:t>and </a:t>
            </a:r>
            <a:r>
              <a:rPr lang="en-GB" dirty="0" smtClean="0"/>
              <a:t>proofreading</a:t>
            </a:r>
            <a:endParaRPr lang="en-GB" dirty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016" y="1844824"/>
            <a:ext cx="4038600" cy="4165923"/>
          </a:xfrm>
        </p:spPr>
        <p:txBody>
          <a:bodyPr>
            <a:normAutofit lnSpcReduction="10000"/>
          </a:bodyPr>
          <a:lstStyle/>
          <a:p>
            <a:endParaRPr lang="en-GB" b="1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Via Canvas, students can:</a:t>
            </a:r>
            <a:endParaRPr lang="en-GB" dirty="0"/>
          </a:p>
          <a:p>
            <a:pPr lvl="1"/>
            <a:r>
              <a:rPr lang="en-GB" dirty="0" smtClean="0"/>
              <a:t>review scores and feedback</a:t>
            </a:r>
          </a:p>
          <a:p>
            <a:pPr lvl="1"/>
            <a:r>
              <a:rPr lang="en-GB" dirty="0" smtClean="0"/>
              <a:t>have multiple attempts</a:t>
            </a:r>
          </a:p>
          <a:p>
            <a:pPr lvl="1"/>
            <a:r>
              <a:rPr lang="en-GB" dirty="0" smtClean="0"/>
              <a:t>access relevant self-access materials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196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Main 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tool will </a:t>
            </a:r>
            <a:r>
              <a:rPr lang="en-GB" b="1" u="sng" dirty="0" smtClean="0"/>
              <a:t>not</a:t>
            </a:r>
            <a:r>
              <a:rPr lang="en-GB" dirty="0" smtClean="0"/>
              <a:t> be useful  in September for ‘high stakes’ scored summative writing assessment without moderation. 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Multiple choice and True/False/NG question types again!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2924944"/>
            <a:ext cx="1805186" cy="180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54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457200"/>
            <a:ext cx="8085584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Could assist high stakes summative assessments?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Assists markers/moderators to identify problems </a:t>
            </a:r>
            <a:r>
              <a:rPr lang="en-GB" b="1" u="sng" dirty="0" smtClean="0"/>
              <a:t>they would otherwise miss</a:t>
            </a:r>
            <a:endParaRPr lang="en-GB" dirty="0" smtClean="0"/>
          </a:p>
          <a:p>
            <a:r>
              <a:rPr lang="en-GB" dirty="0" smtClean="0"/>
              <a:t>Makes marking more efficient</a:t>
            </a:r>
          </a:p>
        </p:txBody>
      </p:sp>
    </p:spTree>
    <p:extLst>
      <p:ext uri="{BB962C8B-B14F-4D97-AF65-F5344CB8AC3E}">
        <p14:creationId xmlns:p14="http://schemas.microsoft.com/office/powerpoint/2010/main" val="3296308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085584" cy="1647056"/>
          </a:xfrm>
          <a:solidFill>
            <a:srgbClr val="76B843"/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>Recommended future role of our English Academic Paraphrase Practice APP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564904"/>
            <a:ext cx="8229600" cy="4525963"/>
          </a:xfrm>
        </p:spPr>
        <p:txBody>
          <a:bodyPr/>
          <a:lstStyle/>
          <a:p>
            <a:r>
              <a:rPr lang="en-GB" dirty="0" smtClean="0"/>
              <a:t>Formative part of our diagnostic</a:t>
            </a:r>
          </a:p>
          <a:p>
            <a:r>
              <a:rPr lang="en-GB" b="1" u="sng" dirty="0" smtClean="0"/>
              <a:t>Exciting</a:t>
            </a:r>
            <a:r>
              <a:rPr lang="en-GB" dirty="0" smtClean="0"/>
              <a:t> enhancement in blended learning!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6511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Demonstration of the tool’s potential</a:t>
            </a:r>
            <a:endParaRPr lang="en-GB" dirty="0"/>
          </a:p>
        </p:txBody>
      </p:sp>
      <p:pic>
        <p:nvPicPr>
          <p:cNvPr id="8" name="quickest demo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1403648"/>
            <a:ext cx="8223250" cy="4525963"/>
          </a:xfrm>
        </p:spPr>
      </p:pic>
    </p:spTree>
    <p:extLst>
      <p:ext uri="{BB962C8B-B14F-4D97-AF65-F5344CB8AC3E}">
        <p14:creationId xmlns:p14="http://schemas.microsoft.com/office/powerpoint/2010/main" val="971898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Watch this space!</a:t>
            </a:r>
          </a:p>
          <a:p>
            <a:r>
              <a:rPr lang="en-US" dirty="0" smtClean="0"/>
              <a:t>Surprising what you can do undistracted!</a:t>
            </a:r>
          </a:p>
          <a:p>
            <a:r>
              <a:rPr lang="en-US" dirty="0" smtClean="0"/>
              <a:t>Surprising what our UoB </a:t>
            </a:r>
            <a:r>
              <a:rPr lang="en-US" smtClean="0"/>
              <a:t>students can do.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7276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 &amp; 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0860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8157592" cy="518457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GB" dirty="0"/>
              <a:t>Davis, M. (2007) The role of </a:t>
            </a:r>
            <a:r>
              <a:rPr lang="en-GB" dirty="0" err="1"/>
              <a:t>Turnitin</a:t>
            </a:r>
            <a:r>
              <a:rPr lang="en-GB" dirty="0"/>
              <a:t> in the formative process of academic writing: A tool for learning and unlearning? Brookes e-Journal of Learning and Teaching, 2(1). Available at: </a:t>
            </a:r>
            <a:r>
              <a:rPr lang="en-GB" dirty="0">
                <a:hlinkClick r:id="rId2"/>
              </a:rPr>
              <a:t>http://bejlt.brookes.ac.uk/article/the_role_of_turnitin_within _</a:t>
            </a:r>
            <a:r>
              <a:rPr lang="en-GB" dirty="0" err="1">
                <a:hlinkClick r:id="rId2"/>
              </a:rPr>
              <a:t>the_formative_process_of_academic_writing</a:t>
            </a:r>
            <a:r>
              <a:rPr lang="en-GB" dirty="0">
                <a:hlinkClick r:id="rId2"/>
              </a:rPr>
              <a:t>/</a:t>
            </a:r>
            <a:r>
              <a:rPr lang="en-GB" dirty="0"/>
              <a:t> (Accessed: 17 January  2018).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Davis, M., &amp; Carroll, J. (2009) Formative feedback within plagiarism education: Is there a role for text-matching software? </a:t>
            </a:r>
            <a:r>
              <a:rPr lang="en-GB" i="1" dirty="0"/>
              <a:t>International Journal for Educational Integrity</a:t>
            </a:r>
            <a:r>
              <a:rPr lang="en-GB" dirty="0"/>
              <a:t>, 5(2): 58-70.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Flowerdew, J., &amp; Li, Y. (2007) Plagiarism and Second Language Writing in an Electronic Age.  </a:t>
            </a:r>
            <a:r>
              <a:rPr lang="en-GB" i="1" dirty="0"/>
              <a:t>Annual Review of Applied Linguistics</a:t>
            </a:r>
            <a:r>
              <a:rPr lang="en-GB" dirty="0"/>
              <a:t>, 27: 161-183.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err="1"/>
              <a:t>Hirvela</a:t>
            </a:r>
            <a:r>
              <a:rPr lang="en-GB" dirty="0"/>
              <a:t>, A., &amp; Du, Q. (2013) “Why am I paraphrasing?”: Undergraduate ESL writers' engagement with source-based academic writing and reading. </a:t>
            </a:r>
            <a:r>
              <a:rPr lang="en-GB" i="1" dirty="0"/>
              <a:t>Journal of English for Academic Purposes</a:t>
            </a:r>
            <a:r>
              <a:rPr lang="en-GB" dirty="0"/>
              <a:t>, </a:t>
            </a:r>
            <a:r>
              <a:rPr lang="en-GB" i="1" dirty="0"/>
              <a:t>12</a:t>
            </a:r>
            <a:r>
              <a:rPr lang="en-GB" dirty="0"/>
              <a:t>(2): 87-98.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Keck</a:t>
            </a:r>
            <a:r>
              <a:rPr lang="en-GB" dirty="0"/>
              <a:t>, C. (2006) The use of paraphrase in summary writing: A comparison of L1 and L2 writers. </a:t>
            </a:r>
            <a:r>
              <a:rPr lang="en-GB" i="1" dirty="0"/>
              <a:t>Journal of Second Language Writing</a:t>
            </a:r>
            <a:r>
              <a:rPr lang="en-GB" dirty="0"/>
              <a:t>, </a:t>
            </a:r>
            <a:r>
              <a:rPr lang="en-GB" i="1" dirty="0"/>
              <a:t>15</a:t>
            </a:r>
            <a:r>
              <a:rPr lang="en-GB" dirty="0"/>
              <a:t>(4): 261-278</a:t>
            </a:r>
            <a:r>
              <a:rPr lang="en-GB" dirty="0" smtClean="0"/>
              <a:t>.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You can  find more information/download the </a:t>
            </a:r>
            <a:r>
              <a:rPr lang="en-GB" dirty="0" err="1" smtClean="0"/>
              <a:t>Standford</a:t>
            </a:r>
            <a:r>
              <a:rPr lang="en-GB" dirty="0" smtClean="0"/>
              <a:t> Core NLP at Stanford </a:t>
            </a:r>
            <a:r>
              <a:rPr lang="en-GB" dirty="0" err="1"/>
              <a:t>CoreNLP</a:t>
            </a:r>
            <a:r>
              <a:rPr lang="en-GB" dirty="0"/>
              <a:t> – Natural language </a:t>
            </a:r>
            <a:r>
              <a:rPr lang="en-GB" dirty="0" smtClean="0"/>
              <a:t>software website: </a:t>
            </a:r>
            <a:r>
              <a:rPr lang="en-GB" dirty="0">
                <a:hlinkClick r:id="rId3"/>
              </a:rPr>
              <a:t>https://stanfordnlp.github.io/CoreNLP</a:t>
            </a:r>
            <a:r>
              <a:rPr lang="en-GB" dirty="0" smtClean="0">
                <a:hlinkClick r:id="rId3"/>
              </a:rPr>
              <a:t>/</a:t>
            </a:r>
            <a:r>
              <a:rPr lang="en-GB" dirty="0" smtClean="0"/>
              <a:t> 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2572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Appendix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015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Did the two blind markers agree with the computer (grade/20)?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0095" y="1844134"/>
            <a:ext cx="6123809" cy="4038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0112" y="357301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NO: correlation of 0.28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3372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Did four </a:t>
            </a:r>
            <a:r>
              <a:rPr lang="en-GB" dirty="0" err="1" smtClean="0"/>
              <a:t>raters</a:t>
            </a:r>
            <a:r>
              <a:rPr lang="en-GB" dirty="0" smtClean="0"/>
              <a:t> agree with each other (regardless of the </a:t>
            </a:r>
            <a:r>
              <a:rPr lang="en-GB" dirty="0" err="1" smtClean="0"/>
              <a:t>LTi</a:t>
            </a:r>
            <a:r>
              <a:rPr lang="en-GB" dirty="0" smtClean="0"/>
              <a:t>)?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3051" y="1600200"/>
            <a:ext cx="7357898" cy="4525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4088" y="3356992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Correlation of 0.47: Less than 50/50 chance!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5135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0" y="0"/>
            <a:ext cx="9134990" cy="1844824"/>
          </a:xfrm>
          <a:solidFill>
            <a:srgbClr val="E5087C"/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Project </a:t>
            </a:r>
            <a:r>
              <a:rPr lang="en-GB" dirty="0"/>
              <a:t>funding from Birmingham’s Higher Education Futures institute </a:t>
            </a:r>
            <a:r>
              <a:rPr lang="en-GB" dirty="0" smtClean="0"/>
              <a:t>( </a:t>
            </a:r>
            <a:r>
              <a:rPr lang="en-GB" dirty="0" err="1"/>
              <a:t>HEFi</a:t>
            </a:r>
            <a:r>
              <a:rPr lang="en-GB" dirty="0"/>
              <a:t>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2276872"/>
            <a:ext cx="748883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b="1" dirty="0"/>
          </a:p>
          <a:p>
            <a:r>
              <a:rPr lang="en-GB" sz="2000" b="1" dirty="0" smtClean="0"/>
              <a:t>Rationale:</a:t>
            </a:r>
            <a:r>
              <a:rPr lang="en-GB" sz="2000" dirty="0" smtClean="0"/>
              <a:t> Create an ‘Assess your Academic English!’ diagnostic </a:t>
            </a:r>
            <a:r>
              <a:rPr lang="en-GB" sz="2000" b="1" dirty="0" smtClean="0"/>
              <a:t> that addresses University strategies: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Increasing outcomes for international students (</a:t>
            </a:r>
            <a:r>
              <a:rPr lang="en-GB" sz="2000" b="1" dirty="0" err="1"/>
              <a:t>nns</a:t>
            </a:r>
            <a:r>
              <a:rPr lang="en-GB" sz="2000" b="1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/>
              <a:t>Tackling Plagiarism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/>
              <a:t>AMD (Alternative Modes of Delivery)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endParaRPr lang="en-GB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701" y="4564827"/>
            <a:ext cx="2326571" cy="1929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897" y="4564827"/>
            <a:ext cx="2188535" cy="19367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8" y="4933017"/>
            <a:ext cx="1650708" cy="1200329"/>
          </a:xfrm>
          <a:prstGeom prst="rect">
            <a:avLst/>
          </a:prstGeom>
          <a:solidFill>
            <a:srgbClr val="76B84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Richard Nickalls</a:t>
            </a:r>
          </a:p>
          <a:p>
            <a:r>
              <a:rPr lang="en-GB" dirty="0" smtClean="0"/>
              <a:t>(EAP tutor and </a:t>
            </a:r>
          </a:p>
          <a:p>
            <a:r>
              <a:rPr lang="en-GB" dirty="0" smtClean="0"/>
              <a:t>eLearning </a:t>
            </a:r>
          </a:p>
          <a:p>
            <a:r>
              <a:rPr lang="en-GB" dirty="0" smtClean="0"/>
              <a:t>coordinator)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860032" y="4652221"/>
            <a:ext cx="1224136" cy="1754326"/>
          </a:xfrm>
          <a:prstGeom prst="rect">
            <a:avLst/>
          </a:prstGeom>
          <a:solidFill>
            <a:srgbClr val="76B843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Ossama Edbali: </a:t>
            </a:r>
          </a:p>
          <a:p>
            <a:r>
              <a:rPr lang="en-GB" dirty="0" err="1" smtClean="0"/>
              <a:t>UoB</a:t>
            </a:r>
            <a:r>
              <a:rPr lang="en-GB" dirty="0" smtClean="0"/>
              <a:t> student,</a:t>
            </a:r>
          </a:p>
          <a:p>
            <a:r>
              <a:rPr lang="en-GB" dirty="0" smtClean="0"/>
              <a:t>Computer scientist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8858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Two </a:t>
            </a:r>
            <a:r>
              <a:rPr lang="en-GB" dirty="0" err="1" smtClean="0"/>
              <a:t>raters</a:t>
            </a:r>
            <a:r>
              <a:rPr lang="en-GB" dirty="0" smtClean="0"/>
              <a:t> were given the computer feedback (what the computer thought was copied/wrong)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0732" y="2040990"/>
            <a:ext cx="6704762" cy="4133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4088" y="3717032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Correlation of 0.54</a:t>
            </a:r>
          </a:p>
          <a:p>
            <a:r>
              <a:rPr lang="en-GB" dirty="0" smtClean="0"/>
              <a:t>Weak agreement, but strongest in study.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7600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144016" y="116632"/>
            <a:ext cx="3563888" cy="3888606"/>
          </a:xfrm>
          <a:solidFill>
            <a:srgbClr val="76B843"/>
          </a:solidFill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AYAE! Aims: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To </a:t>
            </a:r>
            <a:r>
              <a:rPr lang="en-GB" dirty="0">
                <a:solidFill>
                  <a:schemeClr val="bg1"/>
                </a:solidFill>
              </a:rPr>
              <a:t>develop students’ academic English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To </a:t>
            </a:r>
            <a:r>
              <a:rPr lang="en-GB" dirty="0">
                <a:solidFill>
                  <a:schemeClr val="bg1"/>
                </a:solidFill>
              </a:rPr>
              <a:t>help students diagnose their strengths and weaknesses in EAP</a:t>
            </a:r>
          </a:p>
          <a:p>
            <a:endParaRPr lang="en-GB" dirty="0"/>
          </a:p>
        </p:txBody>
      </p:sp>
      <p:pic>
        <p:nvPicPr>
          <p:cNvPr id="6" name="Picture 2" descr="C:\Users\overalcs\Desktop\e8835adc9068a2e4b4161cf8bccbe5b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4664"/>
            <a:ext cx="1216739" cy="121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558" y="1916832"/>
            <a:ext cx="5108105" cy="43969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0597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Does this sound familiar?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48880"/>
            <a:ext cx="4257635" cy="2232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017" y="1450584"/>
            <a:ext cx="4952381" cy="676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35" y="2539041"/>
            <a:ext cx="4276190" cy="4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37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7764" cy="1800200"/>
          </a:xfrm>
          <a:solidFill>
            <a:srgbClr val="037DC8"/>
          </a:solidFill>
        </p:spPr>
        <p:txBody>
          <a:bodyPr>
            <a:normAutofit fontScale="90000"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</a:rPr>
              <a:t>Could a writing 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err="1" smtClean="0">
                <a:solidFill>
                  <a:schemeClr val="bg1"/>
                </a:solidFill>
              </a:rPr>
              <a:t>LTi</a:t>
            </a:r>
            <a:r>
              <a:rPr lang="en-GB" dirty="0" smtClean="0">
                <a:solidFill>
                  <a:schemeClr val="bg1"/>
                </a:solidFill>
              </a:rPr>
              <a:t> (application)...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			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988840"/>
            <a:ext cx="8229600" cy="4525963"/>
          </a:xfrm>
          <a:solidFill>
            <a:srgbClr val="76B843"/>
          </a:solidFill>
        </p:spPr>
        <p:txBody>
          <a:bodyPr>
            <a:normAutofit lnSpcReduction="10000"/>
          </a:bodyPr>
          <a:lstStyle/>
          <a:p>
            <a:r>
              <a:rPr lang="en-GB" dirty="0">
                <a:solidFill>
                  <a:schemeClr val="bg1"/>
                </a:solidFill>
              </a:rPr>
              <a:t>Enhance the student experience of EAP writing feedback</a:t>
            </a:r>
            <a:r>
              <a:rPr lang="en-GB" dirty="0" smtClean="0">
                <a:solidFill>
                  <a:schemeClr val="bg1"/>
                </a:solidFill>
              </a:rPr>
              <a:t>? For AYAE!...and transferable?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Make </a:t>
            </a:r>
            <a:r>
              <a:rPr lang="en-GB" dirty="0" smtClean="0">
                <a:solidFill>
                  <a:schemeClr val="bg1"/>
                </a:solidFill>
              </a:rPr>
              <a:t>the diagnostic more formative</a:t>
            </a:r>
            <a:r>
              <a:rPr lang="en-GB" dirty="0" smtClean="0">
                <a:solidFill>
                  <a:schemeClr val="bg1"/>
                </a:solidFill>
              </a:rPr>
              <a:t>?</a:t>
            </a:r>
            <a:endParaRPr lang="en-GB" dirty="0" smtClean="0">
              <a:solidFill>
                <a:schemeClr val="bg1"/>
              </a:solidFill>
            </a:endParaRPr>
          </a:p>
          <a:p>
            <a:pPr lvl="2"/>
            <a:r>
              <a:rPr lang="en-GB" dirty="0" smtClean="0">
                <a:solidFill>
                  <a:schemeClr val="bg1"/>
                </a:solidFill>
              </a:rPr>
              <a:t>Paraphrase/avoiding plagiarism</a:t>
            </a:r>
          </a:p>
          <a:p>
            <a:pPr lvl="2"/>
            <a:r>
              <a:rPr lang="en-GB" dirty="0" smtClean="0">
                <a:solidFill>
                  <a:schemeClr val="bg1"/>
                </a:solidFill>
              </a:rPr>
              <a:t>Criticality</a:t>
            </a:r>
          </a:p>
          <a:p>
            <a:pPr lvl="2"/>
            <a:r>
              <a:rPr lang="en-GB" dirty="0" smtClean="0">
                <a:solidFill>
                  <a:schemeClr val="bg1"/>
                </a:solidFill>
              </a:rPr>
              <a:t>Language awareness (sentence structure and grammar)</a:t>
            </a:r>
          </a:p>
          <a:p>
            <a:pPr lvl="2"/>
            <a:r>
              <a:rPr lang="en-GB" dirty="0" smtClean="0">
                <a:solidFill>
                  <a:schemeClr val="bg1"/>
                </a:solidFill>
              </a:rPr>
              <a:t>Referencing skills</a:t>
            </a:r>
          </a:p>
          <a:p>
            <a:pPr lvl="2"/>
            <a:r>
              <a:rPr lang="en-GB" dirty="0" smtClean="0">
                <a:solidFill>
                  <a:schemeClr val="bg1"/>
                </a:solidFill>
              </a:rPr>
              <a:t>Academic </a:t>
            </a:r>
            <a:r>
              <a:rPr lang="en-GB" dirty="0" smtClean="0">
                <a:solidFill>
                  <a:schemeClr val="bg1"/>
                </a:solidFill>
              </a:rPr>
              <a:t>style</a:t>
            </a:r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A</a:t>
            </a:r>
            <a:r>
              <a:rPr lang="en-GB" dirty="0" smtClean="0">
                <a:solidFill>
                  <a:schemeClr val="bg1"/>
                </a:solidFill>
              </a:rPr>
              <a:t>llow for efficiencies in marking</a:t>
            </a:r>
            <a:r>
              <a:rPr lang="en-GB" dirty="0" smtClean="0">
                <a:solidFill>
                  <a:schemeClr val="bg1"/>
                </a:solidFill>
              </a:rPr>
              <a:t>?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5677"/>
            <a:ext cx="2592290" cy="172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25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What ‘the Matrix’ predicted in eLearning</a:t>
            </a:r>
            <a:endParaRPr lang="en-GB" dirty="0"/>
          </a:p>
        </p:txBody>
      </p:sp>
      <p:pic>
        <p:nvPicPr>
          <p:cNvPr id="3076" name="Picture 4" descr="Image result for matrix i know kung fu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1683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656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2" y="4005064"/>
            <a:ext cx="4104456" cy="31618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98844">
            <a:off x="3804216" y="2653103"/>
            <a:ext cx="5640613" cy="2820307"/>
          </a:xfrm>
          <a:prstGeom prst="rect">
            <a:avLst/>
          </a:prstGeom>
        </p:spPr>
      </p:pic>
      <p:pic>
        <p:nvPicPr>
          <p:cNvPr id="5122" name="Picture 2" descr="Image result for semantic data mi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2" y="1916832"/>
            <a:ext cx="33718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490065"/>
            <a:ext cx="619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Machine Learning is enhancing </a:t>
            </a:r>
          </a:p>
          <a:p>
            <a:r>
              <a:rPr lang="en-GB" sz="2800" dirty="0" smtClean="0"/>
              <a:t>outcomes in other industries</a:t>
            </a:r>
            <a:endParaRPr lang="en-GB" sz="2800" dirty="0"/>
          </a:p>
        </p:txBody>
      </p:sp>
      <p:pic>
        <p:nvPicPr>
          <p:cNvPr id="5126" name="Picture 6" descr="https://cms.qz.com/wp-content/uploads/2018/06/AP_740332931736-e1528921463974.jpg?quality=75&amp;strip=all&amp;w=410&amp;h=2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0042"/>
            <a:ext cx="3401194" cy="190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BuyAmazon Echo Smart Speaker with Alexa Voice Recognition &amp; Control, 2nd Generation, Black Online at johnlewis.c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628" y="1479232"/>
            <a:ext cx="906353" cy="120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390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.potx  -  Read-Only" id="{0CF6DFDE-4D5D-422C-A6DA-A4D475445D31}" vid="{F92E7CDE-2486-46E2-9553-F6E541C9DFB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.potx  -  Read-Only" id="{0CF6DFDE-4D5D-422C-A6DA-A4D475445D31}" vid="{816F95C6-EC37-41B7-86E0-681E8F173AF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.potx  -  Read-Only" id="{0CF6DFDE-4D5D-422C-A6DA-A4D475445D31}" vid="{3B9DE9CF-97E6-487B-9B39-2D510F2EA068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.potx  -  Read-Only" id="{0CF6DFDE-4D5D-422C-A6DA-A4D475445D31}" vid="{B689FB03-D787-4432-BFF3-EB346546DB10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.potx  -  Read-Only" id="{0CF6DFDE-4D5D-422C-A6DA-A4D475445D31}" vid="{AD9BC5BD-B9BC-46C5-A482-87E3D797D8B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BIA slides</Template>
  <TotalTime>40452</TotalTime>
  <Words>1248</Words>
  <Application>Microsoft Macintosh PowerPoint</Application>
  <PresentationFormat>On-screen Show (4:3)</PresentationFormat>
  <Paragraphs>280</Paragraphs>
  <Slides>40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Presentation1</vt:lpstr>
      <vt:lpstr>Custom Design</vt:lpstr>
      <vt:lpstr>1_Custom Design</vt:lpstr>
      <vt:lpstr>2_Custom Design</vt:lpstr>
      <vt:lpstr>3_Custom Design</vt:lpstr>
      <vt:lpstr>Human versus Machine: evaluation of the BIA’s ‘Academic Paraphrase Practice’ automated marking application.</vt:lpstr>
      <vt:lpstr>Background: </vt:lpstr>
      <vt:lpstr>Assess your Academic English!</vt:lpstr>
      <vt:lpstr> Project funding from Birmingham’s Higher Education Futures institute ( HEFi) </vt:lpstr>
      <vt:lpstr>PowerPoint Presentation</vt:lpstr>
      <vt:lpstr>Does this sound familiar?</vt:lpstr>
      <vt:lpstr>Could a writing  LTi (application)...    </vt:lpstr>
      <vt:lpstr>What ‘the Matrix’ predicted in eLearning</vt:lpstr>
      <vt:lpstr>PowerPoint Presentation</vt:lpstr>
      <vt:lpstr>PowerPoint Presentation</vt:lpstr>
      <vt:lpstr> Collaboration </vt:lpstr>
      <vt:lpstr>PowerPoint Presentation</vt:lpstr>
      <vt:lpstr>responses (n.=30) to our  first evaluation questionnaire.</vt:lpstr>
      <vt:lpstr>The automated marking tool has helped me learn about plagiarism (copying too much text).  </vt:lpstr>
      <vt:lpstr>The automated marking tool has helped me develop my paraphrasing ability.</vt:lpstr>
      <vt:lpstr>The automated marking tool has helped me develop my language/grammar accuracy. </vt:lpstr>
      <vt:lpstr>The automated marking tool has helped me develop my referencing/citation skills.  </vt:lpstr>
      <vt:lpstr>The automated marking tool has helped me develop my academic style (avoiding informal style). </vt:lpstr>
      <vt:lpstr>Preliminary finding 1 (Student Attitudes/experience)</vt:lpstr>
      <vt:lpstr>Did humans agree with the computer graded scores?  4 moderators (30 responses)</vt:lpstr>
      <vt:lpstr>The APP’s main weaknesses (Preliminary finding 2)</vt:lpstr>
      <vt:lpstr>PowerPoint Presentation</vt:lpstr>
      <vt:lpstr>All four markers disagreed with two examples of flagged ‘copying’: The APP made two false negative grades for copying</vt:lpstr>
      <vt:lpstr>The APP’s main strengths</vt:lpstr>
      <vt:lpstr> </vt:lpstr>
      <vt:lpstr>PowerPoint Presentation</vt:lpstr>
      <vt:lpstr>Preliminary finding 3:</vt:lpstr>
      <vt:lpstr>Preliminary finding 4</vt:lpstr>
      <vt:lpstr>Evaluation of main findings</vt:lpstr>
      <vt:lpstr>Main conclusions</vt:lpstr>
      <vt:lpstr>Could assist high stakes summative assessments?</vt:lpstr>
      <vt:lpstr>Recommended future role of our English Academic Paraphrase Practice APP</vt:lpstr>
      <vt:lpstr>Demonstration of the tool’s potential</vt:lpstr>
      <vt:lpstr>Final comments</vt:lpstr>
      <vt:lpstr>Q &amp; A</vt:lpstr>
      <vt:lpstr>References</vt:lpstr>
      <vt:lpstr>Appendix</vt:lpstr>
      <vt:lpstr>Did the two blind markers agree with the computer (grade/20)?</vt:lpstr>
      <vt:lpstr>Did four raters agree with each other (regardless of the LTi)?</vt:lpstr>
      <vt:lpstr>Two raters were given the computer feedback (what the computer thought was copied/wrong)</vt:lpstr>
    </vt:vector>
  </TitlesOfParts>
  <Company>University of Birmingham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Nickalls (Birmingham International Academy)</dc:creator>
  <cp:lastModifiedBy>Richard Nickalls</cp:lastModifiedBy>
  <cp:revision>98</cp:revision>
  <cp:lastPrinted>2019-02-12T10:15:12Z</cp:lastPrinted>
  <dcterms:created xsi:type="dcterms:W3CDTF">2017-11-08T09:21:03Z</dcterms:created>
  <dcterms:modified xsi:type="dcterms:W3CDTF">2019-02-23T08:26:01Z</dcterms:modified>
</cp:coreProperties>
</file>