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13" r:id="rId2"/>
  </p:sldMasterIdLst>
  <p:notesMasterIdLst>
    <p:notesMasterId r:id="rId21"/>
  </p:notesMasterIdLst>
  <p:handoutMasterIdLst>
    <p:handoutMasterId r:id="rId22"/>
  </p:handoutMasterIdLst>
  <p:sldIdLst>
    <p:sldId id="266" r:id="rId3"/>
    <p:sldId id="308" r:id="rId4"/>
    <p:sldId id="366" r:id="rId5"/>
    <p:sldId id="367" r:id="rId6"/>
    <p:sldId id="346" r:id="rId7"/>
    <p:sldId id="343" r:id="rId8"/>
    <p:sldId id="373" r:id="rId9"/>
    <p:sldId id="374" r:id="rId10"/>
    <p:sldId id="353" r:id="rId11"/>
    <p:sldId id="369" r:id="rId12"/>
    <p:sldId id="359" r:id="rId13"/>
    <p:sldId id="361" r:id="rId14"/>
    <p:sldId id="364" r:id="rId15"/>
    <p:sldId id="365" r:id="rId16"/>
    <p:sldId id="371" r:id="rId17"/>
    <p:sldId id="370" r:id="rId18"/>
    <p:sldId id="368" r:id="rId19"/>
    <p:sldId id="271" r:id="rId20"/>
  </p:sldIdLst>
  <p:sldSz cx="9144000" cy="6858000" type="screen4x3"/>
  <p:notesSz cx="6858000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UOS Stephenso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2A196F"/>
    <a:srgbClr val="FFD9D9"/>
    <a:srgbClr val="E7FFB7"/>
    <a:srgbClr val="EEFFCD"/>
    <a:srgbClr val="D9F0FF"/>
    <a:srgbClr val="DFFF9F"/>
    <a:srgbClr val="CCFF66"/>
    <a:srgbClr val="0099CC"/>
    <a:srgbClr val="02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5820" autoAdjust="0"/>
  </p:normalViewPr>
  <p:slideViewPr>
    <p:cSldViewPr>
      <p:cViewPr varScale="1">
        <p:scale>
          <a:sx n="62" d="100"/>
          <a:sy n="62" d="100"/>
        </p:scale>
        <p:origin x="85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2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2" y="9380538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05E5E48-C00C-4CD0-97B0-D72FD978B5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5822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2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690269"/>
            <a:ext cx="502920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2" y="9380538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709EFA34-E978-4512-8B21-AAEB6BEAD4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19198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field.ac.uk/hr/guidance/academicstaff/teaching_pathways/principle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737238B-87FF-49E4-BE63-CE6983DE0C2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100" baseline="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Scholarship time:</a:t>
            </a:r>
          </a:p>
          <a:p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In line with the </a:t>
            </a:r>
            <a:r>
              <a:rPr lang="en-GB" sz="1100" b="0" i="0" u="none" strike="noStrike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  <a:hlinkClick r:id="rId3"/>
              </a:rPr>
              <a:t>University of Sheffield’s Teaching Pathway Index</a:t>
            </a:r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 (</a:t>
            </a:r>
            <a:r>
              <a:rPr lang="en-GB" sz="1100" b="0" i="0" kern="1200" dirty="0" err="1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i</a:t>
            </a:r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), staff at the ELTC are expected to engage in training, development and structured reflection activities.</a:t>
            </a:r>
          </a:p>
          <a:p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In response to this, the ELTC reduced the teaching workloads allocation in 2013. At the ELTC these structured reflection activities are known as scholarship </a:t>
            </a:r>
          </a:p>
          <a:p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Teachers have 3 teaching hours reduced per week (pro rata for fractional teachers) to complete Scholarship</a:t>
            </a:r>
          </a:p>
          <a:p>
            <a:r>
              <a:rPr lang="en-GB" sz="1100" b="0" i="0" kern="1200" dirty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ＭＳ Ｐゴシック" charset="0"/>
              </a:rPr>
              <a:t>This reduction is over a minimum of 30 weeks per year, as non-teaching weeks, annual leave and current summer school workloads, when scholarship and development are limited, have been factored in,</a:t>
            </a:r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854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1513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9560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853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>
                <a:latin typeface="+mn-lt"/>
              </a:rPr>
              <a:t>Think back to the reflection questions</a:t>
            </a:r>
            <a:r>
              <a:rPr lang="en-GB" sz="1100" baseline="0" dirty="0">
                <a:latin typeface="+mn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59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1066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478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838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01AE36-9921-43B3-9B6C-A18269990529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UOS Stephenso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9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kern="1200" baseline="0" dirty="0">
              <a:solidFill>
                <a:schemeClr val="tx1"/>
              </a:solidFill>
              <a:effectLst/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06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TUOS Stephenson" pitchFamily="-128" charset="0"/>
                <a:ea typeface="MS PGothic" pitchFamily="34" charset="-128"/>
                <a:cs typeface="ＭＳ Ｐゴシック" charset="0"/>
              </a:rPr>
              <a:t>CORE COMPETENCE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854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0681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kern="1200" baseline="0" dirty="0">
              <a:solidFill>
                <a:schemeClr val="tx1"/>
              </a:solidFill>
              <a:latin typeface="TUOS Stephenson" pitchFamily="-128" charset="0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699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100" dirty="0">
                <a:latin typeface="+mn-lt"/>
              </a:rPr>
              <a:t>Encouraging – Ss do use our feedback</a:t>
            </a:r>
          </a:p>
          <a:p>
            <a:pPr marL="0" indent="0">
              <a:buNone/>
            </a:pPr>
            <a:r>
              <a:rPr lang="en-GB" sz="1100" dirty="0">
                <a:latin typeface="+mn-lt"/>
              </a:rPr>
              <a:t>Indicates that error</a:t>
            </a:r>
            <a:r>
              <a:rPr lang="en-GB" sz="1100" baseline="0" dirty="0">
                <a:latin typeface="+mn-lt"/>
              </a:rPr>
              <a:t> correction code</a:t>
            </a:r>
            <a:r>
              <a:rPr lang="en-GB" sz="1100" dirty="0">
                <a:latin typeface="+mn-lt"/>
              </a:rPr>
              <a:t> and Comments are effective means of providing in-text feedback on writing drafts.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27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>
                <a:latin typeface="+mn-lt"/>
              </a:rPr>
              <a:t>We expect students to independently proofread later sections of their writing and apply the principles given in QMs and Comments to later sections. However, all 3 participants in this study did not do that, demonstrating that their level of behavioural engagement does not extend beyond responding to explicit teacher directions. Thus there appears to be a mismatch between the institution’s expectations and the student’s behavioural engagement.</a:t>
            </a:r>
          </a:p>
          <a:p>
            <a:endParaRPr lang="en-GB" sz="11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latin typeface="+mn-lt"/>
              </a:rPr>
              <a:t>Developmental readiness =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UOS Stephenson" pitchFamily="-128" charset="0"/>
                <a:ea typeface="MS PGothic" pitchFamily="34" charset="-128"/>
                <a:cs typeface="ＭＳ Ｐゴシック" charset="0"/>
              </a:rPr>
              <a:t>Goldstein, L. (2006). Feedback and revision in second language writing: Contextual, teacher, and student variables. In K. Hyland &amp; F. Hyland (Eds.),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TUOS Stephenson" pitchFamily="-128" charset="0"/>
                <a:ea typeface="MS PGothic" pitchFamily="34" charset="-128"/>
                <a:cs typeface="ＭＳ Ｐゴシック" charset="0"/>
              </a:rPr>
              <a:t>Feedback in Second Language Writing: Contexts and Issues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UOS Stephenson" pitchFamily="-128" charset="0"/>
                <a:ea typeface="MS PGothic" pitchFamily="34" charset="-128"/>
                <a:cs typeface="ＭＳ Ｐゴシック" charset="0"/>
              </a:rPr>
              <a:t> (pp. 185–205). New York: Cambridge University Press.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3524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9EFA34-E978-4512-8B21-AAEB6BEAD4B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17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425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KB Transparent -Student-Experience-Survey-Logo_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237288"/>
            <a:ext cx="17319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3B32336C-B5D1-4267-9A3C-3B6B8A833F5A}" type="slidenum">
              <a:rPr lang="en-GB" altLang="en-US"/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B45455-315F-4E8C-8220-62518C1384C0}" type="datetime1">
              <a:rPr lang="en-GB" altLang="en-US"/>
              <a:pPr>
                <a:defRPr/>
              </a:pPr>
              <a:t>22/02/2019</a:t>
            </a:fld>
            <a:endParaRPr lang="en-GB" alt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177220187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972F-A851-4BC2-B292-224AB3A3C1F9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63A2-A576-47B5-BFA5-3358E9AE4A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62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20574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60198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D9BA-C1B7-440A-8F84-21B0EFC670A2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817E8-8282-46FE-932F-0BFAB88F6F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49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1D2BD-38D1-4868-AE2D-5D49B7BA3D34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2AD9-0D6B-47F8-A692-E4875D510C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25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96D6-7219-4950-B68E-8FE9BF25B18B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727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BCAF7-F6A8-448B-9A8B-256286EFD788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11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74F7A-CEED-40D0-A5BB-BB73A838404A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4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C953-1D41-4004-BB32-3B3762399DE3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48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22DE9-26CB-470B-84C0-BB261687A3CA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65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3DAD-03BB-41EB-9BE1-21D48B8CFBFA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22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1F70-E6BC-42D2-98BA-FC5F576BB767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2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C1AD-9B24-4A82-95FE-67849B20CBDD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CCF0-070E-43B4-8CEF-C0307C0046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8980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8175-C92B-45EE-A2D3-7CE9E21B67C3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96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AC5B-F903-48A7-BC88-0962D6015C59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89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3D323-CD01-4D62-92F2-F13FDF394043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04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676400"/>
            <a:ext cx="2057400" cy="44497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76400"/>
            <a:ext cx="6019800" cy="44497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5327-DF52-4FAC-A7CA-B1DD43421CBC}" type="datetime1">
              <a:rPr lang="en-US"/>
              <a:pPr>
                <a:defRPr/>
              </a:pPr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88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2943-57C8-45A2-961F-38A1C9A00580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C8C3-34CB-4334-898A-2C2925D358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087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6071-F46E-47CF-B387-51CBD107B8CD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20CB-F30F-4E89-A776-309BF5B66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254C-3920-419B-8344-F85E7BA8B0E3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E8024-8E21-4FDE-8366-C77266E258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060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E204-6DB1-4807-BE2A-741ED5175175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8D380-9B1B-40BB-81EE-B8FB11B681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64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F67B-495C-412F-B36E-5F4A98447CA9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2346-7E95-4B9E-96F9-72C5222FE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09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1C7E0-B4FC-40B0-8B50-6B2F05F901C8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918D-6B98-44D2-A9EA-9363E06AAC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03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10F03-9D8E-4D36-B068-38D998994634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9985-669A-4EB3-9EEF-D536F9F9C4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934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2362200"/>
            <a:ext cx="8229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endParaRPr lang="en-GB" alt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fld id="{50818BE5-6789-453C-90F6-95EE5D640F1F}" type="datetime1">
              <a:rPr lang="en-GB" altLang="en-US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15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 smtClean="0">
                <a:solidFill>
                  <a:srgbClr val="2A196F"/>
                </a:solidFill>
              </a:defRPr>
            </a:lvl1pPr>
          </a:lstStyle>
          <a:p>
            <a:pPr>
              <a:defRPr/>
            </a:pPr>
            <a:fld id="{36C1FC0B-9C6B-4AE8-96D9-B394E95942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425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KB Transparent -Student-Experience-Survey-Logo_CMYK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237288"/>
            <a:ext cx="17319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rgbClr val="2A196F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 pitchFamily="18" charset="0"/>
        <a:buChar char="•"/>
        <a:defRPr sz="2800">
          <a:solidFill>
            <a:srgbClr val="2A196F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2A196F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 pitchFamily="18" charset="0"/>
        <a:defRPr sz="1400">
          <a:solidFill>
            <a:srgbClr val="2A196F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 pitchFamily="18" charset="0"/>
        <a:buChar char="•"/>
        <a:defRPr sz="900">
          <a:solidFill>
            <a:srgbClr val="2A196F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ritish council BLUE circle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-25400"/>
            <a:ext cx="25939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30875" y="6303963"/>
            <a:ext cx="28797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400" b="1">
                <a:solidFill>
                  <a:srgbClr val="DC1929"/>
                </a:solidFill>
              </a:rPr>
              <a:t>www.britishcouncil.org/bulgaria</a:t>
            </a:r>
            <a:endParaRPr lang="en-US" sz="1400" b="1">
              <a:solidFill>
                <a:srgbClr val="DC1929"/>
              </a:solidFill>
            </a:endParaRPr>
          </a:p>
        </p:txBody>
      </p:sp>
      <p:pic>
        <p:nvPicPr>
          <p:cNvPr id="1028" name="Picture 8" descr="bc-stacked-pm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47663"/>
            <a:ext cx="14478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1676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title</a:t>
            </a:r>
            <a:endParaRPr lang="en-US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819400"/>
            <a:ext cx="8229600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Subhead</a:t>
            </a:r>
          </a:p>
          <a:p>
            <a:pPr lvl="0"/>
            <a:r>
              <a:rPr lang="en-GB" altLang="en-US"/>
              <a:t>Insert first set of copy here</a:t>
            </a:r>
          </a:p>
          <a:p>
            <a:pPr lvl="0"/>
            <a:endParaRPr lang="en-GB" altLang="en-US"/>
          </a:p>
          <a:p>
            <a:pPr lvl="1"/>
            <a:r>
              <a:rPr lang="en-GB" altLang="en-US"/>
              <a:t>Insert first paragraph of copy here</a:t>
            </a:r>
          </a:p>
          <a:p>
            <a:pPr lvl="2"/>
            <a:r>
              <a:rPr lang="en-GB" altLang="en-US"/>
              <a:t>Insert next bullet here</a:t>
            </a:r>
          </a:p>
          <a:p>
            <a:pPr lvl="0"/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>
              <a:defRPr/>
            </a:pPr>
            <a:fld id="{CEF17AF3-41FC-4F84-84E0-A286DBCE7CF7}" type="datetime1">
              <a:rPr lang="en-US">
                <a:latin typeface="Arial" charset="0"/>
                <a:ea typeface="ＭＳ Ｐゴシック" pitchFamily="66" charset="-128"/>
              </a:rPr>
              <a:pPr defTabSz="457200">
                <a:defRPr/>
              </a:pPr>
              <a:t>2/22/2019</a:t>
            </a:fld>
            <a:endParaRPr lang="en-US">
              <a:latin typeface="Arial" charset="0"/>
              <a:ea typeface="ＭＳ Ｐゴシック" pitchFamily="6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457200">
              <a:defRPr/>
            </a:pPr>
            <a:endParaRPr lang="en-GB">
              <a:latin typeface="Arial" charset="0"/>
              <a:ea typeface="ＭＳ Ｐゴシック" pitchFamily="66" charset="-128"/>
            </a:endParaRPr>
          </a:p>
        </p:txBody>
      </p:sp>
      <p:pic>
        <p:nvPicPr>
          <p:cNvPr id="1033" name="Picture 8" descr="bc-stacked-pm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47663"/>
            <a:ext cx="14478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03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DC1929"/>
          </a:solidFill>
          <a:latin typeface="Arial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defTabSz="257175" rtl="0" eaLnBrk="0" fontAlgn="base" hangingPunct="0">
        <a:spcBef>
          <a:spcPct val="20000"/>
        </a:spcBef>
        <a:spcAft>
          <a:spcPct val="0"/>
        </a:spcAft>
        <a:buClr>
          <a:srgbClr val="DC1929"/>
        </a:buClr>
        <a:defRPr sz="1300" b="1">
          <a:solidFill>
            <a:schemeClr val="tx1"/>
          </a:solidFill>
          <a:latin typeface="+mn-lt"/>
          <a:ea typeface="+mn-ea"/>
          <a:cs typeface="+mn-cs"/>
        </a:defRPr>
      </a:lvl1pPr>
      <a:lvl2pPr marL="1588" indent="177800" algn="l" defTabSz="257175" rtl="0" eaLnBrk="0" fontAlgn="base" hangingPunct="0">
        <a:spcBef>
          <a:spcPct val="20000"/>
        </a:spcBef>
        <a:spcAft>
          <a:spcPct val="0"/>
        </a:spcAft>
        <a:buChar char="•"/>
        <a:defRPr sz="1300" b="1">
          <a:solidFill>
            <a:schemeClr val="tx1"/>
          </a:solidFill>
          <a:latin typeface="+mn-lt"/>
          <a:ea typeface="+mn-ea"/>
          <a:cs typeface="+mn-cs"/>
        </a:defRPr>
      </a:lvl2pPr>
      <a:lvl3pPr marL="358775" indent="184150" algn="l" defTabSz="257175" rtl="0" eaLnBrk="0" fontAlgn="base" hangingPunct="0">
        <a:spcBef>
          <a:spcPct val="20000"/>
        </a:spcBef>
        <a:spcAft>
          <a:spcPct val="0"/>
        </a:spcAft>
        <a:buChar char="•"/>
        <a:defRPr sz="1300" b="1">
          <a:solidFill>
            <a:schemeClr val="tx1"/>
          </a:solidFill>
          <a:latin typeface="+mn-lt"/>
          <a:ea typeface="+mn-ea"/>
          <a:cs typeface="+mn-cs"/>
        </a:defRPr>
      </a:lvl3pPr>
      <a:lvl4pPr marL="2478088" indent="-228600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defRPr sz="1200" b="1">
          <a:solidFill>
            <a:schemeClr val="tx1"/>
          </a:solidFill>
          <a:latin typeface="+mn-lt"/>
          <a:ea typeface="+mn-ea"/>
          <a:cs typeface="+mn-cs"/>
        </a:defRPr>
      </a:lvl4pPr>
      <a:lvl5pPr marL="2886075" indent="-228600" algn="l" defTabSz="2571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b="1">
          <a:solidFill>
            <a:schemeClr val="tx1"/>
          </a:solidFill>
          <a:latin typeface="+mn-lt"/>
          <a:ea typeface="+mn-ea"/>
          <a:cs typeface="+mn-cs"/>
        </a:defRPr>
      </a:lvl5pPr>
      <a:lvl6pPr marL="3343275" indent="-228600" algn="l" defTabSz="257175" rtl="0" fontAlgn="base">
        <a:spcBef>
          <a:spcPct val="20000"/>
        </a:spcBef>
        <a:spcAft>
          <a:spcPct val="0"/>
        </a:spcAft>
        <a:buFont typeface="Arial" charset="0"/>
        <a:buChar char="»"/>
        <a:defRPr sz="1200" b="1">
          <a:solidFill>
            <a:schemeClr val="tx1"/>
          </a:solidFill>
          <a:latin typeface="+mn-lt"/>
          <a:ea typeface="+mn-ea"/>
          <a:cs typeface="+mn-cs"/>
        </a:defRPr>
      </a:lvl6pPr>
      <a:lvl7pPr marL="3800475" indent="-228600" algn="l" defTabSz="257175" rtl="0" fontAlgn="base">
        <a:spcBef>
          <a:spcPct val="20000"/>
        </a:spcBef>
        <a:spcAft>
          <a:spcPct val="0"/>
        </a:spcAft>
        <a:buFont typeface="Arial" charset="0"/>
        <a:buChar char="»"/>
        <a:defRPr sz="1200" b="1">
          <a:solidFill>
            <a:schemeClr val="tx1"/>
          </a:solidFill>
          <a:latin typeface="+mn-lt"/>
          <a:ea typeface="+mn-ea"/>
          <a:cs typeface="+mn-cs"/>
        </a:defRPr>
      </a:lvl7pPr>
      <a:lvl8pPr marL="4257675" indent="-228600" algn="l" defTabSz="257175" rtl="0" fontAlgn="base">
        <a:spcBef>
          <a:spcPct val="20000"/>
        </a:spcBef>
        <a:spcAft>
          <a:spcPct val="0"/>
        </a:spcAft>
        <a:buFont typeface="Arial" charset="0"/>
        <a:buChar char="»"/>
        <a:defRPr sz="1200" b="1">
          <a:solidFill>
            <a:schemeClr val="tx1"/>
          </a:solidFill>
          <a:latin typeface="+mn-lt"/>
          <a:ea typeface="+mn-ea"/>
          <a:cs typeface="+mn-cs"/>
        </a:defRPr>
      </a:lvl8pPr>
      <a:lvl9pPr marL="4714875" indent="-228600" algn="l" defTabSz="257175" rtl="0" fontAlgn="base">
        <a:spcBef>
          <a:spcPct val="20000"/>
        </a:spcBef>
        <a:spcAft>
          <a:spcPct val="0"/>
        </a:spcAft>
        <a:buFont typeface="Arial" charset="0"/>
        <a:buChar char="»"/>
        <a:defRPr sz="1200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ltc.group.shef.ac.uk/scholarship/#exampl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ErI5fpj5rcBHXgrfVdRd_tsAeeaMpsGnDuQFuXHhI4/ed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google.com/document/d/1DwBRI7dl2H-3wPzhIoii6ImnANVL5_tnj1eO9o9jcng/edi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lectiveteachingreflectivelearning.com/2018/10/02/scholarship-circle-giving-formative-feedback-on-student-writing-1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c_j_fletcher/j361c82khjz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eap.org/wp-content/uploads/2016/04/teap-competency-framework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i.org/10.1016/j.jeap.2015.03.007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Innovations in developing teacher assessment literacy: A scholarship circle model</a:t>
            </a:r>
            <a:br>
              <a:rPr lang="en-US" altLang="en-US" dirty="0"/>
            </a:b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301208"/>
            <a:ext cx="8229600" cy="1151384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99FF"/>
                </a:solidFill>
              </a:rPr>
              <a:t>Caroline Fletcher</a:t>
            </a:r>
          </a:p>
          <a:p>
            <a:pPr eaLnBrk="1" hangingPunct="1"/>
            <a:r>
              <a:rPr lang="en-US" altLang="en-US" sz="2800" dirty="0">
                <a:solidFill>
                  <a:srgbClr val="0099FF"/>
                </a:solidFill>
              </a:rPr>
              <a:t>c.j.fletcher@sheffield.ac.uk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483768" y="260649"/>
            <a:ext cx="640871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3600" kern="0" dirty="0"/>
              <a:t>Scholarship circle principles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1560" y="1340768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25C0E90B-43C1-4354-B7DF-E15F869CB79D}"/>
              </a:ext>
            </a:extLst>
          </p:cNvPr>
          <p:cNvSpPr txBox="1">
            <a:spLocks/>
          </p:cNvSpPr>
          <p:nvPr/>
        </p:nvSpPr>
        <p:spPr>
          <a:xfrm>
            <a:off x="539552" y="1365920"/>
            <a:ext cx="8013898" cy="349262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Self-managed group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Start &amp; end naturally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Meet regularly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‘scholarly activity’ on topic of mutual interest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At ELTC, it contributes to </a:t>
            </a:r>
            <a:r>
              <a:rPr lang="en-GB" altLang="en-US" kern="0" dirty="0">
                <a:solidFill>
                  <a:srgbClr val="0099FF"/>
                </a:solidFill>
                <a:hlinkClick r:id="rId3"/>
              </a:rPr>
              <a:t>scholarship time</a:t>
            </a:r>
            <a:endParaRPr lang="en-GB" altLang="en-US" kern="0" dirty="0">
              <a:solidFill>
                <a:srgbClr val="0099FF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FF scholarship circle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1560" y="1340768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25C0E90B-43C1-4354-B7DF-E15F869CB79D}"/>
              </a:ext>
            </a:extLst>
          </p:cNvPr>
          <p:cNvSpPr txBox="1">
            <a:spLocks/>
          </p:cNvSpPr>
          <p:nvPr/>
        </p:nvSpPr>
        <p:spPr>
          <a:xfrm>
            <a:off x="611560" y="1124744"/>
            <a:ext cx="8303840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11 teachers</a:t>
            </a: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Meet weekly (lunchtime, 1 hr)</a:t>
            </a: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to develop own FF awareness and skills: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altLang="en-US" kern="0" dirty="0">
                <a:solidFill>
                  <a:srgbClr val="0099FF"/>
                </a:solidFill>
              </a:rPr>
              <a:t>- Reading academic articles on key FF debates 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altLang="en-US" kern="0" dirty="0">
                <a:solidFill>
                  <a:srgbClr val="0099FF"/>
                </a:solidFill>
              </a:rPr>
              <a:t>- Discussing articles in relation to our context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altLang="en-US" kern="0" dirty="0">
                <a:solidFill>
                  <a:srgbClr val="0099FF"/>
                </a:solidFill>
              </a:rPr>
              <a:t>- Sharing own beliefs, practices &amp; experiences</a:t>
            </a:r>
          </a:p>
        </p:txBody>
      </p:sp>
    </p:spTree>
    <p:extLst>
      <p:ext uri="{BB962C8B-B14F-4D97-AF65-F5344CB8AC3E}">
        <p14:creationId xmlns:p14="http://schemas.microsoft.com/office/powerpoint/2010/main" val="197915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9428" y="3906479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C3AFE76-BC61-4FA2-ABD6-AD68CFEC6F4A}"/>
              </a:ext>
            </a:extLst>
          </p:cNvPr>
          <p:cNvSpPr txBox="1">
            <a:spLocks/>
          </p:cNvSpPr>
          <p:nvPr/>
        </p:nvSpPr>
        <p:spPr>
          <a:xfrm>
            <a:off x="448458" y="1177279"/>
            <a:ext cx="858803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Assessment of FF mechanisms: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altLang="en-US" sz="2800" kern="0" dirty="0">
                <a:solidFill>
                  <a:srgbClr val="0099FF"/>
                </a:solidFill>
              </a:rPr>
              <a:t>- review of </a:t>
            </a:r>
            <a:r>
              <a:rPr lang="en-GB" altLang="en-US" sz="2800" kern="0" dirty="0">
                <a:solidFill>
                  <a:srgbClr val="0099FF"/>
                </a:solidFill>
                <a:hlinkClick r:id="rId3"/>
              </a:rPr>
              <a:t>error correction code</a:t>
            </a:r>
            <a:br>
              <a:rPr lang="en-GB" altLang="en-US" sz="2800" kern="0" dirty="0">
                <a:solidFill>
                  <a:srgbClr val="0099FF"/>
                </a:solidFill>
              </a:rPr>
            </a:br>
            <a:endParaRPr lang="en-GB" altLang="en-US" sz="2800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Collaborative development of formative assessment tools:</a:t>
            </a:r>
          </a:p>
          <a:p>
            <a:pPr marL="622300" indent="-260350">
              <a:lnSpc>
                <a:spcPct val="90000"/>
              </a:lnSpc>
              <a:buFontTx/>
              <a:buChar char="-"/>
            </a:pPr>
            <a:r>
              <a:rPr lang="en-GB" altLang="en-US" sz="2800" kern="0" dirty="0">
                <a:solidFill>
                  <a:srgbClr val="0099FF"/>
                </a:solidFill>
                <a:hlinkClick r:id="rId4"/>
              </a:rPr>
              <a:t>reflection document</a:t>
            </a:r>
            <a:br>
              <a:rPr lang="en-GB" altLang="en-US" sz="2800" kern="0" dirty="0">
                <a:solidFill>
                  <a:srgbClr val="0099FF"/>
                </a:solidFill>
              </a:rPr>
            </a:br>
            <a:endParaRPr lang="en-GB" altLang="en-US" sz="2800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Collaborative research projects:</a:t>
            </a:r>
          </a:p>
          <a:p>
            <a:pPr marL="542925" indent="-192088">
              <a:lnSpc>
                <a:spcPct val="90000"/>
              </a:lnSpc>
              <a:buNone/>
            </a:pPr>
            <a:r>
              <a:rPr lang="en-GB" altLang="en-US" sz="2800" kern="0" dirty="0">
                <a:solidFill>
                  <a:srgbClr val="0099FF"/>
                </a:solidFill>
              </a:rPr>
              <a:t>- collect data student response to revised error correction code</a:t>
            </a:r>
          </a:p>
          <a:p>
            <a:pPr marL="712788" indent="-361950">
              <a:lnSpc>
                <a:spcPct val="90000"/>
              </a:lnSpc>
              <a:buNone/>
            </a:pPr>
            <a:r>
              <a:rPr lang="en-GB" altLang="en-US" sz="2800" kern="0" dirty="0">
                <a:solidFill>
                  <a:srgbClr val="0099FF"/>
                </a:solidFill>
              </a:rPr>
              <a:t>- interdepartmental research on locus of control</a:t>
            </a:r>
          </a:p>
          <a:p>
            <a:pPr marL="361950" indent="0">
              <a:lnSpc>
                <a:spcPct val="90000"/>
              </a:lnSpc>
              <a:buNone/>
            </a:pPr>
            <a:endParaRPr lang="en-GB" altLang="en-US" sz="2800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800" kern="0" dirty="0">
              <a:solidFill>
                <a:srgbClr val="0099FF"/>
              </a:solidFill>
            </a:endParaRPr>
          </a:p>
        </p:txBody>
      </p:sp>
      <p:sp>
        <p:nvSpPr>
          <p:cNvPr id="10" name="Rectangle 1028"/>
          <p:cNvSpPr txBox="1">
            <a:spLocks noChangeArrowheads="1"/>
          </p:cNvSpPr>
          <p:nvPr/>
        </p:nvSpPr>
        <p:spPr>
          <a:xfrm>
            <a:off x="2413684" y="219612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FF scholarship circle</a:t>
            </a:r>
          </a:p>
        </p:txBody>
      </p:sp>
    </p:spTree>
    <p:extLst>
      <p:ext uri="{BB962C8B-B14F-4D97-AF65-F5344CB8AC3E}">
        <p14:creationId xmlns:p14="http://schemas.microsoft.com/office/powerpoint/2010/main" val="6321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9428" y="3906479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C3AFE76-BC61-4FA2-ABD6-AD68CFEC6F4A}"/>
              </a:ext>
            </a:extLst>
          </p:cNvPr>
          <p:cNvSpPr txBox="1">
            <a:spLocks/>
          </p:cNvSpPr>
          <p:nvPr/>
        </p:nvSpPr>
        <p:spPr>
          <a:xfrm>
            <a:off x="502464" y="1244490"/>
            <a:ext cx="8318008" cy="36059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kern="0" dirty="0">
                <a:solidFill>
                  <a:srgbClr val="0099FF"/>
                </a:solidFill>
              </a:rPr>
              <a:t>Communicating scholarship circle activities: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Weekly meeting notes published on ELTC portal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kern="0" dirty="0">
                <a:solidFill>
                  <a:srgbClr val="0099FF"/>
                </a:solidFill>
              </a:rPr>
              <a:t>Lizzie </a:t>
            </a:r>
            <a:r>
              <a:rPr lang="en-GB" altLang="en-US" kern="0" dirty="0" err="1">
                <a:solidFill>
                  <a:srgbClr val="0099FF"/>
                </a:solidFill>
              </a:rPr>
              <a:t>Pinard’s</a:t>
            </a:r>
            <a:r>
              <a:rPr lang="en-GB" altLang="en-US" kern="0" dirty="0">
                <a:solidFill>
                  <a:srgbClr val="0099FF"/>
                </a:solidFill>
              </a:rPr>
              <a:t> </a:t>
            </a:r>
            <a:r>
              <a:rPr lang="en-GB" altLang="en-US" kern="0" dirty="0">
                <a:solidFill>
                  <a:srgbClr val="0099FF"/>
                </a:solidFill>
                <a:hlinkClick r:id="rId3"/>
              </a:rPr>
              <a:t>blog</a:t>
            </a: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3" name="Rectangle 1028"/>
          <p:cNvSpPr txBox="1">
            <a:spLocks noChangeArrowheads="1"/>
          </p:cNvSpPr>
          <p:nvPr/>
        </p:nvSpPr>
        <p:spPr>
          <a:xfrm>
            <a:off x="2413684" y="219612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FF scholarship circle</a:t>
            </a:r>
          </a:p>
        </p:txBody>
      </p:sp>
    </p:spTree>
    <p:extLst>
      <p:ext uri="{BB962C8B-B14F-4D97-AF65-F5344CB8AC3E}">
        <p14:creationId xmlns:p14="http://schemas.microsoft.com/office/powerpoint/2010/main" val="18030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9428" y="3906479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7" y="1183942"/>
            <a:ext cx="6753225" cy="5848350"/>
          </a:xfrm>
          <a:prstGeom prst="rect">
            <a:avLst/>
          </a:prstGeom>
        </p:spPr>
      </p:pic>
      <p:sp>
        <p:nvSpPr>
          <p:cNvPr id="13" name="Rectangle 1028"/>
          <p:cNvSpPr txBox="1">
            <a:spLocks noChangeArrowheads="1"/>
          </p:cNvSpPr>
          <p:nvPr/>
        </p:nvSpPr>
        <p:spPr>
          <a:xfrm>
            <a:off x="2428865" y="148265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Scholarship circle &amp; your context</a:t>
            </a:r>
          </a:p>
        </p:txBody>
      </p:sp>
    </p:spTree>
    <p:extLst>
      <p:ext uri="{BB962C8B-B14F-4D97-AF65-F5344CB8AC3E}">
        <p14:creationId xmlns:p14="http://schemas.microsoft.com/office/powerpoint/2010/main" val="377346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9428" y="3906479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3" name="Rectangle 1028"/>
          <p:cNvSpPr txBox="1">
            <a:spLocks noChangeArrowheads="1"/>
          </p:cNvSpPr>
          <p:nvPr/>
        </p:nvSpPr>
        <p:spPr>
          <a:xfrm>
            <a:off x="2428865" y="148265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Scholarship circle &amp; your context</a:t>
            </a:r>
          </a:p>
        </p:txBody>
      </p:sp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62" y="1772878"/>
            <a:ext cx="77628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0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359624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Challenges &amp; Benefits</a:t>
            </a:r>
          </a:p>
          <a:p>
            <a:pPr eaLnBrk="1" hangingPunct="1"/>
            <a:r>
              <a:rPr lang="en-US" altLang="en-US" sz="4000" kern="0" dirty="0"/>
              <a:t>at ELTC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09428" y="3906479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C3AFE76-BC61-4FA2-ABD6-AD68CFEC6F4A}"/>
              </a:ext>
            </a:extLst>
          </p:cNvPr>
          <p:cNvSpPr txBox="1">
            <a:spLocks/>
          </p:cNvSpPr>
          <p:nvPr/>
        </p:nvSpPr>
        <p:spPr>
          <a:xfrm>
            <a:off x="448458" y="1389421"/>
            <a:ext cx="801389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altLang="en-US" kern="0" dirty="0"/>
              <a:t>Challenges:</a:t>
            </a: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Unequal contribution / reliance on a leader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kern="0" dirty="0"/>
              <a:t>Benefits:</a:t>
            </a: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Raised awareness of formative assessment principles and good practice </a:t>
            </a: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Greater teacher ownership and engagement with formative assessment tools</a:t>
            </a:r>
          </a:p>
          <a:p>
            <a:pPr>
              <a:lnSpc>
                <a:spcPct val="90000"/>
              </a:lnSpc>
            </a:pPr>
            <a:r>
              <a:rPr lang="en-GB" altLang="en-US" sz="2800" kern="0" dirty="0">
                <a:solidFill>
                  <a:srgbClr val="0099FF"/>
                </a:solidFill>
              </a:rPr>
              <a:t>Standardisation of formative feedback</a:t>
            </a:r>
          </a:p>
          <a:p>
            <a:pPr>
              <a:lnSpc>
                <a:spcPct val="90000"/>
              </a:lnSpc>
            </a:pPr>
            <a:endParaRPr lang="en-GB" altLang="en-US" kern="0" dirty="0"/>
          </a:p>
          <a:p>
            <a:pPr>
              <a:lnSpc>
                <a:spcPct val="90000"/>
              </a:lnSpc>
            </a:pPr>
            <a:endParaRPr lang="en-GB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168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References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12068" y="908720"/>
            <a:ext cx="8603332" cy="4021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627063" indent="-627063">
              <a:buNone/>
            </a:pPr>
            <a:r>
              <a:rPr lang="en-GB" sz="2000" dirty="0">
                <a:solidFill>
                  <a:srgbClr val="0099FF"/>
                </a:solidFill>
              </a:rPr>
              <a:t>Alexander, O., Argent, S., &amp; Spencer, J. (2008). </a:t>
            </a:r>
            <a:r>
              <a:rPr lang="en-GB" sz="2000" i="1" dirty="0">
                <a:solidFill>
                  <a:srgbClr val="0099FF"/>
                </a:solidFill>
              </a:rPr>
              <a:t>EAP Essentials: A teacher’s guide to principles and practice. </a:t>
            </a:r>
            <a:r>
              <a:rPr lang="en-GB" sz="2000" dirty="0">
                <a:solidFill>
                  <a:srgbClr val="0099FF"/>
                </a:solidFill>
              </a:rPr>
              <a:t>Reading: Garnet Publishing Ltd.</a:t>
            </a:r>
          </a:p>
          <a:p>
            <a:pPr marL="627063" indent="-627063">
              <a:buNone/>
            </a:pPr>
            <a:endParaRPr lang="en-GB" sz="2000" dirty="0">
              <a:solidFill>
                <a:srgbClr val="0099FF"/>
              </a:solidFill>
            </a:endParaRPr>
          </a:p>
          <a:p>
            <a:pPr marL="627063" indent="-627063">
              <a:buNone/>
            </a:pPr>
            <a:r>
              <a:rPr lang="en-GB" sz="2000" dirty="0">
                <a:solidFill>
                  <a:srgbClr val="0099FF"/>
                </a:solidFill>
              </a:rPr>
              <a:t>BALEAP. (2008). </a:t>
            </a:r>
            <a:r>
              <a:rPr lang="en-GB" sz="2000" i="1" dirty="0">
                <a:solidFill>
                  <a:srgbClr val="0099FF"/>
                </a:solidFill>
              </a:rPr>
              <a:t>Competency framework for teachers of English for Academic Purposes</a:t>
            </a:r>
            <a:r>
              <a:rPr lang="en-GB" sz="2000" dirty="0">
                <a:solidFill>
                  <a:srgbClr val="0099FF"/>
                </a:solidFill>
              </a:rPr>
              <a:t>. [online]. Retrieved from </a:t>
            </a:r>
            <a:r>
              <a:rPr lang="en-GB" sz="2000" dirty="0">
                <a:solidFill>
                  <a:srgbClr val="0099FF"/>
                </a:solidFill>
                <a:hlinkClick r:id="rId3"/>
              </a:rPr>
              <a:t>https://www.baleap.org/wp-content/uploads/2016/04/teap-competency-framework.pdf</a:t>
            </a:r>
            <a:endParaRPr lang="en-GB" sz="2000" dirty="0">
              <a:solidFill>
                <a:srgbClr val="0099FF"/>
              </a:solidFill>
            </a:endParaRPr>
          </a:p>
          <a:p>
            <a:pPr marL="627063" indent="-627063">
              <a:buNone/>
            </a:pPr>
            <a:endParaRPr lang="en-GB" sz="2000" dirty="0">
              <a:solidFill>
                <a:srgbClr val="0099FF"/>
              </a:solidFill>
            </a:endParaRPr>
          </a:p>
          <a:p>
            <a:pPr marL="627063" indent="-627063">
              <a:buNone/>
            </a:pPr>
            <a:r>
              <a:rPr lang="en-GB" sz="2000" dirty="0">
                <a:solidFill>
                  <a:srgbClr val="0099FF"/>
                </a:solidFill>
              </a:rPr>
              <a:t>Goldstein, L. (2006). Feedback and revision in second language writing: Contextual, teacher, and student variables. In K. Hyland &amp; F. Hyland (Eds.), Feedback in Second Language Writing: Contexts and Issues (pp. 185–205). New York: Cambridge University Press.</a:t>
            </a:r>
          </a:p>
          <a:p>
            <a:pPr marL="627063" indent="-627063">
              <a:buNone/>
            </a:pPr>
            <a:endParaRPr lang="en-GB" sz="2000" dirty="0">
              <a:solidFill>
                <a:srgbClr val="0099FF"/>
              </a:solidFill>
            </a:endParaRPr>
          </a:p>
          <a:p>
            <a:pPr marL="627063" indent="-627063">
              <a:buNone/>
            </a:pPr>
            <a:r>
              <a:rPr lang="en-GB" sz="2000" dirty="0" err="1">
                <a:solidFill>
                  <a:srgbClr val="0099FF"/>
                </a:solidFill>
              </a:rPr>
              <a:t>Seviour</a:t>
            </a:r>
            <a:r>
              <a:rPr lang="en-GB" sz="2000" dirty="0">
                <a:solidFill>
                  <a:srgbClr val="0099FF"/>
                </a:solidFill>
              </a:rPr>
              <a:t>, M. (2015). Assessing academic writing on a pre-sessional EAP course: Designing assessment which supports learning. </a:t>
            </a:r>
            <a:r>
              <a:rPr lang="en-GB" sz="2000" i="1" dirty="0">
                <a:solidFill>
                  <a:srgbClr val="0099FF"/>
                </a:solidFill>
              </a:rPr>
              <a:t>Journal of English for Academic Purposes, 18</a:t>
            </a:r>
            <a:r>
              <a:rPr lang="en-GB" sz="2000" dirty="0">
                <a:solidFill>
                  <a:srgbClr val="0099FF"/>
                </a:solidFill>
              </a:rPr>
              <a:t>, 84–89. </a:t>
            </a:r>
            <a:r>
              <a:rPr lang="en-GB" sz="2000" dirty="0">
                <a:solidFill>
                  <a:srgbClr val="0099FF"/>
                </a:solidFill>
                <a:hlinkClick r:id="rId4"/>
              </a:rPr>
              <a:t>https://doi.org/10.1016/j.jeap.2015.03.007</a:t>
            </a:r>
            <a:endParaRPr lang="en-GB" sz="2000" dirty="0">
              <a:solidFill>
                <a:srgbClr val="0099FF"/>
              </a:solidFill>
            </a:endParaRPr>
          </a:p>
          <a:p>
            <a:pPr marL="627063" indent="-627063">
              <a:buNone/>
            </a:pPr>
            <a:endParaRPr lang="en-GB" sz="1700" dirty="0"/>
          </a:p>
          <a:p>
            <a:pPr marL="627063" indent="-627063">
              <a:buNone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928200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/>
        </p:nvSpPr>
        <p:spPr bwMode="auto">
          <a:xfrm>
            <a:off x="609600" y="2362200"/>
            <a:ext cx="784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buChar char="•"/>
              <a:defRPr sz="32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Font typeface="TUOS Stephenson" pitchFamily="18" charset="0"/>
              <a:defRPr sz="14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4pPr>
            <a:lvl5pPr marL="2057400" indent="-228600" eaLnBrk="0" hangingPunct="0">
              <a:lnSpc>
                <a:spcPct val="140000"/>
              </a:lnSpc>
              <a:spcBef>
                <a:spcPct val="20000"/>
              </a:spcBef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TUOS Blake" pitchFamily="34" charset="0"/>
                <a:ea typeface="MS PGothic" pitchFamily="34" charset="-128"/>
              </a:defRPr>
            </a:lvl9pPr>
          </a:lstStyle>
          <a:p>
            <a:pPr>
              <a:lnSpc>
                <a:spcPct val="83000"/>
              </a:lnSpc>
              <a:spcBef>
                <a:spcPct val="0"/>
              </a:spcBef>
              <a:buFontTx/>
              <a:buNone/>
            </a:pPr>
            <a:r>
              <a:rPr lang="en-GB" altLang="en-US" sz="7200">
                <a:latin typeface="TUOS Stephenson" pitchFamily="18" charset="0"/>
              </a:rPr>
              <a:t>To </a:t>
            </a:r>
            <a:br>
              <a:rPr lang="en-GB" altLang="en-US" sz="7200">
                <a:latin typeface="TUOS Stephenson" pitchFamily="18" charset="0"/>
              </a:rPr>
            </a:br>
            <a:r>
              <a:rPr lang="en-GB" altLang="en-US" sz="7200">
                <a:latin typeface="TUOS Stephenson" pitchFamily="18" charset="0"/>
              </a:rPr>
              <a:t>Discover</a:t>
            </a:r>
            <a:br>
              <a:rPr lang="en-GB" altLang="en-US" sz="7200">
                <a:latin typeface="TUOS Stephenson" pitchFamily="18" charset="0"/>
              </a:rPr>
            </a:br>
            <a:r>
              <a:rPr lang="en-GB" altLang="en-US" sz="7200">
                <a:latin typeface="TUOS Stephenson" pitchFamily="18" charset="0"/>
              </a:rPr>
              <a:t>And</a:t>
            </a:r>
            <a:br>
              <a:rPr lang="en-GB" altLang="en-US" sz="7200">
                <a:latin typeface="TUOS Stephenson" pitchFamily="18" charset="0"/>
              </a:rPr>
            </a:br>
            <a:r>
              <a:rPr lang="en-GB" altLang="en-US" sz="7200">
                <a:latin typeface="TUOS Stephenson" pitchFamily="18" charset="0"/>
              </a:rPr>
              <a:t>Understand.</a:t>
            </a:r>
            <a:endParaRPr lang="en-GB" altLang="en-US" sz="7200">
              <a:solidFill>
                <a:srgbClr val="00FF00"/>
              </a:solidFill>
              <a:latin typeface="TUOS Stephens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Workshop Overview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95536" y="1124744"/>
            <a:ext cx="8280920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Defining formative assessment and formative feedback (FF) 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Reflection on FF in your context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The scholarship circle model: principles and practice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Challenges and opportunities for scholarship circles in your context</a:t>
            </a:r>
          </a:p>
        </p:txBody>
      </p:sp>
    </p:spTree>
    <p:extLst>
      <p:ext uri="{BB962C8B-B14F-4D97-AF65-F5344CB8AC3E}">
        <p14:creationId xmlns:p14="http://schemas.microsoft.com/office/powerpoint/2010/main" val="402968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Key Definitions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23528" y="1124744"/>
            <a:ext cx="8496944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GB" b="1" dirty="0">
                <a:solidFill>
                  <a:srgbClr val="0099FF"/>
                </a:solidFill>
              </a:rPr>
              <a:t>Formative assessment </a:t>
            </a:r>
            <a:r>
              <a:rPr lang="en-GB" dirty="0">
                <a:solidFill>
                  <a:srgbClr val="0099FF"/>
                </a:solidFill>
              </a:rPr>
              <a:t>=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dirty="0">
                <a:solidFill>
                  <a:srgbClr val="0099FF"/>
                </a:solidFill>
              </a:rPr>
              <a:t>Assessment </a:t>
            </a:r>
            <a:r>
              <a:rPr lang="en-GB" i="1" dirty="0">
                <a:solidFill>
                  <a:srgbClr val="0099FF"/>
                </a:solidFill>
              </a:rPr>
              <a:t>for learning</a:t>
            </a:r>
            <a:r>
              <a:rPr lang="en-GB" dirty="0">
                <a:solidFill>
                  <a:srgbClr val="0099FF"/>
                </a:solidFill>
              </a:rPr>
              <a:t>, in contrast to summative assessment which is for grading and certification purposes 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n-GB" sz="2400" dirty="0">
                <a:solidFill>
                  <a:srgbClr val="0099FF"/>
                </a:solidFill>
              </a:rPr>
              <a:t>(</a:t>
            </a:r>
            <a:r>
              <a:rPr lang="en-GB" sz="2400" dirty="0" err="1">
                <a:solidFill>
                  <a:srgbClr val="0099FF"/>
                </a:solidFill>
              </a:rPr>
              <a:t>Seviour</a:t>
            </a:r>
            <a:r>
              <a:rPr lang="en-GB" sz="2400" dirty="0">
                <a:solidFill>
                  <a:srgbClr val="0099FF"/>
                </a:solidFill>
              </a:rPr>
              <a:t>, 2015, p.84) </a:t>
            </a:r>
            <a:endParaRPr lang="en-GB" altLang="en-US" sz="2400" kern="0" dirty="0">
              <a:solidFill>
                <a:srgbClr val="0099FF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b="1" kern="0" dirty="0">
                <a:solidFill>
                  <a:srgbClr val="0099FF"/>
                </a:solidFill>
              </a:rPr>
              <a:t>Formative feedback </a:t>
            </a:r>
            <a:r>
              <a:rPr lang="en-GB" altLang="en-US" kern="0" dirty="0">
                <a:solidFill>
                  <a:srgbClr val="0099FF"/>
                </a:solidFill>
              </a:rPr>
              <a:t>=</a:t>
            </a:r>
          </a:p>
          <a:p>
            <a:pPr marL="361950" indent="0">
              <a:lnSpc>
                <a:spcPct val="90000"/>
              </a:lnSpc>
              <a:buNone/>
            </a:pPr>
            <a:r>
              <a:rPr lang="en-GB" altLang="en-US" kern="0" dirty="0">
                <a:solidFill>
                  <a:srgbClr val="0099FF"/>
                </a:solidFill>
              </a:rPr>
              <a:t>Feedback “intended to shape learning” enabling teachers to “support a performance”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en-GB" sz="2400" dirty="0">
                <a:solidFill>
                  <a:srgbClr val="0099FF"/>
                </a:solidFill>
              </a:rPr>
              <a:t>(Alexander, Argent, &amp; Spencer, 2008, p.305)</a:t>
            </a:r>
          </a:p>
          <a:p>
            <a:pPr marL="0" indent="0" algn="r">
              <a:lnSpc>
                <a:spcPct val="90000"/>
              </a:lnSpc>
              <a:buNone/>
            </a:pPr>
            <a:endParaRPr lang="en-GB" altLang="en-US" sz="2400" kern="0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0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Formative Feedback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39552" y="1124744"/>
            <a:ext cx="801389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36" y="785621"/>
            <a:ext cx="7889614" cy="667582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 bwMode="auto">
          <a:xfrm>
            <a:off x="2987824" y="6061676"/>
            <a:ext cx="2880320" cy="78794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UOS Stephenson" pitchFamily="-12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652120" y="4797152"/>
            <a:ext cx="2880320" cy="936104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UOS Stephenson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Reflect on your context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95536" y="1365919"/>
            <a:ext cx="8519864" cy="4657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How is FF on student writing provided on your programme?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Do students successfully use the FF provided on their writing to revise from one draft to the next?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kern="0" dirty="0">
                <a:solidFill>
                  <a:srgbClr val="0099FF"/>
                </a:solidFill>
              </a:rPr>
              <a:t>Do teachers feel competent and confident to provide FF on writing?</a:t>
            </a:r>
            <a:br>
              <a:rPr lang="en-GB" altLang="en-US" kern="0" dirty="0">
                <a:solidFill>
                  <a:srgbClr val="0099FF"/>
                </a:solidFill>
              </a:rPr>
            </a:br>
            <a:endParaRPr lang="en-GB" altLang="en-US" kern="0" dirty="0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2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40871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FF on the AES Module</a:t>
            </a:r>
          </a:p>
        </p:txBody>
      </p:sp>
      <p:sp>
        <p:nvSpPr>
          <p:cNvPr id="2" name="Rectangle 1"/>
          <p:cNvSpPr/>
          <p:nvPr/>
        </p:nvSpPr>
        <p:spPr>
          <a:xfrm>
            <a:off x="-180529" y="1124744"/>
            <a:ext cx="4969509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7">
              <a:lnSpc>
                <a:spcPct val="90000"/>
              </a:lnSpc>
            </a:pPr>
            <a: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  <a:t>1. </a:t>
            </a:r>
            <a:r>
              <a:rPr lang="en-GB" altLang="en-US" sz="3200" kern="0" dirty="0" err="1">
                <a:solidFill>
                  <a:srgbClr val="0099FF"/>
                </a:solidFill>
                <a:latin typeface="TUOS Blake" panose="020B0503040000020004" pitchFamily="34" charset="0"/>
              </a:rPr>
              <a:t>QuickMarks</a:t>
            </a:r>
            <a: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  <a:t> (Error correction code)</a:t>
            </a:r>
            <a:endParaRPr lang="en-GB" altLang="en-US" sz="3200" kern="0" dirty="0">
              <a:latin typeface="TUOS Blake" panose="020B05030400000200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8A74A9-1C05-4A55-8738-12A3E72AEA8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95536" y="1988840"/>
            <a:ext cx="3445492" cy="171369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01B68B4-D706-4A42-A4A4-8F25630A42C0}"/>
              </a:ext>
            </a:extLst>
          </p:cNvPr>
          <p:cNvSpPr/>
          <p:nvPr/>
        </p:nvSpPr>
        <p:spPr>
          <a:xfrm>
            <a:off x="4608512" y="1269596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7187">
              <a:lnSpc>
                <a:spcPct val="90000"/>
              </a:lnSpc>
            </a:pPr>
            <a: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  <a:t>2. Comments</a:t>
            </a:r>
            <a:b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</a:br>
            <a:endParaRPr lang="en-GB" altLang="en-US" sz="3200" kern="0" dirty="0">
              <a:solidFill>
                <a:srgbClr val="0099FF"/>
              </a:solidFill>
              <a:latin typeface="TUOS Blake" panose="020B05030400000200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3910C5-6952-45A6-830D-767388BB36A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924225" y="1893646"/>
            <a:ext cx="4112271" cy="16287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02B8E5-D7DD-48A8-98BF-EEC418832F68}"/>
              </a:ext>
            </a:extLst>
          </p:cNvPr>
          <p:cNvSpPr/>
          <p:nvPr/>
        </p:nvSpPr>
        <p:spPr>
          <a:xfrm>
            <a:off x="-180528" y="3829573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7187">
              <a:lnSpc>
                <a:spcPct val="90000"/>
              </a:lnSpc>
            </a:pPr>
            <a: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  <a:t>3. Feedback Summary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0C6989-D53F-43FF-A62B-CE899C1042F9}"/>
              </a:ext>
            </a:extLst>
          </p:cNvPr>
          <p:cNvSpPr/>
          <p:nvPr/>
        </p:nvSpPr>
        <p:spPr>
          <a:xfrm>
            <a:off x="4571088" y="3834022"/>
            <a:ext cx="324127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7187">
              <a:lnSpc>
                <a:spcPct val="90000"/>
              </a:lnSpc>
            </a:pPr>
            <a:r>
              <a:rPr lang="en-GB" altLang="en-US" sz="3200" kern="0" dirty="0">
                <a:solidFill>
                  <a:srgbClr val="0099FF"/>
                </a:solidFill>
                <a:latin typeface="TUOS Blake" panose="020B0503040000020004" pitchFamily="34" charset="0"/>
              </a:rPr>
              <a:t>4. Grading Form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1006E1-36FD-4927-97B7-E6623E217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4123" y="4396579"/>
            <a:ext cx="5444461" cy="30239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A778FB-8DCC-4907-8C39-B4C98DD6C9FE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187624" y="4411319"/>
            <a:ext cx="182753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4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Findings: Revisions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1560" y="1340768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C401A4-D1C5-4074-84F9-69EF66D980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11049" y="2547169"/>
          <a:ext cx="6208712" cy="2049780"/>
        </p:xfrm>
        <a:graphic>
          <a:graphicData uri="http://schemas.openxmlformats.org/drawingml/2006/table">
            <a:tbl>
              <a:tblPr firstRow="1" firstCol="1" bandRow="1"/>
              <a:tblGrid>
                <a:gridCol w="2553951">
                  <a:extLst>
                    <a:ext uri="{9D8B030D-6E8A-4147-A177-3AD203B41FA5}">
                      <a16:colId xmlns:a16="http://schemas.microsoft.com/office/drawing/2014/main" val="3270390064"/>
                    </a:ext>
                  </a:extLst>
                </a:gridCol>
                <a:gridCol w="1217681">
                  <a:extLst>
                    <a:ext uri="{9D8B030D-6E8A-4147-A177-3AD203B41FA5}">
                      <a16:colId xmlns:a16="http://schemas.microsoft.com/office/drawing/2014/main" val="4144675638"/>
                    </a:ext>
                  </a:extLst>
                </a:gridCol>
                <a:gridCol w="1218540">
                  <a:extLst>
                    <a:ext uri="{9D8B030D-6E8A-4147-A177-3AD203B41FA5}">
                      <a16:colId xmlns:a16="http://schemas.microsoft.com/office/drawing/2014/main" val="4072578173"/>
                    </a:ext>
                  </a:extLst>
                </a:gridCol>
                <a:gridCol w="1218540">
                  <a:extLst>
                    <a:ext uri="{9D8B030D-6E8A-4147-A177-3AD203B41FA5}">
                      <a16:colId xmlns:a16="http://schemas.microsoft.com/office/drawing/2014/main" val="808629706"/>
                    </a:ext>
                  </a:extLst>
                </a:gridCol>
              </a:tblGrid>
              <a:tr h="39726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Revision success rates</a:t>
                      </a:r>
                      <a:endParaRPr lang="en-GB" sz="2000" dirty="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801827"/>
                  </a:ext>
                </a:extLst>
              </a:tr>
              <a:tr h="397263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n-GB" sz="2000" dirty="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Lilly</a:t>
                      </a:r>
                      <a:endParaRPr lang="en-GB" sz="200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Bill</a:t>
                      </a:r>
                      <a:endParaRPr lang="en-GB" sz="200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</a:t>
                      </a:r>
                      <a:endParaRPr lang="en-GB" sz="2000" dirty="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516939"/>
                  </a:ext>
                </a:extLst>
              </a:tr>
              <a:tr h="397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Overall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614567"/>
                  </a:ext>
                </a:extLst>
              </a:tr>
              <a:tr h="397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2000" dirty="0" err="1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QuickMarks</a:t>
                      </a:r>
                      <a:endParaRPr lang="en-GB" sz="2000" dirty="0">
                        <a:solidFill>
                          <a:srgbClr val="2A196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44452"/>
                  </a:ext>
                </a:extLst>
              </a:tr>
              <a:tr h="3972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2A196F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135855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1DBF8B8D-49A0-4DB2-940F-C6F21D278169}"/>
              </a:ext>
            </a:extLst>
          </p:cNvPr>
          <p:cNvSpPr/>
          <p:nvPr/>
        </p:nvSpPr>
        <p:spPr>
          <a:xfrm>
            <a:off x="611561" y="1038341"/>
            <a:ext cx="82060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Text analyses revealed:</a:t>
            </a:r>
          </a:p>
          <a:p>
            <a:pPr lvl="0">
              <a:spcAft>
                <a:spcPts val="0"/>
              </a:spcAft>
            </a:pP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Ss attempted revisions for all in-text feedback</a:t>
            </a: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Overall revision success rates were high for all</a:t>
            </a: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Equally successful revision from QMs &amp; Comments</a:t>
            </a:r>
            <a:br>
              <a:rPr lang="en-GB" dirty="0">
                <a:solidFill>
                  <a:srgbClr val="0099FF"/>
                </a:solidFill>
                <a:latin typeface="Arial" panose="020B0604020202020204" pitchFamily="34" charset="0"/>
                <a:ea typeface="SimSun" panose="02010600030101010101" pitchFamily="2" charset="-122"/>
              </a:rPr>
            </a:br>
            <a:endParaRPr lang="en-GB" dirty="0">
              <a:solidFill>
                <a:srgbClr val="0099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28"/>
          <p:cNvSpPr txBox="1">
            <a:spLocks noChangeArrowheads="1"/>
          </p:cNvSpPr>
          <p:nvPr/>
        </p:nvSpPr>
        <p:spPr>
          <a:xfrm>
            <a:off x="2555776" y="188640"/>
            <a:ext cx="6048672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Findings: Revisions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1560" y="1340768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BF8B8D-49A0-4DB2-940F-C6F21D278169}"/>
              </a:ext>
            </a:extLst>
          </p:cNvPr>
          <p:cNvSpPr/>
          <p:nvPr/>
        </p:nvSpPr>
        <p:spPr>
          <a:xfrm>
            <a:off x="487264" y="878160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Interviews revealed:</a:t>
            </a:r>
          </a:p>
          <a:p>
            <a:pPr marL="184150" lvl="0" indent="-1841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Participants did not revise sections of writing without </a:t>
            </a:r>
            <a:r>
              <a:rPr lang="en-GB" dirty="0" err="1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QuickMarks</a:t>
            </a: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 and Comments.</a:t>
            </a:r>
          </a:p>
          <a:p>
            <a:pPr marL="184150" lvl="0" indent="-1841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Lilly &amp; Bill: misconception that no feedback on a section of writing meant no revision necessary.</a:t>
            </a: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“</a:t>
            </a:r>
            <a:r>
              <a:rPr lang="en-GB" i="1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I think I finished these changes in half an hour and then I got nothing to do with this essay</a:t>
            </a: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.”</a:t>
            </a: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“</a:t>
            </a:r>
            <a:r>
              <a:rPr lang="en-GB" i="1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fewer mistakes in last paragraphs.”</a:t>
            </a: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355600" lvl="0">
              <a:spcAft>
                <a:spcPts val="0"/>
              </a:spcAft>
            </a:pPr>
            <a:endParaRPr lang="en-GB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Mo: Did not know how to correct writing without explicit teacher feedback: developmental readiness (Goldstein, 2006).</a:t>
            </a:r>
            <a:b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</a:br>
            <a:r>
              <a:rPr lang="en-GB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“</a:t>
            </a:r>
            <a:r>
              <a:rPr lang="en-GB" i="1" dirty="0">
                <a:solidFill>
                  <a:srgbClr val="0099FF"/>
                </a:solidFill>
                <a:latin typeface="+mn-lt"/>
              </a:rPr>
              <a:t>I don’t know how to change it because the information is insufficient.”</a:t>
            </a:r>
            <a:endParaRPr lang="en-GB" i="1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en-GB" dirty="0">
              <a:solidFill>
                <a:srgbClr val="0099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en-GB" dirty="0">
              <a:solidFill>
                <a:srgbClr val="0099FF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351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2F67B-495C-412F-B36E-5F4A98447CA9}" type="datetime1">
              <a:rPr lang="en-GB" altLang="en-US" smtClean="0"/>
              <a:pPr>
                <a:defRPr/>
              </a:pPr>
              <a:t>22/02/2019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72346-7E95-4B9E-96F9-72C5222FEA1D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1560" y="1340768"/>
            <a:ext cx="8352928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3200">
                <a:solidFill>
                  <a:srgbClr val="2A196F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Font typeface="TUOS Stephenson" pitchFamily="18" charset="0"/>
              <a:buChar char="•"/>
              <a:defRPr sz="2800">
                <a:solidFill>
                  <a:srgbClr val="2A196F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2A196F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defRPr sz="1400">
                <a:solidFill>
                  <a:srgbClr val="2A196F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18" charset="0"/>
              <a:buChar char="•"/>
              <a:defRPr sz="900">
                <a:solidFill>
                  <a:srgbClr val="2A196F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6pPr>
            <a:lvl7pPr marL="29718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7pPr>
            <a:lvl8pPr marL="34290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itchFamily="-128" charset="0"/>
              <a:buChar char="•"/>
              <a:defRPr sz="900">
                <a:solidFill>
                  <a:srgbClr val="2A196F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altLang="en-US" kern="0" dirty="0">
              <a:solidFill>
                <a:srgbClr val="0099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BF8B8D-49A0-4DB2-940F-C6F21D278169}"/>
              </a:ext>
            </a:extLst>
          </p:cNvPr>
          <p:cNvSpPr/>
          <p:nvPr/>
        </p:nvSpPr>
        <p:spPr>
          <a:xfrm>
            <a:off x="395536" y="1024713"/>
            <a:ext cx="8568951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How much feedback should I give? How many </a:t>
            </a:r>
            <a:r>
              <a:rPr lang="en-GB" sz="3200" dirty="0" err="1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QuickMarks</a:t>
            </a: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 and Comments?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What can I do to ensure my students read all of my feedback?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What language should I use in my comments to ensure students understand them?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Should I hedge or be more direct?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What should I write in the feedback summary?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99FF"/>
                </a:solidFill>
                <a:latin typeface="+mn-lt"/>
                <a:ea typeface="SimSun" panose="02010600030101010101" pitchFamily="2" charset="-122"/>
              </a:rPr>
              <a:t>What is the most effective balance of praise and criticism?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en-GB" sz="3200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en-GB" sz="3200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en-GB" sz="3200" dirty="0">
              <a:solidFill>
                <a:srgbClr val="0099FF"/>
              </a:solidFill>
              <a:latin typeface="+mn-lt"/>
              <a:ea typeface="SimSun" panose="02010600030101010101" pitchFamily="2" charset="-122"/>
            </a:endParaRPr>
          </a:p>
        </p:txBody>
      </p:sp>
      <p:sp>
        <p:nvSpPr>
          <p:cNvPr id="11" name="Rectangle 1028">
            <a:extLst>
              <a:ext uri="{FF2B5EF4-FFF2-40B4-BE49-F238E27FC236}">
                <a16:creationId xmlns:a16="http://schemas.microsoft.com/office/drawing/2014/main" id="{44023E85-85DC-40C6-A41B-01AFFE0D6EFC}"/>
              </a:ext>
            </a:extLst>
          </p:cNvPr>
          <p:cNvSpPr txBox="1">
            <a:spLocks noChangeArrowheads="1"/>
          </p:cNvSpPr>
          <p:nvPr/>
        </p:nvSpPr>
        <p:spPr>
          <a:xfrm>
            <a:off x="2555776" y="249560"/>
            <a:ext cx="6359624" cy="72007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  <a:ea typeface="MS PGothic" pitchFamily="34" charset="-128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2A196F"/>
                </a:solidFill>
                <a:latin typeface="TUOS Stephenson" pitchFamily="-128" charset="0"/>
              </a:defRPr>
            </a:lvl9pPr>
          </a:lstStyle>
          <a:p>
            <a:pPr eaLnBrk="1" hangingPunct="1"/>
            <a:r>
              <a:rPr lang="en-US" altLang="en-US" sz="4000" kern="0" dirty="0"/>
              <a:t>Teacher concerns</a:t>
            </a:r>
          </a:p>
        </p:txBody>
      </p:sp>
    </p:spTree>
    <p:extLst>
      <p:ext uri="{BB962C8B-B14F-4D97-AF65-F5344CB8AC3E}">
        <p14:creationId xmlns:p14="http://schemas.microsoft.com/office/powerpoint/2010/main" val="32551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uos_ppt_template_white">
  <a:themeElements>
    <a:clrScheme name="">
      <a:dk1>
        <a:srgbClr val="00FFFF"/>
      </a:dk1>
      <a:lt1>
        <a:srgbClr val="FFFFFF"/>
      </a:lt1>
      <a:dk2>
        <a:srgbClr val="FFFF33"/>
      </a:dk2>
      <a:lt2>
        <a:srgbClr val="FCFBE3"/>
      </a:lt2>
      <a:accent1>
        <a:srgbClr val="FFFF00"/>
      </a:accent1>
      <a:accent2>
        <a:srgbClr val="B5B5B5"/>
      </a:accent2>
      <a:accent3>
        <a:srgbClr val="FFFFFF"/>
      </a:accent3>
      <a:accent4>
        <a:srgbClr val="00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Default Design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Default Design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CFBE3"/>
    </a:dk1>
    <a:lt1>
      <a:srgbClr val="FFFFFF"/>
    </a:lt1>
    <a:dk2>
      <a:srgbClr val="336699"/>
    </a:dk2>
    <a:lt2>
      <a:srgbClr val="FFFF33"/>
    </a:lt2>
    <a:accent1>
      <a:srgbClr val="FFFF00"/>
    </a:accent1>
    <a:accent2>
      <a:srgbClr val="B5B5B5"/>
    </a:accent2>
    <a:accent3>
      <a:srgbClr val="ADB8CA"/>
    </a:accent3>
    <a:accent4>
      <a:srgbClr val="DADADA"/>
    </a:accent4>
    <a:accent5>
      <a:srgbClr val="FFFFAA"/>
    </a:accent5>
    <a:accent6>
      <a:srgbClr val="A4A4A4"/>
    </a:accent6>
    <a:hlink>
      <a:srgbClr val="00B4F0"/>
    </a:hlink>
    <a:folHlink>
      <a:srgbClr val="FF00A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33"/>
    </a:dk2>
    <a:lt2>
      <a:srgbClr val="FCFBE3"/>
    </a:lt2>
    <a:accent1>
      <a:srgbClr val="FFFF00"/>
    </a:accent1>
    <a:accent2>
      <a:srgbClr val="B5B5B5"/>
    </a:accent2>
    <a:accent3>
      <a:srgbClr val="FFFFFF"/>
    </a:accent3>
    <a:accent4>
      <a:srgbClr val="DADADA"/>
    </a:accent4>
    <a:accent5>
      <a:srgbClr val="FFFFAA"/>
    </a:accent5>
    <a:accent6>
      <a:srgbClr val="A4A4A4"/>
    </a:accent6>
    <a:hlink>
      <a:srgbClr val="00B4F0"/>
    </a:hlink>
    <a:folHlink>
      <a:srgbClr val="FF00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tuos_ppt_template_white</Template>
  <TotalTime>4620</TotalTime>
  <Words>862</Words>
  <Application>Microsoft Office PowerPoint</Application>
  <PresentationFormat>On-screen Show (4:3)</PresentationFormat>
  <Paragraphs>180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TUOS Blake</vt:lpstr>
      <vt:lpstr>TUOS Stephenson</vt:lpstr>
      <vt:lpstr>tuos_ppt_template_white</vt:lpstr>
      <vt:lpstr>2_Office Theme</vt:lpstr>
      <vt:lpstr>Innovations in developing teacher assessment literacy: A scholarship circle model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Design team</Manager>
  <Company>Univeristy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PowerPoint Template</dc:title>
  <dc:subject>PowerPoint template</dc:subject>
  <dc:creator>Admin</dc:creator>
  <cp:keywords>tuos, sheffield, university, powerpoint, ppt, template, i-d, 2005, white, dmc</cp:keywords>
  <dc:description>Please use this template for all your screen presentation requirements - adapting as necessary to the audience and facility in which it might be seen._x000d_
_x000d_
© 2005  The Univeristy of Sheffield</dc:description>
  <cp:lastModifiedBy>Kenneth Fletcher</cp:lastModifiedBy>
  <cp:revision>422</cp:revision>
  <cp:lastPrinted>2019-02-22T08:01:51Z</cp:lastPrinted>
  <dcterms:created xsi:type="dcterms:W3CDTF">2011-12-13T16:55:01Z</dcterms:created>
  <dcterms:modified xsi:type="dcterms:W3CDTF">2019-02-22T09:03:23Z</dcterms:modified>
  <cp:category>Templates, identity</cp:category>
</cp:coreProperties>
</file>