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713" r:id="rId2"/>
  </p:sldMasterIdLst>
  <p:notesMasterIdLst>
    <p:notesMasterId r:id="rId21"/>
  </p:notesMasterIdLst>
  <p:handoutMasterIdLst>
    <p:handoutMasterId r:id="rId22"/>
  </p:handoutMasterIdLst>
  <p:sldIdLst>
    <p:sldId id="266" r:id="rId3"/>
    <p:sldId id="308" r:id="rId4"/>
    <p:sldId id="366" r:id="rId5"/>
    <p:sldId id="367" r:id="rId6"/>
    <p:sldId id="346" r:id="rId7"/>
    <p:sldId id="343" r:id="rId8"/>
    <p:sldId id="373" r:id="rId9"/>
    <p:sldId id="374" r:id="rId10"/>
    <p:sldId id="353" r:id="rId11"/>
    <p:sldId id="369" r:id="rId12"/>
    <p:sldId id="359" r:id="rId13"/>
    <p:sldId id="361" r:id="rId14"/>
    <p:sldId id="364" r:id="rId15"/>
    <p:sldId id="365" r:id="rId16"/>
    <p:sldId id="371" r:id="rId17"/>
    <p:sldId id="370" r:id="rId18"/>
    <p:sldId id="368" r:id="rId19"/>
    <p:sldId id="271" r:id="rId20"/>
  </p:sldIdLst>
  <p:sldSz cx="9144000" cy="6858000" type="screen4x3"/>
  <p:notesSz cx="6858000" cy="987425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UOS Stephenson" pitchFamily="18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UOS Stephenson" pitchFamily="18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UOS Stephenson" pitchFamily="18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UOS Stephenson" pitchFamily="18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UOS Stephenso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UOS Stephenso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UOS Stephenso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UOS Stephenso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UOS Stephenson" pitchFamily="18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2A196F"/>
    <a:srgbClr val="FFD9D9"/>
    <a:srgbClr val="E7FFB7"/>
    <a:srgbClr val="EEFFCD"/>
    <a:srgbClr val="D9F0FF"/>
    <a:srgbClr val="DFFF9F"/>
    <a:srgbClr val="CCFF66"/>
    <a:srgbClr val="0099CC"/>
    <a:srgbClr val="02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85820" autoAdjust="0"/>
  </p:normalViewPr>
  <p:slideViewPr>
    <p:cSldViewPr>
      <p:cViewPr varScale="1">
        <p:scale>
          <a:sx n="62" d="100"/>
          <a:sy n="62" d="100"/>
        </p:scale>
        <p:origin x="856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5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2" y="0"/>
            <a:ext cx="29718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80538"/>
            <a:ext cx="29718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2" y="9380538"/>
            <a:ext cx="29718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C05E5E48-C00C-4CD0-97B0-D72FD978B5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6582287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2" y="0"/>
            <a:ext cx="29718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60438" y="741363"/>
            <a:ext cx="4937125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1" y="4690269"/>
            <a:ext cx="5029200" cy="444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80538"/>
            <a:ext cx="29718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2" y="9380538"/>
            <a:ext cx="29718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709EFA34-E978-4512-8B21-AAEB6BEAD4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0191985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UOS Stephenson" pitchFamily="-128" charset="0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UOS Stephenson" pitchFamily="-12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UOS Stephenson" pitchFamily="-12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UOS Stephenson" pitchFamily="-12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UOS Stephenson" pitchFamily="-12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heffield.ac.uk/hr/guidance/academicstaff/teaching_pathways/principles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UOS Stephenson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UOS Stephenson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UOS Stephenson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UOS Stephenson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UOS Stephenso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UOS Stephenso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UOS Stephenso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UOS Stephenso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UOS Stephenso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</a:pPr>
            <a:fld id="{5737238B-87FF-49E4-BE63-CE6983DE0C22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 dirty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z="1100" baseline="0" dirty="0">
              <a:latin typeface="+mn-lt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100" b="0" i="0" kern="1200" dirty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ＭＳ Ｐゴシック" charset="0"/>
              </a:rPr>
              <a:t>Scholarship time:</a:t>
            </a:r>
          </a:p>
          <a:p>
            <a:r>
              <a:rPr lang="en-GB" sz="1100" b="0" i="0" kern="1200" dirty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ＭＳ Ｐゴシック" charset="0"/>
              </a:rPr>
              <a:t>In line with the </a:t>
            </a:r>
            <a:r>
              <a:rPr lang="en-GB" sz="1100" b="0" i="0" u="none" strike="noStrike" kern="1200" dirty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ＭＳ Ｐゴシック" charset="0"/>
                <a:hlinkClick r:id="rId3"/>
              </a:rPr>
              <a:t>University of Sheffield’s Teaching Pathway Index</a:t>
            </a:r>
            <a:r>
              <a:rPr lang="en-GB" sz="1100" b="0" i="0" kern="1200" dirty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ＭＳ Ｐゴシック" charset="0"/>
              </a:rPr>
              <a:t> (</a:t>
            </a:r>
            <a:r>
              <a:rPr lang="en-GB" sz="1100" b="0" i="0" kern="1200" dirty="0" err="1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ＭＳ Ｐゴシック" charset="0"/>
              </a:rPr>
              <a:t>i</a:t>
            </a:r>
            <a:r>
              <a:rPr lang="en-GB" sz="1100" b="0" i="0" kern="1200" dirty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ＭＳ Ｐゴシック" charset="0"/>
              </a:rPr>
              <a:t>), staff at the ELTC are expected to engage in training, development and structured reflection activities.</a:t>
            </a:r>
          </a:p>
          <a:p>
            <a:r>
              <a:rPr lang="en-GB" sz="1100" b="0" i="0" kern="1200" dirty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ＭＳ Ｐゴシック" charset="0"/>
              </a:rPr>
              <a:t>In response to this, the ELTC reduced the teaching workloads allocation in 2013. At the ELTC these structured reflection activities are known as scholarship </a:t>
            </a:r>
          </a:p>
          <a:p>
            <a:r>
              <a:rPr lang="en-GB" sz="1100" b="0" i="0" kern="1200" dirty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ＭＳ Ｐゴシック" charset="0"/>
              </a:rPr>
              <a:t>Teachers have 3 teaching hours reduced per week (pro rata for fractional teachers) to complete Scholarship</a:t>
            </a:r>
          </a:p>
          <a:p>
            <a:r>
              <a:rPr lang="en-GB" sz="1100" b="0" i="0" kern="1200" dirty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ＭＳ Ｐゴシック" charset="0"/>
              </a:rPr>
              <a:t>This reduction is over a minimum of 30 weeks per year, as non-teaching weeks, annual leave and current summer school workloads, when scholarship and development are limited, have been factored in,</a:t>
            </a:r>
            <a:endParaRPr lang="en-GB" sz="1100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9EFA34-E978-4512-8B21-AAEB6BEAD4BD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485480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100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9EFA34-E978-4512-8B21-AAEB6BEAD4BD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715137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100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9EFA34-E978-4512-8B21-AAEB6BEAD4BD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95600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100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9EFA34-E978-4512-8B21-AAEB6BEAD4BD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848539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100" dirty="0">
                <a:latin typeface="+mn-lt"/>
              </a:rPr>
              <a:t>Think back to the reflection questions</a:t>
            </a:r>
            <a:r>
              <a:rPr lang="en-GB" sz="1100" baseline="0" dirty="0">
                <a:latin typeface="+mn-lt"/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9EFA34-E978-4512-8B21-AAEB6BEAD4BD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345939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100" baseline="0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9EFA34-E978-4512-8B21-AAEB6BEAD4BD}" type="slidenum">
              <a:rPr lang="en-GB" altLang="en-US" smtClean="0"/>
              <a:pPr>
                <a:defRPr/>
              </a:pPr>
              <a:t>15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4106635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100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9EFA34-E978-4512-8B21-AAEB6BEAD4BD}" type="slidenum">
              <a:rPr lang="en-GB" altLang="en-US" smtClean="0"/>
              <a:pPr>
                <a:defRPr/>
              </a:pPr>
              <a:t>16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5447879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100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9EFA34-E978-4512-8B21-AAEB6BEAD4BD}" type="slidenum">
              <a:rPr lang="en-GB" altLang="en-US" smtClean="0"/>
              <a:pPr>
                <a:defRPr/>
              </a:pPr>
              <a:t>17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5183858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UOS Stephenson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UOS Stephenson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UOS Stephenson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UOS Stephenson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UOS Stephenso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UOS Stephenso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UOS Stephenso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UOS Stephenso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UOS Stephenso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501AE36-9921-43B3-9B6C-A18269990529}" type="slidenum">
              <a:rPr lang="en-GB" altLang="en-US"/>
              <a:pPr>
                <a:spcBef>
                  <a:spcPct val="0"/>
                </a:spcBef>
              </a:pPr>
              <a:t>18</a:t>
            </a:fld>
            <a:endParaRPr lang="en-GB" alt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UOS Stephenso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100" i="0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9EFA34-E978-4512-8B21-AAEB6BEAD4BD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987944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100" kern="1200" baseline="0" dirty="0">
              <a:solidFill>
                <a:schemeClr val="tx1"/>
              </a:solidFill>
              <a:effectLst/>
              <a:latin typeface="+mn-lt"/>
              <a:ea typeface="MS PGothic" pitchFamily="34" charset="-128"/>
              <a:cs typeface="ＭＳ Ｐゴシック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9EFA34-E978-4512-8B21-AAEB6BEAD4BD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87065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>
                <a:solidFill>
                  <a:schemeClr val="tx1"/>
                </a:solidFill>
                <a:effectLst/>
                <a:latin typeface="TUOS Stephenson" pitchFamily="-128" charset="0"/>
                <a:ea typeface="MS PGothic" pitchFamily="34" charset="-128"/>
                <a:cs typeface="ＭＳ Ｐゴシック" charset="0"/>
              </a:rPr>
              <a:t>CORE COMPETENCE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9EFA34-E978-4512-8B21-AAEB6BEAD4BD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798540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100" i="0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9EFA34-E978-4512-8B21-AAEB6BEAD4BD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606818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100" kern="1200" baseline="0" dirty="0">
              <a:solidFill>
                <a:schemeClr val="tx1"/>
              </a:solidFill>
              <a:latin typeface="TUOS Stephenson" pitchFamily="-128" charset="0"/>
              <a:ea typeface="MS PGothic" pitchFamily="34" charset="-128"/>
              <a:cs typeface="ＭＳ Ｐゴシック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9EFA34-E978-4512-8B21-AAEB6BEAD4BD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566991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100" dirty="0">
                <a:latin typeface="+mn-lt"/>
              </a:rPr>
              <a:t>Encouraging – Ss do use our feedback</a:t>
            </a:r>
          </a:p>
          <a:p>
            <a:pPr marL="0" indent="0">
              <a:buNone/>
            </a:pPr>
            <a:r>
              <a:rPr lang="en-GB" sz="1100" dirty="0">
                <a:latin typeface="+mn-lt"/>
              </a:rPr>
              <a:t>Indicates that error</a:t>
            </a:r>
            <a:r>
              <a:rPr lang="en-GB" sz="1100" baseline="0" dirty="0">
                <a:latin typeface="+mn-lt"/>
              </a:rPr>
              <a:t> correction code</a:t>
            </a:r>
            <a:r>
              <a:rPr lang="en-GB" sz="1100" dirty="0">
                <a:latin typeface="+mn-lt"/>
              </a:rPr>
              <a:t> and Comments are effective means of providing in-text feedback on writing drafts.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9EFA34-E978-4512-8B21-AAEB6BEAD4BD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982764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100" dirty="0">
                <a:latin typeface="+mn-lt"/>
              </a:rPr>
              <a:t>We expect students to independently proofread later sections of their writing and apply the principles given in QMs and Comments to later sections. However, all 3 participants in this study did not do that, demonstrating that their level of behavioural engagement does not extend beyond responding to explicit teacher directions. Thus there appears to be a mismatch between the institution’s expectations and the student’s behavioural engagement.</a:t>
            </a:r>
          </a:p>
          <a:p>
            <a:endParaRPr lang="en-GB" sz="1100" dirty="0"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100" dirty="0">
                <a:latin typeface="+mn-lt"/>
              </a:rPr>
              <a:t>Developmental readiness =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TUOS Stephenson" pitchFamily="-128" charset="0"/>
                <a:ea typeface="MS PGothic" pitchFamily="34" charset="-128"/>
                <a:cs typeface="ＭＳ Ｐゴシック" charset="0"/>
              </a:rPr>
              <a:t>Goldstein, L. (2006). Feedback and revision in second language writing: Contextual, teacher, and student variables. In K. Hyland &amp; F. Hyland (Eds.), </a:t>
            </a:r>
            <a:r>
              <a:rPr lang="en-GB" sz="1200" i="1" kern="1200" dirty="0">
                <a:solidFill>
                  <a:schemeClr val="tx1"/>
                </a:solidFill>
                <a:effectLst/>
                <a:latin typeface="TUOS Stephenson" pitchFamily="-128" charset="0"/>
                <a:ea typeface="MS PGothic" pitchFamily="34" charset="-128"/>
                <a:cs typeface="ＭＳ Ｐゴシック" charset="0"/>
              </a:rPr>
              <a:t>Feedback in Second Language Writing: Contexts and Issues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TUOS Stephenson" pitchFamily="-128" charset="0"/>
                <a:ea typeface="MS PGothic" pitchFamily="34" charset="-128"/>
                <a:cs typeface="ＭＳ Ｐゴシック" charset="0"/>
              </a:rPr>
              <a:t> (pp. 185–205). New York: Cambridge University Press.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9EFA34-E978-4512-8B21-AAEB6BEAD4BD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435247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100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9EFA34-E978-4512-8B21-AAEB6BEAD4BD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721793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"/>
            <a:ext cx="2425700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0" descr="KB Transparent -Student-Experience-Survey-Logo_CMYK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6237288"/>
            <a:ext cx="1731963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209800"/>
            <a:ext cx="8229600" cy="1828800"/>
          </a:xfrm>
        </p:spPr>
        <p:txBody>
          <a:bodyPr anchor="ctr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4876800"/>
            <a:ext cx="8229600" cy="1066800"/>
          </a:xfrm>
        </p:spPr>
        <p:txBody>
          <a:bodyPr/>
          <a:lstStyle>
            <a:lvl1pPr marL="0" indent="0">
              <a:spcBef>
                <a:spcPct val="0"/>
              </a:spcBef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b="1" smtClean="0"/>
            </a:lvl1pPr>
          </a:lstStyle>
          <a:p>
            <a:pPr>
              <a:defRPr/>
            </a:pPr>
            <a:fld id="{3B32336C-B5D1-4267-9A3C-3B6B8A833F5A}" type="slidenum">
              <a:rPr lang="en-GB" altLang="en-US"/>
              <a:pPr>
                <a:defRPr/>
              </a:pPr>
              <a:t>‹#›</a:t>
            </a:fld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7" name="Rectangle 18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9B45455-315F-4E8C-8220-62518C1384C0}" type="datetime1">
              <a:rPr lang="en-GB" altLang="en-US"/>
              <a:pPr>
                <a:defRPr/>
              </a:pPr>
              <a:t>22/02/2019</a:t>
            </a:fld>
            <a:endParaRPr lang="en-GB" altLang="en-US"/>
          </a:p>
        </p:txBody>
      </p:sp>
      <p:sp>
        <p:nvSpPr>
          <p:cNvPr id="8" name="Rectangle 19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© The University of Sheffield</a:t>
            </a:r>
          </a:p>
        </p:txBody>
      </p:sp>
    </p:spTree>
    <p:extLst>
      <p:ext uri="{BB962C8B-B14F-4D97-AF65-F5344CB8AC3E}">
        <p14:creationId xmlns:p14="http://schemas.microsoft.com/office/powerpoint/2010/main" val="1772201874"/>
      </p:ext>
    </p:extLst>
  </p:cSld>
  <p:clrMapOvr>
    <a:overrideClrMapping bg1="dk2" tx1="lt1" bg2="dk1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1E972F-A851-4BC2-B292-224AB3A3C1F9}" type="datetime1">
              <a:rPr lang="en-GB" altLang="en-US"/>
              <a:pPr>
                <a:defRPr/>
              </a:pPr>
              <a:t>22/02/2019</a:t>
            </a:fld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© The University of Sheffield</a:t>
            </a:r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F263A2-A576-47B5-BFA5-3358E9AE4AE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81625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371600"/>
            <a:ext cx="2057400" cy="4724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371600"/>
            <a:ext cx="6019800" cy="4724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5BD9BA-C1B7-440A-8F84-21B0EFC670A2}" type="datetime1">
              <a:rPr lang="en-GB" altLang="en-US"/>
              <a:pPr>
                <a:defRPr/>
              </a:pPr>
              <a:t>22/02/2019</a:t>
            </a:fld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© The University of Sheffield</a:t>
            </a:r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E817E8-8282-46FE-932F-0BFAB88F6FF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884999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371600"/>
            <a:ext cx="8229600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2362200"/>
            <a:ext cx="4038600" cy="3733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2362200"/>
            <a:ext cx="4038600" cy="3733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71D2BD-38D1-4868-AE2D-5D49B7BA3D34}" type="datetime1">
              <a:rPr lang="en-GB" altLang="en-US"/>
              <a:pPr>
                <a:defRPr/>
              </a:pPr>
              <a:t>22/02/2019</a:t>
            </a:fld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© The University of Sheffield</a:t>
            </a:r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392AD9-0D6B-47F8-A692-E4875D510CE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292577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7896D6-7219-4950-B68E-8FE9BF25B18B}" type="datetime1">
              <a:rPr lang="en-US"/>
              <a:pPr>
                <a:defRPr/>
              </a:pPr>
              <a:t>2/22/2019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57270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5BCAF7-F6A8-448B-9A8B-256286EFD788}" type="datetime1">
              <a:rPr lang="en-US"/>
              <a:pPr>
                <a:defRPr/>
              </a:pPr>
              <a:t>2/22/2019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87116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674F7A-CEED-40D0-A5BB-BB73A838404A}" type="datetime1">
              <a:rPr lang="en-US"/>
              <a:pPr>
                <a:defRPr/>
              </a:pPr>
              <a:t>2/22/2019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04482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2819400"/>
            <a:ext cx="4038600" cy="3306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2819400"/>
            <a:ext cx="4038600" cy="3306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7C953-1D41-4004-BB32-3B3762399DE3}" type="datetime1">
              <a:rPr lang="en-US"/>
              <a:pPr>
                <a:defRPr/>
              </a:pPr>
              <a:t>2/22/2019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83488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222DE9-26CB-470B-84C0-BB261687A3CA}" type="datetime1">
              <a:rPr lang="en-US"/>
              <a:pPr>
                <a:defRPr/>
              </a:pPr>
              <a:t>2/22/2019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7659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B43DAD-03BB-41EB-9BE1-21D48B8CFBFA}" type="datetime1">
              <a:rPr lang="en-US"/>
              <a:pPr>
                <a:defRPr/>
              </a:pPr>
              <a:t>2/22/2019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90227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BD1F70-E6BC-42D2-98BA-FC5F576BB767}" type="datetime1">
              <a:rPr lang="en-US"/>
              <a:pPr>
                <a:defRPr/>
              </a:pPr>
              <a:t>2/22/2019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8523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2EC1AD-9B24-4A82-95FE-67849B20CBDD}" type="datetime1">
              <a:rPr lang="en-GB" altLang="en-US"/>
              <a:pPr>
                <a:defRPr/>
              </a:pPr>
              <a:t>22/02/2019</a:t>
            </a:fld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© The University of Sheffield</a:t>
            </a:r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ACCF0-070E-43B4-8CEF-C0307C0046A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7898027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538175-C92B-45EE-A2D3-7CE9E21B67C3}" type="datetime1">
              <a:rPr lang="en-US"/>
              <a:pPr>
                <a:defRPr/>
              </a:pPr>
              <a:t>2/22/2019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72968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1DAC5B-F903-48A7-BC88-0962D6015C59}" type="datetime1">
              <a:rPr lang="en-US"/>
              <a:pPr>
                <a:defRPr/>
              </a:pPr>
              <a:t>2/22/2019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03890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13D323-CD01-4D62-92F2-F13FDF394043}" type="datetime1">
              <a:rPr lang="en-US"/>
              <a:pPr>
                <a:defRPr/>
              </a:pPr>
              <a:t>2/22/2019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670433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1676400"/>
            <a:ext cx="2057400" cy="4449763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1676400"/>
            <a:ext cx="6019800" cy="4449763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65327-DF52-4FAC-A7CA-B1DD43421CBC}" type="datetime1">
              <a:rPr lang="en-US"/>
              <a:pPr>
                <a:defRPr/>
              </a:pPr>
              <a:t>2/22/2019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1881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662943-57C8-45A2-961F-38A1C9A00580}" type="datetime1">
              <a:rPr lang="en-GB" altLang="en-US"/>
              <a:pPr>
                <a:defRPr/>
              </a:pPr>
              <a:t>22/02/2019</a:t>
            </a:fld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© The University of Sheffield</a:t>
            </a:r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BDC8C3-34CB-4334-898A-2C2925D3584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10872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362200"/>
            <a:ext cx="40386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2362200"/>
            <a:ext cx="40386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696071-F46E-47CF-B387-51CBD107B8CD}" type="datetime1">
              <a:rPr lang="en-GB" altLang="en-US"/>
              <a:pPr>
                <a:defRPr/>
              </a:pPr>
              <a:t>22/02/2019</a:t>
            </a:fld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© The University of Sheffield</a:t>
            </a:r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720CB-F30F-4E89-A776-309BF5B667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575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C1254C-3920-419B-8344-F85E7BA8B0E3}" type="datetime1">
              <a:rPr lang="en-GB" altLang="en-US"/>
              <a:pPr>
                <a:defRPr/>
              </a:pPr>
              <a:t>22/02/2019</a:t>
            </a:fld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8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© The University of Sheffield</a:t>
            </a:r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9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4E8024-8E21-4FDE-8366-C77266E2581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90605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D5E204-6DB1-4807-BE2A-741ED5175175}" type="datetime1">
              <a:rPr lang="en-GB" altLang="en-US"/>
              <a:pPr>
                <a:defRPr/>
              </a:pPr>
              <a:t>22/02/2019</a:t>
            </a:fld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© The University of Sheffield</a:t>
            </a:r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78D380-9B1B-40BB-81EE-B8FB11B6811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46413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E2F67B-495C-412F-B36E-5F4A98447CA9}" type="datetime1">
              <a:rPr lang="en-GB" altLang="en-US"/>
              <a:pPr>
                <a:defRPr/>
              </a:pPr>
              <a:t>22/02/2019</a:t>
            </a:fld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© The University of Sheffield</a:t>
            </a:r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72346-7E95-4B9E-96F9-72C5222FEA1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95093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51C7E0-B4FC-40B0-8B50-6B2F05F901C8}" type="datetime1">
              <a:rPr lang="en-GB" altLang="en-US"/>
              <a:pPr>
                <a:defRPr/>
              </a:pPr>
              <a:t>22/02/2019</a:t>
            </a:fld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© The University of Sheffield</a:t>
            </a:r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69918D-6B98-44D2-A9EA-9363E06AAC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18036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510F03-9D8E-4D36-B068-38D998994634}" type="datetime1">
              <a:rPr lang="en-GB" altLang="en-US"/>
              <a:pPr>
                <a:defRPr/>
              </a:pPr>
              <a:t>22/02/2019</a:t>
            </a:fld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© The University of Sheffield</a:t>
            </a:r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949985-669A-4EB3-9EEF-D536F9F9C40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99341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1371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3575" y="2362200"/>
            <a:ext cx="822960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endParaRPr lang="en-GB" altLang="en-US"/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553200"/>
            <a:ext cx="914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 smtClean="0">
                <a:solidFill>
                  <a:srgbClr val="2A196F"/>
                </a:solidFill>
                <a:latin typeface="TUOS Blake" pitchFamily="34" charset="0"/>
              </a:defRPr>
            </a:lvl1pPr>
          </a:lstStyle>
          <a:p>
            <a:pPr>
              <a:defRPr/>
            </a:pPr>
            <a:fld id="{50818BE5-6789-453C-90F6-95EE5D640F1F}" type="datetime1">
              <a:rPr lang="en-GB" altLang="en-US"/>
              <a:pPr>
                <a:defRPr/>
              </a:pPr>
              <a:t>22/02/2019</a:t>
            </a:fld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371600" y="6553200"/>
            <a:ext cx="5181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 smtClean="0">
                <a:solidFill>
                  <a:srgbClr val="2A196F"/>
                </a:solidFill>
                <a:latin typeface="TUOS Blake" pitchFamily="34" charset="0"/>
              </a:defRPr>
            </a:lvl1pPr>
          </a:lstStyle>
          <a:p>
            <a:pPr>
              <a:defRPr/>
            </a:pPr>
            <a:r>
              <a:rPr lang="en-GB" altLang="en-US"/>
              <a:t>© The University of Sheffield</a:t>
            </a:r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152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800" smtClean="0">
                <a:solidFill>
                  <a:srgbClr val="2A196F"/>
                </a:solidFill>
              </a:defRPr>
            </a:lvl1pPr>
          </a:lstStyle>
          <a:p>
            <a:pPr>
              <a:defRPr/>
            </a:pPr>
            <a:fld id="{36C1FC0B-9C6B-4AE8-96D9-B394E95942E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1" name="Picture 37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"/>
            <a:ext cx="2425700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9" descr="KB Transparent -Student-Experience-Survey-Logo_CMYK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6237288"/>
            <a:ext cx="1731963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</p:sldLayoutIdLst>
  <p:hf hdr="0"/>
  <p:txStyles>
    <p:titleStyle>
      <a:lvl1pPr algn="l" rtl="0" eaLnBrk="0" fontAlgn="base" hangingPunct="0">
        <a:lnSpc>
          <a:spcPct val="83000"/>
        </a:lnSpc>
        <a:spcBef>
          <a:spcPct val="0"/>
        </a:spcBef>
        <a:spcAft>
          <a:spcPct val="0"/>
        </a:spcAft>
        <a:defRPr sz="4400">
          <a:solidFill>
            <a:srgbClr val="2A196F"/>
          </a:solidFill>
          <a:latin typeface="+mj-lt"/>
          <a:ea typeface="MS PGothic" pitchFamily="34" charset="-128"/>
          <a:cs typeface="ＭＳ Ｐゴシック" charset="0"/>
        </a:defRPr>
      </a:lvl1pPr>
      <a:lvl2pPr algn="l" rtl="0" eaLnBrk="0" fontAlgn="base" hangingPunct="0">
        <a:lnSpc>
          <a:spcPct val="83000"/>
        </a:lnSpc>
        <a:spcBef>
          <a:spcPct val="0"/>
        </a:spcBef>
        <a:spcAft>
          <a:spcPct val="0"/>
        </a:spcAft>
        <a:defRPr sz="4400">
          <a:solidFill>
            <a:srgbClr val="2A196F"/>
          </a:solidFill>
          <a:latin typeface="TUOS Stephenson" pitchFamily="-128" charset="0"/>
          <a:ea typeface="MS PGothic" pitchFamily="34" charset="-128"/>
          <a:cs typeface="ＭＳ Ｐゴシック" charset="0"/>
        </a:defRPr>
      </a:lvl2pPr>
      <a:lvl3pPr algn="l" rtl="0" eaLnBrk="0" fontAlgn="base" hangingPunct="0">
        <a:lnSpc>
          <a:spcPct val="83000"/>
        </a:lnSpc>
        <a:spcBef>
          <a:spcPct val="0"/>
        </a:spcBef>
        <a:spcAft>
          <a:spcPct val="0"/>
        </a:spcAft>
        <a:defRPr sz="4400">
          <a:solidFill>
            <a:srgbClr val="2A196F"/>
          </a:solidFill>
          <a:latin typeface="TUOS Stephenson" pitchFamily="-128" charset="0"/>
          <a:ea typeface="MS PGothic" pitchFamily="34" charset="-128"/>
          <a:cs typeface="ＭＳ Ｐゴシック" charset="0"/>
        </a:defRPr>
      </a:lvl3pPr>
      <a:lvl4pPr algn="l" rtl="0" eaLnBrk="0" fontAlgn="base" hangingPunct="0">
        <a:lnSpc>
          <a:spcPct val="83000"/>
        </a:lnSpc>
        <a:spcBef>
          <a:spcPct val="0"/>
        </a:spcBef>
        <a:spcAft>
          <a:spcPct val="0"/>
        </a:spcAft>
        <a:defRPr sz="4400">
          <a:solidFill>
            <a:srgbClr val="2A196F"/>
          </a:solidFill>
          <a:latin typeface="TUOS Stephenson" pitchFamily="-128" charset="0"/>
          <a:ea typeface="MS PGothic" pitchFamily="34" charset="-128"/>
          <a:cs typeface="ＭＳ Ｐゴシック" charset="0"/>
        </a:defRPr>
      </a:lvl4pPr>
      <a:lvl5pPr algn="l" rtl="0" eaLnBrk="0" fontAlgn="base" hangingPunct="0">
        <a:lnSpc>
          <a:spcPct val="83000"/>
        </a:lnSpc>
        <a:spcBef>
          <a:spcPct val="0"/>
        </a:spcBef>
        <a:spcAft>
          <a:spcPct val="0"/>
        </a:spcAft>
        <a:defRPr sz="4400">
          <a:solidFill>
            <a:srgbClr val="2A196F"/>
          </a:solidFill>
          <a:latin typeface="TUOS Stephenson" pitchFamily="-128" charset="0"/>
          <a:ea typeface="MS PGothic" pitchFamily="34" charset="-128"/>
          <a:cs typeface="ＭＳ Ｐゴシック" charset="0"/>
        </a:defRPr>
      </a:lvl5pPr>
      <a:lvl6pPr marL="457200"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400">
          <a:solidFill>
            <a:srgbClr val="2A196F"/>
          </a:solidFill>
          <a:latin typeface="TUOS Stephenson" pitchFamily="-128" charset="0"/>
        </a:defRPr>
      </a:lvl6pPr>
      <a:lvl7pPr marL="914400"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400">
          <a:solidFill>
            <a:srgbClr val="2A196F"/>
          </a:solidFill>
          <a:latin typeface="TUOS Stephenson" pitchFamily="-128" charset="0"/>
        </a:defRPr>
      </a:lvl7pPr>
      <a:lvl8pPr marL="1371600"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400">
          <a:solidFill>
            <a:srgbClr val="2A196F"/>
          </a:solidFill>
          <a:latin typeface="TUOS Stephenson" pitchFamily="-128" charset="0"/>
        </a:defRPr>
      </a:lvl8pPr>
      <a:lvl9pPr marL="1828800"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400">
          <a:solidFill>
            <a:srgbClr val="2A196F"/>
          </a:solidFill>
          <a:latin typeface="TUOS Stephenson" pitchFamily="-128" charset="0"/>
        </a:defRPr>
      </a:lvl9pPr>
    </p:titleStyle>
    <p:bodyStyle>
      <a:lvl1pPr marL="342900" indent="-342900" algn="l" rtl="0" eaLnBrk="0" fontAlgn="base" hangingPunct="0">
        <a:spcBef>
          <a:spcPct val="30000"/>
        </a:spcBef>
        <a:spcAft>
          <a:spcPct val="0"/>
        </a:spcAft>
        <a:buChar char="•"/>
        <a:defRPr sz="3200">
          <a:solidFill>
            <a:srgbClr val="2A196F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30000"/>
        </a:spcBef>
        <a:spcAft>
          <a:spcPct val="0"/>
        </a:spcAft>
        <a:buFont typeface="TUOS Stephenson" pitchFamily="18" charset="0"/>
        <a:buChar char="•"/>
        <a:defRPr sz="2800">
          <a:solidFill>
            <a:srgbClr val="2A196F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rgbClr val="2A196F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Font typeface="TUOS Stephenson" pitchFamily="18" charset="0"/>
        <a:defRPr sz="1400">
          <a:solidFill>
            <a:srgbClr val="2A196F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lnSpc>
          <a:spcPct val="140000"/>
        </a:lnSpc>
        <a:spcBef>
          <a:spcPct val="20000"/>
        </a:spcBef>
        <a:spcAft>
          <a:spcPct val="0"/>
        </a:spcAft>
        <a:buFont typeface="TUOS Stephenson" pitchFamily="18" charset="0"/>
        <a:buChar char="•"/>
        <a:defRPr sz="900">
          <a:solidFill>
            <a:srgbClr val="2A196F"/>
          </a:solidFill>
          <a:latin typeface="+mn-lt"/>
          <a:ea typeface="MS PGothic" pitchFamily="34" charset="-128"/>
        </a:defRPr>
      </a:lvl5pPr>
      <a:lvl6pPr marL="2514600" indent="-228600" algn="l" rtl="0" eaLnBrk="1" fontAlgn="base" hangingPunct="1">
        <a:lnSpc>
          <a:spcPct val="140000"/>
        </a:lnSpc>
        <a:spcBef>
          <a:spcPct val="20000"/>
        </a:spcBef>
        <a:spcAft>
          <a:spcPct val="0"/>
        </a:spcAft>
        <a:buFont typeface="TUOS Stephenson" pitchFamily="-128" charset="0"/>
        <a:buChar char="•"/>
        <a:defRPr sz="900">
          <a:solidFill>
            <a:srgbClr val="2A196F"/>
          </a:solidFill>
          <a:latin typeface="+mn-lt"/>
        </a:defRPr>
      </a:lvl6pPr>
      <a:lvl7pPr marL="2971800" indent="-228600" algn="l" rtl="0" eaLnBrk="1" fontAlgn="base" hangingPunct="1">
        <a:lnSpc>
          <a:spcPct val="140000"/>
        </a:lnSpc>
        <a:spcBef>
          <a:spcPct val="20000"/>
        </a:spcBef>
        <a:spcAft>
          <a:spcPct val="0"/>
        </a:spcAft>
        <a:buFont typeface="TUOS Stephenson" pitchFamily="-128" charset="0"/>
        <a:buChar char="•"/>
        <a:defRPr sz="900">
          <a:solidFill>
            <a:srgbClr val="2A196F"/>
          </a:solidFill>
          <a:latin typeface="+mn-lt"/>
        </a:defRPr>
      </a:lvl7pPr>
      <a:lvl8pPr marL="3429000" indent="-228600" algn="l" rtl="0" eaLnBrk="1" fontAlgn="base" hangingPunct="1">
        <a:lnSpc>
          <a:spcPct val="140000"/>
        </a:lnSpc>
        <a:spcBef>
          <a:spcPct val="20000"/>
        </a:spcBef>
        <a:spcAft>
          <a:spcPct val="0"/>
        </a:spcAft>
        <a:buFont typeface="TUOS Stephenson" pitchFamily="-128" charset="0"/>
        <a:buChar char="•"/>
        <a:defRPr sz="900">
          <a:solidFill>
            <a:srgbClr val="2A196F"/>
          </a:solidFill>
          <a:latin typeface="+mn-lt"/>
        </a:defRPr>
      </a:lvl8pPr>
      <a:lvl9pPr marL="3886200" indent="-228600" algn="l" rtl="0" eaLnBrk="1" fontAlgn="base" hangingPunct="1">
        <a:lnSpc>
          <a:spcPct val="140000"/>
        </a:lnSpc>
        <a:spcBef>
          <a:spcPct val="20000"/>
        </a:spcBef>
        <a:spcAft>
          <a:spcPct val="0"/>
        </a:spcAft>
        <a:buFont typeface="TUOS Stephenson" pitchFamily="-128" charset="0"/>
        <a:buChar char="•"/>
        <a:defRPr sz="900">
          <a:solidFill>
            <a:srgbClr val="2A196F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British council BLUE circles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1613" y="-25400"/>
            <a:ext cx="2593975" cy="218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5730875" y="6303963"/>
            <a:ext cx="287972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6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6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6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6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6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6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6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6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66" charset="-128"/>
              </a:defRPr>
            </a:lvl9pPr>
          </a:lstStyle>
          <a:p>
            <a:pPr algn="r">
              <a:spcBef>
                <a:spcPct val="50000"/>
              </a:spcBef>
              <a:defRPr/>
            </a:pPr>
            <a:r>
              <a:rPr lang="en-GB" sz="1400" b="1">
                <a:solidFill>
                  <a:srgbClr val="DC1929"/>
                </a:solidFill>
              </a:rPr>
              <a:t>www.britishcouncil.org/bulgaria</a:t>
            </a:r>
            <a:endParaRPr lang="en-US" sz="1400" b="1">
              <a:solidFill>
                <a:srgbClr val="DC1929"/>
              </a:solidFill>
            </a:endParaRPr>
          </a:p>
        </p:txBody>
      </p:sp>
      <p:pic>
        <p:nvPicPr>
          <p:cNvPr id="1028" name="Picture 8" descr="bc-stacked-pms.jp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200" y="347663"/>
            <a:ext cx="1447800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381000" y="16764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title</a:t>
            </a:r>
            <a:endParaRPr lang="en-US" altLang="en-US"/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81000" y="2819400"/>
            <a:ext cx="8229600" cy="330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Subhead</a:t>
            </a:r>
          </a:p>
          <a:p>
            <a:pPr lvl="0"/>
            <a:r>
              <a:rPr lang="en-GB" altLang="en-US"/>
              <a:t>Insert first set of copy here</a:t>
            </a:r>
          </a:p>
          <a:p>
            <a:pPr lvl="0"/>
            <a:endParaRPr lang="en-GB" altLang="en-US"/>
          </a:p>
          <a:p>
            <a:pPr lvl="1"/>
            <a:r>
              <a:rPr lang="en-GB" altLang="en-US"/>
              <a:t>Insert first paragraph of copy here</a:t>
            </a:r>
          </a:p>
          <a:p>
            <a:pPr lvl="2"/>
            <a:r>
              <a:rPr lang="en-GB" altLang="en-US"/>
              <a:t>Insert next bullet here</a:t>
            </a:r>
          </a:p>
          <a:p>
            <a:pPr lvl="0"/>
            <a:endParaRPr lang="en-GB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 defTabSz="457200">
              <a:defRPr/>
            </a:pPr>
            <a:fld id="{CEF17AF3-41FC-4F84-84E0-A286DBCE7CF7}" type="datetime1">
              <a:rPr lang="en-US">
                <a:latin typeface="Arial" charset="0"/>
                <a:ea typeface="ＭＳ Ｐゴシック" pitchFamily="66" charset="-128"/>
              </a:rPr>
              <a:pPr defTabSz="457200">
                <a:defRPr/>
              </a:pPr>
              <a:t>2/22/2019</a:t>
            </a:fld>
            <a:endParaRPr lang="en-US">
              <a:latin typeface="Arial" charset="0"/>
              <a:ea typeface="ＭＳ Ｐゴシック" pitchFamily="66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 defTabSz="457200">
              <a:defRPr/>
            </a:pPr>
            <a:endParaRPr lang="en-GB">
              <a:latin typeface="Arial" charset="0"/>
              <a:ea typeface="ＭＳ Ｐゴシック" pitchFamily="66" charset="-128"/>
            </a:endParaRPr>
          </a:p>
        </p:txBody>
      </p:sp>
      <p:pic>
        <p:nvPicPr>
          <p:cNvPr id="1033" name="Picture 8" descr="bc-stacked-pms.jp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200" y="347663"/>
            <a:ext cx="1447800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8033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DC1929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DC1929"/>
          </a:solidFill>
          <a:latin typeface="Arial" charset="0"/>
          <a:ea typeface="ＭＳ Ｐゴシック" pitchFamily="66" charset="-128"/>
          <a:cs typeface="ＭＳ Ｐゴシック" pitchFamily="66" charset="-128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DC1929"/>
          </a:solidFill>
          <a:latin typeface="Arial" charset="0"/>
          <a:ea typeface="ＭＳ Ｐゴシック" pitchFamily="66" charset="-128"/>
          <a:cs typeface="ＭＳ Ｐゴシック" pitchFamily="66" charset="-128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DC1929"/>
          </a:solidFill>
          <a:latin typeface="Arial" charset="0"/>
          <a:ea typeface="ＭＳ Ｐゴシック" pitchFamily="66" charset="-128"/>
          <a:cs typeface="ＭＳ Ｐゴシック" pitchFamily="66" charset="-128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DC1929"/>
          </a:solidFill>
          <a:latin typeface="Arial" charset="0"/>
          <a:ea typeface="ＭＳ Ｐゴシック" pitchFamily="66" charset="-128"/>
          <a:cs typeface="ＭＳ Ｐゴシック" pitchFamily="66" charset="-128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800" b="1">
          <a:solidFill>
            <a:srgbClr val="DC1929"/>
          </a:solidFill>
          <a:latin typeface="Arial" charset="0"/>
          <a:ea typeface="ＭＳ Ｐゴシック" pitchFamily="66" charset="-128"/>
          <a:cs typeface="ＭＳ Ｐゴシック" pitchFamily="66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800" b="1">
          <a:solidFill>
            <a:srgbClr val="DC1929"/>
          </a:solidFill>
          <a:latin typeface="Arial" charset="0"/>
          <a:ea typeface="ＭＳ Ｐゴシック" pitchFamily="66" charset="-128"/>
          <a:cs typeface="ＭＳ Ｐゴシック" pitchFamily="66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800" b="1">
          <a:solidFill>
            <a:srgbClr val="DC1929"/>
          </a:solidFill>
          <a:latin typeface="Arial" charset="0"/>
          <a:ea typeface="ＭＳ Ｐゴシック" pitchFamily="66" charset="-128"/>
          <a:cs typeface="ＭＳ Ｐゴシック" pitchFamily="66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800" b="1">
          <a:solidFill>
            <a:srgbClr val="DC1929"/>
          </a:solidFill>
          <a:latin typeface="Arial" charset="0"/>
          <a:ea typeface="ＭＳ Ｐゴシック" pitchFamily="66" charset="-128"/>
          <a:cs typeface="ＭＳ Ｐゴシック" pitchFamily="66" charset="-128"/>
        </a:defRPr>
      </a:lvl9pPr>
    </p:titleStyle>
    <p:bodyStyle>
      <a:lvl1pPr marL="342900" indent="-342900" algn="l" defTabSz="257175" rtl="0" eaLnBrk="0" fontAlgn="base" hangingPunct="0">
        <a:spcBef>
          <a:spcPct val="20000"/>
        </a:spcBef>
        <a:spcAft>
          <a:spcPct val="0"/>
        </a:spcAft>
        <a:buClr>
          <a:srgbClr val="DC1929"/>
        </a:buClr>
        <a:defRPr sz="1300" b="1">
          <a:solidFill>
            <a:schemeClr val="tx1"/>
          </a:solidFill>
          <a:latin typeface="+mn-lt"/>
          <a:ea typeface="+mn-ea"/>
          <a:cs typeface="+mn-cs"/>
        </a:defRPr>
      </a:lvl1pPr>
      <a:lvl2pPr marL="1588" indent="177800" algn="l" defTabSz="257175" rtl="0" eaLnBrk="0" fontAlgn="base" hangingPunct="0">
        <a:spcBef>
          <a:spcPct val="20000"/>
        </a:spcBef>
        <a:spcAft>
          <a:spcPct val="0"/>
        </a:spcAft>
        <a:buChar char="•"/>
        <a:defRPr sz="1300" b="1">
          <a:solidFill>
            <a:schemeClr val="tx1"/>
          </a:solidFill>
          <a:latin typeface="+mn-lt"/>
          <a:ea typeface="+mn-ea"/>
          <a:cs typeface="+mn-cs"/>
        </a:defRPr>
      </a:lvl2pPr>
      <a:lvl3pPr marL="358775" indent="184150" algn="l" defTabSz="257175" rtl="0" eaLnBrk="0" fontAlgn="base" hangingPunct="0">
        <a:spcBef>
          <a:spcPct val="20000"/>
        </a:spcBef>
        <a:spcAft>
          <a:spcPct val="0"/>
        </a:spcAft>
        <a:buChar char="•"/>
        <a:defRPr sz="1300" b="1">
          <a:solidFill>
            <a:schemeClr val="tx1"/>
          </a:solidFill>
          <a:latin typeface="+mn-lt"/>
          <a:ea typeface="+mn-ea"/>
          <a:cs typeface="+mn-cs"/>
        </a:defRPr>
      </a:lvl3pPr>
      <a:lvl4pPr marL="2478088" indent="-228600" algn="l" defTabSz="257175" rtl="0" eaLnBrk="0" fontAlgn="base" hangingPunct="0">
        <a:spcBef>
          <a:spcPct val="20000"/>
        </a:spcBef>
        <a:spcAft>
          <a:spcPct val="0"/>
        </a:spcAft>
        <a:buFont typeface="Arial" charset="0"/>
        <a:defRPr sz="1200" b="1">
          <a:solidFill>
            <a:schemeClr val="tx1"/>
          </a:solidFill>
          <a:latin typeface="+mn-lt"/>
          <a:ea typeface="+mn-ea"/>
          <a:cs typeface="+mn-cs"/>
        </a:defRPr>
      </a:lvl4pPr>
      <a:lvl5pPr marL="2886075" indent="-228600" algn="l" defTabSz="257175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200" b="1">
          <a:solidFill>
            <a:schemeClr val="tx1"/>
          </a:solidFill>
          <a:latin typeface="+mn-lt"/>
          <a:ea typeface="+mn-ea"/>
          <a:cs typeface="+mn-cs"/>
        </a:defRPr>
      </a:lvl5pPr>
      <a:lvl6pPr marL="3343275" indent="-228600" algn="l" defTabSz="257175" rtl="0" fontAlgn="base">
        <a:spcBef>
          <a:spcPct val="20000"/>
        </a:spcBef>
        <a:spcAft>
          <a:spcPct val="0"/>
        </a:spcAft>
        <a:buFont typeface="Arial" charset="0"/>
        <a:buChar char="»"/>
        <a:defRPr sz="1200" b="1">
          <a:solidFill>
            <a:schemeClr val="tx1"/>
          </a:solidFill>
          <a:latin typeface="+mn-lt"/>
          <a:ea typeface="+mn-ea"/>
          <a:cs typeface="+mn-cs"/>
        </a:defRPr>
      </a:lvl6pPr>
      <a:lvl7pPr marL="3800475" indent="-228600" algn="l" defTabSz="257175" rtl="0" fontAlgn="base">
        <a:spcBef>
          <a:spcPct val="20000"/>
        </a:spcBef>
        <a:spcAft>
          <a:spcPct val="0"/>
        </a:spcAft>
        <a:buFont typeface="Arial" charset="0"/>
        <a:buChar char="»"/>
        <a:defRPr sz="1200" b="1">
          <a:solidFill>
            <a:schemeClr val="tx1"/>
          </a:solidFill>
          <a:latin typeface="+mn-lt"/>
          <a:ea typeface="+mn-ea"/>
          <a:cs typeface="+mn-cs"/>
        </a:defRPr>
      </a:lvl7pPr>
      <a:lvl8pPr marL="4257675" indent="-228600" algn="l" defTabSz="257175" rtl="0" fontAlgn="base">
        <a:spcBef>
          <a:spcPct val="20000"/>
        </a:spcBef>
        <a:spcAft>
          <a:spcPct val="0"/>
        </a:spcAft>
        <a:buFont typeface="Arial" charset="0"/>
        <a:buChar char="»"/>
        <a:defRPr sz="1200" b="1">
          <a:solidFill>
            <a:schemeClr val="tx1"/>
          </a:solidFill>
          <a:latin typeface="+mn-lt"/>
          <a:ea typeface="+mn-ea"/>
          <a:cs typeface="+mn-cs"/>
        </a:defRPr>
      </a:lvl8pPr>
      <a:lvl9pPr marL="4714875" indent="-228600" algn="l" defTabSz="257175" rtl="0" fontAlgn="base">
        <a:spcBef>
          <a:spcPct val="20000"/>
        </a:spcBef>
        <a:spcAft>
          <a:spcPct val="0"/>
        </a:spcAft>
        <a:buFont typeface="Arial" charset="0"/>
        <a:buChar char="»"/>
        <a:defRPr sz="1200" b="1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eltc.group.shef.ac.uk/scholarship/#example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document/d/1cErI5fpj5rcBHXgrfVdRd_tsAeeaMpsGnDuQFuXHhI4/edit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docs.google.com/document/d/1DwBRI7dl2H-3wPzhIoii6ImnANVL5_tnj1eO9o9jcng/edit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reflectiveteachingreflectivelearning.com/2018/10/02/scholarship-circle-giving-formative-feedback-on-student-writing-1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padlet.com/c_j_fletcher/j361c82khjzc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aleap.org/wp-content/uploads/2016/04/teap-competency-framework.pdf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doi.org/10.1016/j.jeap.2015.03.007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emf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Innovations in developing teacher assessment literacy: A scholarship circle model</a:t>
            </a:r>
            <a:br>
              <a:rPr lang="en-US" altLang="en-US" dirty="0"/>
            </a:br>
            <a:endParaRPr lang="en-US" altLang="en-US" sz="40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5301208"/>
            <a:ext cx="8229600" cy="1151384"/>
          </a:xfrm>
        </p:spPr>
        <p:txBody>
          <a:bodyPr/>
          <a:lstStyle/>
          <a:p>
            <a:pPr eaLnBrk="1" hangingPunct="1"/>
            <a:r>
              <a:rPr lang="en-US" altLang="en-US" sz="2800" dirty="0">
                <a:solidFill>
                  <a:srgbClr val="0099FF"/>
                </a:solidFill>
              </a:rPr>
              <a:t>Caroline Fletcher</a:t>
            </a:r>
          </a:p>
          <a:p>
            <a:pPr eaLnBrk="1" hangingPunct="1"/>
            <a:r>
              <a:rPr lang="en-US" altLang="en-US" sz="2800" dirty="0">
                <a:solidFill>
                  <a:srgbClr val="0099FF"/>
                </a:solidFill>
              </a:rPr>
              <a:t>c.j.fletcher@sheffield.ac.uk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E2F67B-495C-412F-B36E-5F4A98447CA9}" type="datetime1">
              <a:rPr lang="en-GB" altLang="en-US" smtClean="0"/>
              <a:pPr>
                <a:defRPr/>
              </a:pPr>
              <a:t>22/02/2019</a:t>
            </a:fld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© The University of Sheffield</a:t>
            </a:r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A72346-7E95-4B9E-96F9-72C5222FEA1D}" type="slidenum">
              <a:rPr lang="en-GB" altLang="en-US" smtClean="0"/>
              <a:pPr>
                <a:defRPr/>
              </a:pPr>
              <a:t>10</a:t>
            </a:fld>
            <a:endParaRPr lang="en-GB" altLang="en-U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028"/>
          <p:cNvSpPr txBox="1">
            <a:spLocks noChangeArrowheads="1"/>
          </p:cNvSpPr>
          <p:nvPr/>
        </p:nvSpPr>
        <p:spPr>
          <a:xfrm>
            <a:off x="2483768" y="260649"/>
            <a:ext cx="6408712" cy="720079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l" rtl="0" eaLnBrk="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  <a:ea typeface="MS PGothic" pitchFamily="34" charset="-128"/>
                <a:cs typeface="ＭＳ Ｐゴシック" charset="0"/>
              </a:defRPr>
            </a:lvl2pPr>
            <a:lvl3pPr algn="l" rtl="0" eaLnBrk="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  <a:ea typeface="MS PGothic" pitchFamily="34" charset="-128"/>
                <a:cs typeface="ＭＳ Ｐゴシック" charset="0"/>
              </a:defRPr>
            </a:lvl3pPr>
            <a:lvl4pPr algn="l" rtl="0" eaLnBrk="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  <a:ea typeface="MS PGothic" pitchFamily="34" charset="-128"/>
                <a:cs typeface="ＭＳ Ｐゴシック" charset="0"/>
              </a:defRPr>
            </a:lvl4pPr>
            <a:lvl5pPr algn="l" rtl="0" eaLnBrk="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  <a:ea typeface="MS PGothic" pitchFamily="34" charset="-128"/>
                <a:cs typeface="ＭＳ Ｐゴシック" charset="0"/>
              </a:defRPr>
            </a:lvl5pPr>
            <a:lvl6pPr marL="457200" algn="l" rtl="0" eaLnBrk="1" fontAlgn="base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</a:defRPr>
            </a:lvl6pPr>
            <a:lvl7pPr marL="914400" algn="l" rtl="0" eaLnBrk="1" fontAlgn="base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</a:defRPr>
            </a:lvl7pPr>
            <a:lvl8pPr marL="1371600" algn="l" rtl="0" eaLnBrk="1" fontAlgn="base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</a:defRPr>
            </a:lvl8pPr>
            <a:lvl9pPr marL="1828800" algn="l" rtl="0" eaLnBrk="1" fontAlgn="base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</a:defRPr>
            </a:lvl9pPr>
          </a:lstStyle>
          <a:p>
            <a:pPr eaLnBrk="1" hangingPunct="1"/>
            <a:r>
              <a:rPr lang="en-US" altLang="en-US" sz="3600" kern="0" dirty="0"/>
              <a:t>Scholarship circle principles</a:t>
            </a:r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611560" y="1340768"/>
            <a:ext cx="8352928" cy="37338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30000"/>
              </a:spcBef>
              <a:spcAft>
                <a:spcPct val="0"/>
              </a:spcAft>
              <a:buChar char="•"/>
              <a:defRPr sz="3200">
                <a:solidFill>
                  <a:srgbClr val="2A196F"/>
                </a:solidFill>
                <a:latin typeface="+mn-lt"/>
                <a:ea typeface="MS PGothic" pitchFamily="34" charset="-128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30000"/>
              </a:spcBef>
              <a:spcAft>
                <a:spcPct val="0"/>
              </a:spcAft>
              <a:buFont typeface="TUOS Stephenson" pitchFamily="18" charset="0"/>
              <a:buChar char="•"/>
              <a:defRPr sz="2800">
                <a:solidFill>
                  <a:srgbClr val="2A196F"/>
                </a:solidFill>
                <a:latin typeface="+mn-lt"/>
                <a:ea typeface="MS PGothic" pitchFamily="34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2A196F"/>
                </a:solidFill>
                <a:latin typeface="+mn-lt"/>
                <a:ea typeface="MS PGothic" pitchFamily="34" charset="-128"/>
              </a:defRPr>
            </a:lvl3pPr>
            <a:lvl4pPr marL="1600200" indent="-2286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Font typeface="TUOS Stephenson" pitchFamily="18" charset="0"/>
              <a:defRPr sz="1400">
                <a:solidFill>
                  <a:srgbClr val="2A196F"/>
                </a:solidFill>
                <a:latin typeface="+mn-lt"/>
                <a:ea typeface="MS PGothic" pitchFamily="34" charset="-128"/>
              </a:defRPr>
            </a:lvl4pPr>
            <a:lvl5pPr marL="2057400" indent="-228600" algn="l" rtl="0" eaLnBrk="0" fontAlgn="base" hangingPunct="0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18" charset="0"/>
              <a:buChar char="•"/>
              <a:defRPr sz="900">
                <a:solidFill>
                  <a:srgbClr val="2A196F"/>
                </a:solidFill>
                <a:latin typeface="+mn-lt"/>
                <a:ea typeface="MS PGothic" pitchFamily="34" charset="-128"/>
              </a:defRPr>
            </a:lvl5pPr>
            <a:lvl6pPr marL="2514600" indent="-228600" algn="l" rtl="0" eaLnBrk="1" fontAlgn="base" hangingPunct="1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-128" charset="0"/>
              <a:buChar char="•"/>
              <a:defRPr sz="900">
                <a:solidFill>
                  <a:srgbClr val="2A196F"/>
                </a:solidFill>
                <a:latin typeface="+mn-lt"/>
              </a:defRPr>
            </a:lvl6pPr>
            <a:lvl7pPr marL="2971800" indent="-228600" algn="l" rtl="0" eaLnBrk="1" fontAlgn="base" hangingPunct="1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-128" charset="0"/>
              <a:buChar char="•"/>
              <a:defRPr sz="900">
                <a:solidFill>
                  <a:srgbClr val="2A196F"/>
                </a:solidFill>
                <a:latin typeface="+mn-lt"/>
              </a:defRPr>
            </a:lvl7pPr>
            <a:lvl8pPr marL="3429000" indent="-228600" algn="l" rtl="0" eaLnBrk="1" fontAlgn="base" hangingPunct="1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-128" charset="0"/>
              <a:buChar char="•"/>
              <a:defRPr sz="900">
                <a:solidFill>
                  <a:srgbClr val="2A196F"/>
                </a:solidFill>
                <a:latin typeface="+mn-lt"/>
              </a:defRPr>
            </a:lvl8pPr>
            <a:lvl9pPr marL="3886200" indent="-228600" algn="l" rtl="0" eaLnBrk="1" fontAlgn="base" hangingPunct="1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-128" charset="0"/>
              <a:buChar char="•"/>
              <a:defRPr sz="900">
                <a:solidFill>
                  <a:srgbClr val="2A196F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en-GB" altLang="en-US" kern="0" dirty="0">
              <a:solidFill>
                <a:srgbClr val="0099FF"/>
              </a:solidFill>
            </a:endParaRP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25C0E90B-43C1-4354-B7DF-E15F869CB79D}"/>
              </a:ext>
            </a:extLst>
          </p:cNvPr>
          <p:cNvSpPr txBox="1">
            <a:spLocks/>
          </p:cNvSpPr>
          <p:nvPr/>
        </p:nvSpPr>
        <p:spPr>
          <a:xfrm>
            <a:off x="539552" y="1365920"/>
            <a:ext cx="8013898" cy="3492624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30000"/>
              </a:spcBef>
              <a:spcAft>
                <a:spcPct val="0"/>
              </a:spcAft>
              <a:buChar char="•"/>
              <a:defRPr sz="3200">
                <a:solidFill>
                  <a:srgbClr val="2A196F"/>
                </a:solidFill>
                <a:latin typeface="+mn-lt"/>
                <a:ea typeface="MS PGothic" pitchFamily="34" charset="-128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30000"/>
              </a:spcBef>
              <a:spcAft>
                <a:spcPct val="0"/>
              </a:spcAft>
              <a:buFont typeface="TUOS Stephenson" pitchFamily="18" charset="0"/>
              <a:buChar char="•"/>
              <a:defRPr sz="2800">
                <a:solidFill>
                  <a:srgbClr val="2A196F"/>
                </a:solidFill>
                <a:latin typeface="+mn-lt"/>
                <a:ea typeface="MS PGothic" pitchFamily="34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2A196F"/>
                </a:solidFill>
                <a:latin typeface="+mn-lt"/>
                <a:ea typeface="MS PGothic" pitchFamily="34" charset="-128"/>
              </a:defRPr>
            </a:lvl3pPr>
            <a:lvl4pPr marL="1600200" indent="-2286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Font typeface="TUOS Stephenson" pitchFamily="18" charset="0"/>
              <a:defRPr sz="1400">
                <a:solidFill>
                  <a:srgbClr val="2A196F"/>
                </a:solidFill>
                <a:latin typeface="+mn-lt"/>
                <a:ea typeface="MS PGothic" pitchFamily="34" charset="-128"/>
              </a:defRPr>
            </a:lvl4pPr>
            <a:lvl5pPr marL="2057400" indent="-228600" algn="l" rtl="0" eaLnBrk="0" fontAlgn="base" hangingPunct="0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18" charset="0"/>
              <a:buChar char="•"/>
              <a:defRPr sz="900">
                <a:solidFill>
                  <a:srgbClr val="2A196F"/>
                </a:solidFill>
                <a:latin typeface="+mn-lt"/>
                <a:ea typeface="MS PGothic" pitchFamily="34" charset="-128"/>
              </a:defRPr>
            </a:lvl5pPr>
            <a:lvl6pPr marL="2514600" indent="-228600" algn="l" rtl="0" eaLnBrk="1" fontAlgn="base" hangingPunct="1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-128" charset="0"/>
              <a:buChar char="•"/>
              <a:defRPr sz="900">
                <a:solidFill>
                  <a:srgbClr val="2A196F"/>
                </a:solidFill>
                <a:latin typeface="+mn-lt"/>
              </a:defRPr>
            </a:lvl6pPr>
            <a:lvl7pPr marL="2971800" indent="-228600" algn="l" rtl="0" eaLnBrk="1" fontAlgn="base" hangingPunct="1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-128" charset="0"/>
              <a:buChar char="•"/>
              <a:defRPr sz="900">
                <a:solidFill>
                  <a:srgbClr val="2A196F"/>
                </a:solidFill>
                <a:latin typeface="+mn-lt"/>
              </a:defRPr>
            </a:lvl7pPr>
            <a:lvl8pPr marL="3429000" indent="-228600" algn="l" rtl="0" eaLnBrk="1" fontAlgn="base" hangingPunct="1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-128" charset="0"/>
              <a:buChar char="•"/>
              <a:defRPr sz="900">
                <a:solidFill>
                  <a:srgbClr val="2A196F"/>
                </a:solidFill>
                <a:latin typeface="+mn-lt"/>
              </a:defRPr>
            </a:lvl8pPr>
            <a:lvl9pPr marL="3886200" indent="-228600" algn="l" rtl="0" eaLnBrk="1" fontAlgn="base" hangingPunct="1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-128" charset="0"/>
              <a:buChar char="•"/>
              <a:defRPr sz="900">
                <a:solidFill>
                  <a:srgbClr val="2A196F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r>
              <a:rPr lang="en-GB" altLang="en-US" kern="0" dirty="0">
                <a:solidFill>
                  <a:srgbClr val="0099FF"/>
                </a:solidFill>
              </a:rPr>
              <a:t>Self-managed group</a:t>
            </a:r>
            <a:br>
              <a:rPr lang="en-GB" altLang="en-US" kern="0" dirty="0">
                <a:solidFill>
                  <a:srgbClr val="0099FF"/>
                </a:solidFill>
              </a:rPr>
            </a:br>
            <a:endParaRPr lang="en-GB" altLang="en-US" kern="0" dirty="0">
              <a:solidFill>
                <a:srgbClr val="0099FF"/>
              </a:solidFill>
            </a:endParaRPr>
          </a:p>
          <a:p>
            <a:pPr>
              <a:lnSpc>
                <a:spcPct val="90000"/>
              </a:lnSpc>
            </a:pPr>
            <a:r>
              <a:rPr lang="en-GB" altLang="en-US" kern="0" dirty="0">
                <a:solidFill>
                  <a:srgbClr val="0099FF"/>
                </a:solidFill>
              </a:rPr>
              <a:t>Start &amp; end naturally</a:t>
            </a:r>
            <a:br>
              <a:rPr lang="en-GB" altLang="en-US" kern="0" dirty="0">
                <a:solidFill>
                  <a:srgbClr val="0099FF"/>
                </a:solidFill>
              </a:rPr>
            </a:br>
            <a:endParaRPr lang="en-GB" altLang="en-US" kern="0" dirty="0">
              <a:solidFill>
                <a:srgbClr val="0099FF"/>
              </a:solidFill>
            </a:endParaRPr>
          </a:p>
          <a:p>
            <a:pPr>
              <a:lnSpc>
                <a:spcPct val="90000"/>
              </a:lnSpc>
            </a:pPr>
            <a:r>
              <a:rPr lang="en-GB" altLang="en-US" kern="0" dirty="0">
                <a:solidFill>
                  <a:srgbClr val="0099FF"/>
                </a:solidFill>
              </a:rPr>
              <a:t>Meet regularly</a:t>
            </a:r>
            <a:br>
              <a:rPr lang="en-GB" altLang="en-US" kern="0" dirty="0">
                <a:solidFill>
                  <a:srgbClr val="0099FF"/>
                </a:solidFill>
              </a:rPr>
            </a:br>
            <a:endParaRPr lang="en-GB" altLang="en-US" kern="0" dirty="0">
              <a:solidFill>
                <a:srgbClr val="0099FF"/>
              </a:solidFill>
            </a:endParaRPr>
          </a:p>
          <a:p>
            <a:pPr>
              <a:lnSpc>
                <a:spcPct val="90000"/>
              </a:lnSpc>
            </a:pPr>
            <a:r>
              <a:rPr lang="en-GB" altLang="en-US" kern="0" dirty="0">
                <a:solidFill>
                  <a:srgbClr val="0099FF"/>
                </a:solidFill>
              </a:rPr>
              <a:t>‘scholarly activity’ on topic of mutual interest</a:t>
            </a:r>
            <a:br>
              <a:rPr lang="en-GB" altLang="en-US" kern="0" dirty="0">
                <a:solidFill>
                  <a:srgbClr val="0099FF"/>
                </a:solidFill>
              </a:rPr>
            </a:br>
            <a:endParaRPr lang="en-GB" altLang="en-US" kern="0" dirty="0">
              <a:solidFill>
                <a:srgbClr val="0099FF"/>
              </a:solidFill>
            </a:endParaRPr>
          </a:p>
          <a:p>
            <a:pPr>
              <a:lnSpc>
                <a:spcPct val="90000"/>
              </a:lnSpc>
            </a:pPr>
            <a:r>
              <a:rPr lang="en-GB" altLang="en-US" kern="0" dirty="0">
                <a:solidFill>
                  <a:srgbClr val="0099FF"/>
                </a:solidFill>
              </a:rPr>
              <a:t>At ELTC, it contributes to </a:t>
            </a:r>
            <a:r>
              <a:rPr lang="en-GB" altLang="en-US" kern="0" dirty="0">
                <a:solidFill>
                  <a:srgbClr val="0099FF"/>
                </a:solidFill>
                <a:hlinkClick r:id="rId3"/>
              </a:rPr>
              <a:t>scholarship time</a:t>
            </a:r>
            <a:endParaRPr lang="en-GB" altLang="en-US" kern="0" dirty="0">
              <a:solidFill>
                <a:srgbClr val="0099FF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endParaRPr lang="en-GB" altLang="en-US" kern="0" dirty="0">
              <a:solidFill>
                <a:srgbClr val="0099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6243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E2F67B-495C-412F-B36E-5F4A98447CA9}" type="datetime1">
              <a:rPr lang="en-GB" altLang="en-US" smtClean="0"/>
              <a:pPr>
                <a:defRPr/>
              </a:pPr>
              <a:t>22/02/2019</a:t>
            </a:fld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© The University of Sheffield</a:t>
            </a:r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A72346-7E95-4B9E-96F9-72C5222FEA1D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028"/>
          <p:cNvSpPr txBox="1">
            <a:spLocks noChangeArrowheads="1"/>
          </p:cNvSpPr>
          <p:nvPr/>
        </p:nvSpPr>
        <p:spPr>
          <a:xfrm>
            <a:off x="2555776" y="188640"/>
            <a:ext cx="6048672" cy="720079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l" rtl="0" eaLnBrk="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  <a:ea typeface="MS PGothic" pitchFamily="34" charset="-128"/>
                <a:cs typeface="ＭＳ Ｐゴシック" charset="0"/>
              </a:defRPr>
            </a:lvl2pPr>
            <a:lvl3pPr algn="l" rtl="0" eaLnBrk="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  <a:ea typeface="MS PGothic" pitchFamily="34" charset="-128"/>
                <a:cs typeface="ＭＳ Ｐゴシック" charset="0"/>
              </a:defRPr>
            </a:lvl3pPr>
            <a:lvl4pPr algn="l" rtl="0" eaLnBrk="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  <a:ea typeface="MS PGothic" pitchFamily="34" charset="-128"/>
                <a:cs typeface="ＭＳ Ｐゴシック" charset="0"/>
              </a:defRPr>
            </a:lvl4pPr>
            <a:lvl5pPr algn="l" rtl="0" eaLnBrk="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  <a:ea typeface="MS PGothic" pitchFamily="34" charset="-128"/>
                <a:cs typeface="ＭＳ Ｐゴシック" charset="0"/>
              </a:defRPr>
            </a:lvl5pPr>
            <a:lvl6pPr marL="457200" algn="l" rtl="0" eaLnBrk="1" fontAlgn="base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</a:defRPr>
            </a:lvl6pPr>
            <a:lvl7pPr marL="914400" algn="l" rtl="0" eaLnBrk="1" fontAlgn="base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</a:defRPr>
            </a:lvl7pPr>
            <a:lvl8pPr marL="1371600" algn="l" rtl="0" eaLnBrk="1" fontAlgn="base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</a:defRPr>
            </a:lvl8pPr>
            <a:lvl9pPr marL="1828800" algn="l" rtl="0" eaLnBrk="1" fontAlgn="base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</a:defRPr>
            </a:lvl9pPr>
          </a:lstStyle>
          <a:p>
            <a:pPr eaLnBrk="1" hangingPunct="1"/>
            <a:r>
              <a:rPr lang="en-US" altLang="en-US" sz="4000" kern="0" dirty="0"/>
              <a:t>FF scholarship circle</a:t>
            </a:r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611560" y="1340768"/>
            <a:ext cx="8352928" cy="37338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30000"/>
              </a:spcBef>
              <a:spcAft>
                <a:spcPct val="0"/>
              </a:spcAft>
              <a:buChar char="•"/>
              <a:defRPr sz="3200">
                <a:solidFill>
                  <a:srgbClr val="2A196F"/>
                </a:solidFill>
                <a:latin typeface="+mn-lt"/>
                <a:ea typeface="MS PGothic" pitchFamily="34" charset="-128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30000"/>
              </a:spcBef>
              <a:spcAft>
                <a:spcPct val="0"/>
              </a:spcAft>
              <a:buFont typeface="TUOS Stephenson" pitchFamily="18" charset="0"/>
              <a:buChar char="•"/>
              <a:defRPr sz="2800">
                <a:solidFill>
                  <a:srgbClr val="2A196F"/>
                </a:solidFill>
                <a:latin typeface="+mn-lt"/>
                <a:ea typeface="MS PGothic" pitchFamily="34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2A196F"/>
                </a:solidFill>
                <a:latin typeface="+mn-lt"/>
                <a:ea typeface="MS PGothic" pitchFamily="34" charset="-128"/>
              </a:defRPr>
            </a:lvl3pPr>
            <a:lvl4pPr marL="1600200" indent="-2286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Font typeface="TUOS Stephenson" pitchFamily="18" charset="0"/>
              <a:defRPr sz="1400">
                <a:solidFill>
                  <a:srgbClr val="2A196F"/>
                </a:solidFill>
                <a:latin typeface="+mn-lt"/>
                <a:ea typeface="MS PGothic" pitchFamily="34" charset="-128"/>
              </a:defRPr>
            </a:lvl4pPr>
            <a:lvl5pPr marL="2057400" indent="-228600" algn="l" rtl="0" eaLnBrk="0" fontAlgn="base" hangingPunct="0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18" charset="0"/>
              <a:buChar char="•"/>
              <a:defRPr sz="900">
                <a:solidFill>
                  <a:srgbClr val="2A196F"/>
                </a:solidFill>
                <a:latin typeface="+mn-lt"/>
                <a:ea typeface="MS PGothic" pitchFamily="34" charset="-128"/>
              </a:defRPr>
            </a:lvl5pPr>
            <a:lvl6pPr marL="2514600" indent="-228600" algn="l" rtl="0" eaLnBrk="1" fontAlgn="base" hangingPunct="1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-128" charset="0"/>
              <a:buChar char="•"/>
              <a:defRPr sz="900">
                <a:solidFill>
                  <a:srgbClr val="2A196F"/>
                </a:solidFill>
                <a:latin typeface="+mn-lt"/>
              </a:defRPr>
            </a:lvl6pPr>
            <a:lvl7pPr marL="2971800" indent="-228600" algn="l" rtl="0" eaLnBrk="1" fontAlgn="base" hangingPunct="1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-128" charset="0"/>
              <a:buChar char="•"/>
              <a:defRPr sz="900">
                <a:solidFill>
                  <a:srgbClr val="2A196F"/>
                </a:solidFill>
                <a:latin typeface="+mn-lt"/>
              </a:defRPr>
            </a:lvl7pPr>
            <a:lvl8pPr marL="3429000" indent="-228600" algn="l" rtl="0" eaLnBrk="1" fontAlgn="base" hangingPunct="1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-128" charset="0"/>
              <a:buChar char="•"/>
              <a:defRPr sz="900">
                <a:solidFill>
                  <a:srgbClr val="2A196F"/>
                </a:solidFill>
                <a:latin typeface="+mn-lt"/>
              </a:defRPr>
            </a:lvl8pPr>
            <a:lvl9pPr marL="3886200" indent="-228600" algn="l" rtl="0" eaLnBrk="1" fontAlgn="base" hangingPunct="1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-128" charset="0"/>
              <a:buChar char="•"/>
              <a:defRPr sz="900">
                <a:solidFill>
                  <a:srgbClr val="2A196F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en-GB" altLang="en-US" kern="0" dirty="0">
              <a:solidFill>
                <a:srgbClr val="0099FF"/>
              </a:solidFill>
            </a:endParaRP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25C0E90B-43C1-4354-B7DF-E15F869CB79D}"/>
              </a:ext>
            </a:extLst>
          </p:cNvPr>
          <p:cNvSpPr txBox="1">
            <a:spLocks/>
          </p:cNvSpPr>
          <p:nvPr/>
        </p:nvSpPr>
        <p:spPr>
          <a:xfrm>
            <a:off x="611560" y="1124744"/>
            <a:ext cx="8303840" cy="37338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30000"/>
              </a:spcBef>
              <a:spcAft>
                <a:spcPct val="0"/>
              </a:spcAft>
              <a:buChar char="•"/>
              <a:defRPr sz="3200">
                <a:solidFill>
                  <a:srgbClr val="2A196F"/>
                </a:solidFill>
                <a:latin typeface="+mn-lt"/>
                <a:ea typeface="MS PGothic" pitchFamily="34" charset="-128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30000"/>
              </a:spcBef>
              <a:spcAft>
                <a:spcPct val="0"/>
              </a:spcAft>
              <a:buFont typeface="TUOS Stephenson" pitchFamily="18" charset="0"/>
              <a:buChar char="•"/>
              <a:defRPr sz="2800">
                <a:solidFill>
                  <a:srgbClr val="2A196F"/>
                </a:solidFill>
                <a:latin typeface="+mn-lt"/>
                <a:ea typeface="MS PGothic" pitchFamily="34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2A196F"/>
                </a:solidFill>
                <a:latin typeface="+mn-lt"/>
                <a:ea typeface="MS PGothic" pitchFamily="34" charset="-128"/>
              </a:defRPr>
            </a:lvl3pPr>
            <a:lvl4pPr marL="1600200" indent="-2286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Font typeface="TUOS Stephenson" pitchFamily="18" charset="0"/>
              <a:defRPr sz="1400">
                <a:solidFill>
                  <a:srgbClr val="2A196F"/>
                </a:solidFill>
                <a:latin typeface="+mn-lt"/>
                <a:ea typeface="MS PGothic" pitchFamily="34" charset="-128"/>
              </a:defRPr>
            </a:lvl4pPr>
            <a:lvl5pPr marL="2057400" indent="-228600" algn="l" rtl="0" eaLnBrk="0" fontAlgn="base" hangingPunct="0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18" charset="0"/>
              <a:buChar char="•"/>
              <a:defRPr sz="900">
                <a:solidFill>
                  <a:srgbClr val="2A196F"/>
                </a:solidFill>
                <a:latin typeface="+mn-lt"/>
                <a:ea typeface="MS PGothic" pitchFamily="34" charset="-128"/>
              </a:defRPr>
            </a:lvl5pPr>
            <a:lvl6pPr marL="2514600" indent="-228600" algn="l" rtl="0" eaLnBrk="1" fontAlgn="base" hangingPunct="1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-128" charset="0"/>
              <a:buChar char="•"/>
              <a:defRPr sz="900">
                <a:solidFill>
                  <a:srgbClr val="2A196F"/>
                </a:solidFill>
                <a:latin typeface="+mn-lt"/>
              </a:defRPr>
            </a:lvl6pPr>
            <a:lvl7pPr marL="2971800" indent="-228600" algn="l" rtl="0" eaLnBrk="1" fontAlgn="base" hangingPunct="1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-128" charset="0"/>
              <a:buChar char="•"/>
              <a:defRPr sz="900">
                <a:solidFill>
                  <a:srgbClr val="2A196F"/>
                </a:solidFill>
                <a:latin typeface="+mn-lt"/>
              </a:defRPr>
            </a:lvl7pPr>
            <a:lvl8pPr marL="3429000" indent="-228600" algn="l" rtl="0" eaLnBrk="1" fontAlgn="base" hangingPunct="1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-128" charset="0"/>
              <a:buChar char="•"/>
              <a:defRPr sz="900">
                <a:solidFill>
                  <a:srgbClr val="2A196F"/>
                </a:solidFill>
                <a:latin typeface="+mn-lt"/>
              </a:defRPr>
            </a:lvl8pPr>
            <a:lvl9pPr marL="3886200" indent="-228600" algn="l" rtl="0" eaLnBrk="1" fontAlgn="base" hangingPunct="1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-128" charset="0"/>
              <a:buChar char="•"/>
              <a:defRPr sz="900">
                <a:solidFill>
                  <a:srgbClr val="2A196F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r>
              <a:rPr lang="en-GB" altLang="en-US" kern="0" dirty="0">
                <a:solidFill>
                  <a:srgbClr val="0099FF"/>
                </a:solidFill>
              </a:rPr>
              <a:t>11 teachers</a:t>
            </a:r>
          </a:p>
          <a:p>
            <a:pPr>
              <a:lnSpc>
                <a:spcPct val="90000"/>
              </a:lnSpc>
            </a:pPr>
            <a:r>
              <a:rPr lang="en-GB" altLang="en-US" kern="0" dirty="0">
                <a:solidFill>
                  <a:srgbClr val="0099FF"/>
                </a:solidFill>
              </a:rPr>
              <a:t>Meet weekly (lunchtime, 1 hr)</a:t>
            </a:r>
          </a:p>
          <a:p>
            <a:pPr>
              <a:lnSpc>
                <a:spcPct val="90000"/>
              </a:lnSpc>
            </a:pPr>
            <a:r>
              <a:rPr lang="en-GB" altLang="en-US" kern="0" dirty="0">
                <a:solidFill>
                  <a:srgbClr val="0099FF"/>
                </a:solidFill>
              </a:rPr>
              <a:t>to develop own FF awareness and skills:</a:t>
            </a:r>
          </a:p>
          <a:p>
            <a:pPr marL="361950" indent="0">
              <a:lnSpc>
                <a:spcPct val="90000"/>
              </a:lnSpc>
              <a:buNone/>
            </a:pPr>
            <a:r>
              <a:rPr lang="en-GB" altLang="en-US" kern="0" dirty="0">
                <a:solidFill>
                  <a:srgbClr val="0099FF"/>
                </a:solidFill>
              </a:rPr>
              <a:t>- Reading academic articles on key FF debates </a:t>
            </a:r>
          </a:p>
          <a:p>
            <a:pPr marL="361950" indent="0">
              <a:lnSpc>
                <a:spcPct val="90000"/>
              </a:lnSpc>
              <a:buNone/>
            </a:pPr>
            <a:r>
              <a:rPr lang="en-GB" altLang="en-US" kern="0" dirty="0">
                <a:solidFill>
                  <a:srgbClr val="0099FF"/>
                </a:solidFill>
              </a:rPr>
              <a:t>- Discussing articles in relation to our context</a:t>
            </a:r>
          </a:p>
          <a:p>
            <a:pPr marL="361950" indent="0">
              <a:lnSpc>
                <a:spcPct val="90000"/>
              </a:lnSpc>
              <a:buNone/>
            </a:pPr>
            <a:r>
              <a:rPr lang="en-GB" altLang="en-US" kern="0" dirty="0">
                <a:solidFill>
                  <a:srgbClr val="0099FF"/>
                </a:solidFill>
              </a:rPr>
              <a:t>- Sharing own beliefs, practices &amp; experiences</a:t>
            </a:r>
          </a:p>
        </p:txBody>
      </p:sp>
    </p:spTree>
    <p:extLst>
      <p:ext uri="{BB962C8B-B14F-4D97-AF65-F5344CB8AC3E}">
        <p14:creationId xmlns:p14="http://schemas.microsoft.com/office/powerpoint/2010/main" val="1979159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E2F67B-495C-412F-B36E-5F4A98447CA9}" type="datetime1">
              <a:rPr lang="en-GB" altLang="en-US" smtClean="0"/>
              <a:pPr>
                <a:defRPr/>
              </a:pPr>
              <a:t>22/02/2019</a:t>
            </a:fld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© The University of Sheffield</a:t>
            </a:r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A72346-7E95-4B9E-96F9-72C5222FEA1D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109428" y="3906479"/>
            <a:ext cx="8352928" cy="37338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30000"/>
              </a:spcBef>
              <a:spcAft>
                <a:spcPct val="0"/>
              </a:spcAft>
              <a:buChar char="•"/>
              <a:defRPr sz="3200">
                <a:solidFill>
                  <a:srgbClr val="2A196F"/>
                </a:solidFill>
                <a:latin typeface="+mn-lt"/>
                <a:ea typeface="MS PGothic" pitchFamily="34" charset="-128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30000"/>
              </a:spcBef>
              <a:spcAft>
                <a:spcPct val="0"/>
              </a:spcAft>
              <a:buFont typeface="TUOS Stephenson" pitchFamily="18" charset="0"/>
              <a:buChar char="•"/>
              <a:defRPr sz="2800">
                <a:solidFill>
                  <a:srgbClr val="2A196F"/>
                </a:solidFill>
                <a:latin typeface="+mn-lt"/>
                <a:ea typeface="MS PGothic" pitchFamily="34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2A196F"/>
                </a:solidFill>
                <a:latin typeface="+mn-lt"/>
                <a:ea typeface="MS PGothic" pitchFamily="34" charset="-128"/>
              </a:defRPr>
            </a:lvl3pPr>
            <a:lvl4pPr marL="1600200" indent="-2286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Font typeface="TUOS Stephenson" pitchFamily="18" charset="0"/>
              <a:defRPr sz="1400">
                <a:solidFill>
                  <a:srgbClr val="2A196F"/>
                </a:solidFill>
                <a:latin typeface="+mn-lt"/>
                <a:ea typeface="MS PGothic" pitchFamily="34" charset="-128"/>
              </a:defRPr>
            </a:lvl4pPr>
            <a:lvl5pPr marL="2057400" indent="-228600" algn="l" rtl="0" eaLnBrk="0" fontAlgn="base" hangingPunct="0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18" charset="0"/>
              <a:buChar char="•"/>
              <a:defRPr sz="900">
                <a:solidFill>
                  <a:srgbClr val="2A196F"/>
                </a:solidFill>
                <a:latin typeface="+mn-lt"/>
                <a:ea typeface="MS PGothic" pitchFamily="34" charset="-128"/>
              </a:defRPr>
            </a:lvl5pPr>
            <a:lvl6pPr marL="2514600" indent="-228600" algn="l" rtl="0" eaLnBrk="1" fontAlgn="base" hangingPunct="1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-128" charset="0"/>
              <a:buChar char="•"/>
              <a:defRPr sz="900">
                <a:solidFill>
                  <a:srgbClr val="2A196F"/>
                </a:solidFill>
                <a:latin typeface="+mn-lt"/>
              </a:defRPr>
            </a:lvl6pPr>
            <a:lvl7pPr marL="2971800" indent="-228600" algn="l" rtl="0" eaLnBrk="1" fontAlgn="base" hangingPunct="1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-128" charset="0"/>
              <a:buChar char="•"/>
              <a:defRPr sz="900">
                <a:solidFill>
                  <a:srgbClr val="2A196F"/>
                </a:solidFill>
                <a:latin typeface="+mn-lt"/>
              </a:defRPr>
            </a:lvl7pPr>
            <a:lvl8pPr marL="3429000" indent="-228600" algn="l" rtl="0" eaLnBrk="1" fontAlgn="base" hangingPunct="1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-128" charset="0"/>
              <a:buChar char="•"/>
              <a:defRPr sz="900">
                <a:solidFill>
                  <a:srgbClr val="2A196F"/>
                </a:solidFill>
                <a:latin typeface="+mn-lt"/>
              </a:defRPr>
            </a:lvl8pPr>
            <a:lvl9pPr marL="3886200" indent="-228600" algn="l" rtl="0" eaLnBrk="1" fontAlgn="base" hangingPunct="1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-128" charset="0"/>
              <a:buChar char="•"/>
              <a:defRPr sz="900">
                <a:solidFill>
                  <a:srgbClr val="2A196F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en-GB" altLang="en-US" kern="0" dirty="0">
              <a:solidFill>
                <a:srgbClr val="0099FF"/>
              </a:solidFill>
            </a:endParaRPr>
          </a:p>
        </p:txBody>
      </p:sp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8C3AFE76-BC61-4FA2-ABD6-AD68CFEC6F4A}"/>
              </a:ext>
            </a:extLst>
          </p:cNvPr>
          <p:cNvSpPr txBox="1">
            <a:spLocks/>
          </p:cNvSpPr>
          <p:nvPr/>
        </p:nvSpPr>
        <p:spPr>
          <a:xfrm>
            <a:off x="448458" y="1177279"/>
            <a:ext cx="8588038" cy="37338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30000"/>
              </a:spcBef>
              <a:spcAft>
                <a:spcPct val="0"/>
              </a:spcAft>
              <a:buChar char="•"/>
              <a:defRPr sz="3200">
                <a:solidFill>
                  <a:srgbClr val="2A196F"/>
                </a:solidFill>
                <a:latin typeface="+mn-lt"/>
                <a:ea typeface="MS PGothic" pitchFamily="34" charset="-128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30000"/>
              </a:spcBef>
              <a:spcAft>
                <a:spcPct val="0"/>
              </a:spcAft>
              <a:buFont typeface="TUOS Stephenson" pitchFamily="18" charset="0"/>
              <a:buChar char="•"/>
              <a:defRPr sz="2800">
                <a:solidFill>
                  <a:srgbClr val="2A196F"/>
                </a:solidFill>
                <a:latin typeface="+mn-lt"/>
                <a:ea typeface="MS PGothic" pitchFamily="34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2A196F"/>
                </a:solidFill>
                <a:latin typeface="+mn-lt"/>
                <a:ea typeface="MS PGothic" pitchFamily="34" charset="-128"/>
              </a:defRPr>
            </a:lvl3pPr>
            <a:lvl4pPr marL="1600200" indent="-2286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Font typeface="TUOS Stephenson" pitchFamily="18" charset="0"/>
              <a:defRPr sz="1400">
                <a:solidFill>
                  <a:srgbClr val="2A196F"/>
                </a:solidFill>
                <a:latin typeface="+mn-lt"/>
                <a:ea typeface="MS PGothic" pitchFamily="34" charset="-128"/>
              </a:defRPr>
            </a:lvl4pPr>
            <a:lvl5pPr marL="2057400" indent="-228600" algn="l" rtl="0" eaLnBrk="0" fontAlgn="base" hangingPunct="0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18" charset="0"/>
              <a:buChar char="•"/>
              <a:defRPr sz="900">
                <a:solidFill>
                  <a:srgbClr val="2A196F"/>
                </a:solidFill>
                <a:latin typeface="+mn-lt"/>
                <a:ea typeface="MS PGothic" pitchFamily="34" charset="-128"/>
              </a:defRPr>
            </a:lvl5pPr>
            <a:lvl6pPr marL="2514600" indent="-228600" algn="l" rtl="0" eaLnBrk="1" fontAlgn="base" hangingPunct="1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-128" charset="0"/>
              <a:buChar char="•"/>
              <a:defRPr sz="900">
                <a:solidFill>
                  <a:srgbClr val="2A196F"/>
                </a:solidFill>
                <a:latin typeface="+mn-lt"/>
              </a:defRPr>
            </a:lvl6pPr>
            <a:lvl7pPr marL="2971800" indent="-228600" algn="l" rtl="0" eaLnBrk="1" fontAlgn="base" hangingPunct="1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-128" charset="0"/>
              <a:buChar char="•"/>
              <a:defRPr sz="900">
                <a:solidFill>
                  <a:srgbClr val="2A196F"/>
                </a:solidFill>
                <a:latin typeface="+mn-lt"/>
              </a:defRPr>
            </a:lvl7pPr>
            <a:lvl8pPr marL="3429000" indent="-228600" algn="l" rtl="0" eaLnBrk="1" fontAlgn="base" hangingPunct="1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-128" charset="0"/>
              <a:buChar char="•"/>
              <a:defRPr sz="900">
                <a:solidFill>
                  <a:srgbClr val="2A196F"/>
                </a:solidFill>
                <a:latin typeface="+mn-lt"/>
              </a:defRPr>
            </a:lvl8pPr>
            <a:lvl9pPr marL="3886200" indent="-228600" algn="l" rtl="0" eaLnBrk="1" fontAlgn="base" hangingPunct="1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-128" charset="0"/>
              <a:buChar char="•"/>
              <a:defRPr sz="900">
                <a:solidFill>
                  <a:srgbClr val="2A196F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r>
              <a:rPr lang="en-GB" altLang="en-US" sz="2800" kern="0" dirty="0">
                <a:solidFill>
                  <a:srgbClr val="0099FF"/>
                </a:solidFill>
              </a:rPr>
              <a:t>Assessment of FF mechanisms:</a:t>
            </a:r>
          </a:p>
          <a:p>
            <a:pPr marL="361950" indent="0">
              <a:lnSpc>
                <a:spcPct val="90000"/>
              </a:lnSpc>
              <a:buNone/>
            </a:pPr>
            <a:r>
              <a:rPr lang="en-GB" altLang="en-US" sz="2800" kern="0" dirty="0">
                <a:solidFill>
                  <a:srgbClr val="0099FF"/>
                </a:solidFill>
              </a:rPr>
              <a:t>- review of </a:t>
            </a:r>
            <a:r>
              <a:rPr lang="en-GB" altLang="en-US" sz="2800" kern="0" dirty="0">
                <a:solidFill>
                  <a:srgbClr val="0099FF"/>
                </a:solidFill>
                <a:hlinkClick r:id="rId3"/>
              </a:rPr>
              <a:t>error correction code</a:t>
            </a:r>
            <a:br>
              <a:rPr lang="en-GB" altLang="en-US" sz="2800" kern="0" dirty="0">
                <a:solidFill>
                  <a:srgbClr val="0099FF"/>
                </a:solidFill>
              </a:rPr>
            </a:br>
            <a:endParaRPr lang="en-GB" altLang="en-US" sz="2800" kern="0" dirty="0">
              <a:solidFill>
                <a:srgbClr val="0099FF"/>
              </a:solidFill>
            </a:endParaRPr>
          </a:p>
          <a:p>
            <a:pPr>
              <a:lnSpc>
                <a:spcPct val="90000"/>
              </a:lnSpc>
            </a:pPr>
            <a:r>
              <a:rPr lang="en-GB" altLang="en-US" sz="2800" kern="0" dirty="0">
                <a:solidFill>
                  <a:srgbClr val="0099FF"/>
                </a:solidFill>
              </a:rPr>
              <a:t>Collaborative development of formative assessment tools:</a:t>
            </a:r>
          </a:p>
          <a:p>
            <a:pPr marL="622300" indent="-260350">
              <a:lnSpc>
                <a:spcPct val="90000"/>
              </a:lnSpc>
              <a:buFontTx/>
              <a:buChar char="-"/>
            </a:pPr>
            <a:r>
              <a:rPr lang="en-GB" altLang="en-US" sz="2800" kern="0" dirty="0">
                <a:solidFill>
                  <a:srgbClr val="0099FF"/>
                </a:solidFill>
                <a:hlinkClick r:id="rId4"/>
              </a:rPr>
              <a:t>reflection document</a:t>
            </a:r>
            <a:br>
              <a:rPr lang="en-GB" altLang="en-US" sz="2800" kern="0" dirty="0">
                <a:solidFill>
                  <a:srgbClr val="0099FF"/>
                </a:solidFill>
              </a:rPr>
            </a:br>
            <a:endParaRPr lang="en-GB" altLang="en-US" sz="2800" kern="0" dirty="0">
              <a:solidFill>
                <a:srgbClr val="0099FF"/>
              </a:solidFill>
            </a:endParaRPr>
          </a:p>
          <a:p>
            <a:pPr>
              <a:lnSpc>
                <a:spcPct val="90000"/>
              </a:lnSpc>
            </a:pPr>
            <a:r>
              <a:rPr lang="en-GB" altLang="en-US" sz="2800" kern="0" dirty="0">
                <a:solidFill>
                  <a:srgbClr val="0099FF"/>
                </a:solidFill>
              </a:rPr>
              <a:t>Collaborative research projects:</a:t>
            </a:r>
          </a:p>
          <a:p>
            <a:pPr marL="542925" indent="-192088">
              <a:lnSpc>
                <a:spcPct val="90000"/>
              </a:lnSpc>
              <a:buNone/>
            </a:pPr>
            <a:r>
              <a:rPr lang="en-GB" altLang="en-US" sz="2800" kern="0" dirty="0">
                <a:solidFill>
                  <a:srgbClr val="0099FF"/>
                </a:solidFill>
              </a:rPr>
              <a:t>- collect data student response to revised error correction code</a:t>
            </a:r>
          </a:p>
          <a:p>
            <a:pPr marL="712788" indent="-361950">
              <a:lnSpc>
                <a:spcPct val="90000"/>
              </a:lnSpc>
              <a:buNone/>
            </a:pPr>
            <a:r>
              <a:rPr lang="en-GB" altLang="en-US" sz="2800" kern="0" dirty="0">
                <a:solidFill>
                  <a:srgbClr val="0099FF"/>
                </a:solidFill>
              </a:rPr>
              <a:t>- interdepartmental research on locus of control</a:t>
            </a:r>
          </a:p>
          <a:p>
            <a:pPr marL="361950" indent="0">
              <a:lnSpc>
                <a:spcPct val="90000"/>
              </a:lnSpc>
              <a:buNone/>
            </a:pPr>
            <a:endParaRPr lang="en-GB" altLang="en-US" sz="2800" kern="0" dirty="0">
              <a:solidFill>
                <a:srgbClr val="0099FF"/>
              </a:solidFill>
            </a:endParaRPr>
          </a:p>
          <a:p>
            <a:pPr>
              <a:lnSpc>
                <a:spcPct val="90000"/>
              </a:lnSpc>
            </a:pPr>
            <a:endParaRPr lang="en-GB" altLang="en-US" sz="2800" kern="0" dirty="0">
              <a:solidFill>
                <a:srgbClr val="0099FF"/>
              </a:solidFill>
            </a:endParaRPr>
          </a:p>
        </p:txBody>
      </p:sp>
      <p:sp>
        <p:nvSpPr>
          <p:cNvPr id="10" name="Rectangle 1028"/>
          <p:cNvSpPr txBox="1">
            <a:spLocks noChangeArrowheads="1"/>
          </p:cNvSpPr>
          <p:nvPr/>
        </p:nvSpPr>
        <p:spPr>
          <a:xfrm>
            <a:off x="2413684" y="219612"/>
            <a:ext cx="6048672" cy="720079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l" rtl="0" eaLnBrk="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  <a:ea typeface="MS PGothic" pitchFamily="34" charset="-128"/>
                <a:cs typeface="ＭＳ Ｐゴシック" charset="0"/>
              </a:defRPr>
            </a:lvl2pPr>
            <a:lvl3pPr algn="l" rtl="0" eaLnBrk="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  <a:ea typeface="MS PGothic" pitchFamily="34" charset="-128"/>
                <a:cs typeface="ＭＳ Ｐゴシック" charset="0"/>
              </a:defRPr>
            </a:lvl3pPr>
            <a:lvl4pPr algn="l" rtl="0" eaLnBrk="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  <a:ea typeface="MS PGothic" pitchFamily="34" charset="-128"/>
                <a:cs typeface="ＭＳ Ｐゴシック" charset="0"/>
              </a:defRPr>
            </a:lvl4pPr>
            <a:lvl5pPr algn="l" rtl="0" eaLnBrk="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  <a:ea typeface="MS PGothic" pitchFamily="34" charset="-128"/>
                <a:cs typeface="ＭＳ Ｐゴシック" charset="0"/>
              </a:defRPr>
            </a:lvl5pPr>
            <a:lvl6pPr marL="457200" algn="l" rtl="0" eaLnBrk="1" fontAlgn="base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</a:defRPr>
            </a:lvl6pPr>
            <a:lvl7pPr marL="914400" algn="l" rtl="0" eaLnBrk="1" fontAlgn="base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</a:defRPr>
            </a:lvl7pPr>
            <a:lvl8pPr marL="1371600" algn="l" rtl="0" eaLnBrk="1" fontAlgn="base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</a:defRPr>
            </a:lvl8pPr>
            <a:lvl9pPr marL="1828800" algn="l" rtl="0" eaLnBrk="1" fontAlgn="base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</a:defRPr>
            </a:lvl9pPr>
          </a:lstStyle>
          <a:p>
            <a:pPr eaLnBrk="1" hangingPunct="1"/>
            <a:r>
              <a:rPr lang="en-US" altLang="en-US" sz="4000" kern="0" dirty="0"/>
              <a:t>FF scholarship circle</a:t>
            </a:r>
          </a:p>
        </p:txBody>
      </p:sp>
    </p:spTree>
    <p:extLst>
      <p:ext uri="{BB962C8B-B14F-4D97-AF65-F5344CB8AC3E}">
        <p14:creationId xmlns:p14="http://schemas.microsoft.com/office/powerpoint/2010/main" val="632111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E2F67B-495C-412F-B36E-5F4A98447CA9}" type="datetime1">
              <a:rPr lang="en-GB" altLang="en-US" smtClean="0"/>
              <a:pPr>
                <a:defRPr/>
              </a:pPr>
              <a:t>22/02/2019</a:t>
            </a:fld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© The University of Sheffield</a:t>
            </a:r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A72346-7E95-4B9E-96F9-72C5222FEA1D}" type="slidenum">
              <a:rPr lang="en-GB" altLang="en-US" smtClean="0"/>
              <a:pPr>
                <a:defRPr/>
              </a:pPr>
              <a:t>13</a:t>
            </a:fld>
            <a:endParaRPr lang="en-GB" altLang="en-U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109428" y="3906479"/>
            <a:ext cx="8352928" cy="37338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30000"/>
              </a:spcBef>
              <a:spcAft>
                <a:spcPct val="0"/>
              </a:spcAft>
              <a:buChar char="•"/>
              <a:defRPr sz="3200">
                <a:solidFill>
                  <a:srgbClr val="2A196F"/>
                </a:solidFill>
                <a:latin typeface="+mn-lt"/>
                <a:ea typeface="MS PGothic" pitchFamily="34" charset="-128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30000"/>
              </a:spcBef>
              <a:spcAft>
                <a:spcPct val="0"/>
              </a:spcAft>
              <a:buFont typeface="TUOS Stephenson" pitchFamily="18" charset="0"/>
              <a:buChar char="•"/>
              <a:defRPr sz="2800">
                <a:solidFill>
                  <a:srgbClr val="2A196F"/>
                </a:solidFill>
                <a:latin typeface="+mn-lt"/>
                <a:ea typeface="MS PGothic" pitchFamily="34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2A196F"/>
                </a:solidFill>
                <a:latin typeface="+mn-lt"/>
                <a:ea typeface="MS PGothic" pitchFamily="34" charset="-128"/>
              </a:defRPr>
            </a:lvl3pPr>
            <a:lvl4pPr marL="1600200" indent="-2286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Font typeface="TUOS Stephenson" pitchFamily="18" charset="0"/>
              <a:defRPr sz="1400">
                <a:solidFill>
                  <a:srgbClr val="2A196F"/>
                </a:solidFill>
                <a:latin typeface="+mn-lt"/>
                <a:ea typeface="MS PGothic" pitchFamily="34" charset="-128"/>
              </a:defRPr>
            </a:lvl4pPr>
            <a:lvl5pPr marL="2057400" indent="-228600" algn="l" rtl="0" eaLnBrk="0" fontAlgn="base" hangingPunct="0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18" charset="0"/>
              <a:buChar char="•"/>
              <a:defRPr sz="900">
                <a:solidFill>
                  <a:srgbClr val="2A196F"/>
                </a:solidFill>
                <a:latin typeface="+mn-lt"/>
                <a:ea typeface="MS PGothic" pitchFamily="34" charset="-128"/>
              </a:defRPr>
            </a:lvl5pPr>
            <a:lvl6pPr marL="2514600" indent="-228600" algn="l" rtl="0" eaLnBrk="1" fontAlgn="base" hangingPunct="1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-128" charset="0"/>
              <a:buChar char="•"/>
              <a:defRPr sz="900">
                <a:solidFill>
                  <a:srgbClr val="2A196F"/>
                </a:solidFill>
                <a:latin typeface="+mn-lt"/>
              </a:defRPr>
            </a:lvl6pPr>
            <a:lvl7pPr marL="2971800" indent="-228600" algn="l" rtl="0" eaLnBrk="1" fontAlgn="base" hangingPunct="1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-128" charset="0"/>
              <a:buChar char="•"/>
              <a:defRPr sz="900">
                <a:solidFill>
                  <a:srgbClr val="2A196F"/>
                </a:solidFill>
                <a:latin typeface="+mn-lt"/>
              </a:defRPr>
            </a:lvl7pPr>
            <a:lvl8pPr marL="3429000" indent="-228600" algn="l" rtl="0" eaLnBrk="1" fontAlgn="base" hangingPunct="1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-128" charset="0"/>
              <a:buChar char="•"/>
              <a:defRPr sz="900">
                <a:solidFill>
                  <a:srgbClr val="2A196F"/>
                </a:solidFill>
                <a:latin typeface="+mn-lt"/>
              </a:defRPr>
            </a:lvl8pPr>
            <a:lvl9pPr marL="3886200" indent="-228600" algn="l" rtl="0" eaLnBrk="1" fontAlgn="base" hangingPunct="1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-128" charset="0"/>
              <a:buChar char="•"/>
              <a:defRPr sz="900">
                <a:solidFill>
                  <a:srgbClr val="2A196F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en-GB" altLang="en-US" kern="0" dirty="0">
              <a:solidFill>
                <a:srgbClr val="0099FF"/>
              </a:solidFill>
            </a:endParaRPr>
          </a:p>
        </p:txBody>
      </p:sp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8C3AFE76-BC61-4FA2-ABD6-AD68CFEC6F4A}"/>
              </a:ext>
            </a:extLst>
          </p:cNvPr>
          <p:cNvSpPr txBox="1">
            <a:spLocks/>
          </p:cNvSpPr>
          <p:nvPr/>
        </p:nvSpPr>
        <p:spPr>
          <a:xfrm>
            <a:off x="502464" y="1244490"/>
            <a:ext cx="8318008" cy="3605925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30000"/>
              </a:spcBef>
              <a:spcAft>
                <a:spcPct val="0"/>
              </a:spcAft>
              <a:buChar char="•"/>
              <a:defRPr sz="3200">
                <a:solidFill>
                  <a:srgbClr val="2A196F"/>
                </a:solidFill>
                <a:latin typeface="+mn-lt"/>
                <a:ea typeface="MS PGothic" pitchFamily="34" charset="-128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30000"/>
              </a:spcBef>
              <a:spcAft>
                <a:spcPct val="0"/>
              </a:spcAft>
              <a:buFont typeface="TUOS Stephenson" pitchFamily="18" charset="0"/>
              <a:buChar char="•"/>
              <a:defRPr sz="2800">
                <a:solidFill>
                  <a:srgbClr val="2A196F"/>
                </a:solidFill>
                <a:latin typeface="+mn-lt"/>
                <a:ea typeface="MS PGothic" pitchFamily="34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2A196F"/>
                </a:solidFill>
                <a:latin typeface="+mn-lt"/>
                <a:ea typeface="MS PGothic" pitchFamily="34" charset="-128"/>
              </a:defRPr>
            </a:lvl3pPr>
            <a:lvl4pPr marL="1600200" indent="-2286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Font typeface="TUOS Stephenson" pitchFamily="18" charset="0"/>
              <a:defRPr sz="1400">
                <a:solidFill>
                  <a:srgbClr val="2A196F"/>
                </a:solidFill>
                <a:latin typeface="+mn-lt"/>
                <a:ea typeface="MS PGothic" pitchFamily="34" charset="-128"/>
              </a:defRPr>
            </a:lvl4pPr>
            <a:lvl5pPr marL="2057400" indent="-228600" algn="l" rtl="0" eaLnBrk="0" fontAlgn="base" hangingPunct="0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18" charset="0"/>
              <a:buChar char="•"/>
              <a:defRPr sz="900">
                <a:solidFill>
                  <a:srgbClr val="2A196F"/>
                </a:solidFill>
                <a:latin typeface="+mn-lt"/>
                <a:ea typeface="MS PGothic" pitchFamily="34" charset="-128"/>
              </a:defRPr>
            </a:lvl5pPr>
            <a:lvl6pPr marL="2514600" indent="-228600" algn="l" rtl="0" eaLnBrk="1" fontAlgn="base" hangingPunct="1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-128" charset="0"/>
              <a:buChar char="•"/>
              <a:defRPr sz="900">
                <a:solidFill>
                  <a:srgbClr val="2A196F"/>
                </a:solidFill>
                <a:latin typeface="+mn-lt"/>
              </a:defRPr>
            </a:lvl6pPr>
            <a:lvl7pPr marL="2971800" indent="-228600" algn="l" rtl="0" eaLnBrk="1" fontAlgn="base" hangingPunct="1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-128" charset="0"/>
              <a:buChar char="•"/>
              <a:defRPr sz="900">
                <a:solidFill>
                  <a:srgbClr val="2A196F"/>
                </a:solidFill>
                <a:latin typeface="+mn-lt"/>
              </a:defRPr>
            </a:lvl7pPr>
            <a:lvl8pPr marL="3429000" indent="-228600" algn="l" rtl="0" eaLnBrk="1" fontAlgn="base" hangingPunct="1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-128" charset="0"/>
              <a:buChar char="•"/>
              <a:defRPr sz="900">
                <a:solidFill>
                  <a:srgbClr val="2A196F"/>
                </a:solidFill>
                <a:latin typeface="+mn-lt"/>
              </a:defRPr>
            </a:lvl8pPr>
            <a:lvl9pPr marL="3886200" indent="-228600" algn="l" rtl="0" eaLnBrk="1" fontAlgn="base" hangingPunct="1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-128" charset="0"/>
              <a:buChar char="•"/>
              <a:defRPr sz="900">
                <a:solidFill>
                  <a:srgbClr val="2A196F"/>
                </a:solidFill>
                <a:latin typeface="+mn-lt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en-GB" altLang="en-US" kern="0" dirty="0">
                <a:solidFill>
                  <a:srgbClr val="0099FF"/>
                </a:solidFill>
              </a:rPr>
              <a:t>Communicating scholarship circle activities:</a:t>
            </a:r>
            <a:br>
              <a:rPr lang="en-GB" altLang="en-US" kern="0" dirty="0">
                <a:solidFill>
                  <a:srgbClr val="0099FF"/>
                </a:solidFill>
              </a:rPr>
            </a:br>
            <a:endParaRPr lang="en-GB" altLang="en-US" kern="0" dirty="0">
              <a:solidFill>
                <a:srgbClr val="0099FF"/>
              </a:solidFill>
            </a:endParaRPr>
          </a:p>
          <a:p>
            <a:pPr>
              <a:lnSpc>
                <a:spcPct val="90000"/>
              </a:lnSpc>
            </a:pPr>
            <a:r>
              <a:rPr lang="en-GB" altLang="en-US" kern="0" dirty="0">
                <a:solidFill>
                  <a:srgbClr val="0099FF"/>
                </a:solidFill>
              </a:rPr>
              <a:t>Weekly meeting notes published on ELTC portal</a:t>
            </a:r>
            <a:br>
              <a:rPr lang="en-GB" altLang="en-US" kern="0" dirty="0">
                <a:solidFill>
                  <a:srgbClr val="0099FF"/>
                </a:solidFill>
              </a:rPr>
            </a:br>
            <a:endParaRPr lang="en-GB" altLang="en-US" kern="0" dirty="0">
              <a:solidFill>
                <a:srgbClr val="0099FF"/>
              </a:solidFill>
            </a:endParaRPr>
          </a:p>
          <a:p>
            <a:pPr>
              <a:lnSpc>
                <a:spcPct val="90000"/>
              </a:lnSpc>
            </a:pPr>
            <a:r>
              <a:rPr lang="en-GB" altLang="en-US" kern="0" dirty="0">
                <a:solidFill>
                  <a:srgbClr val="0099FF"/>
                </a:solidFill>
              </a:rPr>
              <a:t>Lizzie </a:t>
            </a:r>
            <a:r>
              <a:rPr lang="en-GB" altLang="en-US" kern="0" dirty="0" err="1">
                <a:solidFill>
                  <a:srgbClr val="0099FF"/>
                </a:solidFill>
              </a:rPr>
              <a:t>Pinard’s</a:t>
            </a:r>
            <a:r>
              <a:rPr lang="en-GB" altLang="en-US" kern="0" dirty="0">
                <a:solidFill>
                  <a:srgbClr val="0099FF"/>
                </a:solidFill>
              </a:rPr>
              <a:t> </a:t>
            </a:r>
            <a:r>
              <a:rPr lang="en-GB" altLang="en-US" kern="0" dirty="0">
                <a:solidFill>
                  <a:srgbClr val="0099FF"/>
                </a:solidFill>
                <a:hlinkClick r:id="rId3"/>
              </a:rPr>
              <a:t>blog</a:t>
            </a:r>
            <a:endParaRPr lang="en-GB" altLang="en-US" kern="0" dirty="0">
              <a:solidFill>
                <a:srgbClr val="0099FF"/>
              </a:solidFill>
            </a:endParaRPr>
          </a:p>
        </p:txBody>
      </p:sp>
      <p:sp>
        <p:nvSpPr>
          <p:cNvPr id="13" name="Rectangle 1028"/>
          <p:cNvSpPr txBox="1">
            <a:spLocks noChangeArrowheads="1"/>
          </p:cNvSpPr>
          <p:nvPr/>
        </p:nvSpPr>
        <p:spPr>
          <a:xfrm>
            <a:off x="2413684" y="219612"/>
            <a:ext cx="6048672" cy="720079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l" rtl="0" eaLnBrk="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  <a:ea typeface="MS PGothic" pitchFamily="34" charset="-128"/>
                <a:cs typeface="ＭＳ Ｐゴシック" charset="0"/>
              </a:defRPr>
            </a:lvl2pPr>
            <a:lvl3pPr algn="l" rtl="0" eaLnBrk="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  <a:ea typeface="MS PGothic" pitchFamily="34" charset="-128"/>
                <a:cs typeface="ＭＳ Ｐゴシック" charset="0"/>
              </a:defRPr>
            </a:lvl3pPr>
            <a:lvl4pPr algn="l" rtl="0" eaLnBrk="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  <a:ea typeface="MS PGothic" pitchFamily="34" charset="-128"/>
                <a:cs typeface="ＭＳ Ｐゴシック" charset="0"/>
              </a:defRPr>
            </a:lvl4pPr>
            <a:lvl5pPr algn="l" rtl="0" eaLnBrk="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  <a:ea typeface="MS PGothic" pitchFamily="34" charset="-128"/>
                <a:cs typeface="ＭＳ Ｐゴシック" charset="0"/>
              </a:defRPr>
            </a:lvl5pPr>
            <a:lvl6pPr marL="457200" algn="l" rtl="0" eaLnBrk="1" fontAlgn="base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</a:defRPr>
            </a:lvl6pPr>
            <a:lvl7pPr marL="914400" algn="l" rtl="0" eaLnBrk="1" fontAlgn="base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</a:defRPr>
            </a:lvl7pPr>
            <a:lvl8pPr marL="1371600" algn="l" rtl="0" eaLnBrk="1" fontAlgn="base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</a:defRPr>
            </a:lvl8pPr>
            <a:lvl9pPr marL="1828800" algn="l" rtl="0" eaLnBrk="1" fontAlgn="base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</a:defRPr>
            </a:lvl9pPr>
          </a:lstStyle>
          <a:p>
            <a:pPr eaLnBrk="1" hangingPunct="1"/>
            <a:r>
              <a:rPr lang="en-US" altLang="en-US" sz="4000" kern="0" dirty="0"/>
              <a:t>FF scholarship circle</a:t>
            </a:r>
          </a:p>
        </p:txBody>
      </p:sp>
    </p:spTree>
    <p:extLst>
      <p:ext uri="{BB962C8B-B14F-4D97-AF65-F5344CB8AC3E}">
        <p14:creationId xmlns:p14="http://schemas.microsoft.com/office/powerpoint/2010/main" val="1803000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E2F67B-495C-412F-B36E-5F4A98447CA9}" type="datetime1">
              <a:rPr lang="en-GB" altLang="en-US" smtClean="0"/>
              <a:pPr>
                <a:defRPr/>
              </a:pPr>
              <a:t>22/02/2019</a:t>
            </a:fld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© The University of Sheffield</a:t>
            </a:r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A72346-7E95-4B9E-96F9-72C5222FEA1D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109428" y="3906479"/>
            <a:ext cx="8352928" cy="37338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30000"/>
              </a:spcBef>
              <a:spcAft>
                <a:spcPct val="0"/>
              </a:spcAft>
              <a:buChar char="•"/>
              <a:defRPr sz="3200">
                <a:solidFill>
                  <a:srgbClr val="2A196F"/>
                </a:solidFill>
                <a:latin typeface="+mn-lt"/>
                <a:ea typeface="MS PGothic" pitchFamily="34" charset="-128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30000"/>
              </a:spcBef>
              <a:spcAft>
                <a:spcPct val="0"/>
              </a:spcAft>
              <a:buFont typeface="TUOS Stephenson" pitchFamily="18" charset="0"/>
              <a:buChar char="•"/>
              <a:defRPr sz="2800">
                <a:solidFill>
                  <a:srgbClr val="2A196F"/>
                </a:solidFill>
                <a:latin typeface="+mn-lt"/>
                <a:ea typeface="MS PGothic" pitchFamily="34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2A196F"/>
                </a:solidFill>
                <a:latin typeface="+mn-lt"/>
                <a:ea typeface="MS PGothic" pitchFamily="34" charset="-128"/>
              </a:defRPr>
            </a:lvl3pPr>
            <a:lvl4pPr marL="1600200" indent="-2286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Font typeface="TUOS Stephenson" pitchFamily="18" charset="0"/>
              <a:defRPr sz="1400">
                <a:solidFill>
                  <a:srgbClr val="2A196F"/>
                </a:solidFill>
                <a:latin typeface="+mn-lt"/>
                <a:ea typeface="MS PGothic" pitchFamily="34" charset="-128"/>
              </a:defRPr>
            </a:lvl4pPr>
            <a:lvl5pPr marL="2057400" indent="-228600" algn="l" rtl="0" eaLnBrk="0" fontAlgn="base" hangingPunct="0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18" charset="0"/>
              <a:buChar char="•"/>
              <a:defRPr sz="900">
                <a:solidFill>
                  <a:srgbClr val="2A196F"/>
                </a:solidFill>
                <a:latin typeface="+mn-lt"/>
                <a:ea typeface="MS PGothic" pitchFamily="34" charset="-128"/>
              </a:defRPr>
            </a:lvl5pPr>
            <a:lvl6pPr marL="2514600" indent="-228600" algn="l" rtl="0" eaLnBrk="1" fontAlgn="base" hangingPunct="1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-128" charset="0"/>
              <a:buChar char="•"/>
              <a:defRPr sz="900">
                <a:solidFill>
                  <a:srgbClr val="2A196F"/>
                </a:solidFill>
                <a:latin typeface="+mn-lt"/>
              </a:defRPr>
            </a:lvl6pPr>
            <a:lvl7pPr marL="2971800" indent="-228600" algn="l" rtl="0" eaLnBrk="1" fontAlgn="base" hangingPunct="1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-128" charset="0"/>
              <a:buChar char="•"/>
              <a:defRPr sz="900">
                <a:solidFill>
                  <a:srgbClr val="2A196F"/>
                </a:solidFill>
                <a:latin typeface="+mn-lt"/>
              </a:defRPr>
            </a:lvl7pPr>
            <a:lvl8pPr marL="3429000" indent="-228600" algn="l" rtl="0" eaLnBrk="1" fontAlgn="base" hangingPunct="1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-128" charset="0"/>
              <a:buChar char="•"/>
              <a:defRPr sz="900">
                <a:solidFill>
                  <a:srgbClr val="2A196F"/>
                </a:solidFill>
                <a:latin typeface="+mn-lt"/>
              </a:defRPr>
            </a:lvl8pPr>
            <a:lvl9pPr marL="3886200" indent="-228600" algn="l" rtl="0" eaLnBrk="1" fontAlgn="base" hangingPunct="1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-128" charset="0"/>
              <a:buChar char="•"/>
              <a:defRPr sz="900">
                <a:solidFill>
                  <a:srgbClr val="2A196F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en-GB" altLang="en-US" kern="0" dirty="0">
              <a:solidFill>
                <a:srgbClr val="0099FF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5387" y="1183942"/>
            <a:ext cx="6753225" cy="5848350"/>
          </a:xfrm>
          <a:prstGeom prst="rect">
            <a:avLst/>
          </a:prstGeom>
        </p:spPr>
      </p:pic>
      <p:sp>
        <p:nvSpPr>
          <p:cNvPr id="13" name="Rectangle 1028"/>
          <p:cNvSpPr txBox="1">
            <a:spLocks noChangeArrowheads="1"/>
          </p:cNvSpPr>
          <p:nvPr/>
        </p:nvSpPr>
        <p:spPr>
          <a:xfrm>
            <a:off x="2428865" y="148265"/>
            <a:ext cx="6048672" cy="720079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l" rtl="0" eaLnBrk="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  <a:ea typeface="MS PGothic" pitchFamily="34" charset="-128"/>
                <a:cs typeface="ＭＳ Ｐゴシック" charset="0"/>
              </a:defRPr>
            </a:lvl2pPr>
            <a:lvl3pPr algn="l" rtl="0" eaLnBrk="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  <a:ea typeface="MS PGothic" pitchFamily="34" charset="-128"/>
                <a:cs typeface="ＭＳ Ｐゴシック" charset="0"/>
              </a:defRPr>
            </a:lvl3pPr>
            <a:lvl4pPr algn="l" rtl="0" eaLnBrk="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  <a:ea typeface="MS PGothic" pitchFamily="34" charset="-128"/>
                <a:cs typeface="ＭＳ Ｐゴシック" charset="0"/>
              </a:defRPr>
            </a:lvl4pPr>
            <a:lvl5pPr algn="l" rtl="0" eaLnBrk="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  <a:ea typeface="MS PGothic" pitchFamily="34" charset="-128"/>
                <a:cs typeface="ＭＳ Ｐゴシック" charset="0"/>
              </a:defRPr>
            </a:lvl5pPr>
            <a:lvl6pPr marL="457200" algn="l" rtl="0" eaLnBrk="1" fontAlgn="base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</a:defRPr>
            </a:lvl6pPr>
            <a:lvl7pPr marL="914400" algn="l" rtl="0" eaLnBrk="1" fontAlgn="base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</a:defRPr>
            </a:lvl7pPr>
            <a:lvl8pPr marL="1371600" algn="l" rtl="0" eaLnBrk="1" fontAlgn="base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</a:defRPr>
            </a:lvl8pPr>
            <a:lvl9pPr marL="1828800" algn="l" rtl="0" eaLnBrk="1" fontAlgn="base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</a:defRPr>
            </a:lvl9pPr>
          </a:lstStyle>
          <a:p>
            <a:pPr eaLnBrk="1" hangingPunct="1"/>
            <a:r>
              <a:rPr lang="en-US" altLang="en-US" sz="4000" kern="0" dirty="0"/>
              <a:t>Scholarship circle &amp; your context</a:t>
            </a:r>
          </a:p>
        </p:txBody>
      </p:sp>
    </p:spTree>
    <p:extLst>
      <p:ext uri="{BB962C8B-B14F-4D97-AF65-F5344CB8AC3E}">
        <p14:creationId xmlns:p14="http://schemas.microsoft.com/office/powerpoint/2010/main" val="37734608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E2F67B-495C-412F-B36E-5F4A98447CA9}" type="datetime1">
              <a:rPr lang="en-GB" altLang="en-US" smtClean="0"/>
              <a:pPr>
                <a:defRPr/>
              </a:pPr>
              <a:t>22/02/2019</a:t>
            </a:fld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© The University of Sheffield</a:t>
            </a:r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A72346-7E95-4B9E-96F9-72C5222FEA1D}" type="slidenum">
              <a:rPr lang="en-GB" altLang="en-US" smtClean="0"/>
              <a:pPr>
                <a:defRPr/>
              </a:pPr>
              <a:t>15</a:t>
            </a:fld>
            <a:endParaRPr lang="en-GB" altLang="en-US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109428" y="3906479"/>
            <a:ext cx="8352928" cy="37338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30000"/>
              </a:spcBef>
              <a:spcAft>
                <a:spcPct val="0"/>
              </a:spcAft>
              <a:buChar char="•"/>
              <a:defRPr sz="3200">
                <a:solidFill>
                  <a:srgbClr val="2A196F"/>
                </a:solidFill>
                <a:latin typeface="+mn-lt"/>
                <a:ea typeface="MS PGothic" pitchFamily="34" charset="-128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30000"/>
              </a:spcBef>
              <a:spcAft>
                <a:spcPct val="0"/>
              </a:spcAft>
              <a:buFont typeface="TUOS Stephenson" pitchFamily="18" charset="0"/>
              <a:buChar char="•"/>
              <a:defRPr sz="2800">
                <a:solidFill>
                  <a:srgbClr val="2A196F"/>
                </a:solidFill>
                <a:latin typeface="+mn-lt"/>
                <a:ea typeface="MS PGothic" pitchFamily="34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2A196F"/>
                </a:solidFill>
                <a:latin typeface="+mn-lt"/>
                <a:ea typeface="MS PGothic" pitchFamily="34" charset="-128"/>
              </a:defRPr>
            </a:lvl3pPr>
            <a:lvl4pPr marL="1600200" indent="-2286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Font typeface="TUOS Stephenson" pitchFamily="18" charset="0"/>
              <a:defRPr sz="1400">
                <a:solidFill>
                  <a:srgbClr val="2A196F"/>
                </a:solidFill>
                <a:latin typeface="+mn-lt"/>
                <a:ea typeface="MS PGothic" pitchFamily="34" charset="-128"/>
              </a:defRPr>
            </a:lvl4pPr>
            <a:lvl5pPr marL="2057400" indent="-228600" algn="l" rtl="0" eaLnBrk="0" fontAlgn="base" hangingPunct="0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18" charset="0"/>
              <a:buChar char="•"/>
              <a:defRPr sz="900">
                <a:solidFill>
                  <a:srgbClr val="2A196F"/>
                </a:solidFill>
                <a:latin typeface="+mn-lt"/>
                <a:ea typeface="MS PGothic" pitchFamily="34" charset="-128"/>
              </a:defRPr>
            </a:lvl5pPr>
            <a:lvl6pPr marL="2514600" indent="-228600" algn="l" rtl="0" eaLnBrk="1" fontAlgn="base" hangingPunct="1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-128" charset="0"/>
              <a:buChar char="•"/>
              <a:defRPr sz="900">
                <a:solidFill>
                  <a:srgbClr val="2A196F"/>
                </a:solidFill>
                <a:latin typeface="+mn-lt"/>
              </a:defRPr>
            </a:lvl6pPr>
            <a:lvl7pPr marL="2971800" indent="-228600" algn="l" rtl="0" eaLnBrk="1" fontAlgn="base" hangingPunct="1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-128" charset="0"/>
              <a:buChar char="•"/>
              <a:defRPr sz="900">
                <a:solidFill>
                  <a:srgbClr val="2A196F"/>
                </a:solidFill>
                <a:latin typeface="+mn-lt"/>
              </a:defRPr>
            </a:lvl7pPr>
            <a:lvl8pPr marL="3429000" indent="-228600" algn="l" rtl="0" eaLnBrk="1" fontAlgn="base" hangingPunct="1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-128" charset="0"/>
              <a:buChar char="•"/>
              <a:defRPr sz="900">
                <a:solidFill>
                  <a:srgbClr val="2A196F"/>
                </a:solidFill>
                <a:latin typeface="+mn-lt"/>
              </a:defRPr>
            </a:lvl8pPr>
            <a:lvl9pPr marL="3886200" indent="-228600" algn="l" rtl="0" eaLnBrk="1" fontAlgn="base" hangingPunct="1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-128" charset="0"/>
              <a:buChar char="•"/>
              <a:defRPr sz="900">
                <a:solidFill>
                  <a:srgbClr val="2A196F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en-GB" altLang="en-US" kern="0" dirty="0">
              <a:solidFill>
                <a:srgbClr val="0099FF"/>
              </a:solidFill>
            </a:endParaRPr>
          </a:p>
        </p:txBody>
      </p:sp>
      <p:sp>
        <p:nvSpPr>
          <p:cNvPr id="13" name="Rectangle 1028"/>
          <p:cNvSpPr txBox="1">
            <a:spLocks noChangeArrowheads="1"/>
          </p:cNvSpPr>
          <p:nvPr/>
        </p:nvSpPr>
        <p:spPr>
          <a:xfrm>
            <a:off x="2428865" y="148265"/>
            <a:ext cx="6048672" cy="720079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l" rtl="0" eaLnBrk="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  <a:ea typeface="MS PGothic" pitchFamily="34" charset="-128"/>
                <a:cs typeface="ＭＳ Ｐゴシック" charset="0"/>
              </a:defRPr>
            </a:lvl2pPr>
            <a:lvl3pPr algn="l" rtl="0" eaLnBrk="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  <a:ea typeface="MS PGothic" pitchFamily="34" charset="-128"/>
                <a:cs typeface="ＭＳ Ｐゴシック" charset="0"/>
              </a:defRPr>
            </a:lvl3pPr>
            <a:lvl4pPr algn="l" rtl="0" eaLnBrk="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  <a:ea typeface="MS PGothic" pitchFamily="34" charset="-128"/>
                <a:cs typeface="ＭＳ Ｐゴシック" charset="0"/>
              </a:defRPr>
            </a:lvl4pPr>
            <a:lvl5pPr algn="l" rtl="0" eaLnBrk="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  <a:ea typeface="MS PGothic" pitchFamily="34" charset="-128"/>
                <a:cs typeface="ＭＳ Ｐゴシック" charset="0"/>
              </a:defRPr>
            </a:lvl5pPr>
            <a:lvl6pPr marL="457200" algn="l" rtl="0" eaLnBrk="1" fontAlgn="base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</a:defRPr>
            </a:lvl6pPr>
            <a:lvl7pPr marL="914400" algn="l" rtl="0" eaLnBrk="1" fontAlgn="base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</a:defRPr>
            </a:lvl7pPr>
            <a:lvl8pPr marL="1371600" algn="l" rtl="0" eaLnBrk="1" fontAlgn="base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</a:defRPr>
            </a:lvl8pPr>
            <a:lvl9pPr marL="1828800" algn="l" rtl="0" eaLnBrk="1" fontAlgn="base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</a:defRPr>
            </a:lvl9pPr>
          </a:lstStyle>
          <a:p>
            <a:pPr eaLnBrk="1" hangingPunct="1"/>
            <a:r>
              <a:rPr lang="en-US" altLang="en-US" sz="4000" kern="0" dirty="0"/>
              <a:t>Scholarship circle &amp; your context</a:t>
            </a:r>
          </a:p>
        </p:txBody>
      </p:sp>
      <p:pic>
        <p:nvPicPr>
          <p:cNvPr id="9" name="Picture 8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4662" y="1772878"/>
            <a:ext cx="7762875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102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E2F67B-495C-412F-B36E-5F4A98447CA9}" type="datetime1">
              <a:rPr lang="en-GB" altLang="en-US" smtClean="0"/>
              <a:pPr>
                <a:defRPr/>
              </a:pPr>
              <a:t>22/02/2019</a:t>
            </a:fld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© The University of Sheffield</a:t>
            </a:r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A72346-7E95-4B9E-96F9-72C5222FEA1D}" type="slidenum">
              <a:rPr lang="en-GB" altLang="en-US" smtClean="0"/>
              <a:pPr>
                <a:defRPr/>
              </a:pPr>
              <a:t>16</a:t>
            </a:fld>
            <a:endParaRPr lang="en-GB" altLang="en-US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028"/>
          <p:cNvSpPr txBox="1">
            <a:spLocks noChangeArrowheads="1"/>
          </p:cNvSpPr>
          <p:nvPr/>
        </p:nvSpPr>
        <p:spPr>
          <a:xfrm>
            <a:off x="2555776" y="188640"/>
            <a:ext cx="6359624" cy="720079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l" rtl="0" eaLnBrk="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  <a:ea typeface="MS PGothic" pitchFamily="34" charset="-128"/>
                <a:cs typeface="ＭＳ Ｐゴシック" charset="0"/>
              </a:defRPr>
            </a:lvl2pPr>
            <a:lvl3pPr algn="l" rtl="0" eaLnBrk="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  <a:ea typeface="MS PGothic" pitchFamily="34" charset="-128"/>
                <a:cs typeface="ＭＳ Ｐゴシック" charset="0"/>
              </a:defRPr>
            </a:lvl3pPr>
            <a:lvl4pPr algn="l" rtl="0" eaLnBrk="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  <a:ea typeface="MS PGothic" pitchFamily="34" charset="-128"/>
                <a:cs typeface="ＭＳ Ｐゴシック" charset="0"/>
              </a:defRPr>
            </a:lvl4pPr>
            <a:lvl5pPr algn="l" rtl="0" eaLnBrk="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  <a:ea typeface="MS PGothic" pitchFamily="34" charset="-128"/>
                <a:cs typeface="ＭＳ Ｐゴシック" charset="0"/>
              </a:defRPr>
            </a:lvl5pPr>
            <a:lvl6pPr marL="457200" algn="l" rtl="0" eaLnBrk="1" fontAlgn="base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</a:defRPr>
            </a:lvl6pPr>
            <a:lvl7pPr marL="914400" algn="l" rtl="0" eaLnBrk="1" fontAlgn="base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</a:defRPr>
            </a:lvl7pPr>
            <a:lvl8pPr marL="1371600" algn="l" rtl="0" eaLnBrk="1" fontAlgn="base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</a:defRPr>
            </a:lvl8pPr>
            <a:lvl9pPr marL="1828800" algn="l" rtl="0" eaLnBrk="1" fontAlgn="base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</a:defRPr>
            </a:lvl9pPr>
          </a:lstStyle>
          <a:p>
            <a:pPr eaLnBrk="1" hangingPunct="1"/>
            <a:r>
              <a:rPr lang="en-US" altLang="en-US" sz="4000" kern="0" dirty="0"/>
              <a:t>Challenges &amp; Benefits</a:t>
            </a:r>
          </a:p>
          <a:p>
            <a:pPr eaLnBrk="1" hangingPunct="1"/>
            <a:r>
              <a:rPr lang="en-US" altLang="en-US" sz="4000" kern="0" dirty="0"/>
              <a:t>at ELTC</a:t>
            </a:r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109428" y="3906479"/>
            <a:ext cx="8352928" cy="37338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30000"/>
              </a:spcBef>
              <a:spcAft>
                <a:spcPct val="0"/>
              </a:spcAft>
              <a:buChar char="•"/>
              <a:defRPr sz="3200">
                <a:solidFill>
                  <a:srgbClr val="2A196F"/>
                </a:solidFill>
                <a:latin typeface="+mn-lt"/>
                <a:ea typeface="MS PGothic" pitchFamily="34" charset="-128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30000"/>
              </a:spcBef>
              <a:spcAft>
                <a:spcPct val="0"/>
              </a:spcAft>
              <a:buFont typeface="TUOS Stephenson" pitchFamily="18" charset="0"/>
              <a:buChar char="•"/>
              <a:defRPr sz="2800">
                <a:solidFill>
                  <a:srgbClr val="2A196F"/>
                </a:solidFill>
                <a:latin typeface="+mn-lt"/>
                <a:ea typeface="MS PGothic" pitchFamily="34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2A196F"/>
                </a:solidFill>
                <a:latin typeface="+mn-lt"/>
                <a:ea typeface="MS PGothic" pitchFamily="34" charset="-128"/>
              </a:defRPr>
            </a:lvl3pPr>
            <a:lvl4pPr marL="1600200" indent="-2286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Font typeface="TUOS Stephenson" pitchFamily="18" charset="0"/>
              <a:defRPr sz="1400">
                <a:solidFill>
                  <a:srgbClr val="2A196F"/>
                </a:solidFill>
                <a:latin typeface="+mn-lt"/>
                <a:ea typeface="MS PGothic" pitchFamily="34" charset="-128"/>
              </a:defRPr>
            </a:lvl4pPr>
            <a:lvl5pPr marL="2057400" indent="-228600" algn="l" rtl="0" eaLnBrk="0" fontAlgn="base" hangingPunct="0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18" charset="0"/>
              <a:buChar char="•"/>
              <a:defRPr sz="900">
                <a:solidFill>
                  <a:srgbClr val="2A196F"/>
                </a:solidFill>
                <a:latin typeface="+mn-lt"/>
                <a:ea typeface="MS PGothic" pitchFamily="34" charset="-128"/>
              </a:defRPr>
            </a:lvl5pPr>
            <a:lvl6pPr marL="2514600" indent="-228600" algn="l" rtl="0" eaLnBrk="1" fontAlgn="base" hangingPunct="1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-128" charset="0"/>
              <a:buChar char="•"/>
              <a:defRPr sz="900">
                <a:solidFill>
                  <a:srgbClr val="2A196F"/>
                </a:solidFill>
                <a:latin typeface="+mn-lt"/>
              </a:defRPr>
            </a:lvl6pPr>
            <a:lvl7pPr marL="2971800" indent="-228600" algn="l" rtl="0" eaLnBrk="1" fontAlgn="base" hangingPunct="1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-128" charset="0"/>
              <a:buChar char="•"/>
              <a:defRPr sz="900">
                <a:solidFill>
                  <a:srgbClr val="2A196F"/>
                </a:solidFill>
                <a:latin typeface="+mn-lt"/>
              </a:defRPr>
            </a:lvl7pPr>
            <a:lvl8pPr marL="3429000" indent="-228600" algn="l" rtl="0" eaLnBrk="1" fontAlgn="base" hangingPunct="1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-128" charset="0"/>
              <a:buChar char="•"/>
              <a:defRPr sz="900">
                <a:solidFill>
                  <a:srgbClr val="2A196F"/>
                </a:solidFill>
                <a:latin typeface="+mn-lt"/>
              </a:defRPr>
            </a:lvl8pPr>
            <a:lvl9pPr marL="3886200" indent="-228600" algn="l" rtl="0" eaLnBrk="1" fontAlgn="base" hangingPunct="1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-128" charset="0"/>
              <a:buChar char="•"/>
              <a:defRPr sz="900">
                <a:solidFill>
                  <a:srgbClr val="2A196F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en-GB" altLang="en-US" kern="0" dirty="0">
              <a:solidFill>
                <a:srgbClr val="0099FF"/>
              </a:solidFill>
            </a:endParaRPr>
          </a:p>
        </p:txBody>
      </p:sp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8C3AFE76-BC61-4FA2-ABD6-AD68CFEC6F4A}"/>
              </a:ext>
            </a:extLst>
          </p:cNvPr>
          <p:cNvSpPr txBox="1">
            <a:spLocks/>
          </p:cNvSpPr>
          <p:nvPr/>
        </p:nvSpPr>
        <p:spPr>
          <a:xfrm>
            <a:off x="448458" y="1389421"/>
            <a:ext cx="8013898" cy="37338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30000"/>
              </a:spcBef>
              <a:spcAft>
                <a:spcPct val="0"/>
              </a:spcAft>
              <a:buChar char="•"/>
              <a:defRPr sz="3200">
                <a:solidFill>
                  <a:srgbClr val="2A196F"/>
                </a:solidFill>
                <a:latin typeface="+mn-lt"/>
                <a:ea typeface="MS PGothic" pitchFamily="34" charset="-128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30000"/>
              </a:spcBef>
              <a:spcAft>
                <a:spcPct val="0"/>
              </a:spcAft>
              <a:buFont typeface="TUOS Stephenson" pitchFamily="18" charset="0"/>
              <a:buChar char="•"/>
              <a:defRPr sz="2800">
                <a:solidFill>
                  <a:srgbClr val="2A196F"/>
                </a:solidFill>
                <a:latin typeface="+mn-lt"/>
                <a:ea typeface="MS PGothic" pitchFamily="34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2A196F"/>
                </a:solidFill>
                <a:latin typeface="+mn-lt"/>
                <a:ea typeface="MS PGothic" pitchFamily="34" charset="-128"/>
              </a:defRPr>
            </a:lvl3pPr>
            <a:lvl4pPr marL="1600200" indent="-2286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Font typeface="TUOS Stephenson" pitchFamily="18" charset="0"/>
              <a:defRPr sz="1400">
                <a:solidFill>
                  <a:srgbClr val="2A196F"/>
                </a:solidFill>
                <a:latin typeface="+mn-lt"/>
                <a:ea typeface="MS PGothic" pitchFamily="34" charset="-128"/>
              </a:defRPr>
            </a:lvl4pPr>
            <a:lvl5pPr marL="2057400" indent="-228600" algn="l" rtl="0" eaLnBrk="0" fontAlgn="base" hangingPunct="0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18" charset="0"/>
              <a:buChar char="•"/>
              <a:defRPr sz="900">
                <a:solidFill>
                  <a:srgbClr val="2A196F"/>
                </a:solidFill>
                <a:latin typeface="+mn-lt"/>
                <a:ea typeface="MS PGothic" pitchFamily="34" charset="-128"/>
              </a:defRPr>
            </a:lvl5pPr>
            <a:lvl6pPr marL="2514600" indent="-228600" algn="l" rtl="0" eaLnBrk="1" fontAlgn="base" hangingPunct="1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-128" charset="0"/>
              <a:buChar char="•"/>
              <a:defRPr sz="900">
                <a:solidFill>
                  <a:srgbClr val="2A196F"/>
                </a:solidFill>
                <a:latin typeface="+mn-lt"/>
              </a:defRPr>
            </a:lvl6pPr>
            <a:lvl7pPr marL="2971800" indent="-228600" algn="l" rtl="0" eaLnBrk="1" fontAlgn="base" hangingPunct="1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-128" charset="0"/>
              <a:buChar char="•"/>
              <a:defRPr sz="900">
                <a:solidFill>
                  <a:srgbClr val="2A196F"/>
                </a:solidFill>
                <a:latin typeface="+mn-lt"/>
              </a:defRPr>
            </a:lvl7pPr>
            <a:lvl8pPr marL="3429000" indent="-228600" algn="l" rtl="0" eaLnBrk="1" fontAlgn="base" hangingPunct="1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-128" charset="0"/>
              <a:buChar char="•"/>
              <a:defRPr sz="900">
                <a:solidFill>
                  <a:srgbClr val="2A196F"/>
                </a:solidFill>
                <a:latin typeface="+mn-lt"/>
              </a:defRPr>
            </a:lvl8pPr>
            <a:lvl9pPr marL="3886200" indent="-228600" algn="l" rtl="0" eaLnBrk="1" fontAlgn="base" hangingPunct="1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-128" charset="0"/>
              <a:buChar char="•"/>
              <a:defRPr sz="900">
                <a:solidFill>
                  <a:srgbClr val="2A196F"/>
                </a:solidFill>
                <a:latin typeface="+mn-lt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en-GB" altLang="en-US" kern="0" dirty="0"/>
              <a:t>Challenges:</a:t>
            </a:r>
          </a:p>
          <a:p>
            <a:pPr>
              <a:lnSpc>
                <a:spcPct val="90000"/>
              </a:lnSpc>
            </a:pPr>
            <a:r>
              <a:rPr lang="en-GB" altLang="en-US" sz="2800" kern="0" dirty="0">
                <a:solidFill>
                  <a:srgbClr val="0099FF"/>
                </a:solidFill>
              </a:rPr>
              <a:t>Time</a:t>
            </a:r>
          </a:p>
          <a:p>
            <a:pPr>
              <a:lnSpc>
                <a:spcPct val="90000"/>
              </a:lnSpc>
            </a:pPr>
            <a:r>
              <a:rPr lang="en-GB" altLang="en-US" sz="2800" kern="0" dirty="0">
                <a:solidFill>
                  <a:srgbClr val="0099FF"/>
                </a:solidFill>
              </a:rPr>
              <a:t>Unequal contribution / reliance on a leader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altLang="en-US" kern="0" dirty="0"/>
              <a:t>Benefits:</a:t>
            </a:r>
          </a:p>
          <a:p>
            <a:pPr>
              <a:lnSpc>
                <a:spcPct val="90000"/>
              </a:lnSpc>
            </a:pPr>
            <a:r>
              <a:rPr lang="en-GB" altLang="en-US" sz="2800" kern="0" dirty="0">
                <a:solidFill>
                  <a:srgbClr val="0099FF"/>
                </a:solidFill>
              </a:rPr>
              <a:t>Raised awareness of formative assessment principles and good practice </a:t>
            </a:r>
          </a:p>
          <a:p>
            <a:pPr>
              <a:lnSpc>
                <a:spcPct val="90000"/>
              </a:lnSpc>
            </a:pPr>
            <a:r>
              <a:rPr lang="en-GB" altLang="en-US" sz="2800" kern="0" dirty="0">
                <a:solidFill>
                  <a:srgbClr val="0099FF"/>
                </a:solidFill>
              </a:rPr>
              <a:t>Greater teacher ownership and engagement with formative assessment tools</a:t>
            </a:r>
          </a:p>
          <a:p>
            <a:pPr>
              <a:lnSpc>
                <a:spcPct val="90000"/>
              </a:lnSpc>
            </a:pPr>
            <a:r>
              <a:rPr lang="en-GB" altLang="en-US" sz="2800" kern="0" dirty="0">
                <a:solidFill>
                  <a:srgbClr val="0099FF"/>
                </a:solidFill>
              </a:rPr>
              <a:t>Standardisation of formative feedback</a:t>
            </a:r>
          </a:p>
          <a:p>
            <a:pPr>
              <a:lnSpc>
                <a:spcPct val="90000"/>
              </a:lnSpc>
            </a:pPr>
            <a:endParaRPr lang="en-GB" altLang="en-US" kern="0" dirty="0"/>
          </a:p>
          <a:p>
            <a:pPr>
              <a:lnSpc>
                <a:spcPct val="90000"/>
              </a:lnSpc>
            </a:pPr>
            <a:endParaRPr lang="en-GB" altLang="en-US" kern="0" dirty="0"/>
          </a:p>
        </p:txBody>
      </p:sp>
    </p:spTree>
    <p:extLst>
      <p:ext uri="{BB962C8B-B14F-4D97-AF65-F5344CB8AC3E}">
        <p14:creationId xmlns:p14="http://schemas.microsoft.com/office/powerpoint/2010/main" val="3716867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E2F67B-495C-412F-B36E-5F4A98447CA9}" type="datetime1">
              <a:rPr lang="en-GB" altLang="en-US" smtClean="0"/>
              <a:pPr>
                <a:defRPr/>
              </a:pPr>
              <a:t>22/02/2019</a:t>
            </a:fld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© The University of Sheffield</a:t>
            </a:r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A72346-7E95-4B9E-96F9-72C5222FEA1D}" type="slidenum">
              <a:rPr lang="en-GB" altLang="en-US" smtClean="0"/>
              <a:pPr>
                <a:defRPr/>
              </a:pPr>
              <a:t>17</a:t>
            </a:fld>
            <a:endParaRPr lang="en-GB" altLang="en-US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028"/>
          <p:cNvSpPr txBox="1">
            <a:spLocks noChangeArrowheads="1"/>
          </p:cNvSpPr>
          <p:nvPr/>
        </p:nvSpPr>
        <p:spPr>
          <a:xfrm>
            <a:off x="2555776" y="188640"/>
            <a:ext cx="6048672" cy="720079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l" rtl="0" eaLnBrk="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  <a:ea typeface="MS PGothic" pitchFamily="34" charset="-128"/>
                <a:cs typeface="ＭＳ Ｐゴシック" charset="0"/>
              </a:defRPr>
            </a:lvl2pPr>
            <a:lvl3pPr algn="l" rtl="0" eaLnBrk="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  <a:ea typeface="MS PGothic" pitchFamily="34" charset="-128"/>
                <a:cs typeface="ＭＳ Ｐゴシック" charset="0"/>
              </a:defRPr>
            </a:lvl3pPr>
            <a:lvl4pPr algn="l" rtl="0" eaLnBrk="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  <a:ea typeface="MS PGothic" pitchFamily="34" charset="-128"/>
                <a:cs typeface="ＭＳ Ｐゴシック" charset="0"/>
              </a:defRPr>
            </a:lvl4pPr>
            <a:lvl5pPr algn="l" rtl="0" eaLnBrk="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  <a:ea typeface="MS PGothic" pitchFamily="34" charset="-128"/>
                <a:cs typeface="ＭＳ Ｐゴシック" charset="0"/>
              </a:defRPr>
            </a:lvl5pPr>
            <a:lvl6pPr marL="457200" algn="l" rtl="0" eaLnBrk="1" fontAlgn="base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</a:defRPr>
            </a:lvl6pPr>
            <a:lvl7pPr marL="914400" algn="l" rtl="0" eaLnBrk="1" fontAlgn="base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</a:defRPr>
            </a:lvl7pPr>
            <a:lvl8pPr marL="1371600" algn="l" rtl="0" eaLnBrk="1" fontAlgn="base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</a:defRPr>
            </a:lvl8pPr>
            <a:lvl9pPr marL="1828800" algn="l" rtl="0" eaLnBrk="1" fontAlgn="base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</a:defRPr>
            </a:lvl9pPr>
          </a:lstStyle>
          <a:p>
            <a:pPr eaLnBrk="1" hangingPunct="1"/>
            <a:r>
              <a:rPr lang="en-US" altLang="en-US" sz="4000" kern="0" dirty="0"/>
              <a:t>References</a:t>
            </a:r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312068" y="908720"/>
            <a:ext cx="8603332" cy="402183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30000"/>
              </a:spcBef>
              <a:spcAft>
                <a:spcPct val="0"/>
              </a:spcAft>
              <a:buChar char="•"/>
              <a:defRPr sz="3200">
                <a:solidFill>
                  <a:srgbClr val="2A196F"/>
                </a:solidFill>
                <a:latin typeface="+mn-lt"/>
                <a:ea typeface="MS PGothic" pitchFamily="34" charset="-128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30000"/>
              </a:spcBef>
              <a:spcAft>
                <a:spcPct val="0"/>
              </a:spcAft>
              <a:buFont typeface="TUOS Stephenson" pitchFamily="18" charset="0"/>
              <a:buChar char="•"/>
              <a:defRPr sz="2800">
                <a:solidFill>
                  <a:srgbClr val="2A196F"/>
                </a:solidFill>
                <a:latin typeface="+mn-lt"/>
                <a:ea typeface="MS PGothic" pitchFamily="34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2A196F"/>
                </a:solidFill>
                <a:latin typeface="+mn-lt"/>
                <a:ea typeface="MS PGothic" pitchFamily="34" charset="-128"/>
              </a:defRPr>
            </a:lvl3pPr>
            <a:lvl4pPr marL="1600200" indent="-2286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Font typeface="TUOS Stephenson" pitchFamily="18" charset="0"/>
              <a:defRPr sz="1400">
                <a:solidFill>
                  <a:srgbClr val="2A196F"/>
                </a:solidFill>
                <a:latin typeface="+mn-lt"/>
                <a:ea typeface="MS PGothic" pitchFamily="34" charset="-128"/>
              </a:defRPr>
            </a:lvl4pPr>
            <a:lvl5pPr marL="2057400" indent="-228600" algn="l" rtl="0" eaLnBrk="0" fontAlgn="base" hangingPunct="0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18" charset="0"/>
              <a:buChar char="•"/>
              <a:defRPr sz="900">
                <a:solidFill>
                  <a:srgbClr val="2A196F"/>
                </a:solidFill>
                <a:latin typeface="+mn-lt"/>
                <a:ea typeface="MS PGothic" pitchFamily="34" charset="-128"/>
              </a:defRPr>
            </a:lvl5pPr>
            <a:lvl6pPr marL="2514600" indent="-228600" algn="l" rtl="0" eaLnBrk="1" fontAlgn="base" hangingPunct="1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-128" charset="0"/>
              <a:buChar char="•"/>
              <a:defRPr sz="900">
                <a:solidFill>
                  <a:srgbClr val="2A196F"/>
                </a:solidFill>
                <a:latin typeface="+mn-lt"/>
              </a:defRPr>
            </a:lvl6pPr>
            <a:lvl7pPr marL="2971800" indent="-228600" algn="l" rtl="0" eaLnBrk="1" fontAlgn="base" hangingPunct="1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-128" charset="0"/>
              <a:buChar char="•"/>
              <a:defRPr sz="900">
                <a:solidFill>
                  <a:srgbClr val="2A196F"/>
                </a:solidFill>
                <a:latin typeface="+mn-lt"/>
              </a:defRPr>
            </a:lvl7pPr>
            <a:lvl8pPr marL="3429000" indent="-228600" algn="l" rtl="0" eaLnBrk="1" fontAlgn="base" hangingPunct="1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-128" charset="0"/>
              <a:buChar char="•"/>
              <a:defRPr sz="900">
                <a:solidFill>
                  <a:srgbClr val="2A196F"/>
                </a:solidFill>
                <a:latin typeface="+mn-lt"/>
              </a:defRPr>
            </a:lvl8pPr>
            <a:lvl9pPr marL="3886200" indent="-228600" algn="l" rtl="0" eaLnBrk="1" fontAlgn="base" hangingPunct="1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-128" charset="0"/>
              <a:buChar char="•"/>
              <a:defRPr sz="900">
                <a:solidFill>
                  <a:srgbClr val="2A196F"/>
                </a:solidFill>
                <a:latin typeface="+mn-lt"/>
              </a:defRPr>
            </a:lvl9pPr>
          </a:lstStyle>
          <a:p>
            <a:pPr marL="627063" indent="-627063">
              <a:buNone/>
            </a:pPr>
            <a:r>
              <a:rPr lang="en-GB" sz="2000" dirty="0">
                <a:solidFill>
                  <a:srgbClr val="0099FF"/>
                </a:solidFill>
              </a:rPr>
              <a:t>Alexander, O., Argent, S., &amp; Spencer, J. (2008). </a:t>
            </a:r>
            <a:r>
              <a:rPr lang="en-GB" sz="2000" i="1" dirty="0">
                <a:solidFill>
                  <a:srgbClr val="0099FF"/>
                </a:solidFill>
              </a:rPr>
              <a:t>EAP Essentials: A teacher’s guide to principles and practice. </a:t>
            </a:r>
            <a:r>
              <a:rPr lang="en-GB" sz="2000" dirty="0">
                <a:solidFill>
                  <a:srgbClr val="0099FF"/>
                </a:solidFill>
              </a:rPr>
              <a:t>Reading: Garnet Publishing Ltd.</a:t>
            </a:r>
          </a:p>
          <a:p>
            <a:pPr marL="627063" indent="-627063">
              <a:buNone/>
            </a:pPr>
            <a:endParaRPr lang="en-GB" sz="2000" dirty="0">
              <a:solidFill>
                <a:srgbClr val="0099FF"/>
              </a:solidFill>
            </a:endParaRPr>
          </a:p>
          <a:p>
            <a:pPr marL="627063" indent="-627063">
              <a:buNone/>
            </a:pPr>
            <a:r>
              <a:rPr lang="en-GB" sz="2000" dirty="0">
                <a:solidFill>
                  <a:srgbClr val="0099FF"/>
                </a:solidFill>
              </a:rPr>
              <a:t>BALEAP. (2008). </a:t>
            </a:r>
            <a:r>
              <a:rPr lang="en-GB" sz="2000" i="1" dirty="0">
                <a:solidFill>
                  <a:srgbClr val="0099FF"/>
                </a:solidFill>
              </a:rPr>
              <a:t>Competency framework for teachers of English for Academic Purposes</a:t>
            </a:r>
            <a:r>
              <a:rPr lang="en-GB" sz="2000" dirty="0">
                <a:solidFill>
                  <a:srgbClr val="0099FF"/>
                </a:solidFill>
              </a:rPr>
              <a:t>. [online]. Retrieved from </a:t>
            </a:r>
            <a:r>
              <a:rPr lang="en-GB" sz="2000" dirty="0">
                <a:solidFill>
                  <a:srgbClr val="0099FF"/>
                </a:solidFill>
                <a:hlinkClick r:id="rId3"/>
              </a:rPr>
              <a:t>https://www.baleap.org/wp-content/uploads/2016/04/teap-competency-framework.pdf</a:t>
            </a:r>
            <a:endParaRPr lang="en-GB" sz="2000" dirty="0">
              <a:solidFill>
                <a:srgbClr val="0099FF"/>
              </a:solidFill>
            </a:endParaRPr>
          </a:p>
          <a:p>
            <a:pPr marL="627063" indent="-627063">
              <a:buNone/>
            </a:pPr>
            <a:endParaRPr lang="en-GB" sz="2000" dirty="0">
              <a:solidFill>
                <a:srgbClr val="0099FF"/>
              </a:solidFill>
            </a:endParaRPr>
          </a:p>
          <a:p>
            <a:pPr marL="627063" indent="-627063">
              <a:buNone/>
            </a:pPr>
            <a:r>
              <a:rPr lang="en-GB" sz="2000" dirty="0">
                <a:solidFill>
                  <a:srgbClr val="0099FF"/>
                </a:solidFill>
              </a:rPr>
              <a:t>Goldstein, L. (2006). Feedback and revision in second language writing: Contextual, teacher, and student variables. In K. Hyland &amp; F. Hyland (Eds.), Feedback in Second Language Writing: Contexts and Issues (pp. 185–205). New York: Cambridge University Press.</a:t>
            </a:r>
          </a:p>
          <a:p>
            <a:pPr marL="627063" indent="-627063">
              <a:buNone/>
            </a:pPr>
            <a:endParaRPr lang="en-GB" sz="2000" dirty="0">
              <a:solidFill>
                <a:srgbClr val="0099FF"/>
              </a:solidFill>
            </a:endParaRPr>
          </a:p>
          <a:p>
            <a:pPr marL="627063" indent="-627063">
              <a:buNone/>
            </a:pPr>
            <a:r>
              <a:rPr lang="en-GB" sz="2000" dirty="0" err="1">
                <a:solidFill>
                  <a:srgbClr val="0099FF"/>
                </a:solidFill>
              </a:rPr>
              <a:t>Seviour</a:t>
            </a:r>
            <a:r>
              <a:rPr lang="en-GB" sz="2000" dirty="0">
                <a:solidFill>
                  <a:srgbClr val="0099FF"/>
                </a:solidFill>
              </a:rPr>
              <a:t>, M. (2015). Assessing academic writing on a pre-sessional EAP course: Designing assessment which supports learning. </a:t>
            </a:r>
            <a:r>
              <a:rPr lang="en-GB" sz="2000" i="1" dirty="0">
                <a:solidFill>
                  <a:srgbClr val="0099FF"/>
                </a:solidFill>
              </a:rPr>
              <a:t>Journal of English for Academic Purposes, 18</a:t>
            </a:r>
            <a:r>
              <a:rPr lang="en-GB" sz="2000" dirty="0">
                <a:solidFill>
                  <a:srgbClr val="0099FF"/>
                </a:solidFill>
              </a:rPr>
              <a:t>, 84–89. </a:t>
            </a:r>
            <a:r>
              <a:rPr lang="en-GB" sz="2000" dirty="0">
                <a:solidFill>
                  <a:srgbClr val="0099FF"/>
                </a:solidFill>
                <a:hlinkClick r:id="rId4"/>
              </a:rPr>
              <a:t>https://doi.org/10.1016/j.jeap.2015.03.007</a:t>
            </a:r>
            <a:endParaRPr lang="en-GB" sz="2000" dirty="0">
              <a:solidFill>
                <a:srgbClr val="0099FF"/>
              </a:solidFill>
            </a:endParaRPr>
          </a:p>
          <a:p>
            <a:pPr marL="627063" indent="-627063">
              <a:buNone/>
            </a:pPr>
            <a:endParaRPr lang="en-GB" sz="1700" dirty="0"/>
          </a:p>
          <a:p>
            <a:pPr marL="627063" indent="-627063">
              <a:buNone/>
            </a:pPr>
            <a:endParaRPr lang="en-GB" sz="1700" dirty="0"/>
          </a:p>
        </p:txBody>
      </p:sp>
    </p:spTree>
    <p:extLst>
      <p:ext uri="{BB962C8B-B14F-4D97-AF65-F5344CB8AC3E}">
        <p14:creationId xmlns:p14="http://schemas.microsoft.com/office/powerpoint/2010/main" val="29282007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Rectangle 4"/>
          <p:cNvSpPr>
            <a:spLocks noGrp="1" noChangeArrowheads="1"/>
          </p:cNvSpPr>
          <p:nvPr/>
        </p:nvSpPr>
        <p:spPr bwMode="auto">
          <a:xfrm>
            <a:off x="609600" y="2362200"/>
            <a:ext cx="78486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buChar char="•"/>
              <a:defRPr sz="3200">
                <a:solidFill>
                  <a:srgbClr val="2A196F"/>
                </a:solidFill>
                <a:latin typeface="TUOS Blake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30000"/>
              </a:spcBef>
              <a:buFont typeface="TUOS Stephenson" pitchFamily="18" charset="0"/>
              <a:buChar char="•"/>
              <a:defRPr sz="2800">
                <a:solidFill>
                  <a:srgbClr val="2A196F"/>
                </a:solidFill>
                <a:latin typeface="TUOS Blake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defRPr sz="2400">
                <a:solidFill>
                  <a:srgbClr val="2A196F"/>
                </a:solidFill>
                <a:latin typeface="TUOS Blake" pitchFamily="34" charset="0"/>
                <a:ea typeface="MS PGothic" pitchFamily="34" charset="-128"/>
              </a:defRPr>
            </a:lvl3pPr>
            <a:lvl4pPr marL="1600200" indent="-228600" eaLnBrk="0" hangingPunct="0">
              <a:lnSpc>
                <a:spcPct val="120000"/>
              </a:lnSpc>
              <a:spcBef>
                <a:spcPct val="20000"/>
              </a:spcBef>
              <a:buFont typeface="TUOS Stephenson" pitchFamily="18" charset="0"/>
              <a:defRPr sz="1400">
                <a:solidFill>
                  <a:srgbClr val="2A196F"/>
                </a:solidFill>
                <a:latin typeface="TUOS Blake" pitchFamily="34" charset="0"/>
                <a:ea typeface="MS PGothic" pitchFamily="34" charset="-128"/>
              </a:defRPr>
            </a:lvl4pPr>
            <a:lvl5pPr marL="2057400" indent="-228600" eaLnBrk="0" hangingPunct="0">
              <a:lnSpc>
                <a:spcPct val="140000"/>
              </a:lnSpc>
              <a:spcBef>
                <a:spcPct val="20000"/>
              </a:spcBef>
              <a:buFont typeface="TUOS Stephenson" pitchFamily="18" charset="0"/>
              <a:buChar char="•"/>
              <a:defRPr sz="900">
                <a:solidFill>
                  <a:srgbClr val="2A196F"/>
                </a:solidFill>
                <a:latin typeface="TUOS Blake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18" charset="0"/>
              <a:buChar char="•"/>
              <a:defRPr sz="900">
                <a:solidFill>
                  <a:srgbClr val="2A196F"/>
                </a:solidFill>
                <a:latin typeface="TUOS Blake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18" charset="0"/>
              <a:buChar char="•"/>
              <a:defRPr sz="900">
                <a:solidFill>
                  <a:srgbClr val="2A196F"/>
                </a:solidFill>
                <a:latin typeface="TUOS Blake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18" charset="0"/>
              <a:buChar char="•"/>
              <a:defRPr sz="900">
                <a:solidFill>
                  <a:srgbClr val="2A196F"/>
                </a:solidFill>
                <a:latin typeface="TUOS Blake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18" charset="0"/>
              <a:buChar char="•"/>
              <a:defRPr sz="900">
                <a:solidFill>
                  <a:srgbClr val="2A196F"/>
                </a:solidFill>
                <a:latin typeface="TUOS Blake" pitchFamily="34" charset="0"/>
                <a:ea typeface="MS PGothic" pitchFamily="34" charset="-128"/>
              </a:defRPr>
            </a:lvl9pPr>
          </a:lstStyle>
          <a:p>
            <a:pPr>
              <a:lnSpc>
                <a:spcPct val="83000"/>
              </a:lnSpc>
              <a:spcBef>
                <a:spcPct val="0"/>
              </a:spcBef>
              <a:buFontTx/>
              <a:buNone/>
            </a:pPr>
            <a:r>
              <a:rPr lang="en-GB" altLang="en-US" sz="7200">
                <a:latin typeface="TUOS Stephenson" pitchFamily="18" charset="0"/>
              </a:rPr>
              <a:t>To </a:t>
            </a:r>
            <a:br>
              <a:rPr lang="en-GB" altLang="en-US" sz="7200">
                <a:latin typeface="TUOS Stephenson" pitchFamily="18" charset="0"/>
              </a:rPr>
            </a:br>
            <a:r>
              <a:rPr lang="en-GB" altLang="en-US" sz="7200">
                <a:latin typeface="TUOS Stephenson" pitchFamily="18" charset="0"/>
              </a:rPr>
              <a:t>Discover</a:t>
            </a:r>
            <a:br>
              <a:rPr lang="en-GB" altLang="en-US" sz="7200">
                <a:latin typeface="TUOS Stephenson" pitchFamily="18" charset="0"/>
              </a:rPr>
            </a:br>
            <a:r>
              <a:rPr lang="en-GB" altLang="en-US" sz="7200">
                <a:latin typeface="TUOS Stephenson" pitchFamily="18" charset="0"/>
              </a:rPr>
              <a:t>And</a:t>
            </a:r>
            <a:br>
              <a:rPr lang="en-GB" altLang="en-US" sz="7200">
                <a:latin typeface="TUOS Stephenson" pitchFamily="18" charset="0"/>
              </a:rPr>
            </a:br>
            <a:r>
              <a:rPr lang="en-GB" altLang="en-US" sz="7200">
                <a:latin typeface="TUOS Stephenson" pitchFamily="18" charset="0"/>
              </a:rPr>
              <a:t>Understand.</a:t>
            </a:r>
            <a:endParaRPr lang="en-GB" altLang="en-US" sz="7200">
              <a:solidFill>
                <a:srgbClr val="00FF00"/>
              </a:solidFill>
              <a:latin typeface="TUOS Stephenso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0"/>
                                        <p:tgtEl>
                                          <p:spTgt spid="61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E2F67B-495C-412F-B36E-5F4A98447CA9}" type="datetime1">
              <a:rPr lang="en-GB" altLang="en-US" smtClean="0"/>
              <a:pPr>
                <a:defRPr/>
              </a:pPr>
              <a:t>22/02/2019</a:t>
            </a:fld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© The University of Sheffield</a:t>
            </a:r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GB" altLang="en-U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028"/>
          <p:cNvSpPr txBox="1">
            <a:spLocks noChangeArrowheads="1"/>
          </p:cNvSpPr>
          <p:nvPr/>
        </p:nvSpPr>
        <p:spPr>
          <a:xfrm>
            <a:off x="2555776" y="188640"/>
            <a:ext cx="6048672" cy="720079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l" rtl="0" eaLnBrk="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  <a:ea typeface="MS PGothic" pitchFamily="34" charset="-128"/>
                <a:cs typeface="ＭＳ Ｐゴシック" charset="0"/>
              </a:defRPr>
            </a:lvl2pPr>
            <a:lvl3pPr algn="l" rtl="0" eaLnBrk="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  <a:ea typeface="MS PGothic" pitchFamily="34" charset="-128"/>
                <a:cs typeface="ＭＳ Ｐゴシック" charset="0"/>
              </a:defRPr>
            </a:lvl3pPr>
            <a:lvl4pPr algn="l" rtl="0" eaLnBrk="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  <a:ea typeface="MS PGothic" pitchFamily="34" charset="-128"/>
                <a:cs typeface="ＭＳ Ｐゴシック" charset="0"/>
              </a:defRPr>
            </a:lvl4pPr>
            <a:lvl5pPr algn="l" rtl="0" eaLnBrk="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  <a:ea typeface="MS PGothic" pitchFamily="34" charset="-128"/>
                <a:cs typeface="ＭＳ Ｐゴシック" charset="0"/>
              </a:defRPr>
            </a:lvl5pPr>
            <a:lvl6pPr marL="457200" algn="l" rtl="0" eaLnBrk="1" fontAlgn="base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</a:defRPr>
            </a:lvl6pPr>
            <a:lvl7pPr marL="914400" algn="l" rtl="0" eaLnBrk="1" fontAlgn="base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</a:defRPr>
            </a:lvl7pPr>
            <a:lvl8pPr marL="1371600" algn="l" rtl="0" eaLnBrk="1" fontAlgn="base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</a:defRPr>
            </a:lvl8pPr>
            <a:lvl9pPr marL="1828800" algn="l" rtl="0" eaLnBrk="1" fontAlgn="base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</a:defRPr>
            </a:lvl9pPr>
          </a:lstStyle>
          <a:p>
            <a:pPr eaLnBrk="1" hangingPunct="1"/>
            <a:r>
              <a:rPr lang="en-US" altLang="en-US" sz="4000" kern="0" dirty="0"/>
              <a:t>Workshop Overview</a:t>
            </a:r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395536" y="1124744"/>
            <a:ext cx="8280920" cy="37338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30000"/>
              </a:spcBef>
              <a:spcAft>
                <a:spcPct val="0"/>
              </a:spcAft>
              <a:buChar char="•"/>
              <a:defRPr sz="3200">
                <a:solidFill>
                  <a:srgbClr val="2A196F"/>
                </a:solidFill>
                <a:latin typeface="+mn-lt"/>
                <a:ea typeface="MS PGothic" pitchFamily="34" charset="-128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30000"/>
              </a:spcBef>
              <a:spcAft>
                <a:spcPct val="0"/>
              </a:spcAft>
              <a:buFont typeface="TUOS Stephenson" pitchFamily="18" charset="0"/>
              <a:buChar char="•"/>
              <a:defRPr sz="2800">
                <a:solidFill>
                  <a:srgbClr val="2A196F"/>
                </a:solidFill>
                <a:latin typeface="+mn-lt"/>
                <a:ea typeface="MS PGothic" pitchFamily="34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2A196F"/>
                </a:solidFill>
                <a:latin typeface="+mn-lt"/>
                <a:ea typeface="MS PGothic" pitchFamily="34" charset="-128"/>
              </a:defRPr>
            </a:lvl3pPr>
            <a:lvl4pPr marL="1600200" indent="-2286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Font typeface="TUOS Stephenson" pitchFamily="18" charset="0"/>
              <a:defRPr sz="1400">
                <a:solidFill>
                  <a:srgbClr val="2A196F"/>
                </a:solidFill>
                <a:latin typeface="+mn-lt"/>
                <a:ea typeface="MS PGothic" pitchFamily="34" charset="-128"/>
              </a:defRPr>
            </a:lvl4pPr>
            <a:lvl5pPr marL="2057400" indent="-228600" algn="l" rtl="0" eaLnBrk="0" fontAlgn="base" hangingPunct="0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18" charset="0"/>
              <a:buChar char="•"/>
              <a:defRPr sz="900">
                <a:solidFill>
                  <a:srgbClr val="2A196F"/>
                </a:solidFill>
                <a:latin typeface="+mn-lt"/>
                <a:ea typeface="MS PGothic" pitchFamily="34" charset="-128"/>
              </a:defRPr>
            </a:lvl5pPr>
            <a:lvl6pPr marL="2514600" indent="-228600" algn="l" rtl="0" eaLnBrk="1" fontAlgn="base" hangingPunct="1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-128" charset="0"/>
              <a:buChar char="•"/>
              <a:defRPr sz="900">
                <a:solidFill>
                  <a:srgbClr val="2A196F"/>
                </a:solidFill>
                <a:latin typeface="+mn-lt"/>
              </a:defRPr>
            </a:lvl6pPr>
            <a:lvl7pPr marL="2971800" indent="-228600" algn="l" rtl="0" eaLnBrk="1" fontAlgn="base" hangingPunct="1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-128" charset="0"/>
              <a:buChar char="•"/>
              <a:defRPr sz="900">
                <a:solidFill>
                  <a:srgbClr val="2A196F"/>
                </a:solidFill>
                <a:latin typeface="+mn-lt"/>
              </a:defRPr>
            </a:lvl7pPr>
            <a:lvl8pPr marL="3429000" indent="-228600" algn="l" rtl="0" eaLnBrk="1" fontAlgn="base" hangingPunct="1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-128" charset="0"/>
              <a:buChar char="•"/>
              <a:defRPr sz="900">
                <a:solidFill>
                  <a:srgbClr val="2A196F"/>
                </a:solidFill>
                <a:latin typeface="+mn-lt"/>
              </a:defRPr>
            </a:lvl8pPr>
            <a:lvl9pPr marL="3886200" indent="-228600" algn="l" rtl="0" eaLnBrk="1" fontAlgn="base" hangingPunct="1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-128" charset="0"/>
              <a:buChar char="•"/>
              <a:defRPr sz="900">
                <a:solidFill>
                  <a:srgbClr val="2A196F"/>
                </a:solidFill>
                <a:latin typeface="+mn-lt"/>
              </a:defRPr>
            </a:lvl9pPr>
          </a:lstStyle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GB" altLang="en-US" kern="0" dirty="0">
                <a:solidFill>
                  <a:srgbClr val="0099FF"/>
                </a:solidFill>
              </a:rPr>
              <a:t>Defining formative assessment and formative feedback (FF) </a:t>
            </a:r>
            <a:br>
              <a:rPr lang="en-GB" altLang="en-US" kern="0" dirty="0">
                <a:solidFill>
                  <a:srgbClr val="0099FF"/>
                </a:solidFill>
              </a:rPr>
            </a:br>
            <a:endParaRPr lang="en-GB" altLang="en-US" kern="0" dirty="0">
              <a:solidFill>
                <a:srgbClr val="0099FF"/>
              </a:solidFill>
            </a:endParaRP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GB" altLang="en-US" kern="0" dirty="0">
                <a:solidFill>
                  <a:srgbClr val="0099FF"/>
                </a:solidFill>
              </a:rPr>
              <a:t>Reflection on FF in your context</a:t>
            </a:r>
            <a:br>
              <a:rPr lang="en-GB" altLang="en-US" kern="0" dirty="0">
                <a:solidFill>
                  <a:srgbClr val="0099FF"/>
                </a:solidFill>
              </a:rPr>
            </a:br>
            <a:endParaRPr lang="en-GB" altLang="en-US" kern="0" dirty="0">
              <a:solidFill>
                <a:srgbClr val="0099FF"/>
              </a:solidFill>
            </a:endParaRP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GB" altLang="en-US" kern="0" dirty="0">
                <a:solidFill>
                  <a:srgbClr val="0099FF"/>
                </a:solidFill>
              </a:rPr>
              <a:t>The scholarship circle model: principles and practice</a:t>
            </a:r>
            <a:br>
              <a:rPr lang="en-GB" altLang="en-US" kern="0" dirty="0">
                <a:solidFill>
                  <a:srgbClr val="0099FF"/>
                </a:solidFill>
              </a:rPr>
            </a:br>
            <a:endParaRPr lang="en-GB" altLang="en-US" kern="0" dirty="0">
              <a:solidFill>
                <a:srgbClr val="0099FF"/>
              </a:solidFill>
            </a:endParaRP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GB" altLang="en-US" kern="0" dirty="0">
                <a:solidFill>
                  <a:srgbClr val="0099FF"/>
                </a:solidFill>
              </a:rPr>
              <a:t>Challenges and opportunities for scholarship circles in your context</a:t>
            </a:r>
          </a:p>
        </p:txBody>
      </p:sp>
    </p:spTree>
    <p:extLst>
      <p:ext uri="{BB962C8B-B14F-4D97-AF65-F5344CB8AC3E}">
        <p14:creationId xmlns:p14="http://schemas.microsoft.com/office/powerpoint/2010/main" val="4029687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E2F67B-495C-412F-B36E-5F4A98447CA9}" type="datetime1">
              <a:rPr lang="en-GB" altLang="en-US" smtClean="0"/>
              <a:pPr>
                <a:defRPr/>
              </a:pPr>
              <a:t>22/02/2019</a:t>
            </a:fld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© The University of Sheffield</a:t>
            </a:r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028"/>
          <p:cNvSpPr txBox="1">
            <a:spLocks noChangeArrowheads="1"/>
          </p:cNvSpPr>
          <p:nvPr/>
        </p:nvSpPr>
        <p:spPr>
          <a:xfrm>
            <a:off x="2555776" y="188640"/>
            <a:ext cx="6048672" cy="720079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l" rtl="0" eaLnBrk="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  <a:ea typeface="MS PGothic" pitchFamily="34" charset="-128"/>
                <a:cs typeface="ＭＳ Ｐゴシック" charset="0"/>
              </a:defRPr>
            </a:lvl2pPr>
            <a:lvl3pPr algn="l" rtl="0" eaLnBrk="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  <a:ea typeface="MS PGothic" pitchFamily="34" charset="-128"/>
                <a:cs typeface="ＭＳ Ｐゴシック" charset="0"/>
              </a:defRPr>
            </a:lvl3pPr>
            <a:lvl4pPr algn="l" rtl="0" eaLnBrk="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  <a:ea typeface="MS PGothic" pitchFamily="34" charset="-128"/>
                <a:cs typeface="ＭＳ Ｐゴシック" charset="0"/>
              </a:defRPr>
            </a:lvl4pPr>
            <a:lvl5pPr algn="l" rtl="0" eaLnBrk="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  <a:ea typeface="MS PGothic" pitchFamily="34" charset="-128"/>
                <a:cs typeface="ＭＳ Ｐゴシック" charset="0"/>
              </a:defRPr>
            </a:lvl5pPr>
            <a:lvl6pPr marL="457200" algn="l" rtl="0" eaLnBrk="1" fontAlgn="base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</a:defRPr>
            </a:lvl6pPr>
            <a:lvl7pPr marL="914400" algn="l" rtl="0" eaLnBrk="1" fontAlgn="base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</a:defRPr>
            </a:lvl7pPr>
            <a:lvl8pPr marL="1371600" algn="l" rtl="0" eaLnBrk="1" fontAlgn="base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</a:defRPr>
            </a:lvl8pPr>
            <a:lvl9pPr marL="1828800" algn="l" rtl="0" eaLnBrk="1" fontAlgn="base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</a:defRPr>
            </a:lvl9pPr>
          </a:lstStyle>
          <a:p>
            <a:pPr eaLnBrk="1" hangingPunct="1"/>
            <a:r>
              <a:rPr lang="en-US" altLang="en-US" sz="4000" kern="0" dirty="0"/>
              <a:t>Key Definitions</a:t>
            </a:r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323528" y="1124744"/>
            <a:ext cx="8496944" cy="37338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30000"/>
              </a:spcBef>
              <a:spcAft>
                <a:spcPct val="0"/>
              </a:spcAft>
              <a:buChar char="•"/>
              <a:defRPr sz="3200">
                <a:solidFill>
                  <a:srgbClr val="2A196F"/>
                </a:solidFill>
                <a:latin typeface="+mn-lt"/>
                <a:ea typeface="MS PGothic" pitchFamily="34" charset="-128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30000"/>
              </a:spcBef>
              <a:spcAft>
                <a:spcPct val="0"/>
              </a:spcAft>
              <a:buFont typeface="TUOS Stephenson" pitchFamily="18" charset="0"/>
              <a:buChar char="•"/>
              <a:defRPr sz="2800">
                <a:solidFill>
                  <a:srgbClr val="2A196F"/>
                </a:solidFill>
                <a:latin typeface="+mn-lt"/>
                <a:ea typeface="MS PGothic" pitchFamily="34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2A196F"/>
                </a:solidFill>
                <a:latin typeface="+mn-lt"/>
                <a:ea typeface="MS PGothic" pitchFamily="34" charset="-128"/>
              </a:defRPr>
            </a:lvl3pPr>
            <a:lvl4pPr marL="1600200" indent="-2286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Font typeface="TUOS Stephenson" pitchFamily="18" charset="0"/>
              <a:defRPr sz="1400">
                <a:solidFill>
                  <a:srgbClr val="2A196F"/>
                </a:solidFill>
                <a:latin typeface="+mn-lt"/>
                <a:ea typeface="MS PGothic" pitchFamily="34" charset="-128"/>
              </a:defRPr>
            </a:lvl4pPr>
            <a:lvl5pPr marL="2057400" indent="-228600" algn="l" rtl="0" eaLnBrk="0" fontAlgn="base" hangingPunct="0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18" charset="0"/>
              <a:buChar char="•"/>
              <a:defRPr sz="900">
                <a:solidFill>
                  <a:srgbClr val="2A196F"/>
                </a:solidFill>
                <a:latin typeface="+mn-lt"/>
                <a:ea typeface="MS PGothic" pitchFamily="34" charset="-128"/>
              </a:defRPr>
            </a:lvl5pPr>
            <a:lvl6pPr marL="2514600" indent="-228600" algn="l" rtl="0" eaLnBrk="1" fontAlgn="base" hangingPunct="1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-128" charset="0"/>
              <a:buChar char="•"/>
              <a:defRPr sz="900">
                <a:solidFill>
                  <a:srgbClr val="2A196F"/>
                </a:solidFill>
                <a:latin typeface="+mn-lt"/>
              </a:defRPr>
            </a:lvl6pPr>
            <a:lvl7pPr marL="2971800" indent="-228600" algn="l" rtl="0" eaLnBrk="1" fontAlgn="base" hangingPunct="1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-128" charset="0"/>
              <a:buChar char="•"/>
              <a:defRPr sz="900">
                <a:solidFill>
                  <a:srgbClr val="2A196F"/>
                </a:solidFill>
                <a:latin typeface="+mn-lt"/>
              </a:defRPr>
            </a:lvl7pPr>
            <a:lvl8pPr marL="3429000" indent="-228600" algn="l" rtl="0" eaLnBrk="1" fontAlgn="base" hangingPunct="1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-128" charset="0"/>
              <a:buChar char="•"/>
              <a:defRPr sz="900">
                <a:solidFill>
                  <a:srgbClr val="2A196F"/>
                </a:solidFill>
                <a:latin typeface="+mn-lt"/>
              </a:defRPr>
            </a:lvl8pPr>
            <a:lvl9pPr marL="3886200" indent="-228600" algn="l" rtl="0" eaLnBrk="1" fontAlgn="base" hangingPunct="1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-128" charset="0"/>
              <a:buChar char="•"/>
              <a:defRPr sz="900">
                <a:solidFill>
                  <a:srgbClr val="2A196F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r>
              <a:rPr lang="en-GB" b="1" dirty="0">
                <a:solidFill>
                  <a:srgbClr val="0099FF"/>
                </a:solidFill>
              </a:rPr>
              <a:t>Formative assessment </a:t>
            </a:r>
            <a:r>
              <a:rPr lang="en-GB" dirty="0">
                <a:solidFill>
                  <a:srgbClr val="0099FF"/>
                </a:solidFill>
              </a:rPr>
              <a:t>=</a:t>
            </a:r>
          </a:p>
          <a:p>
            <a:pPr marL="361950" indent="0">
              <a:lnSpc>
                <a:spcPct val="90000"/>
              </a:lnSpc>
              <a:buNone/>
            </a:pPr>
            <a:r>
              <a:rPr lang="en-GB" dirty="0">
                <a:solidFill>
                  <a:srgbClr val="0099FF"/>
                </a:solidFill>
              </a:rPr>
              <a:t>Assessment </a:t>
            </a:r>
            <a:r>
              <a:rPr lang="en-GB" i="1" dirty="0">
                <a:solidFill>
                  <a:srgbClr val="0099FF"/>
                </a:solidFill>
              </a:rPr>
              <a:t>for learning</a:t>
            </a:r>
            <a:r>
              <a:rPr lang="en-GB" dirty="0">
                <a:solidFill>
                  <a:srgbClr val="0099FF"/>
                </a:solidFill>
              </a:rPr>
              <a:t>, in contrast to summative assessment which is for grading and certification purposes </a:t>
            </a:r>
          </a:p>
          <a:p>
            <a:pPr marL="0" indent="0" algn="r">
              <a:lnSpc>
                <a:spcPct val="90000"/>
              </a:lnSpc>
              <a:buNone/>
            </a:pPr>
            <a:r>
              <a:rPr lang="en-GB" sz="2400" dirty="0">
                <a:solidFill>
                  <a:srgbClr val="0099FF"/>
                </a:solidFill>
              </a:rPr>
              <a:t>(</a:t>
            </a:r>
            <a:r>
              <a:rPr lang="en-GB" sz="2400" dirty="0" err="1">
                <a:solidFill>
                  <a:srgbClr val="0099FF"/>
                </a:solidFill>
              </a:rPr>
              <a:t>Seviour</a:t>
            </a:r>
            <a:r>
              <a:rPr lang="en-GB" sz="2400" dirty="0">
                <a:solidFill>
                  <a:srgbClr val="0099FF"/>
                </a:solidFill>
              </a:rPr>
              <a:t>, 2015, p.84) </a:t>
            </a:r>
            <a:endParaRPr lang="en-GB" altLang="en-US" sz="2400" kern="0" dirty="0">
              <a:solidFill>
                <a:srgbClr val="0099FF"/>
              </a:solidFill>
            </a:endParaRPr>
          </a:p>
          <a:p>
            <a:pPr>
              <a:lnSpc>
                <a:spcPct val="90000"/>
              </a:lnSpc>
            </a:pPr>
            <a:r>
              <a:rPr lang="en-GB" altLang="en-US" b="1" kern="0" dirty="0">
                <a:solidFill>
                  <a:srgbClr val="0099FF"/>
                </a:solidFill>
              </a:rPr>
              <a:t>Formative feedback </a:t>
            </a:r>
            <a:r>
              <a:rPr lang="en-GB" altLang="en-US" kern="0" dirty="0">
                <a:solidFill>
                  <a:srgbClr val="0099FF"/>
                </a:solidFill>
              </a:rPr>
              <a:t>=</a:t>
            </a:r>
          </a:p>
          <a:p>
            <a:pPr marL="361950" indent="0">
              <a:lnSpc>
                <a:spcPct val="90000"/>
              </a:lnSpc>
              <a:buNone/>
            </a:pPr>
            <a:r>
              <a:rPr lang="en-GB" altLang="en-US" kern="0" dirty="0">
                <a:solidFill>
                  <a:srgbClr val="0099FF"/>
                </a:solidFill>
              </a:rPr>
              <a:t>Feedback “intended to shape learning” enabling teachers to “support a performance”</a:t>
            </a:r>
          </a:p>
          <a:p>
            <a:pPr marL="0" indent="0" algn="r">
              <a:lnSpc>
                <a:spcPct val="90000"/>
              </a:lnSpc>
              <a:buNone/>
            </a:pPr>
            <a:r>
              <a:rPr lang="en-GB" sz="2400" dirty="0">
                <a:solidFill>
                  <a:srgbClr val="0099FF"/>
                </a:solidFill>
              </a:rPr>
              <a:t>(Alexander, Argent, &amp; Spencer, 2008, p.305)</a:t>
            </a:r>
          </a:p>
          <a:p>
            <a:pPr marL="0" indent="0" algn="r">
              <a:lnSpc>
                <a:spcPct val="90000"/>
              </a:lnSpc>
              <a:buNone/>
            </a:pPr>
            <a:endParaRPr lang="en-GB" altLang="en-US" sz="2400" kern="0" dirty="0">
              <a:solidFill>
                <a:srgbClr val="0099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8905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E2F67B-495C-412F-B36E-5F4A98447CA9}" type="datetime1">
              <a:rPr lang="en-GB" altLang="en-US" smtClean="0"/>
              <a:pPr>
                <a:defRPr/>
              </a:pPr>
              <a:t>22/02/2019</a:t>
            </a:fld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© The University of Sheffield</a:t>
            </a:r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GB" altLang="en-U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028"/>
          <p:cNvSpPr txBox="1">
            <a:spLocks noChangeArrowheads="1"/>
          </p:cNvSpPr>
          <p:nvPr/>
        </p:nvSpPr>
        <p:spPr>
          <a:xfrm>
            <a:off x="2555776" y="188640"/>
            <a:ext cx="6048672" cy="720079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l" rtl="0" eaLnBrk="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  <a:ea typeface="MS PGothic" pitchFamily="34" charset="-128"/>
                <a:cs typeface="ＭＳ Ｐゴシック" charset="0"/>
              </a:defRPr>
            </a:lvl2pPr>
            <a:lvl3pPr algn="l" rtl="0" eaLnBrk="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  <a:ea typeface="MS PGothic" pitchFamily="34" charset="-128"/>
                <a:cs typeface="ＭＳ Ｐゴシック" charset="0"/>
              </a:defRPr>
            </a:lvl3pPr>
            <a:lvl4pPr algn="l" rtl="0" eaLnBrk="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  <a:ea typeface="MS PGothic" pitchFamily="34" charset="-128"/>
                <a:cs typeface="ＭＳ Ｐゴシック" charset="0"/>
              </a:defRPr>
            </a:lvl4pPr>
            <a:lvl5pPr algn="l" rtl="0" eaLnBrk="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  <a:ea typeface="MS PGothic" pitchFamily="34" charset="-128"/>
                <a:cs typeface="ＭＳ Ｐゴシック" charset="0"/>
              </a:defRPr>
            </a:lvl5pPr>
            <a:lvl6pPr marL="457200" algn="l" rtl="0" eaLnBrk="1" fontAlgn="base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</a:defRPr>
            </a:lvl6pPr>
            <a:lvl7pPr marL="914400" algn="l" rtl="0" eaLnBrk="1" fontAlgn="base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</a:defRPr>
            </a:lvl7pPr>
            <a:lvl8pPr marL="1371600" algn="l" rtl="0" eaLnBrk="1" fontAlgn="base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</a:defRPr>
            </a:lvl8pPr>
            <a:lvl9pPr marL="1828800" algn="l" rtl="0" eaLnBrk="1" fontAlgn="base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</a:defRPr>
            </a:lvl9pPr>
          </a:lstStyle>
          <a:p>
            <a:pPr eaLnBrk="1" hangingPunct="1"/>
            <a:r>
              <a:rPr lang="en-US" altLang="en-US" sz="4000" kern="0" dirty="0"/>
              <a:t>Formative Feedback</a:t>
            </a:r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539552" y="1124744"/>
            <a:ext cx="8013898" cy="37338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30000"/>
              </a:spcBef>
              <a:spcAft>
                <a:spcPct val="0"/>
              </a:spcAft>
              <a:buChar char="•"/>
              <a:defRPr sz="3200">
                <a:solidFill>
                  <a:srgbClr val="2A196F"/>
                </a:solidFill>
                <a:latin typeface="+mn-lt"/>
                <a:ea typeface="MS PGothic" pitchFamily="34" charset="-128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30000"/>
              </a:spcBef>
              <a:spcAft>
                <a:spcPct val="0"/>
              </a:spcAft>
              <a:buFont typeface="TUOS Stephenson" pitchFamily="18" charset="0"/>
              <a:buChar char="•"/>
              <a:defRPr sz="2800">
                <a:solidFill>
                  <a:srgbClr val="2A196F"/>
                </a:solidFill>
                <a:latin typeface="+mn-lt"/>
                <a:ea typeface="MS PGothic" pitchFamily="34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2A196F"/>
                </a:solidFill>
                <a:latin typeface="+mn-lt"/>
                <a:ea typeface="MS PGothic" pitchFamily="34" charset="-128"/>
              </a:defRPr>
            </a:lvl3pPr>
            <a:lvl4pPr marL="1600200" indent="-2286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Font typeface="TUOS Stephenson" pitchFamily="18" charset="0"/>
              <a:defRPr sz="1400">
                <a:solidFill>
                  <a:srgbClr val="2A196F"/>
                </a:solidFill>
                <a:latin typeface="+mn-lt"/>
                <a:ea typeface="MS PGothic" pitchFamily="34" charset="-128"/>
              </a:defRPr>
            </a:lvl4pPr>
            <a:lvl5pPr marL="2057400" indent="-228600" algn="l" rtl="0" eaLnBrk="0" fontAlgn="base" hangingPunct="0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18" charset="0"/>
              <a:buChar char="•"/>
              <a:defRPr sz="900">
                <a:solidFill>
                  <a:srgbClr val="2A196F"/>
                </a:solidFill>
                <a:latin typeface="+mn-lt"/>
                <a:ea typeface="MS PGothic" pitchFamily="34" charset="-128"/>
              </a:defRPr>
            </a:lvl5pPr>
            <a:lvl6pPr marL="2514600" indent="-228600" algn="l" rtl="0" eaLnBrk="1" fontAlgn="base" hangingPunct="1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-128" charset="0"/>
              <a:buChar char="•"/>
              <a:defRPr sz="900">
                <a:solidFill>
                  <a:srgbClr val="2A196F"/>
                </a:solidFill>
                <a:latin typeface="+mn-lt"/>
              </a:defRPr>
            </a:lvl6pPr>
            <a:lvl7pPr marL="2971800" indent="-228600" algn="l" rtl="0" eaLnBrk="1" fontAlgn="base" hangingPunct="1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-128" charset="0"/>
              <a:buChar char="•"/>
              <a:defRPr sz="900">
                <a:solidFill>
                  <a:srgbClr val="2A196F"/>
                </a:solidFill>
                <a:latin typeface="+mn-lt"/>
              </a:defRPr>
            </a:lvl7pPr>
            <a:lvl8pPr marL="3429000" indent="-228600" algn="l" rtl="0" eaLnBrk="1" fontAlgn="base" hangingPunct="1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-128" charset="0"/>
              <a:buChar char="•"/>
              <a:defRPr sz="900">
                <a:solidFill>
                  <a:srgbClr val="2A196F"/>
                </a:solidFill>
                <a:latin typeface="+mn-lt"/>
              </a:defRPr>
            </a:lvl8pPr>
            <a:lvl9pPr marL="3886200" indent="-228600" algn="l" rtl="0" eaLnBrk="1" fontAlgn="base" hangingPunct="1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-128" charset="0"/>
              <a:buChar char="•"/>
              <a:defRPr sz="900">
                <a:solidFill>
                  <a:srgbClr val="2A196F"/>
                </a:solidFill>
                <a:latin typeface="+mn-lt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endParaRPr lang="en-GB" altLang="en-US" kern="0" dirty="0">
              <a:solidFill>
                <a:srgbClr val="0099FF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3836" y="785621"/>
            <a:ext cx="7889614" cy="6675827"/>
          </a:xfrm>
          <a:prstGeom prst="rect">
            <a:avLst/>
          </a:prstGeom>
        </p:spPr>
      </p:pic>
      <p:sp>
        <p:nvSpPr>
          <p:cNvPr id="9" name="Oval 8"/>
          <p:cNvSpPr/>
          <p:nvPr/>
        </p:nvSpPr>
        <p:spPr bwMode="auto">
          <a:xfrm>
            <a:off x="2987824" y="6061676"/>
            <a:ext cx="2880320" cy="787940"/>
          </a:xfrm>
          <a:prstGeom prst="ellipse">
            <a:avLst/>
          </a:prstGeom>
          <a:noFill/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UOS Stephenson" pitchFamily="-128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5652120" y="4797152"/>
            <a:ext cx="2880320" cy="936104"/>
          </a:xfrm>
          <a:prstGeom prst="ellipse">
            <a:avLst/>
          </a:prstGeom>
          <a:noFill/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UOS Stephenson" pitchFamily="-12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179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E2F67B-495C-412F-B36E-5F4A98447CA9}" type="datetime1">
              <a:rPr lang="en-GB" altLang="en-US" smtClean="0"/>
              <a:pPr>
                <a:defRPr/>
              </a:pPr>
              <a:t>22/02/2019</a:t>
            </a:fld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© The University of Sheffield</a:t>
            </a:r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GB" altLang="en-U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028"/>
          <p:cNvSpPr txBox="1">
            <a:spLocks noChangeArrowheads="1"/>
          </p:cNvSpPr>
          <p:nvPr/>
        </p:nvSpPr>
        <p:spPr>
          <a:xfrm>
            <a:off x="2555776" y="188640"/>
            <a:ext cx="6048672" cy="720079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l" rtl="0" eaLnBrk="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  <a:ea typeface="MS PGothic" pitchFamily="34" charset="-128"/>
                <a:cs typeface="ＭＳ Ｐゴシック" charset="0"/>
              </a:defRPr>
            </a:lvl2pPr>
            <a:lvl3pPr algn="l" rtl="0" eaLnBrk="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  <a:ea typeface="MS PGothic" pitchFamily="34" charset="-128"/>
                <a:cs typeface="ＭＳ Ｐゴシック" charset="0"/>
              </a:defRPr>
            </a:lvl3pPr>
            <a:lvl4pPr algn="l" rtl="0" eaLnBrk="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  <a:ea typeface="MS PGothic" pitchFamily="34" charset="-128"/>
                <a:cs typeface="ＭＳ Ｐゴシック" charset="0"/>
              </a:defRPr>
            </a:lvl4pPr>
            <a:lvl5pPr algn="l" rtl="0" eaLnBrk="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  <a:ea typeface="MS PGothic" pitchFamily="34" charset="-128"/>
                <a:cs typeface="ＭＳ Ｐゴシック" charset="0"/>
              </a:defRPr>
            </a:lvl5pPr>
            <a:lvl6pPr marL="457200" algn="l" rtl="0" eaLnBrk="1" fontAlgn="base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</a:defRPr>
            </a:lvl6pPr>
            <a:lvl7pPr marL="914400" algn="l" rtl="0" eaLnBrk="1" fontAlgn="base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</a:defRPr>
            </a:lvl7pPr>
            <a:lvl8pPr marL="1371600" algn="l" rtl="0" eaLnBrk="1" fontAlgn="base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</a:defRPr>
            </a:lvl8pPr>
            <a:lvl9pPr marL="1828800" algn="l" rtl="0" eaLnBrk="1" fontAlgn="base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</a:defRPr>
            </a:lvl9pPr>
          </a:lstStyle>
          <a:p>
            <a:pPr eaLnBrk="1" hangingPunct="1"/>
            <a:r>
              <a:rPr lang="en-US" altLang="en-US" sz="4000" kern="0" dirty="0"/>
              <a:t>Reflect on your context</a:t>
            </a:r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395536" y="1365919"/>
            <a:ext cx="8519864" cy="465705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30000"/>
              </a:spcBef>
              <a:spcAft>
                <a:spcPct val="0"/>
              </a:spcAft>
              <a:buChar char="•"/>
              <a:defRPr sz="3200">
                <a:solidFill>
                  <a:srgbClr val="2A196F"/>
                </a:solidFill>
                <a:latin typeface="+mn-lt"/>
                <a:ea typeface="MS PGothic" pitchFamily="34" charset="-128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30000"/>
              </a:spcBef>
              <a:spcAft>
                <a:spcPct val="0"/>
              </a:spcAft>
              <a:buFont typeface="TUOS Stephenson" pitchFamily="18" charset="0"/>
              <a:buChar char="•"/>
              <a:defRPr sz="2800">
                <a:solidFill>
                  <a:srgbClr val="2A196F"/>
                </a:solidFill>
                <a:latin typeface="+mn-lt"/>
                <a:ea typeface="MS PGothic" pitchFamily="34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2A196F"/>
                </a:solidFill>
                <a:latin typeface="+mn-lt"/>
                <a:ea typeface="MS PGothic" pitchFamily="34" charset="-128"/>
              </a:defRPr>
            </a:lvl3pPr>
            <a:lvl4pPr marL="1600200" indent="-2286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Font typeface="TUOS Stephenson" pitchFamily="18" charset="0"/>
              <a:defRPr sz="1400">
                <a:solidFill>
                  <a:srgbClr val="2A196F"/>
                </a:solidFill>
                <a:latin typeface="+mn-lt"/>
                <a:ea typeface="MS PGothic" pitchFamily="34" charset="-128"/>
              </a:defRPr>
            </a:lvl4pPr>
            <a:lvl5pPr marL="2057400" indent="-228600" algn="l" rtl="0" eaLnBrk="0" fontAlgn="base" hangingPunct="0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18" charset="0"/>
              <a:buChar char="•"/>
              <a:defRPr sz="900">
                <a:solidFill>
                  <a:srgbClr val="2A196F"/>
                </a:solidFill>
                <a:latin typeface="+mn-lt"/>
                <a:ea typeface="MS PGothic" pitchFamily="34" charset="-128"/>
              </a:defRPr>
            </a:lvl5pPr>
            <a:lvl6pPr marL="2514600" indent="-228600" algn="l" rtl="0" eaLnBrk="1" fontAlgn="base" hangingPunct="1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-128" charset="0"/>
              <a:buChar char="•"/>
              <a:defRPr sz="900">
                <a:solidFill>
                  <a:srgbClr val="2A196F"/>
                </a:solidFill>
                <a:latin typeface="+mn-lt"/>
              </a:defRPr>
            </a:lvl6pPr>
            <a:lvl7pPr marL="2971800" indent="-228600" algn="l" rtl="0" eaLnBrk="1" fontAlgn="base" hangingPunct="1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-128" charset="0"/>
              <a:buChar char="•"/>
              <a:defRPr sz="900">
                <a:solidFill>
                  <a:srgbClr val="2A196F"/>
                </a:solidFill>
                <a:latin typeface="+mn-lt"/>
              </a:defRPr>
            </a:lvl7pPr>
            <a:lvl8pPr marL="3429000" indent="-228600" algn="l" rtl="0" eaLnBrk="1" fontAlgn="base" hangingPunct="1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-128" charset="0"/>
              <a:buChar char="•"/>
              <a:defRPr sz="900">
                <a:solidFill>
                  <a:srgbClr val="2A196F"/>
                </a:solidFill>
                <a:latin typeface="+mn-lt"/>
              </a:defRPr>
            </a:lvl8pPr>
            <a:lvl9pPr marL="3886200" indent="-228600" algn="l" rtl="0" eaLnBrk="1" fontAlgn="base" hangingPunct="1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-128" charset="0"/>
              <a:buChar char="•"/>
              <a:defRPr sz="900">
                <a:solidFill>
                  <a:srgbClr val="2A196F"/>
                </a:solidFill>
                <a:latin typeface="+mn-lt"/>
              </a:defRPr>
            </a:lvl9pPr>
          </a:lstStyle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GB" altLang="en-US" kern="0" dirty="0">
                <a:solidFill>
                  <a:srgbClr val="0099FF"/>
                </a:solidFill>
              </a:rPr>
              <a:t>How is FF on student writing provided on your programme?</a:t>
            </a:r>
            <a:br>
              <a:rPr lang="en-GB" altLang="en-US" kern="0" dirty="0">
                <a:solidFill>
                  <a:srgbClr val="0099FF"/>
                </a:solidFill>
              </a:rPr>
            </a:br>
            <a:endParaRPr lang="en-GB" altLang="en-US" kern="0" dirty="0">
              <a:solidFill>
                <a:srgbClr val="0099FF"/>
              </a:solidFill>
            </a:endParaRP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GB" altLang="en-US" kern="0" dirty="0">
                <a:solidFill>
                  <a:srgbClr val="0099FF"/>
                </a:solidFill>
              </a:rPr>
              <a:t>Do students successfully use the FF provided on their writing to revise from one draft to the next?</a:t>
            </a:r>
            <a:br>
              <a:rPr lang="en-GB" altLang="en-US" kern="0" dirty="0">
                <a:solidFill>
                  <a:srgbClr val="0099FF"/>
                </a:solidFill>
              </a:rPr>
            </a:br>
            <a:endParaRPr lang="en-GB" altLang="en-US" kern="0" dirty="0">
              <a:solidFill>
                <a:srgbClr val="0099FF"/>
              </a:solidFill>
            </a:endParaRP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GB" altLang="en-US" kern="0" dirty="0">
                <a:solidFill>
                  <a:srgbClr val="0099FF"/>
                </a:solidFill>
              </a:rPr>
              <a:t>Do teachers feel competent and confident to provide FF on writing?</a:t>
            </a:r>
            <a:br>
              <a:rPr lang="en-GB" altLang="en-US" kern="0" dirty="0">
                <a:solidFill>
                  <a:srgbClr val="0099FF"/>
                </a:solidFill>
              </a:rPr>
            </a:br>
            <a:endParaRPr lang="en-GB" altLang="en-US" kern="0" dirty="0">
              <a:solidFill>
                <a:srgbClr val="0099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8328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028"/>
          <p:cNvSpPr txBox="1">
            <a:spLocks noChangeArrowheads="1"/>
          </p:cNvSpPr>
          <p:nvPr/>
        </p:nvSpPr>
        <p:spPr>
          <a:xfrm>
            <a:off x="2555776" y="188640"/>
            <a:ext cx="6408712" cy="720079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l" rtl="0" eaLnBrk="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  <a:ea typeface="MS PGothic" pitchFamily="34" charset="-128"/>
                <a:cs typeface="ＭＳ Ｐゴシック" charset="0"/>
              </a:defRPr>
            </a:lvl2pPr>
            <a:lvl3pPr algn="l" rtl="0" eaLnBrk="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  <a:ea typeface="MS PGothic" pitchFamily="34" charset="-128"/>
                <a:cs typeface="ＭＳ Ｐゴシック" charset="0"/>
              </a:defRPr>
            </a:lvl3pPr>
            <a:lvl4pPr algn="l" rtl="0" eaLnBrk="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  <a:ea typeface="MS PGothic" pitchFamily="34" charset="-128"/>
                <a:cs typeface="ＭＳ Ｐゴシック" charset="0"/>
              </a:defRPr>
            </a:lvl4pPr>
            <a:lvl5pPr algn="l" rtl="0" eaLnBrk="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  <a:ea typeface="MS PGothic" pitchFamily="34" charset="-128"/>
                <a:cs typeface="ＭＳ Ｐゴシック" charset="0"/>
              </a:defRPr>
            </a:lvl5pPr>
            <a:lvl6pPr marL="457200" algn="l" rtl="0" eaLnBrk="1" fontAlgn="base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</a:defRPr>
            </a:lvl6pPr>
            <a:lvl7pPr marL="914400" algn="l" rtl="0" eaLnBrk="1" fontAlgn="base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</a:defRPr>
            </a:lvl7pPr>
            <a:lvl8pPr marL="1371600" algn="l" rtl="0" eaLnBrk="1" fontAlgn="base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</a:defRPr>
            </a:lvl8pPr>
            <a:lvl9pPr marL="1828800" algn="l" rtl="0" eaLnBrk="1" fontAlgn="base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</a:defRPr>
            </a:lvl9pPr>
          </a:lstStyle>
          <a:p>
            <a:pPr eaLnBrk="1" hangingPunct="1"/>
            <a:r>
              <a:rPr lang="en-US" altLang="en-US" sz="4000" kern="0" dirty="0"/>
              <a:t>FF on the AES Module</a:t>
            </a:r>
          </a:p>
        </p:txBody>
      </p:sp>
      <p:sp>
        <p:nvSpPr>
          <p:cNvPr id="2" name="Rectangle 1"/>
          <p:cNvSpPr/>
          <p:nvPr/>
        </p:nvSpPr>
        <p:spPr>
          <a:xfrm>
            <a:off x="-180529" y="1124744"/>
            <a:ext cx="4969509" cy="978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7187">
              <a:lnSpc>
                <a:spcPct val="90000"/>
              </a:lnSpc>
            </a:pPr>
            <a:r>
              <a:rPr lang="en-GB" altLang="en-US" sz="3200" kern="0" dirty="0">
                <a:solidFill>
                  <a:srgbClr val="0099FF"/>
                </a:solidFill>
                <a:latin typeface="TUOS Blake" panose="020B0503040000020004" pitchFamily="34" charset="0"/>
              </a:rPr>
              <a:t>1. </a:t>
            </a:r>
            <a:r>
              <a:rPr lang="en-GB" altLang="en-US" sz="3200" kern="0" dirty="0" err="1">
                <a:solidFill>
                  <a:srgbClr val="0099FF"/>
                </a:solidFill>
                <a:latin typeface="TUOS Blake" panose="020B0503040000020004" pitchFamily="34" charset="0"/>
              </a:rPr>
              <a:t>QuickMarks</a:t>
            </a:r>
            <a:r>
              <a:rPr lang="en-GB" altLang="en-US" sz="3200" kern="0" dirty="0">
                <a:solidFill>
                  <a:srgbClr val="0099FF"/>
                </a:solidFill>
                <a:latin typeface="TUOS Blake" panose="020B0503040000020004" pitchFamily="34" charset="0"/>
              </a:rPr>
              <a:t> (Error correction code)</a:t>
            </a:r>
            <a:endParaRPr lang="en-GB" altLang="en-US" sz="3200" kern="0" dirty="0">
              <a:latin typeface="TUOS Blake" panose="020B05030400000200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D8A74A9-1C05-4A55-8738-12A3E72AEA8C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395536" y="1988840"/>
            <a:ext cx="3445492" cy="1713694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A01B68B4-D706-4A42-A4A4-8F25630A42C0}"/>
              </a:ext>
            </a:extLst>
          </p:cNvPr>
          <p:cNvSpPr/>
          <p:nvPr/>
        </p:nvSpPr>
        <p:spPr>
          <a:xfrm>
            <a:off x="4608512" y="1269596"/>
            <a:ext cx="4572000" cy="978729"/>
          </a:xfrm>
          <a:prstGeom prst="rect">
            <a:avLst/>
          </a:prstGeom>
        </p:spPr>
        <p:txBody>
          <a:bodyPr>
            <a:spAutoFit/>
          </a:bodyPr>
          <a:lstStyle/>
          <a:p>
            <a:pPr marL="357187">
              <a:lnSpc>
                <a:spcPct val="90000"/>
              </a:lnSpc>
            </a:pPr>
            <a:r>
              <a:rPr lang="en-GB" altLang="en-US" sz="3200" kern="0" dirty="0">
                <a:solidFill>
                  <a:srgbClr val="0099FF"/>
                </a:solidFill>
                <a:latin typeface="TUOS Blake" panose="020B0503040000020004" pitchFamily="34" charset="0"/>
              </a:rPr>
              <a:t>2. Comments</a:t>
            </a:r>
            <a:br>
              <a:rPr lang="en-GB" altLang="en-US" sz="3200" kern="0" dirty="0">
                <a:solidFill>
                  <a:srgbClr val="0099FF"/>
                </a:solidFill>
                <a:latin typeface="TUOS Blake" panose="020B0503040000020004" pitchFamily="34" charset="0"/>
              </a:rPr>
            </a:br>
            <a:endParaRPr lang="en-GB" altLang="en-US" sz="3200" kern="0" dirty="0">
              <a:solidFill>
                <a:srgbClr val="0099FF"/>
              </a:solidFill>
              <a:latin typeface="TUOS Blake" panose="020B05030400000200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F3910C5-6952-45A6-830D-767388BB36A3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4924225" y="1893646"/>
            <a:ext cx="4112271" cy="162877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1102B8E5-D7DD-48A8-98BF-EEC418832F68}"/>
              </a:ext>
            </a:extLst>
          </p:cNvPr>
          <p:cNvSpPr/>
          <p:nvPr/>
        </p:nvSpPr>
        <p:spPr>
          <a:xfrm>
            <a:off x="-180528" y="3829573"/>
            <a:ext cx="4572000" cy="5355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357187">
              <a:lnSpc>
                <a:spcPct val="90000"/>
              </a:lnSpc>
            </a:pPr>
            <a:r>
              <a:rPr lang="en-GB" altLang="en-US" sz="3200" kern="0" dirty="0">
                <a:solidFill>
                  <a:srgbClr val="0099FF"/>
                </a:solidFill>
                <a:latin typeface="TUOS Blake" panose="020B0503040000020004" pitchFamily="34" charset="0"/>
              </a:rPr>
              <a:t>3. Feedback Summary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40C6989-D53F-43FF-A62B-CE899C1042F9}"/>
              </a:ext>
            </a:extLst>
          </p:cNvPr>
          <p:cNvSpPr/>
          <p:nvPr/>
        </p:nvSpPr>
        <p:spPr>
          <a:xfrm>
            <a:off x="4571088" y="3834022"/>
            <a:ext cx="3241272" cy="5355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57187">
              <a:lnSpc>
                <a:spcPct val="90000"/>
              </a:lnSpc>
            </a:pPr>
            <a:r>
              <a:rPr lang="en-GB" altLang="en-US" sz="3200" kern="0" dirty="0">
                <a:solidFill>
                  <a:srgbClr val="0099FF"/>
                </a:solidFill>
                <a:latin typeface="TUOS Blake" panose="020B0503040000020004" pitchFamily="34" charset="0"/>
              </a:rPr>
              <a:t>4. Grading Form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1006E1-36FD-4927-97B7-E6623E21756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84123" y="4396579"/>
            <a:ext cx="5444461" cy="3023958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D3A778FB-8DCC-4907-8C39-B4C98DD6C9FE}"/>
              </a:ext>
            </a:extLst>
          </p:cNvPr>
          <p:cNvPicPr/>
          <p:nvPr/>
        </p:nvPicPr>
        <p:blipFill>
          <a:blip r:embed="rId6"/>
          <a:stretch>
            <a:fillRect/>
          </a:stretch>
        </p:blipFill>
        <p:spPr>
          <a:xfrm>
            <a:off x="1187624" y="4411319"/>
            <a:ext cx="1827530" cy="3019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041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A72346-7E95-4B9E-96F9-72C5222FEA1D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028"/>
          <p:cNvSpPr txBox="1">
            <a:spLocks noChangeArrowheads="1"/>
          </p:cNvSpPr>
          <p:nvPr/>
        </p:nvSpPr>
        <p:spPr>
          <a:xfrm>
            <a:off x="2555776" y="188640"/>
            <a:ext cx="6048672" cy="720079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l" rtl="0" eaLnBrk="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  <a:ea typeface="MS PGothic" pitchFamily="34" charset="-128"/>
                <a:cs typeface="ＭＳ Ｐゴシック" charset="0"/>
              </a:defRPr>
            </a:lvl2pPr>
            <a:lvl3pPr algn="l" rtl="0" eaLnBrk="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  <a:ea typeface="MS PGothic" pitchFamily="34" charset="-128"/>
                <a:cs typeface="ＭＳ Ｐゴシック" charset="0"/>
              </a:defRPr>
            </a:lvl3pPr>
            <a:lvl4pPr algn="l" rtl="0" eaLnBrk="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  <a:ea typeface="MS PGothic" pitchFamily="34" charset="-128"/>
                <a:cs typeface="ＭＳ Ｐゴシック" charset="0"/>
              </a:defRPr>
            </a:lvl4pPr>
            <a:lvl5pPr algn="l" rtl="0" eaLnBrk="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  <a:ea typeface="MS PGothic" pitchFamily="34" charset="-128"/>
                <a:cs typeface="ＭＳ Ｐゴシック" charset="0"/>
              </a:defRPr>
            </a:lvl5pPr>
            <a:lvl6pPr marL="457200" algn="l" rtl="0" eaLnBrk="1" fontAlgn="base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</a:defRPr>
            </a:lvl6pPr>
            <a:lvl7pPr marL="914400" algn="l" rtl="0" eaLnBrk="1" fontAlgn="base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</a:defRPr>
            </a:lvl7pPr>
            <a:lvl8pPr marL="1371600" algn="l" rtl="0" eaLnBrk="1" fontAlgn="base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</a:defRPr>
            </a:lvl8pPr>
            <a:lvl9pPr marL="1828800" algn="l" rtl="0" eaLnBrk="1" fontAlgn="base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</a:defRPr>
            </a:lvl9pPr>
          </a:lstStyle>
          <a:p>
            <a:pPr eaLnBrk="1" hangingPunct="1"/>
            <a:r>
              <a:rPr lang="en-US" altLang="en-US" sz="4000" kern="0" dirty="0"/>
              <a:t>Findings: Revisions</a:t>
            </a:r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611560" y="1340768"/>
            <a:ext cx="8352928" cy="37338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30000"/>
              </a:spcBef>
              <a:spcAft>
                <a:spcPct val="0"/>
              </a:spcAft>
              <a:buChar char="•"/>
              <a:defRPr sz="3200">
                <a:solidFill>
                  <a:srgbClr val="2A196F"/>
                </a:solidFill>
                <a:latin typeface="+mn-lt"/>
                <a:ea typeface="MS PGothic" pitchFamily="34" charset="-128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30000"/>
              </a:spcBef>
              <a:spcAft>
                <a:spcPct val="0"/>
              </a:spcAft>
              <a:buFont typeface="TUOS Stephenson" pitchFamily="18" charset="0"/>
              <a:buChar char="•"/>
              <a:defRPr sz="2800">
                <a:solidFill>
                  <a:srgbClr val="2A196F"/>
                </a:solidFill>
                <a:latin typeface="+mn-lt"/>
                <a:ea typeface="MS PGothic" pitchFamily="34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2A196F"/>
                </a:solidFill>
                <a:latin typeface="+mn-lt"/>
                <a:ea typeface="MS PGothic" pitchFamily="34" charset="-128"/>
              </a:defRPr>
            </a:lvl3pPr>
            <a:lvl4pPr marL="1600200" indent="-2286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Font typeface="TUOS Stephenson" pitchFamily="18" charset="0"/>
              <a:defRPr sz="1400">
                <a:solidFill>
                  <a:srgbClr val="2A196F"/>
                </a:solidFill>
                <a:latin typeface="+mn-lt"/>
                <a:ea typeface="MS PGothic" pitchFamily="34" charset="-128"/>
              </a:defRPr>
            </a:lvl4pPr>
            <a:lvl5pPr marL="2057400" indent="-228600" algn="l" rtl="0" eaLnBrk="0" fontAlgn="base" hangingPunct="0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18" charset="0"/>
              <a:buChar char="•"/>
              <a:defRPr sz="900">
                <a:solidFill>
                  <a:srgbClr val="2A196F"/>
                </a:solidFill>
                <a:latin typeface="+mn-lt"/>
                <a:ea typeface="MS PGothic" pitchFamily="34" charset="-128"/>
              </a:defRPr>
            </a:lvl5pPr>
            <a:lvl6pPr marL="2514600" indent="-228600" algn="l" rtl="0" eaLnBrk="1" fontAlgn="base" hangingPunct="1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-128" charset="0"/>
              <a:buChar char="•"/>
              <a:defRPr sz="900">
                <a:solidFill>
                  <a:srgbClr val="2A196F"/>
                </a:solidFill>
                <a:latin typeface="+mn-lt"/>
              </a:defRPr>
            </a:lvl6pPr>
            <a:lvl7pPr marL="2971800" indent="-228600" algn="l" rtl="0" eaLnBrk="1" fontAlgn="base" hangingPunct="1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-128" charset="0"/>
              <a:buChar char="•"/>
              <a:defRPr sz="900">
                <a:solidFill>
                  <a:srgbClr val="2A196F"/>
                </a:solidFill>
                <a:latin typeface="+mn-lt"/>
              </a:defRPr>
            </a:lvl7pPr>
            <a:lvl8pPr marL="3429000" indent="-228600" algn="l" rtl="0" eaLnBrk="1" fontAlgn="base" hangingPunct="1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-128" charset="0"/>
              <a:buChar char="•"/>
              <a:defRPr sz="900">
                <a:solidFill>
                  <a:srgbClr val="2A196F"/>
                </a:solidFill>
                <a:latin typeface="+mn-lt"/>
              </a:defRPr>
            </a:lvl8pPr>
            <a:lvl9pPr marL="3886200" indent="-228600" algn="l" rtl="0" eaLnBrk="1" fontAlgn="base" hangingPunct="1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-128" charset="0"/>
              <a:buChar char="•"/>
              <a:defRPr sz="900">
                <a:solidFill>
                  <a:srgbClr val="2A196F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en-GB" altLang="en-US" kern="0" dirty="0">
              <a:solidFill>
                <a:srgbClr val="0099FF"/>
              </a:solidFill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9CC401A4-D1C5-4074-84F9-69EF66D980A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211049" y="2547169"/>
          <a:ext cx="6208712" cy="2049780"/>
        </p:xfrm>
        <a:graphic>
          <a:graphicData uri="http://schemas.openxmlformats.org/drawingml/2006/table">
            <a:tbl>
              <a:tblPr firstRow="1" firstCol="1" bandRow="1"/>
              <a:tblGrid>
                <a:gridCol w="2553951">
                  <a:extLst>
                    <a:ext uri="{9D8B030D-6E8A-4147-A177-3AD203B41FA5}">
                      <a16:colId xmlns:a16="http://schemas.microsoft.com/office/drawing/2014/main" val="3270390064"/>
                    </a:ext>
                  </a:extLst>
                </a:gridCol>
                <a:gridCol w="1217681">
                  <a:extLst>
                    <a:ext uri="{9D8B030D-6E8A-4147-A177-3AD203B41FA5}">
                      <a16:colId xmlns:a16="http://schemas.microsoft.com/office/drawing/2014/main" val="4144675638"/>
                    </a:ext>
                  </a:extLst>
                </a:gridCol>
                <a:gridCol w="1218540">
                  <a:extLst>
                    <a:ext uri="{9D8B030D-6E8A-4147-A177-3AD203B41FA5}">
                      <a16:colId xmlns:a16="http://schemas.microsoft.com/office/drawing/2014/main" val="4072578173"/>
                    </a:ext>
                  </a:extLst>
                </a:gridCol>
                <a:gridCol w="1218540">
                  <a:extLst>
                    <a:ext uri="{9D8B030D-6E8A-4147-A177-3AD203B41FA5}">
                      <a16:colId xmlns:a16="http://schemas.microsoft.com/office/drawing/2014/main" val="808629706"/>
                    </a:ext>
                  </a:extLst>
                </a:gridCol>
              </a:tblGrid>
              <a:tr h="397263">
                <a:tc row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rgbClr val="2A196F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endParaRPr lang="en-GB" sz="2000" dirty="0">
                        <a:solidFill>
                          <a:srgbClr val="2A196F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rgbClr val="2A196F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Revision success rates</a:t>
                      </a:r>
                      <a:endParaRPr lang="en-GB" sz="2000" dirty="0">
                        <a:solidFill>
                          <a:srgbClr val="2A196F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5801827"/>
                  </a:ext>
                </a:extLst>
              </a:tr>
              <a:tr h="397263">
                <a:tc vMerge="1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endParaRPr lang="en-GB" sz="2000" dirty="0">
                        <a:solidFill>
                          <a:srgbClr val="2A196F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2000" b="1">
                          <a:solidFill>
                            <a:srgbClr val="2A196F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Lilly</a:t>
                      </a:r>
                      <a:endParaRPr lang="en-GB" sz="2000">
                        <a:solidFill>
                          <a:srgbClr val="2A196F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2000" b="1">
                          <a:solidFill>
                            <a:srgbClr val="2A196F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Bill</a:t>
                      </a:r>
                      <a:endParaRPr lang="en-GB" sz="2000">
                        <a:solidFill>
                          <a:srgbClr val="2A196F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rgbClr val="2A196F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Mo</a:t>
                      </a:r>
                      <a:endParaRPr lang="en-GB" sz="2000" dirty="0">
                        <a:solidFill>
                          <a:srgbClr val="2A196F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4516939"/>
                  </a:ext>
                </a:extLst>
              </a:tr>
              <a:tr h="39726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GB" sz="2000" dirty="0">
                          <a:solidFill>
                            <a:srgbClr val="2A196F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Overall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2000" dirty="0">
                          <a:solidFill>
                            <a:srgbClr val="2A196F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83%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2000">
                          <a:solidFill>
                            <a:srgbClr val="2A196F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84%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2000" dirty="0">
                          <a:solidFill>
                            <a:srgbClr val="2A196F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79%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9614567"/>
                  </a:ext>
                </a:extLst>
              </a:tr>
              <a:tr h="39726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GB" sz="2000" dirty="0" err="1">
                          <a:solidFill>
                            <a:srgbClr val="2A196F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QuickMarks</a:t>
                      </a:r>
                      <a:endParaRPr lang="en-GB" sz="2000" dirty="0">
                        <a:solidFill>
                          <a:srgbClr val="2A196F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2000">
                          <a:solidFill>
                            <a:srgbClr val="2A196F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80%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2000">
                          <a:solidFill>
                            <a:srgbClr val="2A196F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2000" dirty="0">
                          <a:solidFill>
                            <a:srgbClr val="2A196F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86%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644452"/>
                  </a:ext>
                </a:extLst>
              </a:tr>
              <a:tr h="39726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GB" sz="2000" dirty="0">
                          <a:solidFill>
                            <a:srgbClr val="2A196F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Comments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2000" dirty="0">
                          <a:solidFill>
                            <a:srgbClr val="2A196F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85%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2000">
                          <a:solidFill>
                            <a:srgbClr val="2A196F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70%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2000" dirty="0">
                          <a:solidFill>
                            <a:srgbClr val="2A196F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73%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0135855"/>
                  </a:ext>
                </a:extLst>
              </a:tr>
            </a:tbl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1DBF8B8D-49A0-4DB2-940F-C6F21D278169}"/>
              </a:ext>
            </a:extLst>
          </p:cNvPr>
          <p:cNvSpPr/>
          <p:nvPr/>
        </p:nvSpPr>
        <p:spPr>
          <a:xfrm>
            <a:off x="611561" y="1038341"/>
            <a:ext cx="820604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en-GB" dirty="0">
                <a:solidFill>
                  <a:srgbClr val="0099FF"/>
                </a:solidFill>
                <a:latin typeface="+mn-lt"/>
                <a:ea typeface="SimSun" panose="02010600030101010101" pitchFamily="2" charset="-122"/>
              </a:rPr>
              <a:t>Text analyses revealed:</a:t>
            </a:r>
          </a:p>
          <a:p>
            <a:pPr lvl="0">
              <a:spcAft>
                <a:spcPts val="0"/>
              </a:spcAft>
            </a:pPr>
            <a:endParaRPr lang="en-GB" dirty="0">
              <a:solidFill>
                <a:srgbClr val="0099FF"/>
              </a:solidFill>
              <a:latin typeface="+mn-lt"/>
              <a:ea typeface="SimSun" panose="02010600030101010101" pitchFamily="2" charset="-122"/>
            </a:endParaRPr>
          </a:p>
          <a:p>
            <a:pPr marL="457200" lvl="0" indent="-457200">
              <a:spcAft>
                <a:spcPts val="0"/>
              </a:spcAft>
              <a:buFont typeface="+mj-lt"/>
              <a:buAutoNum type="arabicPeriod"/>
            </a:pPr>
            <a:r>
              <a:rPr lang="en-GB" dirty="0">
                <a:solidFill>
                  <a:srgbClr val="0099FF"/>
                </a:solidFill>
                <a:latin typeface="+mn-lt"/>
                <a:ea typeface="SimSun" panose="02010600030101010101" pitchFamily="2" charset="-122"/>
              </a:rPr>
              <a:t>Ss attempted revisions for all in-text feedback</a:t>
            </a:r>
            <a:br>
              <a:rPr lang="en-GB" dirty="0">
                <a:solidFill>
                  <a:srgbClr val="0099FF"/>
                </a:solidFill>
                <a:latin typeface="+mn-lt"/>
                <a:ea typeface="SimSun" panose="02010600030101010101" pitchFamily="2" charset="-122"/>
              </a:rPr>
            </a:br>
            <a:br>
              <a:rPr lang="en-GB" dirty="0">
                <a:solidFill>
                  <a:srgbClr val="0099FF"/>
                </a:solidFill>
                <a:latin typeface="+mn-lt"/>
                <a:ea typeface="SimSun" panose="02010600030101010101" pitchFamily="2" charset="-122"/>
              </a:rPr>
            </a:br>
            <a:br>
              <a:rPr lang="en-GB" dirty="0">
                <a:solidFill>
                  <a:srgbClr val="0099FF"/>
                </a:solidFill>
                <a:latin typeface="+mn-lt"/>
                <a:ea typeface="SimSun" panose="02010600030101010101" pitchFamily="2" charset="-122"/>
              </a:rPr>
            </a:br>
            <a:br>
              <a:rPr lang="en-GB" dirty="0">
                <a:solidFill>
                  <a:srgbClr val="0099FF"/>
                </a:solidFill>
                <a:latin typeface="+mn-lt"/>
                <a:ea typeface="SimSun" panose="02010600030101010101" pitchFamily="2" charset="-122"/>
              </a:rPr>
            </a:br>
            <a:br>
              <a:rPr lang="en-GB" dirty="0">
                <a:solidFill>
                  <a:srgbClr val="0099FF"/>
                </a:solidFill>
                <a:latin typeface="+mn-lt"/>
                <a:ea typeface="SimSun" panose="02010600030101010101" pitchFamily="2" charset="-122"/>
              </a:rPr>
            </a:br>
            <a:br>
              <a:rPr lang="en-GB" dirty="0">
                <a:solidFill>
                  <a:srgbClr val="0099FF"/>
                </a:solidFill>
                <a:latin typeface="+mn-lt"/>
                <a:ea typeface="SimSun" panose="02010600030101010101" pitchFamily="2" charset="-122"/>
              </a:rPr>
            </a:br>
            <a:br>
              <a:rPr lang="en-GB" dirty="0">
                <a:solidFill>
                  <a:srgbClr val="0099FF"/>
                </a:solidFill>
                <a:latin typeface="+mn-lt"/>
                <a:ea typeface="SimSun" panose="02010600030101010101" pitchFamily="2" charset="-122"/>
              </a:rPr>
            </a:br>
            <a:br>
              <a:rPr lang="en-GB" dirty="0">
                <a:solidFill>
                  <a:srgbClr val="0099FF"/>
                </a:solidFill>
                <a:latin typeface="+mn-lt"/>
                <a:ea typeface="SimSun" panose="02010600030101010101" pitchFamily="2" charset="-122"/>
              </a:rPr>
            </a:br>
            <a:endParaRPr lang="en-GB" dirty="0">
              <a:solidFill>
                <a:srgbClr val="0099FF"/>
              </a:solidFill>
              <a:latin typeface="+mn-lt"/>
              <a:ea typeface="SimSun" panose="02010600030101010101" pitchFamily="2" charset="-122"/>
            </a:endParaRPr>
          </a:p>
          <a:p>
            <a:pPr marL="457200" lvl="0" indent="-457200">
              <a:spcAft>
                <a:spcPts val="0"/>
              </a:spcAft>
              <a:buFont typeface="+mj-lt"/>
              <a:buAutoNum type="arabicPeriod"/>
            </a:pPr>
            <a:r>
              <a:rPr lang="en-GB" dirty="0">
                <a:solidFill>
                  <a:srgbClr val="0099FF"/>
                </a:solidFill>
                <a:latin typeface="+mn-lt"/>
                <a:ea typeface="SimSun" panose="02010600030101010101" pitchFamily="2" charset="-122"/>
              </a:rPr>
              <a:t>Overall revision success rates were high for all</a:t>
            </a:r>
            <a:br>
              <a:rPr lang="en-GB" dirty="0">
                <a:solidFill>
                  <a:srgbClr val="0099FF"/>
                </a:solidFill>
                <a:latin typeface="+mn-lt"/>
                <a:ea typeface="SimSun" panose="02010600030101010101" pitchFamily="2" charset="-122"/>
              </a:rPr>
            </a:br>
            <a:endParaRPr lang="en-GB" dirty="0">
              <a:solidFill>
                <a:srgbClr val="0099FF"/>
              </a:solidFill>
              <a:latin typeface="+mn-lt"/>
              <a:ea typeface="SimSun" panose="02010600030101010101" pitchFamily="2" charset="-122"/>
            </a:endParaRPr>
          </a:p>
          <a:p>
            <a:pPr marL="457200" lvl="0" indent="-457200">
              <a:spcAft>
                <a:spcPts val="0"/>
              </a:spcAft>
              <a:buFont typeface="+mj-lt"/>
              <a:buAutoNum type="arabicPeriod"/>
            </a:pPr>
            <a:r>
              <a:rPr lang="en-GB" dirty="0">
                <a:solidFill>
                  <a:srgbClr val="0099FF"/>
                </a:solidFill>
                <a:latin typeface="+mn-lt"/>
                <a:ea typeface="SimSun" panose="02010600030101010101" pitchFamily="2" charset="-122"/>
              </a:rPr>
              <a:t>Equally successful revision from QMs &amp; Comments</a:t>
            </a:r>
            <a:br>
              <a:rPr lang="en-GB" dirty="0">
                <a:solidFill>
                  <a:srgbClr val="0099FF"/>
                </a:solidFill>
                <a:latin typeface="Arial" panose="020B0604020202020204" pitchFamily="34" charset="0"/>
                <a:ea typeface="SimSun" panose="02010600030101010101" pitchFamily="2" charset="-122"/>
              </a:rPr>
            </a:br>
            <a:endParaRPr lang="en-GB" dirty="0">
              <a:solidFill>
                <a:srgbClr val="0099FF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230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E2F67B-495C-412F-B36E-5F4A98447CA9}" type="datetime1">
              <a:rPr lang="en-GB" altLang="en-US" smtClean="0"/>
              <a:pPr>
                <a:defRPr/>
              </a:pPr>
              <a:t>22/02/2019</a:t>
            </a:fld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© The University of Sheffield</a:t>
            </a:r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A72346-7E95-4B9E-96F9-72C5222FEA1D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028"/>
          <p:cNvSpPr txBox="1">
            <a:spLocks noChangeArrowheads="1"/>
          </p:cNvSpPr>
          <p:nvPr/>
        </p:nvSpPr>
        <p:spPr>
          <a:xfrm>
            <a:off x="2555776" y="188640"/>
            <a:ext cx="6048672" cy="720079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l" rtl="0" eaLnBrk="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  <a:ea typeface="MS PGothic" pitchFamily="34" charset="-128"/>
                <a:cs typeface="ＭＳ Ｐゴシック" charset="0"/>
              </a:defRPr>
            </a:lvl2pPr>
            <a:lvl3pPr algn="l" rtl="0" eaLnBrk="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  <a:ea typeface="MS PGothic" pitchFamily="34" charset="-128"/>
                <a:cs typeface="ＭＳ Ｐゴシック" charset="0"/>
              </a:defRPr>
            </a:lvl3pPr>
            <a:lvl4pPr algn="l" rtl="0" eaLnBrk="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  <a:ea typeface="MS PGothic" pitchFamily="34" charset="-128"/>
                <a:cs typeface="ＭＳ Ｐゴシック" charset="0"/>
              </a:defRPr>
            </a:lvl4pPr>
            <a:lvl5pPr algn="l" rtl="0" eaLnBrk="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  <a:ea typeface="MS PGothic" pitchFamily="34" charset="-128"/>
                <a:cs typeface="ＭＳ Ｐゴシック" charset="0"/>
              </a:defRPr>
            </a:lvl5pPr>
            <a:lvl6pPr marL="457200" algn="l" rtl="0" eaLnBrk="1" fontAlgn="base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</a:defRPr>
            </a:lvl6pPr>
            <a:lvl7pPr marL="914400" algn="l" rtl="0" eaLnBrk="1" fontAlgn="base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</a:defRPr>
            </a:lvl7pPr>
            <a:lvl8pPr marL="1371600" algn="l" rtl="0" eaLnBrk="1" fontAlgn="base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</a:defRPr>
            </a:lvl8pPr>
            <a:lvl9pPr marL="1828800" algn="l" rtl="0" eaLnBrk="1" fontAlgn="base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</a:defRPr>
            </a:lvl9pPr>
          </a:lstStyle>
          <a:p>
            <a:pPr eaLnBrk="1" hangingPunct="1"/>
            <a:r>
              <a:rPr lang="en-US" altLang="en-US" sz="4000" kern="0" dirty="0"/>
              <a:t>Findings: Revisions</a:t>
            </a:r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611560" y="1340768"/>
            <a:ext cx="8352928" cy="37338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30000"/>
              </a:spcBef>
              <a:spcAft>
                <a:spcPct val="0"/>
              </a:spcAft>
              <a:buChar char="•"/>
              <a:defRPr sz="3200">
                <a:solidFill>
                  <a:srgbClr val="2A196F"/>
                </a:solidFill>
                <a:latin typeface="+mn-lt"/>
                <a:ea typeface="MS PGothic" pitchFamily="34" charset="-128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30000"/>
              </a:spcBef>
              <a:spcAft>
                <a:spcPct val="0"/>
              </a:spcAft>
              <a:buFont typeface="TUOS Stephenson" pitchFamily="18" charset="0"/>
              <a:buChar char="•"/>
              <a:defRPr sz="2800">
                <a:solidFill>
                  <a:srgbClr val="2A196F"/>
                </a:solidFill>
                <a:latin typeface="+mn-lt"/>
                <a:ea typeface="MS PGothic" pitchFamily="34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2A196F"/>
                </a:solidFill>
                <a:latin typeface="+mn-lt"/>
                <a:ea typeface="MS PGothic" pitchFamily="34" charset="-128"/>
              </a:defRPr>
            </a:lvl3pPr>
            <a:lvl4pPr marL="1600200" indent="-2286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Font typeface="TUOS Stephenson" pitchFamily="18" charset="0"/>
              <a:defRPr sz="1400">
                <a:solidFill>
                  <a:srgbClr val="2A196F"/>
                </a:solidFill>
                <a:latin typeface="+mn-lt"/>
                <a:ea typeface="MS PGothic" pitchFamily="34" charset="-128"/>
              </a:defRPr>
            </a:lvl4pPr>
            <a:lvl5pPr marL="2057400" indent="-228600" algn="l" rtl="0" eaLnBrk="0" fontAlgn="base" hangingPunct="0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18" charset="0"/>
              <a:buChar char="•"/>
              <a:defRPr sz="900">
                <a:solidFill>
                  <a:srgbClr val="2A196F"/>
                </a:solidFill>
                <a:latin typeface="+mn-lt"/>
                <a:ea typeface="MS PGothic" pitchFamily="34" charset="-128"/>
              </a:defRPr>
            </a:lvl5pPr>
            <a:lvl6pPr marL="2514600" indent="-228600" algn="l" rtl="0" eaLnBrk="1" fontAlgn="base" hangingPunct="1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-128" charset="0"/>
              <a:buChar char="•"/>
              <a:defRPr sz="900">
                <a:solidFill>
                  <a:srgbClr val="2A196F"/>
                </a:solidFill>
                <a:latin typeface="+mn-lt"/>
              </a:defRPr>
            </a:lvl6pPr>
            <a:lvl7pPr marL="2971800" indent="-228600" algn="l" rtl="0" eaLnBrk="1" fontAlgn="base" hangingPunct="1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-128" charset="0"/>
              <a:buChar char="•"/>
              <a:defRPr sz="900">
                <a:solidFill>
                  <a:srgbClr val="2A196F"/>
                </a:solidFill>
                <a:latin typeface="+mn-lt"/>
              </a:defRPr>
            </a:lvl7pPr>
            <a:lvl8pPr marL="3429000" indent="-228600" algn="l" rtl="0" eaLnBrk="1" fontAlgn="base" hangingPunct="1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-128" charset="0"/>
              <a:buChar char="•"/>
              <a:defRPr sz="900">
                <a:solidFill>
                  <a:srgbClr val="2A196F"/>
                </a:solidFill>
                <a:latin typeface="+mn-lt"/>
              </a:defRPr>
            </a:lvl8pPr>
            <a:lvl9pPr marL="3886200" indent="-228600" algn="l" rtl="0" eaLnBrk="1" fontAlgn="base" hangingPunct="1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-128" charset="0"/>
              <a:buChar char="•"/>
              <a:defRPr sz="900">
                <a:solidFill>
                  <a:srgbClr val="2A196F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en-GB" altLang="en-US" kern="0" dirty="0">
              <a:solidFill>
                <a:srgbClr val="0099FF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DBF8B8D-49A0-4DB2-940F-C6F21D278169}"/>
              </a:ext>
            </a:extLst>
          </p:cNvPr>
          <p:cNvSpPr/>
          <p:nvPr/>
        </p:nvSpPr>
        <p:spPr>
          <a:xfrm>
            <a:off x="487264" y="878160"/>
            <a:ext cx="8352928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en-GB" dirty="0">
                <a:solidFill>
                  <a:srgbClr val="0099FF"/>
                </a:solidFill>
                <a:latin typeface="+mn-lt"/>
                <a:ea typeface="SimSun" panose="02010600030101010101" pitchFamily="2" charset="-122"/>
              </a:rPr>
              <a:t>Interviews revealed:</a:t>
            </a:r>
          </a:p>
          <a:p>
            <a:pPr marL="184150" lvl="0" indent="-18415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dirty="0">
              <a:solidFill>
                <a:srgbClr val="0099FF"/>
              </a:solidFill>
              <a:latin typeface="+mn-lt"/>
              <a:ea typeface="SimSun" panose="02010600030101010101" pitchFamily="2" charset="-122"/>
            </a:endParaRP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99FF"/>
                </a:solidFill>
                <a:latin typeface="+mn-lt"/>
                <a:ea typeface="SimSun" panose="02010600030101010101" pitchFamily="2" charset="-122"/>
              </a:rPr>
              <a:t>Participants did not revise sections of writing without </a:t>
            </a:r>
            <a:r>
              <a:rPr lang="en-GB" dirty="0" err="1">
                <a:solidFill>
                  <a:srgbClr val="0099FF"/>
                </a:solidFill>
                <a:latin typeface="+mn-lt"/>
                <a:ea typeface="SimSun" panose="02010600030101010101" pitchFamily="2" charset="-122"/>
              </a:rPr>
              <a:t>QuickMarks</a:t>
            </a:r>
            <a:r>
              <a:rPr lang="en-GB" dirty="0">
                <a:solidFill>
                  <a:srgbClr val="0099FF"/>
                </a:solidFill>
                <a:latin typeface="+mn-lt"/>
                <a:ea typeface="SimSun" panose="02010600030101010101" pitchFamily="2" charset="-122"/>
              </a:rPr>
              <a:t> and Comments.</a:t>
            </a:r>
          </a:p>
          <a:p>
            <a:pPr marL="184150" lvl="0" indent="-18415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dirty="0">
              <a:solidFill>
                <a:srgbClr val="0099FF"/>
              </a:solidFill>
              <a:latin typeface="+mn-lt"/>
              <a:ea typeface="SimSun" panose="02010600030101010101" pitchFamily="2" charset="-122"/>
            </a:endParaRP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99FF"/>
                </a:solidFill>
                <a:latin typeface="+mn-lt"/>
                <a:ea typeface="SimSun" panose="02010600030101010101" pitchFamily="2" charset="-122"/>
              </a:rPr>
              <a:t>Lilly &amp; Bill: misconception that no feedback on a section of writing meant no revision necessary.</a:t>
            </a:r>
            <a:br>
              <a:rPr lang="en-GB" dirty="0">
                <a:solidFill>
                  <a:srgbClr val="0099FF"/>
                </a:solidFill>
                <a:latin typeface="+mn-lt"/>
                <a:ea typeface="SimSun" panose="02010600030101010101" pitchFamily="2" charset="-122"/>
              </a:rPr>
            </a:br>
            <a:r>
              <a:rPr lang="en-GB" dirty="0">
                <a:solidFill>
                  <a:srgbClr val="0099FF"/>
                </a:solidFill>
                <a:latin typeface="+mn-lt"/>
                <a:ea typeface="SimSun" panose="02010600030101010101" pitchFamily="2" charset="-122"/>
              </a:rPr>
              <a:t>“</a:t>
            </a:r>
            <a:r>
              <a:rPr lang="en-GB" i="1" dirty="0">
                <a:solidFill>
                  <a:srgbClr val="0099FF"/>
                </a:solidFill>
                <a:latin typeface="+mn-lt"/>
                <a:ea typeface="SimSun" panose="02010600030101010101" pitchFamily="2" charset="-122"/>
              </a:rPr>
              <a:t>I think I finished these changes in half an hour and then I got nothing to do with this essay</a:t>
            </a:r>
            <a:r>
              <a:rPr lang="en-GB" dirty="0">
                <a:solidFill>
                  <a:srgbClr val="0099FF"/>
                </a:solidFill>
                <a:latin typeface="+mn-lt"/>
                <a:ea typeface="SimSun" panose="02010600030101010101" pitchFamily="2" charset="-122"/>
              </a:rPr>
              <a:t>.”</a:t>
            </a:r>
            <a:br>
              <a:rPr lang="en-GB" dirty="0">
                <a:solidFill>
                  <a:srgbClr val="0099FF"/>
                </a:solidFill>
                <a:latin typeface="+mn-lt"/>
                <a:ea typeface="SimSun" panose="02010600030101010101" pitchFamily="2" charset="-122"/>
              </a:rPr>
            </a:br>
            <a:r>
              <a:rPr lang="en-GB" dirty="0">
                <a:solidFill>
                  <a:srgbClr val="0099FF"/>
                </a:solidFill>
                <a:latin typeface="+mn-lt"/>
                <a:ea typeface="SimSun" panose="02010600030101010101" pitchFamily="2" charset="-122"/>
              </a:rPr>
              <a:t>“</a:t>
            </a:r>
            <a:r>
              <a:rPr lang="en-GB" i="1" dirty="0">
                <a:solidFill>
                  <a:srgbClr val="0099FF"/>
                </a:solidFill>
                <a:latin typeface="+mn-lt"/>
                <a:ea typeface="SimSun" panose="02010600030101010101" pitchFamily="2" charset="-122"/>
              </a:rPr>
              <a:t>fewer mistakes in last paragraphs.”</a:t>
            </a:r>
            <a:endParaRPr lang="en-GB" dirty="0">
              <a:solidFill>
                <a:srgbClr val="0099FF"/>
              </a:solidFill>
              <a:latin typeface="+mn-lt"/>
              <a:ea typeface="SimSun" panose="02010600030101010101" pitchFamily="2" charset="-122"/>
            </a:endParaRPr>
          </a:p>
          <a:p>
            <a:pPr marL="355600" lvl="0">
              <a:spcAft>
                <a:spcPts val="0"/>
              </a:spcAft>
            </a:pPr>
            <a:endParaRPr lang="en-GB" dirty="0">
              <a:solidFill>
                <a:srgbClr val="0099FF"/>
              </a:solidFill>
              <a:latin typeface="+mn-lt"/>
              <a:ea typeface="SimSun" panose="02010600030101010101" pitchFamily="2" charset="-122"/>
            </a:endParaRP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99FF"/>
                </a:solidFill>
                <a:latin typeface="+mn-lt"/>
                <a:ea typeface="SimSun" panose="02010600030101010101" pitchFamily="2" charset="-122"/>
              </a:rPr>
              <a:t>Mo: Did not know how to correct writing without explicit teacher feedback: developmental readiness (Goldstein, 2006).</a:t>
            </a:r>
            <a:br>
              <a:rPr lang="en-GB" dirty="0">
                <a:solidFill>
                  <a:srgbClr val="0099FF"/>
                </a:solidFill>
                <a:latin typeface="+mn-lt"/>
                <a:ea typeface="SimSun" panose="02010600030101010101" pitchFamily="2" charset="-122"/>
              </a:rPr>
            </a:br>
            <a:r>
              <a:rPr lang="en-GB" dirty="0">
                <a:solidFill>
                  <a:srgbClr val="0099FF"/>
                </a:solidFill>
                <a:latin typeface="+mn-lt"/>
                <a:ea typeface="SimSun" panose="02010600030101010101" pitchFamily="2" charset="-122"/>
              </a:rPr>
              <a:t>“</a:t>
            </a:r>
            <a:r>
              <a:rPr lang="en-GB" i="1" dirty="0">
                <a:solidFill>
                  <a:srgbClr val="0099FF"/>
                </a:solidFill>
                <a:latin typeface="+mn-lt"/>
              </a:rPr>
              <a:t>I don’t know how to change it because the information is insufficient.”</a:t>
            </a:r>
            <a:endParaRPr lang="en-GB" i="1" dirty="0">
              <a:solidFill>
                <a:srgbClr val="0099FF"/>
              </a:solidFill>
              <a:latin typeface="+mn-lt"/>
              <a:ea typeface="SimSun" panose="02010600030101010101" pitchFamily="2" charset="-122"/>
            </a:endParaRPr>
          </a:p>
          <a:p>
            <a:pPr lvl="0">
              <a:spcAft>
                <a:spcPts val="0"/>
              </a:spcAft>
            </a:pPr>
            <a:endParaRPr lang="en-GB" dirty="0">
              <a:solidFill>
                <a:srgbClr val="0099FF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lvl="0">
              <a:spcAft>
                <a:spcPts val="0"/>
              </a:spcAft>
            </a:pPr>
            <a:endParaRPr lang="en-GB" dirty="0">
              <a:solidFill>
                <a:srgbClr val="0099FF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83513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E2F67B-495C-412F-B36E-5F4A98447CA9}" type="datetime1">
              <a:rPr lang="en-GB" altLang="en-US" smtClean="0"/>
              <a:pPr>
                <a:defRPr/>
              </a:pPr>
              <a:t>22/02/2019</a:t>
            </a:fld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© The University of Sheffield</a:t>
            </a:r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A72346-7E95-4B9E-96F9-72C5222FEA1D}" type="slidenum">
              <a:rPr lang="en-GB" altLang="en-US" smtClean="0"/>
              <a:pPr>
                <a:defRPr/>
              </a:pPr>
              <a:t>9</a:t>
            </a:fld>
            <a:endParaRPr lang="en-GB" altLang="en-U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611560" y="1340768"/>
            <a:ext cx="8352928" cy="37338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30000"/>
              </a:spcBef>
              <a:spcAft>
                <a:spcPct val="0"/>
              </a:spcAft>
              <a:buChar char="•"/>
              <a:defRPr sz="3200">
                <a:solidFill>
                  <a:srgbClr val="2A196F"/>
                </a:solidFill>
                <a:latin typeface="+mn-lt"/>
                <a:ea typeface="MS PGothic" pitchFamily="34" charset="-128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30000"/>
              </a:spcBef>
              <a:spcAft>
                <a:spcPct val="0"/>
              </a:spcAft>
              <a:buFont typeface="TUOS Stephenson" pitchFamily="18" charset="0"/>
              <a:buChar char="•"/>
              <a:defRPr sz="2800">
                <a:solidFill>
                  <a:srgbClr val="2A196F"/>
                </a:solidFill>
                <a:latin typeface="+mn-lt"/>
                <a:ea typeface="MS PGothic" pitchFamily="34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2A196F"/>
                </a:solidFill>
                <a:latin typeface="+mn-lt"/>
                <a:ea typeface="MS PGothic" pitchFamily="34" charset="-128"/>
              </a:defRPr>
            </a:lvl3pPr>
            <a:lvl4pPr marL="1600200" indent="-2286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Font typeface="TUOS Stephenson" pitchFamily="18" charset="0"/>
              <a:defRPr sz="1400">
                <a:solidFill>
                  <a:srgbClr val="2A196F"/>
                </a:solidFill>
                <a:latin typeface="+mn-lt"/>
                <a:ea typeface="MS PGothic" pitchFamily="34" charset="-128"/>
              </a:defRPr>
            </a:lvl4pPr>
            <a:lvl5pPr marL="2057400" indent="-228600" algn="l" rtl="0" eaLnBrk="0" fontAlgn="base" hangingPunct="0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18" charset="0"/>
              <a:buChar char="•"/>
              <a:defRPr sz="900">
                <a:solidFill>
                  <a:srgbClr val="2A196F"/>
                </a:solidFill>
                <a:latin typeface="+mn-lt"/>
                <a:ea typeface="MS PGothic" pitchFamily="34" charset="-128"/>
              </a:defRPr>
            </a:lvl5pPr>
            <a:lvl6pPr marL="2514600" indent="-228600" algn="l" rtl="0" eaLnBrk="1" fontAlgn="base" hangingPunct="1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-128" charset="0"/>
              <a:buChar char="•"/>
              <a:defRPr sz="900">
                <a:solidFill>
                  <a:srgbClr val="2A196F"/>
                </a:solidFill>
                <a:latin typeface="+mn-lt"/>
              </a:defRPr>
            </a:lvl6pPr>
            <a:lvl7pPr marL="2971800" indent="-228600" algn="l" rtl="0" eaLnBrk="1" fontAlgn="base" hangingPunct="1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-128" charset="0"/>
              <a:buChar char="•"/>
              <a:defRPr sz="900">
                <a:solidFill>
                  <a:srgbClr val="2A196F"/>
                </a:solidFill>
                <a:latin typeface="+mn-lt"/>
              </a:defRPr>
            </a:lvl7pPr>
            <a:lvl8pPr marL="3429000" indent="-228600" algn="l" rtl="0" eaLnBrk="1" fontAlgn="base" hangingPunct="1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-128" charset="0"/>
              <a:buChar char="•"/>
              <a:defRPr sz="900">
                <a:solidFill>
                  <a:srgbClr val="2A196F"/>
                </a:solidFill>
                <a:latin typeface="+mn-lt"/>
              </a:defRPr>
            </a:lvl8pPr>
            <a:lvl9pPr marL="3886200" indent="-228600" algn="l" rtl="0" eaLnBrk="1" fontAlgn="base" hangingPunct="1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itchFamily="-128" charset="0"/>
              <a:buChar char="•"/>
              <a:defRPr sz="900">
                <a:solidFill>
                  <a:srgbClr val="2A196F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en-GB" altLang="en-US" kern="0" dirty="0">
              <a:solidFill>
                <a:srgbClr val="0099FF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DBF8B8D-49A0-4DB2-940F-C6F21D278169}"/>
              </a:ext>
            </a:extLst>
          </p:cNvPr>
          <p:cNvSpPr/>
          <p:nvPr/>
        </p:nvSpPr>
        <p:spPr>
          <a:xfrm>
            <a:off x="395536" y="1024713"/>
            <a:ext cx="8568951" cy="7971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99FF"/>
                </a:solidFill>
                <a:latin typeface="+mn-lt"/>
                <a:ea typeface="SimSun" panose="02010600030101010101" pitchFamily="2" charset="-122"/>
              </a:rPr>
              <a:t>How much feedback should I give? How many </a:t>
            </a:r>
            <a:r>
              <a:rPr lang="en-GB" sz="3200" dirty="0" err="1">
                <a:solidFill>
                  <a:srgbClr val="0099FF"/>
                </a:solidFill>
                <a:latin typeface="+mn-lt"/>
                <a:ea typeface="SimSun" panose="02010600030101010101" pitchFamily="2" charset="-122"/>
              </a:rPr>
              <a:t>QuickMarks</a:t>
            </a:r>
            <a:r>
              <a:rPr lang="en-GB" sz="3200" dirty="0">
                <a:solidFill>
                  <a:srgbClr val="0099FF"/>
                </a:solidFill>
                <a:latin typeface="+mn-lt"/>
                <a:ea typeface="SimSun" panose="02010600030101010101" pitchFamily="2" charset="-122"/>
              </a:rPr>
              <a:t> and Comments?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99FF"/>
                </a:solidFill>
                <a:latin typeface="+mn-lt"/>
                <a:ea typeface="SimSun" panose="02010600030101010101" pitchFamily="2" charset="-122"/>
              </a:rPr>
              <a:t>What can I do to ensure my students read all of my feedback?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99FF"/>
                </a:solidFill>
                <a:latin typeface="+mn-lt"/>
                <a:ea typeface="SimSun" panose="02010600030101010101" pitchFamily="2" charset="-122"/>
              </a:rPr>
              <a:t>What language should I use in my comments to ensure students understand them? 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99FF"/>
                </a:solidFill>
                <a:latin typeface="+mn-lt"/>
                <a:ea typeface="SimSun" panose="02010600030101010101" pitchFamily="2" charset="-122"/>
              </a:rPr>
              <a:t>Should I hedge or be more direct?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99FF"/>
                </a:solidFill>
                <a:latin typeface="+mn-lt"/>
                <a:ea typeface="SimSun" panose="02010600030101010101" pitchFamily="2" charset="-122"/>
              </a:rPr>
              <a:t>What should I write in the feedback summary?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99FF"/>
                </a:solidFill>
                <a:latin typeface="+mn-lt"/>
                <a:ea typeface="SimSun" panose="02010600030101010101" pitchFamily="2" charset="-122"/>
              </a:rPr>
              <a:t>What is the most effective balance of praise and criticism?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sz="3200" dirty="0">
              <a:solidFill>
                <a:srgbClr val="0099FF"/>
              </a:solidFill>
              <a:latin typeface="+mn-lt"/>
              <a:ea typeface="SimSun" panose="02010600030101010101" pitchFamily="2" charset="-122"/>
            </a:endParaRP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sz="3200" dirty="0">
              <a:solidFill>
                <a:srgbClr val="0099FF"/>
              </a:solidFill>
              <a:latin typeface="+mn-lt"/>
              <a:ea typeface="SimSun" panose="02010600030101010101" pitchFamily="2" charset="-122"/>
            </a:endParaRPr>
          </a:p>
          <a:p>
            <a:pPr lvl="0">
              <a:spcAft>
                <a:spcPts val="0"/>
              </a:spcAft>
            </a:pPr>
            <a:endParaRPr lang="en-GB" sz="3200" dirty="0">
              <a:solidFill>
                <a:srgbClr val="0099FF"/>
              </a:solidFill>
              <a:latin typeface="+mn-lt"/>
              <a:ea typeface="SimSun" panose="02010600030101010101" pitchFamily="2" charset="-122"/>
            </a:endParaRPr>
          </a:p>
          <a:p>
            <a:pPr lvl="0">
              <a:spcAft>
                <a:spcPts val="0"/>
              </a:spcAft>
            </a:pPr>
            <a:endParaRPr lang="en-GB" sz="3200" dirty="0">
              <a:solidFill>
                <a:srgbClr val="0099FF"/>
              </a:solidFill>
              <a:latin typeface="+mn-lt"/>
              <a:ea typeface="SimSun" panose="02010600030101010101" pitchFamily="2" charset="-122"/>
            </a:endParaRPr>
          </a:p>
          <a:p>
            <a:pPr lvl="0">
              <a:spcAft>
                <a:spcPts val="0"/>
              </a:spcAft>
            </a:pPr>
            <a:endParaRPr lang="en-GB" sz="3200" dirty="0">
              <a:solidFill>
                <a:srgbClr val="0099FF"/>
              </a:solidFill>
              <a:latin typeface="+mn-lt"/>
              <a:ea typeface="SimSun" panose="02010600030101010101" pitchFamily="2" charset="-122"/>
            </a:endParaRPr>
          </a:p>
        </p:txBody>
      </p:sp>
      <p:sp>
        <p:nvSpPr>
          <p:cNvPr id="11" name="Rectangle 1028">
            <a:extLst>
              <a:ext uri="{FF2B5EF4-FFF2-40B4-BE49-F238E27FC236}">
                <a16:creationId xmlns:a16="http://schemas.microsoft.com/office/drawing/2014/main" id="{44023E85-85DC-40C6-A41B-01AFFE0D6EFC}"/>
              </a:ext>
            </a:extLst>
          </p:cNvPr>
          <p:cNvSpPr txBox="1">
            <a:spLocks noChangeArrowheads="1"/>
          </p:cNvSpPr>
          <p:nvPr/>
        </p:nvSpPr>
        <p:spPr>
          <a:xfrm>
            <a:off x="2555776" y="249560"/>
            <a:ext cx="6359624" cy="720079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l" rtl="0" eaLnBrk="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  <a:ea typeface="MS PGothic" pitchFamily="34" charset="-128"/>
                <a:cs typeface="ＭＳ Ｐゴシック" charset="0"/>
              </a:defRPr>
            </a:lvl2pPr>
            <a:lvl3pPr algn="l" rtl="0" eaLnBrk="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  <a:ea typeface="MS PGothic" pitchFamily="34" charset="-128"/>
                <a:cs typeface="ＭＳ Ｐゴシック" charset="0"/>
              </a:defRPr>
            </a:lvl3pPr>
            <a:lvl4pPr algn="l" rtl="0" eaLnBrk="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  <a:ea typeface="MS PGothic" pitchFamily="34" charset="-128"/>
                <a:cs typeface="ＭＳ Ｐゴシック" charset="0"/>
              </a:defRPr>
            </a:lvl4pPr>
            <a:lvl5pPr algn="l" rtl="0" eaLnBrk="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  <a:ea typeface="MS PGothic" pitchFamily="34" charset="-128"/>
                <a:cs typeface="ＭＳ Ｐゴシック" charset="0"/>
              </a:defRPr>
            </a:lvl5pPr>
            <a:lvl6pPr marL="457200" algn="l" rtl="0" eaLnBrk="1" fontAlgn="base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</a:defRPr>
            </a:lvl6pPr>
            <a:lvl7pPr marL="914400" algn="l" rtl="0" eaLnBrk="1" fontAlgn="base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</a:defRPr>
            </a:lvl7pPr>
            <a:lvl8pPr marL="1371600" algn="l" rtl="0" eaLnBrk="1" fontAlgn="base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</a:defRPr>
            </a:lvl8pPr>
            <a:lvl9pPr marL="1828800" algn="l" rtl="0" eaLnBrk="1" fontAlgn="base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A196F"/>
                </a:solidFill>
                <a:latin typeface="TUOS Stephenson" pitchFamily="-128" charset="0"/>
              </a:defRPr>
            </a:lvl9pPr>
          </a:lstStyle>
          <a:p>
            <a:pPr eaLnBrk="1" hangingPunct="1"/>
            <a:r>
              <a:rPr lang="en-US" altLang="en-US" sz="4000" kern="0" dirty="0"/>
              <a:t>Teacher concerns</a:t>
            </a:r>
          </a:p>
        </p:txBody>
      </p:sp>
    </p:spTree>
    <p:extLst>
      <p:ext uri="{BB962C8B-B14F-4D97-AF65-F5344CB8AC3E}">
        <p14:creationId xmlns:p14="http://schemas.microsoft.com/office/powerpoint/2010/main" val="3255129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uos_ppt_template_white">
  <a:themeElements>
    <a:clrScheme name="">
      <a:dk1>
        <a:srgbClr val="00FFFF"/>
      </a:dk1>
      <a:lt1>
        <a:srgbClr val="FFFFFF"/>
      </a:lt1>
      <a:dk2>
        <a:srgbClr val="FFFF33"/>
      </a:dk2>
      <a:lt2>
        <a:srgbClr val="FCFBE3"/>
      </a:lt2>
      <a:accent1>
        <a:srgbClr val="FFFF00"/>
      </a:accent1>
      <a:accent2>
        <a:srgbClr val="B5B5B5"/>
      </a:accent2>
      <a:accent3>
        <a:srgbClr val="FFFFFF"/>
      </a:accent3>
      <a:accent4>
        <a:srgbClr val="00DADA"/>
      </a:accent4>
      <a:accent5>
        <a:srgbClr val="FFFFAA"/>
      </a:accent5>
      <a:accent6>
        <a:srgbClr val="A4A4A4"/>
      </a:accent6>
      <a:hlink>
        <a:srgbClr val="00B4F0"/>
      </a:hlink>
      <a:folHlink>
        <a:srgbClr val="FF00AE"/>
      </a:folHlink>
    </a:clrScheme>
    <a:fontScheme name="Default Design">
      <a:majorFont>
        <a:latin typeface="TUOS Stephenson"/>
        <a:ea typeface=""/>
        <a:cs typeface=""/>
      </a:majorFont>
      <a:minorFont>
        <a:latin typeface="TUOS Blak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UOS Stephenson" pitchFamily="-12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UOS Stephenson" pitchFamily="-128" charset="0"/>
          </a:defRPr>
        </a:defPPr>
      </a:lstStyle>
    </a:lnDef>
  </a:objectDefaults>
  <a:extraClrSchemeLst>
    <a:extraClrScheme>
      <a:clrScheme name="Default Design 1">
        <a:dk1>
          <a:srgbClr val="2A196F"/>
        </a:dk1>
        <a:lt1>
          <a:srgbClr val="F9FFA2"/>
        </a:lt1>
        <a:dk2>
          <a:srgbClr val="00B3EF"/>
        </a:dk2>
        <a:lt2>
          <a:srgbClr val="FCFBE3"/>
        </a:lt2>
        <a:accent1>
          <a:srgbClr val="FFFF00"/>
        </a:accent1>
        <a:accent2>
          <a:srgbClr val="B5B5B5"/>
        </a:accent2>
        <a:accent3>
          <a:srgbClr val="FBFFCE"/>
        </a:accent3>
        <a:accent4>
          <a:srgbClr val="22145E"/>
        </a:accent4>
        <a:accent5>
          <a:srgbClr val="FFFFAA"/>
        </a:accent5>
        <a:accent6>
          <a:srgbClr val="A4A4A4"/>
        </a:accent6>
        <a:hlink>
          <a:srgbClr val="00B4F0"/>
        </a:hlink>
        <a:folHlink>
          <a:srgbClr val="FF00A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Office Theme">
  <a:themeElements>
    <a:clrScheme name="2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2_Office Theme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FCFBE3"/>
    </a:dk1>
    <a:lt1>
      <a:srgbClr val="FFFFFF"/>
    </a:lt1>
    <a:dk2>
      <a:srgbClr val="336699"/>
    </a:dk2>
    <a:lt2>
      <a:srgbClr val="FFFF33"/>
    </a:lt2>
    <a:accent1>
      <a:srgbClr val="FFFF00"/>
    </a:accent1>
    <a:accent2>
      <a:srgbClr val="B5B5B5"/>
    </a:accent2>
    <a:accent3>
      <a:srgbClr val="ADB8CA"/>
    </a:accent3>
    <a:accent4>
      <a:srgbClr val="DADADA"/>
    </a:accent4>
    <a:accent5>
      <a:srgbClr val="FFFFAA"/>
    </a:accent5>
    <a:accent6>
      <a:srgbClr val="A4A4A4"/>
    </a:accent6>
    <a:hlink>
      <a:srgbClr val="00B4F0"/>
    </a:hlink>
    <a:folHlink>
      <a:srgbClr val="FF00AE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FFFFFF"/>
    </a:dk1>
    <a:lt1>
      <a:srgbClr val="FFFFFF"/>
    </a:lt1>
    <a:dk2>
      <a:srgbClr val="FFFF33"/>
    </a:dk2>
    <a:lt2>
      <a:srgbClr val="FCFBE3"/>
    </a:lt2>
    <a:accent1>
      <a:srgbClr val="FFFF00"/>
    </a:accent1>
    <a:accent2>
      <a:srgbClr val="B5B5B5"/>
    </a:accent2>
    <a:accent3>
      <a:srgbClr val="FFFFFF"/>
    </a:accent3>
    <a:accent4>
      <a:srgbClr val="DADADA"/>
    </a:accent4>
    <a:accent5>
      <a:srgbClr val="FFFFAA"/>
    </a:accent5>
    <a:accent6>
      <a:srgbClr val="A4A4A4"/>
    </a:accent6>
    <a:hlink>
      <a:srgbClr val="00B4F0"/>
    </a:hlink>
    <a:folHlink>
      <a:srgbClr val="FF00AE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tuos_ppt_template_white</Template>
  <TotalTime>4620</TotalTime>
  <Words>862</Words>
  <Application>Microsoft Office PowerPoint</Application>
  <PresentationFormat>On-screen Show (4:3)</PresentationFormat>
  <Paragraphs>180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TUOS Blake</vt:lpstr>
      <vt:lpstr>TUOS Stephenson</vt:lpstr>
      <vt:lpstr>tuos_ppt_template_white</vt:lpstr>
      <vt:lpstr>2_Office Theme</vt:lpstr>
      <vt:lpstr>Innovations in developing teacher assessment literacy: A scholarship circle model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>Design team</Manager>
  <Company>Univeristy of Sheffield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University PowerPoint Template</dc:title>
  <dc:subject>PowerPoint template</dc:subject>
  <dc:creator>Admin</dc:creator>
  <cp:keywords>tuos, sheffield, university, powerpoint, ppt, template, i-d, 2005, white, dmc</cp:keywords>
  <dc:description>Please use this template for all your screen presentation requirements - adapting as necessary to the audience and facility in which it might be seen._x000d_
_x000d_
© 2005  The Univeristy of Sheffield</dc:description>
  <cp:lastModifiedBy>Kenneth Fletcher</cp:lastModifiedBy>
  <cp:revision>422</cp:revision>
  <cp:lastPrinted>2019-02-22T08:01:51Z</cp:lastPrinted>
  <dcterms:created xsi:type="dcterms:W3CDTF">2011-12-13T16:55:01Z</dcterms:created>
  <dcterms:modified xsi:type="dcterms:W3CDTF">2019-02-22T09:03:23Z</dcterms:modified>
  <cp:category>Templates, identity</cp:category>
</cp:coreProperties>
</file>