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style7.xml" ContentType="application/vnd.ms-office.chart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5.xml" ContentType="application/vnd.ms-office.chartstyle+xml"/>
  <Override PartName="/ppt/charts/style6.xml" ContentType="application/vnd.ms-office.chart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charts/style4.xml" ContentType="application/vnd.ms-office.chartstyle+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olors7.xml" ContentType="application/vnd.ms-office.chartcolor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0" r:id="rId2"/>
    <p:sldId id="273" r:id="rId3"/>
    <p:sldId id="274" r:id="rId4"/>
    <p:sldId id="258" r:id="rId5"/>
    <p:sldId id="269" r:id="rId6"/>
    <p:sldId id="262" r:id="rId7"/>
    <p:sldId id="267" r:id="rId8"/>
    <p:sldId id="285" r:id="rId9"/>
    <p:sldId id="286" r:id="rId10"/>
    <p:sldId id="272" r:id="rId11"/>
    <p:sldId id="263" r:id="rId12"/>
    <p:sldId id="268" r:id="rId13"/>
    <p:sldId id="275" r:id="rId14"/>
    <p:sldId id="276" r:id="rId15"/>
    <p:sldId id="277" r:id="rId16"/>
    <p:sldId id="278" r:id="rId17"/>
    <p:sldId id="279" r:id="rId18"/>
    <p:sldId id="282" r:id="rId19"/>
    <p:sldId id="281" r:id="rId20"/>
    <p:sldId id="283"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3393D"/>
    <a:srgbClr val="1ED9FE"/>
    <a:srgbClr val="95ECF5"/>
    <a:srgbClr val="74D2E8"/>
    <a:srgbClr val="FA972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8" d="100"/>
          <a:sy n="78" d="100"/>
        </p:scale>
        <p:origin x="-162" y="-84"/>
      </p:cViewPr>
      <p:guideLst>
        <p:guide orient="horz" pos="2160"/>
        <p:guide pos="3840"/>
      </p:guideLst>
    </p:cSldViewPr>
  </p:slideViewPr>
  <p:notesTextViewPr>
    <p:cViewPr>
      <p:scale>
        <a:sx n="3" d="2"/>
        <a:sy n="3" d="2"/>
      </p:scale>
      <p:origin x="0" y="0"/>
    </p:cViewPr>
  </p:notesTextViewPr>
  <p:sorterViewPr>
    <p:cViewPr>
      <p:scale>
        <a:sx n="60" d="100"/>
        <a:sy n="6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MDS\USER\G-L\NightiKP\Desktop\karl\Ed.%20grants\Audio%20feedback\pharmacy%202017-18.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MDS\USER\G-L\NightiKP\Desktop\karl\Ed.%20grants\Audio%20feedback\pharmacy%202018.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MDS\USER\G-L\NightiKP\Desktop\karl\Ed.%20grants\Audio%20feedback\pharmacy%202017-18.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MDS\USER\G-L\NightiKP\Desktop\karl\Ed.%20grants\Audio%20feedback\pharmacy%202017-18.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MDS\USER\G-L\NightiKP\Desktop\karl\Ed.%20grants\Audio%20feedback\pharmacy%202017-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percentStacked"/>
        <c:ser>
          <c:idx val="0"/>
          <c:order val="0"/>
          <c:spPr>
            <a:solidFill>
              <a:srgbClr val="FF0000"/>
            </a:solidFill>
            <a:ln>
              <a:solidFill>
                <a:sysClr val="windowText" lastClr="000000"/>
              </a:solidFill>
            </a:ln>
            <a:effectLst/>
          </c:spPr>
          <c:val>
            <c:numRef>
              <c:f>Sheet1!$G$8:$K$8</c:f>
              <c:numCache>
                <c:formatCode>General</c:formatCode>
                <c:ptCount val="5"/>
                <c:pt idx="0">
                  <c:v>0</c:v>
                </c:pt>
                <c:pt idx="1">
                  <c:v>0</c:v>
                </c:pt>
                <c:pt idx="2">
                  <c:v>0</c:v>
                </c:pt>
                <c:pt idx="3">
                  <c:v>0</c:v>
                </c:pt>
                <c:pt idx="4">
                  <c:v>11</c:v>
                </c:pt>
              </c:numCache>
            </c:numRef>
          </c:val>
          <c:extLst xmlns:c16r2="http://schemas.microsoft.com/office/drawing/2015/06/chart">
            <c:ext xmlns:c16="http://schemas.microsoft.com/office/drawing/2014/chart" uri="{C3380CC4-5D6E-409C-BE32-E72D297353CC}">
              <c16:uniqueId val="{00000000-7590-44A1-AFF0-2B1BE8668BD1}"/>
            </c:ext>
          </c:extLst>
        </c:ser>
        <c:ser>
          <c:idx val="1"/>
          <c:order val="1"/>
          <c:spPr>
            <a:solidFill>
              <a:srgbClr val="FA972A"/>
            </a:solidFill>
            <a:ln>
              <a:solidFill>
                <a:sysClr val="windowText" lastClr="000000"/>
              </a:solidFill>
            </a:ln>
            <a:effectLst/>
          </c:spPr>
          <c:val>
            <c:numRef>
              <c:f>Sheet1!$G$9:$K$9</c:f>
              <c:numCache>
                <c:formatCode>General</c:formatCode>
                <c:ptCount val="5"/>
                <c:pt idx="0">
                  <c:v>3</c:v>
                </c:pt>
                <c:pt idx="1">
                  <c:v>3</c:v>
                </c:pt>
                <c:pt idx="2">
                  <c:v>25</c:v>
                </c:pt>
                <c:pt idx="3">
                  <c:v>20</c:v>
                </c:pt>
                <c:pt idx="4">
                  <c:v>23</c:v>
                </c:pt>
              </c:numCache>
            </c:numRef>
          </c:val>
          <c:extLst xmlns:c16r2="http://schemas.microsoft.com/office/drawing/2015/06/chart">
            <c:ext xmlns:c16="http://schemas.microsoft.com/office/drawing/2014/chart" uri="{C3380CC4-5D6E-409C-BE32-E72D297353CC}">
              <c16:uniqueId val="{00000001-7590-44A1-AFF0-2B1BE8668BD1}"/>
            </c:ext>
          </c:extLst>
        </c:ser>
        <c:ser>
          <c:idx val="2"/>
          <c:order val="2"/>
          <c:spPr>
            <a:solidFill>
              <a:schemeClr val="accent6">
                <a:lumMod val="60000"/>
                <a:lumOff val="40000"/>
              </a:schemeClr>
            </a:solidFill>
            <a:ln>
              <a:solidFill>
                <a:sysClr val="windowText" lastClr="000000"/>
              </a:solidFill>
            </a:ln>
            <a:effectLst/>
          </c:spPr>
          <c:val>
            <c:numRef>
              <c:f>Sheet1!$G$10:$K$10</c:f>
              <c:numCache>
                <c:formatCode>General</c:formatCode>
                <c:ptCount val="5"/>
                <c:pt idx="0">
                  <c:v>97</c:v>
                </c:pt>
                <c:pt idx="1">
                  <c:v>97</c:v>
                </c:pt>
                <c:pt idx="2">
                  <c:v>75</c:v>
                </c:pt>
                <c:pt idx="3">
                  <c:v>80</c:v>
                </c:pt>
                <c:pt idx="4">
                  <c:v>66</c:v>
                </c:pt>
              </c:numCache>
            </c:numRef>
          </c:val>
          <c:extLst xmlns:c16r2="http://schemas.microsoft.com/office/drawing/2015/06/chart">
            <c:ext xmlns:c16="http://schemas.microsoft.com/office/drawing/2014/chart" uri="{C3380CC4-5D6E-409C-BE32-E72D297353CC}">
              <c16:uniqueId val="{00000002-7590-44A1-AFF0-2B1BE8668BD1}"/>
            </c:ext>
          </c:extLst>
        </c:ser>
        <c:dLbls/>
        <c:overlap val="100"/>
        <c:axId val="63867904"/>
        <c:axId val="64201472"/>
      </c:barChart>
      <c:catAx>
        <c:axId val="63867904"/>
        <c:scaling>
          <c:orientation val="minMax"/>
        </c:scaling>
        <c:delete val="1"/>
        <c:axPos val="b"/>
        <c:majorTickMark val="none"/>
        <c:tickLblPos val="nextTo"/>
        <c:crossAx val="64201472"/>
        <c:crosses val="autoZero"/>
        <c:auto val="1"/>
        <c:lblAlgn val="ctr"/>
        <c:lblOffset val="100"/>
      </c:catAx>
      <c:valAx>
        <c:axId val="64201472"/>
        <c:scaling>
          <c:orientation val="minMax"/>
        </c:scaling>
        <c:axPos val="l"/>
        <c:numFmt formatCode="0%" sourceLinked="1"/>
        <c:majorTickMark val="none"/>
        <c:tickLblPos val="nextTo"/>
        <c:spPr>
          <a:noFill/>
          <a:ln>
            <a:solidFill>
              <a:sysClr val="windowText" lastClr="000000"/>
            </a:solidFill>
          </a:ln>
          <a:effectLst/>
        </c:spPr>
        <c:txPr>
          <a:bodyPr rot="-60000000" spcFirstLastPara="1" vertOverflow="ellipsis" vert="horz" wrap="square" anchor="ctr" anchorCtr="1"/>
          <a:lstStyle/>
          <a:p>
            <a:pPr>
              <a:defRPr lang="en-GB" sz="1400" b="0" i="0" u="none" strike="noStrike" kern="1200" baseline="0">
                <a:solidFill>
                  <a:schemeClr val="tx1">
                    <a:lumMod val="65000"/>
                    <a:lumOff val="35000"/>
                  </a:schemeClr>
                </a:solidFill>
                <a:latin typeface="+mn-lt"/>
                <a:ea typeface="+mn-ea"/>
                <a:cs typeface="+mn-cs"/>
              </a:defRPr>
            </a:pPr>
            <a:endParaRPr lang="en-US"/>
          </a:p>
        </c:txPr>
        <c:crossAx val="63867904"/>
        <c:crosses val="autoZero"/>
        <c:crossBetween val="between"/>
      </c:valAx>
      <c:spPr>
        <a:noFill/>
        <a:ln w="25400">
          <a:noFill/>
        </a:ln>
        <a:effectLst/>
      </c:spPr>
    </c:plotArea>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0"/>
          <c:order val="0"/>
          <c:spPr>
            <a:solidFill>
              <a:srgbClr val="FF0000"/>
            </a:solidFill>
            <a:ln>
              <a:solidFill>
                <a:schemeClr val="tx1"/>
              </a:solidFill>
            </a:ln>
            <a:effectLst/>
          </c:spPr>
          <c:val>
            <c:numRef>
              <c:f>Sheet1!$D$15:$H$15</c:f>
              <c:numCache>
                <c:formatCode>General</c:formatCode>
                <c:ptCount val="5"/>
                <c:pt idx="0">
                  <c:v>0</c:v>
                </c:pt>
                <c:pt idx="1">
                  <c:v>0</c:v>
                </c:pt>
                <c:pt idx="2">
                  <c:v>0</c:v>
                </c:pt>
                <c:pt idx="3">
                  <c:v>0</c:v>
                </c:pt>
                <c:pt idx="4">
                  <c:v>24.4444444444444</c:v>
                </c:pt>
              </c:numCache>
            </c:numRef>
          </c:val>
          <c:extLst xmlns:c16r2="http://schemas.microsoft.com/office/drawing/2015/06/chart">
            <c:ext xmlns:c16="http://schemas.microsoft.com/office/drawing/2014/chart" uri="{C3380CC4-5D6E-409C-BE32-E72D297353CC}">
              <c16:uniqueId val="{00000000-9A96-4D6D-8B47-F100AD8C6835}"/>
            </c:ext>
          </c:extLst>
        </c:ser>
        <c:ser>
          <c:idx val="1"/>
          <c:order val="1"/>
          <c:spPr>
            <a:solidFill>
              <a:schemeClr val="accent2"/>
            </a:solidFill>
            <a:ln>
              <a:solidFill>
                <a:schemeClr val="tx1"/>
              </a:solidFill>
            </a:ln>
            <a:effectLst/>
          </c:spPr>
          <c:val>
            <c:numRef>
              <c:f>Sheet1!$D$16:$H$16</c:f>
              <c:numCache>
                <c:formatCode>General</c:formatCode>
                <c:ptCount val="5"/>
                <c:pt idx="0">
                  <c:v>28.571428571428598</c:v>
                </c:pt>
                <c:pt idx="1">
                  <c:v>25.531914893617003</c:v>
                </c:pt>
                <c:pt idx="2">
                  <c:v>41.304347826086996</c:v>
                </c:pt>
                <c:pt idx="3">
                  <c:v>44.680851063829799</c:v>
                </c:pt>
                <c:pt idx="4">
                  <c:v>17.777777777777796</c:v>
                </c:pt>
              </c:numCache>
            </c:numRef>
          </c:val>
          <c:extLst xmlns:c16r2="http://schemas.microsoft.com/office/drawing/2015/06/chart">
            <c:ext xmlns:c16="http://schemas.microsoft.com/office/drawing/2014/chart" uri="{C3380CC4-5D6E-409C-BE32-E72D297353CC}">
              <c16:uniqueId val="{00000001-9A96-4D6D-8B47-F100AD8C6835}"/>
            </c:ext>
          </c:extLst>
        </c:ser>
        <c:ser>
          <c:idx val="2"/>
          <c:order val="2"/>
          <c:spPr>
            <a:solidFill>
              <a:schemeClr val="accent6">
                <a:lumMod val="60000"/>
                <a:lumOff val="40000"/>
              </a:schemeClr>
            </a:solidFill>
            <a:ln>
              <a:solidFill>
                <a:schemeClr val="tx1"/>
              </a:solidFill>
            </a:ln>
            <a:effectLst/>
          </c:spPr>
          <c:val>
            <c:numRef>
              <c:f>Sheet1!$D$17:$H$17</c:f>
              <c:numCache>
                <c:formatCode>General</c:formatCode>
                <c:ptCount val="5"/>
                <c:pt idx="0">
                  <c:v>71.428571428571388</c:v>
                </c:pt>
                <c:pt idx="1">
                  <c:v>74.468085106382986</c:v>
                </c:pt>
                <c:pt idx="2">
                  <c:v>58.695652173913004</c:v>
                </c:pt>
                <c:pt idx="3">
                  <c:v>55.319148936170208</c:v>
                </c:pt>
                <c:pt idx="4">
                  <c:v>57.7777777777778</c:v>
                </c:pt>
              </c:numCache>
            </c:numRef>
          </c:val>
          <c:extLst xmlns:c16r2="http://schemas.microsoft.com/office/drawing/2015/06/chart">
            <c:ext xmlns:c16="http://schemas.microsoft.com/office/drawing/2014/chart" uri="{C3380CC4-5D6E-409C-BE32-E72D297353CC}">
              <c16:uniqueId val="{00000002-9A96-4D6D-8B47-F100AD8C6835}"/>
            </c:ext>
          </c:extLst>
        </c:ser>
        <c:dLbls/>
        <c:overlap val="100"/>
        <c:axId val="69557632"/>
        <c:axId val="69563520"/>
      </c:barChart>
      <c:catAx>
        <c:axId val="69557632"/>
        <c:scaling>
          <c:orientation val="minMax"/>
        </c:scaling>
        <c:delete val="1"/>
        <c:axPos val="b"/>
        <c:majorTickMark val="none"/>
        <c:tickLblPos val="nextTo"/>
        <c:crossAx val="69563520"/>
        <c:crosses val="autoZero"/>
        <c:auto val="1"/>
        <c:lblAlgn val="ctr"/>
        <c:lblOffset val="100"/>
      </c:catAx>
      <c:valAx>
        <c:axId val="69563520"/>
        <c:scaling>
          <c:orientation val="minMax"/>
          <c:max val="100"/>
        </c:scaling>
        <c:axPos val="l"/>
        <c:numFmt formatCode="General" sourceLinked="1"/>
        <c:tickLblPos val="nextTo"/>
        <c:spPr>
          <a:noFill/>
          <a:ln>
            <a:solidFill>
              <a:sysClr val="windowText" lastClr="000000"/>
            </a:solidFill>
          </a:ln>
          <a:effectLst/>
        </c:spPr>
        <c:txPr>
          <a:bodyPr rot="-60000000" spcFirstLastPara="1" vertOverflow="ellipsis" vert="horz" wrap="square" anchor="ctr" anchorCtr="1"/>
          <a:lstStyle/>
          <a:p>
            <a:pPr>
              <a:defRPr lang="en-GB" sz="1400" b="0" i="0" u="none" strike="noStrike" kern="1200" baseline="0">
                <a:solidFill>
                  <a:schemeClr val="tx1">
                    <a:lumMod val="65000"/>
                    <a:lumOff val="35000"/>
                  </a:schemeClr>
                </a:solidFill>
                <a:latin typeface="+mn-lt"/>
                <a:ea typeface="+mn-ea"/>
                <a:cs typeface="+mn-cs"/>
              </a:defRPr>
            </a:pPr>
            <a:endParaRPr lang="en-US"/>
          </a:p>
        </c:txPr>
        <c:crossAx val="69557632"/>
        <c:crosses val="autoZero"/>
        <c:crossBetween val="between"/>
      </c:valAx>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910761154855639"/>
          <c:y val="7.1684587813620082E-2"/>
          <c:w val="0.61679790026246728"/>
          <c:h val="0.8422939068100358"/>
        </c:manualLayout>
      </c:layout>
      <c:pieChart>
        <c:varyColors val="1"/>
        <c:ser>
          <c:idx val="0"/>
          <c:order val="0"/>
          <c:spPr>
            <a:ln w="12700">
              <a:solidFill>
                <a:sysClr val="windowText" lastClr="000000"/>
              </a:solidFill>
            </a:ln>
          </c:spPr>
          <c:dPt>
            <c:idx val="0"/>
            <c:spPr>
              <a:solidFill>
                <a:schemeClr val="accent1">
                  <a:lumMod val="60000"/>
                  <a:lumOff val="40000"/>
                </a:schemeClr>
              </a:solidFill>
              <a:ln w="12700">
                <a:solidFill>
                  <a:sysClr val="windowText" lastClr="000000"/>
                </a:solidFill>
              </a:ln>
              <a:effectLst/>
            </c:spPr>
            <c:extLst xmlns:c16r2="http://schemas.microsoft.com/office/drawing/2015/06/chart">
              <c:ext xmlns:c16="http://schemas.microsoft.com/office/drawing/2014/chart" uri="{C3380CC4-5D6E-409C-BE32-E72D297353CC}">
                <c16:uniqueId val="{00000001-DD1F-484E-8A30-3B5F56F637C3}"/>
              </c:ext>
            </c:extLst>
          </c:dPt>
          <c:dPt>
            <c:idx val="1"/>
            <c:spPr>
              <a:solidFill>
                <a:schemeClr val="accent6">
                  <a:lumMod val="60000"/>
                  <a:lumOff val="40000"/>
                </a:schemeClr>
              </a:solidFill>
              <a:ln w="12700">
                <a:solidFill>
                  <a:sysClr val="windowText" lastClr="000000"/>
                </a:solidFill>
              </a:ln>
              <a:effectLst/>
            </c:spPr>
            <c:extLst xmlns:c16r2="http://schemas.microsoft.com/office/drawing/2015/06/chart">
              <c:ext xmlns:c16="http://schemas.microsoft.com/office/drawing/2014/chart" uri="{C3380CC4-5D6E-409C-BE32-E72D297353CC}">
                <c16:uniqueId val="{00000003-DD1F-484E-8A30-3B5F56F637C3}"/>
              </c:ext>
            </c:extLst>
          </c:dPt>
          <c:val>
            <c:numRef>
              <c:f>Sheet1!$B$24:$B$25</c:f>
              <c:numCache>
                <c:formatCode>General</c:formatCode>
                <c:ptCount val="2"/>
                <c:pt idx="0">
                  <c:v>11</c:v>
                </c:pt>
                <c:pt idx="1">
                  <c:v>55</c:v>
                </c:pt>
              </c:numCache>
            </c:numRef>
          </c:val>
          <c:extLst xmlns:c16r2="http://schemas.microsoft.com/office/drawing/2015/06/chart">
            <c:ext xmlns:c16="http://schemas.microsoft.com/office/drawing/2014/chart" uri="{C3380CC4-5D6E-409C-BE32-E72D297353CC}">
              <c16:uniqueId val="{00000004-DD1F-484E-8A30-3B5F56F637C3}"/>
            </c:ext>
          </c:extLst>
        </c:ser>
        <c:dLbls/>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997379970872552"/>
          <c:y val="1.2706664645606621E-2"/>
          <c:w val="0.77436811724472743"/>
          <c:h val="0.86022668889832721"/>
        </c:manualLayout>
      </c:layout>
      <c:pieChart>
        <c:varyColors val="1"/>
        <c:ser>
          <c:idx val="0"/>
          <c:order val="0"/>
          <c:spPr>
            <a:ln>
              <a:solidFill>
                <a:sysClr val="windowText" lastClr="000000"/>
              </a:solidFill>
            </a:ln>
          </c:spPr>
          <c:dPt>
            <c:idx val="0"/>
            <c:spPr>
              <a:solidFill>
                <a:schemeClr val="accent1">
                  <a:lumMod val="60000"/>
                  <a:lumOff val="40000"/>
                </a:schemeClr>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1-4C71-4BEA-A67C-372C25BA01A2}"/>
              </c:ext>
            </c:extLst>
          </c:dPt>
          <c:dPt>
            <c:idx val="1"/>
            <c:spPr>
              <a:solidFill>
                <a:schemeClr val="accent6">
                  <a:lumMod val="60000"/>
                  <a:lumOff val="40000"/>
                </a:schemeClr>
              </a:solidFill>
              <a:ln w="19050">
                <a:solidFill>
                  <a:sysClr val="windowText" lastClr="000000"/>
                </a:solidFill>
              </a:ln>
              <a:effectLst/>
            </c:spPr>
            <c:extLst xmlns:c16r2="http://schemas.microsoft.com/office/drawing/2015/06/chart">
              <c:ext xmlns:c16="http://schemas.microsoft.com/office/drawing/2014/chart" uri="{C3380CC4-5D6E-409C-BE32-E72D297353CC}">
                <c16:uniqueId val="{00000003-4C71-4BEA-A67C-372C25BA01A2}"/>
              </c:ext>
            </c:extLst>
          </c:dPt>
          <c:val>
            <c:numRef>
              <c:f>Sheet1!$V$8:$V$9</c:f>
              <c:numCache>
                <c:formatCode>General</c:formatCode>
                <c:ptCount val="2"/>
                <c:pt idx="0">
                  <c:v>10</c:v>
                </c:pt>
                <c:pt idx="1">
                  <c:v>27</c:v>
                </c:pt>
              </c:numCache>
            </c:numRef>
          </c:val>
          <c:extLst xmlns:c16r2="http://schemas.microsoft.com/office/drawing/2015/06/chart">
            <c:ext xmlns:c16="http://schemas.microsoft.com/office/drawing/2014/chart" uri="{C3380CC4-5D6E-409C-BE32-E72D297353CC}">
              <c16:uniqueId val="{00000004-4C71-4BEA-A67C-372C25BA01A2}"/>
            </c:ext>
          </c:extLst>
        </c:ser>
        <c:dLbls/>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0"/>
          <c:order val="0"/>
          <c:spPr>
            <a:solidFill>
              <a:srgbClr val="FF0000"/>
            </a:solidFill>
            <a:ln>
              <a:solidFill>
                <a:schemeClr val="tx1"/>
              </a:solidFill>
            </a:ln>
            <a:effectLst/>
          </c:spPr>
          <c:val>
            <c:numRef>
              <c:f>Sheet1!$D$15:$H$15</c:f>
              <c:numCache>
                <c:formatCode>General</c:formatCode>
                <c:ptCount val="5"/>
                <c:pt idx="0">
                  <c:v>0</c:v>
                </c:pt>
                <c:pt idx="1">
                  <c:v>0</c:v>
                </c:pt>
                <c:pt idx="2">
                  <c:v>0</c:v>
                </c:pt>
                <c:pt idx="3">
                  <c:v>0</c:v>
                </c:pt>
                <c:pt idx="4">
                  <c:v>9.1</c:v>
                </c:pt>
              </c:numCache>
            </c:numRef>
          </c:val>
          <c:extLst xmlns:c16r2="http://schemas.microsoft.com/office/drawing/2015/06/chart">
            <c:ext xmlns:c16="http://schemas.microsoft.com/office/drawing/2014/chart" uri="{C3380CC4-5D6E-409C-BE32-E72D297353CC}">
              <c16:uniqueId val="{00000000-092F-4A0F-B036-3AD244D373A5}"/>
            </c:ext>
          </c:extLst>
        </c:ser>
        <c:ser>
          <c:idx val="1"/>
          <c:order val="1"/>
          <c:spPr>
            <a:solidFill>
              <a:schemeClr val="accent2"/>
            </a:solidFill>
            <a:ln>
              <a:solidFill>
                <a:schemeClr val="tx1"/>
              </a:solidFill>
            </a:ln>
            <a:effectLst/>
          </c:spPr>
          <c:val>
            <c:numRef>
              <c:f>Sheet1!$D$16:$H$16</c:f>
              <c:numCache>
                <c:formatCode>General</c:formatCode>
                <c:ptCount val="5"/>
                <c:pt idx="0">
                  <c:v>27.3</c:v>
                </c:pt>
                <c:pt idx="1">
                  <c:v>54.5</c:v>
                </c:pt>
                <c:pt idx="2">
                  <c:v>27.2</c:v>
                </c:pt>
                <c:pt idx="3">
                  <c:v>9</c:v>
                </c:pt>
                <c:pt idx="4">
                  <c:v>54.5</c:v>
                </c:pt>
              </c:numCache>
            </c:numRef>
          </c:val>
          <c:extLst xmlns:c16r2="http://schemas.microsoft.com/office/drawing/2015/06/chart">
            <c:ext xmlns:c16="http://schemas.microsoft.com/office/drawing/2014/chart" uri="{C3380CC4-5D6E-409C-BE32-E72D297353CC}">
              <c16:uniqueId val="{00000001-092F-4A0F-B036-3AD244D373A5}"/>
            </c:ext>
          </c:extLst>
        </c:ser>
        <c:ser>
          <c:idx val="2"/>
          <c:order val="2"/>
          <c:spPr>
            <a:solidFill>
              <a:schemeClr val="accent6">
                <a:lumMod val="60000"/>
                <a:lumOff val="40000"/>
              </a:schemeClr>
            </a:solidFill>
            <a:ln>
              <a:solidFill>
                <a:schemeClr val="tx1"/>
              </a:solidFill>
            </a:ln>
            <a:effectLst/>
          </c:spPr>
          <c:val>
            <c:numRef>
              <c:f>Sheet1!$D$17:$H$17</c:f>
              <c:numCache>
                <c:formatCode>General</c:formatCode>
                <c:ptCount val="5"/>
                <c:pt idx="0">
                  <c:v>72.7</c:v>
                </c:pt>
                <c:pt idx="1">
                  <c:v>45.5</c:v>
                </c:pt>
                <c:pt idx="2">
                  <c:v>72.3</c:v>
                </c:pt>
                <c:pt idx="3">
                  <c:v>91</c:v>
                </c:pt>
                <c:pt idx="4">
                  <c:v>36.700000000000003</c:v>
                </c:pt>
              </c:numCache>
            </c:numRef>
          </c:val>
          <c:extLst xmlns:c16r2="http://schemas.microsoft.com/office/drawing/2015/06/chart">
            <c:ext xmlns:c16="http://schemas.microsoft.com/office/drawing/2014/chart" uri="{C3380CC4-5D6E-409C-BE32-E72D297353CC}">
              <c16:uniqueId val="{00000002-092F-4A0F-B036-3AD244D373A5}"/>
            </c:ext>
          </c:extLst>
        </c:ser>
        <c:dLbls/>
        <c:overlap val="100"/>
        <c:axId val="69887872"/>
        <c:axId val="69889408"/>
      </c:barChart>
      <c:catAx>
        <c:axId val="69887872"/>
        <c:scaling>
          <c:orientation val="minMax"/>
        </c:scaling>
        <c:delete val="1"/>
        <c:axPos val="b"/>
        <c:majorTickMark val="none"/>
        <c:tickLblPos val="nextTo"/>
        <c:crossAx val="69889408"/>
        <c:crosses val="autoZero"/>
        <c:auto val="1"/>
        <c:lblAlgn val="ctr"/>
        <c:lblOffset val="100"/>
      </c:catAx>
      <c:valAx>
        <c:axId val="69889408"/>
        <c:scaling>
          <c:orientation val="minMax"/>
          <c:max val="100"/>
        </c:scaling>
        <c:axPos val="l"/>
        <c:numFmt formatCode="General" sourceLinked="1"/>
        <c:tickLblPos val="nextTo"/>
        <c:spPr>
          <a:noFill/>
          <a:ln>
            <a:solidFill>
              <a:sysClr val="windowText" lastClr="000000"/>
            </a:solidFill>
          </a:ln>
          <a:effectLst/>
        </c:spPr>
        <c:txPr>
          <a:bodyPr rot="-60000000" spcFirstLastPara="1" vertOverflow="ellipsis" vert="horz" wrap="square" anchor="ctr" anchorCtr="1"/>
          <a:lstStyle/>
          <a:p>
            <a:pPr>
              <a:defRPr lang="en-GB" sz="1400" b="0" i="0" u="none" strike="noStrike" kern="1200" baseline="0">
                <a:ln>
                  <a:noFill/>
                </a:ln>
                <a:solidFill>
                  <a:schemeClr val="tx1">
                    <a:lumMod val="65000"/>
                    <a:lumOff val="35000"/>
                  </a:schemeClr>
                </a:solidFill>
                <a:latin typeface="+mn-lt"/>
                <a:ea typeface="+mn-ea"/>
                <a:cs typeface="+mn-cs"/>
              </a:defRPr>
            </a:pPr>
            <a:endParaRPr lang="en-US"/>
          </a:p>
        </c:txPr>
        <c:crossAx val="69887872"/>
        <c:crosses val="autoZero"/>
        <c:crossBetween val="between"/>
      </c:valAx>
      <c:spPr>
        <a:noFill/>
        <a:ln>
          <a:noFill/>
        </a:ln>
        <a:effectLst/>
      </c:spPr>
    </c:plotArea>
    <c:plotVisOnly val="1"/>
    <c:dispBlanksAs val="gap"/>
  </c:chart>
  <c:spPr>
    <a:noFill/>
    <a:ln>
      <a:noFill/>
    </a:ln>
    <a:effectLst/>
  </c:spPr>
  <c:txPr>
    <a:bodyPr/>
    <a:lstStyle/>
    <a:p>
      <a:pPr>
        <a:defRPr>
          <a:ln>
            <a:noFill/>
          </a:ln>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5.3498796718067232E-2"/>
          <c:y val="0.12856025840998458"/>
          <c:w val="0.92257333825864252"/>
          <c:h val="0.72238356259446079"/>
        </c:manualLayout>
      </c:layout>
      <c:barChart>
        <c:barDir val="col"/>
        <c:grouping val="stacked"/>
        <c:ser>
          <c:idx val="0"/>
          <c:order val="0"/>
          <c:spPr>
            <a:solidFill>
              <a:srgbClr val="FF0000"/>
            </a:solidFill>
            <a:ln>
              <a:solidFill>
                <a:schemeClr val="tx1"/>
              </a:solidFill>
            </a:ln>
            <a:effectLst/>
          </c:spPr>
          <c:val>
            <c:numRef>
              <c:f>Sheet1!$D$15:$H$15</c:f>
              <c:numCache>
                <c:formatCode>General</c:formatCode>
                <c:ptCount val="5"/>
                <c:pt idx="0">
                  <c:v>0</c:v>
                </c:pt>
                <c:pt idx="1">
                  <c:v>0</c:v>
                </c:pt>
                <c:pt idx="2">
                  <c:v>0</c:v>
                </c:pt>
                <c:pt idx="3">
                  <c:v>0</c:v>
                </c:pt>
                <c:pt idx="4">
                  <c:v>9</c:v>
                </c:pt>
              </c:numCache>
            </c:numRef>
          </c:val>
          <c:extLst xmlns:c16r2="http://schemas.microsoft.com/office/drawing/2015/06/chart">
            <c:ext xmlns:c16="http://schemas.microsoft.com/office/drawing/2014/chart" uri="{C3380CC4-5D6E-409C-BE32-E72D297353CC}">
              <c16:uniqueId val="{00000000-0946-4C91-AA48-FE9D32C1B8DC}"/>
            </c:ext>
          </c:extLst>
        </c:ser>
        <c:dLbls/>
        <c:overlap val="100"/>
        <c:axId val="69909120"/>
        <c:axId val="69960064"/>
      </c:barChart>
      <c:catAx>
        <c:axId val="69909120"/>
        <c:scaling>
          <c:orientation val="minMax"/>
        </c:scaling>
        <c:delete val="1"/>
        <c:axPos val="b"/>
        <c:majorTickMark val="none"/>
        <c:tickLblPos val="nextTo"/>
        <c:crossAx val="69960064"/>
        <c:crosses val="autoZero"/>
        <c:auto val="1"/>
        <c:lblAlgn val="ctr"/>
        <c:lblOffset val="100"/>
      </c:catAx>
      <c:valAx>
        <c:axId val="69960064"/>
        <c:scaling>
          <c:orientation val="minMax"/>
          <c:max val="100"/>
        </c:scaling>
        <c:axPos val="l"/>
        <c:numFmt formatCode="General" sourceLinked="1"/>
        <c:tickLblPos val="nextTo"/>
        <c:spPr>
          <a:noFill/>
          <a:ln>
            <a:solidFill>
              <a:sysClr val="windowText" lastClr="000000"/>
            </a:solidFill>
          </a:ln>
          <a:effectLst/>
        </c:spPr>
        <c:txPr>
          <a:bodyPr rot="-60000000" spcFirstLastPara="1" vertOverflow="ellipsis" vert="horz" wrap="square" anchor="ctr" anchorCtr="1"/>
          <a:lstStyle/>
          <a:p>
            <a:pPr>
              <a:defRPr lang="en-GB" sz="1400" b="0" i="0" u="none" strike="noStrike" kern="1200" baseline="0">
                <a:ln>
                  <a:noFill/>
                </a:ln>
                <a:solidFill>
                  <a:schemeClr val="tx1">
                    <a:lumMod val="65000"/>
                    <a:lumOff val="35000"/>
                  </a:schemeClr>
                </a:solidFill>
                <a:latin typeface="+mn-lt"/>
                <a:ea typeface="+mn-ea"/>
                <a:cs typeface="+mn-cs"/>
              </a:defRPr>
            </a:pPr>
            <a:endParaRPr lang="en-US"/>
          </a:p>
        </c:txPr>
        <c:crossAx val="69909120"/>
        <c:crosses val="autoZero"/>
        <c:crossBetween val="between"/>
      </c:valAx>
      <c:spPr>
        <a:noFill/>
        <a:ln>
          <a:noFill/>
        </a:ln>
        <a:effectLst/>
      </c:spPr>
    </c:plotArea>
    <c:plotVisOnly val="1"/>
    <c:dispBlanksAs val="gap"/>
  </c:chart>
  <c:spPr>
    <a:noFill/>
    <a:ln>
      <a:noFill/>
    </a:ln>
    <a:effectLst/>
  </c:spPr>
  <c:txPr>
    <a:bodyPr/>
    <a:lstStyle/>
    <a:p>
      <a:pPr>
        <a:defRPr>
          <a:ln>
            <a:noFill/>
          </a:ln>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6.6958220793667977E-2"/>
          <c:y val="0.12856025840998458"/>
          <c:w val="0.93304177920633202"/>
          <c:h val="0.72238356259446079"/>
        </c:manualLayout>
      </c:layout>
      <c:barChart>
        <c:barDir val="col"/>
        <c:grouping val="stacked"/>
        <c:ser>
          <c:idx val="0"/>
          <c:order val="0"/>
          <c:spPr>
            <a:solidFill>
              <a:srgbClr val="FF0000"/>
            </a:solidFill>
            <a:ln>
              <a:solidFill>
                <a:schemeClr val="tx1"/>
              </a:solidFill>
            </a:ln>
            <a:effectLst/>
          </c:spPr>
          <c:val>
            <c:numRef>
              <c:f>Sheet1!$D$15:$H$15</c:f>
              <c:numCache>
                <c:formatCode>General</c:formatCode>
                <c:ptCount val="5"/>
                <c:pt idx="0">
                  <c:v>0</c:v>
                </c:pt>
                <c:pt idx="1">
                  <c:v>0</c:v>
                </c:pt>
                <c:pt idx="2">
                  <c:v>0</c:v>
                </c:pt>
                <c:pt idx="3">
                  <c:v>0</c:v>
                </c:pt>
                <c:pt idx="4">
                  <c:v>9</c:v>
                </c:pt>
              </c:numCache>
            </c:numRef>
          </c:val>
          <c:extLst xmlns:c16r2="http://schemas.microsoft.com/office/drawing/2015/06/chart">
            <c:ext xmlns:c16="http://schemas.microsoft.com/office/drawing/2014/chart" uri="{C3380CC4-5D6E-409C-BE32-E72D297353CC}">
              <c16:uniqueId val="{00000000-5B54-49B3-83D8-04D0AA2CBFD8}"/>
            </c:ext>
          </c:extLst>
        </c:ser>
        <c:dLbls/>
        <c:overlap val="100"/>
        <c:axId val="69967232"/>
        <c:axId val="70075520"/>
      </c:barChart>
      <c:catAx>
        <c:axId val="69967232"/>
        <c:scaling>
          <c:orientation val="minMax"/>
        </c:scaling>
        <c:delete val="1"/>
        <c:axPos val="b"/>
        <c:majorTickMark val="none"/>
        <c:tickLblPos val="nextTo"/>
        <c:crossAx val="70075520"/>
        <c:crosses val="autoZero"/>
        <c:auto val="1"/>
        <c:lblAlgn val="ctr"/>
        <c:lblOffset val="100"/>
      </c:catAx>
      <c:valAx>
        <c:axId val="70075520"/>
        <c:scaling>
          <c:orientation val="minMax"/>
          <c:max val="100"/>
        </c:scaling>
        <c:axPos val="l"/>
        <c:numFmt formatCode="General" sourceLinked="1"/>
        <c:tickLblPos val="nextTo"/>
        <c:spPr>
          <a:noFill/>
          <a:ln>
            <a:solidFill>
              <a:sysClr val="windowText" lastClr="000000"/>
            </a:solidFill>
          </a:ln>
          <a:effectLst/>
        </c:spPr>
        <c:txPr>
          <a:bodyPr rot="-60000000" spcFirstLastPara="1" vertOverflow="ellipsis" vert="horz" wrap="square" anchor="ctr" anchorCtr="1"/>
          <a:lstStyle/>
          <a:p>
            <a:pPr>
              <a:defRPr lang="en-GB" sz="1400" b="0" i="0" u="none" strike="noStrike" kern="1200" baseline="0">
                <a:ln>
                  <a:noFill/>
                </a:ln>
                <a:solidFill>
                  <a:schemeClr val="tx1">
                    <a:lumMod val="65000"/>
                    <a:lumOff val="35000"/>
                  </a:schemeClr>
                </a:solidFill>
                <a:latin typeface="+mn-lt"/>
                <a:ea typeface="+mn-ea"/>
                <a:cs typeface="+mn-cs"/>
              </a:defRPr>
            </a:pPr>
            <a:endParaRPr lang="en-US"/>
          </a:p>
        </c:txPr>
        <c:crossAx val="69967232"/>
        <c:crosses val="autoZero"/>
        <c:crossBetween val="between"/>
      </c:valAx>
      <c:spPr>
        <a:noFill/>
        <a:ln>
          <a:noFill/>
        </a:ln>
        <a:effectLst/>
      </c:spPr>
    </c:plotArea>
    <c:plotVisOnly val="1"/>
    <c:dispBlanksAs val="gap"/>
  </c:chart>
  <c:spPr>
    <a:noFill/>
    <a:ln>
      <a:noFill/>
    </a:ln>
    <a:effectLst/>
  </c:spPr>
  <c:txPr>
    <a:bodyPr/>
    <a:lstStyle/>
    <a:p>
      <a:pPr>
        <a:defRPr>
          <a:ln>
            <a:noFill/>
          </a:ln>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4AB97AE-4F31-4EBA-B851-15EAC44FA2F8}" type="datetimeFigureOut">
              <a:rPr lang="en-GB" smtClean="0"/>
              <a:pPr/>
              <a:t>22/02/2019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8BCC989-594B-4BA5-872A-C4E28D9141C0}" type="slidenum">
              <a:rPr lang="en-GB" smtClean="0"/>
              <a:pPr/>
              <a:t>‹#›</a:t>
            </a:fld>
            <a:endParaRPr lang="en-GB"/>
          </a:p>
        </p:txBody>
      </p:sp>
    </p:spTree>
    <p:extLst>
      <p:ext uri="{BB962C8B-B14F-4D97-AF65-F5344CB8AC3E}">
        <p14:creationId xmlns:p14="http://schemas.microsoft.com/office/powerpoint/2010/main" xmlns="" val="3711184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A046742-184D-4CCC-9B29-088C9FFEE4A6}" type="datetimeFigureOut">
              <a:rPr lang="en-GB" smtClean="0"/>
              <a:pPr/>
              <a:t>22/02/2019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00234F9-9673-4C68-8472-8FD74A0326C6}" type="slidenum">
              <a:rPr lang="en-GB" smtClean="0"/>
              <a:pPr/>
              <a:t>‹#›</a:t>
            </a:fld>
            <a:endParaRPr lang="en-GB"/>
          </a:p>
        </p:txBody>
      </p:sp>
    </p:spTree>
    <p:extLst>
      <p:ext uri="{BB962C8B-B14F-4D97-AF65-F5344CB8AC3E}">
        <p14:creationId xmlns:p14="http://schemas.microsoft.com/office/powerpoint/2010/main" xmlns="" val="18284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00234F9-9673-4C68-8472-8FD74A0326C6}" type="slidenum">
              <a:rPr lang="en-GB" smtClean="0"/>
              <a:pPr/>
              <a:t>4</a:t>
            </a:fld>
            <a:endParaRPr lang="en-GB"/>
          </a:p>
        </p:txBody>
      </p:sp>
    </p:spTree>
    <p:extLst>
      <p:ext uri="{BB962C8B-B14F-4D97-AF65-F5344CB8AC3E}">
        <p14:creationId xmlns:p14="http://schemas.microsoft.com/office/powerpoint/2010/main" xmlns="" val="2641175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00234F9-9673-4C68-8472-8FD74A0326C6}" type="slidenum">
              <a:rPr lang="en-GB" smtClean="0"/>
              <a:pPr/>
              <a:t>5</a:t>
            </a:fld>
            <a:endParaRPr lang="en-GB"/>
          </a:p>
        </p:txBody>
      </p:sp>
    </p:spTree>
    <p:extLst>
      <p:ext uri="{BB962C8B-B14F-4D97-AF65-F5344CB8AC3E}">
        <p14:creationId xmlns:p14="http://schemas.microsoft.com/office/powerpoint/2010/main" xmlns="" val="94758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00234F9-9673-4C68-8472-8FD74A0326C6}" type="slidenum">
              <a:rPr lang="en-GB" smtClean="0"/>
              <a:pPr/>
              <a:t>6</a:t>
            </a:fld>
            <a:endParaRPr lang="en-GB"/>
          </a:p>
        </p:txBody>
      </p:sp>
    </p:spTree>
    <p:extLst>
      <p:ext uri="{BB962C8B-B14F-4D97-AF65-F5344CB8AC3E}">
        <p14:creationId xmlns:p14="http://schemas.microsoft.com/office/powerpoint/2010/main" xmlns="" val="23302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00234F9-9673-4C68-8472-8FD74A0326C6}" type="slidenum">
              <a:rPr lang="en-GB" smtClean="0"/>
              <a:pPr/>
              <a:t>11</a:t>
            </a:fld>
            <a:endParaRPr lang="en-GB"/>
          </a:p>
        </p:txBody>
      </p:sp>
    </p:spTree>
    <p:extLst>
      <p:ext uri="{BB962C8B-B14F-4D97-AF65-F5344CB8AC3E}">
        <p14:creationId xmlns:p14="http://schemas.microsoft.com/office/powerpoint/2010/main" xmlns="" val="146964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105925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250254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349716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20637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57772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254160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163120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352498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346087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5843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FA5D69B-2475-4D68-A70C-0E488205FCC5}" type="datetimeFigureOut">
              <a:rPr lang="en-GB" smtClean="0"/>
              <a:pPr/>
              <a:t>22/02/2019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2657197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5D69B-2475-4D68-A70C-0E488205FCC5}" type="datetimeFigureOut">
              <a:rPr lang="en-GB" smtClean="0"/>
              <a:pPr/>
              <a:t>22/02/2019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E1DE8-EB33-4481-A920-32D38A0EED2D}" type="slidenum">
              <a:rPr lang="en-GB" smtClean="0"/>
              <a:pPr/>
              <a:t>‹#›</a:t>
            </a:fld>
            <a:endParaRPr lang="en-GB"/>
          </a:p>
        </p:txBody>
      </p:sp>
    </p:spTree>
    <p:extLst>
      <p:ext uri="{BB962C8B-B14F-4D97-AF65-F5344CB8AC3E}">
        <p14:creationId xmlns:p14="http://schemas.microsoft.com/office/powerpoint/2010/main" xmlns="" val="3490206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anvas.bham.ac.uk/courses/29613/assignments/11616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688" y="1049572"/>
            <a:ext cx="11092069" cy="1728633"/>
          </a:xfrm>
          <a:solidFill>
            <a:srgbClr val="95ECF5"/>
          </a:solidFill>
        </p:spPr>
        <p:txBody>
          <a:bodyPr>
            <a:normAutofit fontScale="90000"/>
          </a:bodyPr>
          <a:lstStyle/>
          <a:p>
            <a:pPr algn="l"/>
            <a:r>
              <a:rPr lang="en-GB" sz="4400" b="1" dirty="0" smtClean="0"/>
              <a:t>Audio Feedback:</a:t>
            </a:r>
            <a:br>
              <a:rPr lang="en-GB" sz="4400" b="1" dirty="0" smtClean="0"/>
            </a:br>
            <a:r>
              <a:rPr lang="en-GB" sz="4400" b="1" dirty="0" smtClean="0"/>
              <a:t>A useful approach for </a:t>
            </a:r>
            <a:r>
              <a:rPr lang="en-GB" sz="4400" b="1" dirty="0"/>
              <a:t>i</a:t>
            </a:r>
            <a:r>
              <a:rPr lang="en-GB" sz="4400" b="1" dirty="0" smtClean="0"/>
              <a:t>nternational students </a:t>
            </a:r>
            <a:r>
              <a:rPr lang="en-GB" sz="4400" dirty="0" smtClean="0"/>
              <a:t>?</a:t>
            </a:r>
            <a:endParaRPr lang="en-GB" sz="4400" dirty="0"/>
          </a:p>
        </p:txBody>
      </p:sp>
      <p:sp>
        <p:nvSpPr>
          <p:cNvPr id="3" name="Subtitle 2"/>
          <p:cNvSpPr>
            <a:spLocks noGrp="1"/>
          </p:cNvSpPr>
          <p:nvPr>
            <p:ph type="subTitle" idx="1"/>
          </p:nvPr>
        </p:nvSpPr>
        <p:spPr>
          <a:xfrm>
            <a:off x="534566" y="4137334"/>
            <a:ext cx="11148097" cy="1655762"/>
          </a:xfrm>
          <a:solidFill>
            <a:srgbClr val="95ECF5"/>
          </a:solidFill>
        </p:spPr>
        <p:txBody>
          <a:bodyPr>
            <a:noAutofit/>
          </a:bodyPr>
          <a:lstStyle/>
          <a:p>
            <a:pPr algn="l"/>
            <a:r>
              <a:rPr lang="en-GB" sz="3200" dirty="0" smtClean="0"/>
              <a:t>Adina </a:t>
            </a:r>
            <a:r>
              <a:rPr lang="en-GB" sz="3200" dirty="0" err="1" smtClean="0"/>
              <a:t>Pirtea</a:t>
            </a:r>
            <a:r>
              <a:rPr lang="en-GB" sz="3200" baseline="30000" dirty="0" smtClean="0"/>
              <a:t>$</a:t>
            </a:r>
            <a:r>
              <a:rPr lang="en-GB" sz="3200" dirty="0" smtClean="0"/>
              <a:t> &amp; Karl Nightingale*</a:t>
            </a:r>
          </a:p>
          <a:p>
            <a:pPr algn="l"/>
            <a:r>
              <a:rPr lang="en-GB" sz="3200" baseline="30000" dirty="0"/>
              <a:t>$ </a:t>
            </a:r>
            <a:r>
              <a:rPr lang="en-GB" sz="3200" dirty="0" smtClean="0"/>
              <a:t>Birmingham International Academy &amp; * Col. Med. &amp; Dent. Sci.</a:t>
            </a:r>
          </a:p>
          <a:p>
            <a:pPr algn="l"/>
            <a:r>
              <a:rPr lang="en-GB" sz="3200" dirty="0" smtClean="0"/>
              <a:t>University of Birmingham. </a:t>
            </a:r>
            <a:endParaRPr lang="en-GB" sz="3200" dirty="0"/>
          </a:p>
        </p:txBody>
      </p:sp>
    </p:spTree>
    <p:extLst>
      <p:ext uri="{BB962C8B-B14F-4D97-AF65-F5344CB8AC3E}">
        <p14:creationId xmlns:p14="http://schemas.microsoft.com/office/powerpoint/2010/main" xmlns="" val="2984506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6480" y="1754342"/>
            <a:ext cx="11717078" cy="3008483"/>
          </a:xfrm>
        </p:spPr>
        <p:txBody>
          <a:bodyPr>
            <a:normAutofit fontScale="90000"/>
          </a:bodyPr>
          <a:lstStyle/>
          <a:p>
            <a:pPr algn="l"/>
            <a:r>
              <a:rPr lang="en-GB" sz="3600" i="1" dirty="0" smtClean="0">
                <a:latin typeface="Arial" panose="020B0604020202020204" pitchFamily="34" charset="0"/>
                <a:cs typeface="Arial" panose="020B0604020202020204" pitchFamily="34" charset="0"/>
              </a:rPr>
              <a:t>Take-homes so far…</a:t>
            </a: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Students find audio feedback more useful, and engage with it more</a:t>
            </a:r>
            <a:br>
              <a:rPr lang="en-GB" sz="3100" dirty="0" smtClean="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Does this reflect poor experience with written feedback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t>
            </a:r>
            <a:r>
              <a:rPr lang="en-GB" sz="3100" dirty="0" smtClean="0">
                <a:latin typeface="Arial" panose="020B0604020202020204" pitchFamily="34" charset="0"/>
                <a:cs typeface="Arial" panose="020B0604020202020204" pitchFamily="34" charset="0"/>
              </a:rPr>
              <a:t> (or its novelty ….?)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t>
            </a:r>
            <a:r>
              <a:rPr lang="en-GB" sz="3100" dirty="0">
                <a:latin typeface="Arial" panose="020B0604020202020204" pitchFamily="34" charset="0"/>
                <a:cs typeface="Arial" panose="020B0604020202020204" pitchFamily="34" charset="0"/>
              </a:rPr>
              <a:t>N</a:t>
            </a:r>
            <a:r>
              <a:rPr lang="en-GB" sz="3100" dirty="0" smtClean="0">
                <a:latin typeface="Arial" panose="020B0604020202020204" pitchFamily="34" charset="0"/>
                <a:cs typeface="Arial" panose="020B0604020202020204" pitchFamily="34" charset="0"/>
              </a:rPr>
              <a:t>ot a solution for all students ….</a:t>
            </a:r>
            <a:r>
              <a:rPr lang="en-GB" sz="2400" i="1" dirty="0" smtClean="0"/>
              <a:t/>
            </a:r>
            <a:br>
              <a:rPr lang="en-GB" sz="2400" i="1" dirty="0" smtClean="0"/>
            </a:br>
            <a:endParaRPr lang="en-GB" sz="2400" i="1" dirty="0"/>
          </a:p>
        </p:txBody>
      </p:sp>
      <p:sp>
        <p:nvSpPr>
          <p:cNvPr id="5" name="TextBox 4"/>
          <p:cNvSpPr txBox="1"/>
          <p:nvPr/>
        </p:nvSpPr>
        <p:spPr>
          <a:xfrm>
            <a:off x="2685833" y="5898263"/>
            <a:ext cx="9408986" cy="646331"/>
          </a:xfrm>
          <a:prstGeom prst="rect">
            <a:avLst/>
          </a:prstGeom>
          <a:solidFill>
            <a:srgbClr val="95ECF5"/>
          </a:solidFill>
          <a:ln>
            <a:solidFill>
              <a:schemeClr val="bg1"/>
            </a:solidFill>
          </a:ln>
        </p:spPr>
        <p:txBody>
          <a:bodyPr wrap="none" rtlCol="0">
            <a:spAutoFit/>
          </a:bodyPr>
          <a:lstStyle/>
          <a:p>
            <a:r>
              <a:rPr lang="en-GB" sz="3600" dirty="0" smtClean="0"/>
              <a:t>What about international students in the BIA …?</a:t>
            </a:r>
          </a:p>
        </p:txBody>
      </p:sp>
    </p:spTree>
    <p:extLst>
      <p:ext uri="{BB962C8B-B14F-4D97-AF65-F5344CB8AC3E}">
        <p14:creationId xmlns:p14="http://schemas.microsoft.com/office/powerpoint/2010/main" xmlns="" val="282454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rot="16200000">
            <a:off x="3327245" y="-886153"/>
            <a:ext cx="1627854" cy="6860529"/>
          </a:xfrm>
          <a:prstGeom prst="rect">
            <a:avLst/>
          </a:prstGeom>
        </p:spPr>
      </p:pic>
      <p:grpSp>
        <p:nvGrpSpPr>
          <p:cNvPr id="40" name="Group 39"/>
          <p:cNvGrpSpPr/>
          <p:nvPr/>
        </p:nvGrpSpPr>
        <p:grpSpPr>
          <a:xfrm>
            <a:off x="1040765" y="1071818"/>
            <a:ext cx="6258564" cy="646331"/>
            <a:chOff x="2952965" y="454050"/>
            <a:chExt cx="7885937" cy="1393016"/>
          </a:xfrm>
        </p:grpSpPr>
        <p:sp>
          <p:nvSpPr>
            <p:cNvPr id="6" name="TextBox 5"/>
            <p:cNvSpPr txBox="1"/>
            <p:nvPr/>
          </p:nvSpPr>
          <p:spPr>
            <a:xfrm>
              <a:off x="2952965" y="454050"/>
              <a:ext cx="1851530" cy="1393016"/>
            </a:xfrm>
            <a:prstGeom prst="rect">
              <a:avLst/>
            </a:prstGeom>
            <a:noFill/>
            <a:ln>
              <a:solidFill>
                <a:schemeClr val="tx1"/>
              </a:solidFill>
            </a:ln>
          </p:spPr>
          <p:txBody>
            <a:bodyPr wrap="none" rtlCol="0">
              <a:spAutoFit/>
            </a:bodyPr>
            <a:lstStyle/>
            <a:p>
              <a:pPr algn="ctr"/>
              <a:r>
                <a:rPr lang="en-GB" dirty="0" smtClean="0"/>
                <a:t>Read marking</a:t>
              </a:r>
            </a:p>
            <a:p>
              <a:pPr algn="ctr"/>
              <a:r>
                <a:rPr lang="en-GB" dirty="0"/>
                <a:t>c</a:t>
              </a:r>
              <a:r>
                <a:rPr lang="en-GB" dirty="0" smtClean="0"/>
                <a:t>riteria ?</a:t>
              </a:r>
              <a:endParaRPr lang="en-GB" dirty="0"/>
            </a:p>
          </p:txBody>
        </p:sp>
        <p:sp>
          <p:nvSpPr>
            <p:cNvPr id="7" name="TextBox 6"/>
            <p:cNvSpPr txBox="1"/>
            <p:nvPr/>
          </p:nvSpPr>
          <p:spPr>
            <a:xfrm>
              <a:off x="4945442" y="454050"/>
              <a:ext cx="1937129" cy="1393016"/>
            </a:xfrm>
            <a:prstGeom prst="rect">
              <a:avLst/>
            </a:prstGeom>
            <a:noFill/>
            <a:ln>
              <a:solidFill>
                <a:schemeClr val="tx1"/>
              </a:solidFill>
            </a:ln>
          </p:spPr>
          <p:txBody>
            <a:bodyPr wrap="square" rtlCol="0">
              <a:spAutoFit/>
            </a:bodyPr>
            <a:lstStyle/>
            <a:p>
              <a:pPr algn="ctr"/>
              <a:r>
                <a:rPr lang="en-GB" dirty="0" smtClean="0"/>
                <a:t>Satisfied with </a:t>
              </a:r>
            </a:p>
            <a:p>
              <a:pPr algn="ctr"/>
              <a:r>
                <a:rPr lang="en-GB" dirty="0"/>
                <a:t>m</a:t>
              </a:r>
              <a:r>
                <a:rPr lang="en-GB" dirty="0" smtClean="0"/>
                <a:t>ark ?</a:t>
              </a:r>
              <a:endParaRPr lang="en-GB" dirty="0"/>
            </a:p>
          </p:txBody>
        </p:sp>
        <p:sp>
          <p:nvSpPr>
            <p:cNvPr id="8" name="TextBox 7"/>
            <p:cNvSpPr txBox="1"/>
            <p:nvPr/>
          </p:nvSpPr>
          <p:spPr>
            <a:xfrm>
              <a:off x="6929072" y="454050"/>
              <a:ext cx="2099808" cy="1393016"/>
            </a:xfrm>
            <a:prstGeom prst="rect">
              <a:avLst/>
            </a:prstGeom>
            <a:noFill/>
            <a:ln>
              <a:solidFill>
                <a:schemeClr val="tx1"/>
              </a:solidFill>
            </a:ln>
          </p:spPr>
          <p:txBody>
            <a:bodyPr wrap="none" rtlCol="0">
              <a:spAutoFit/>
            </a:bodyPr>
            <a:lstStyle/>
            <a:p>
              <a:pPr algn="ctr"/>
              <a:r>
                <a:rPr lang="en-GB" dirty="0" smtClean="0"/>
                <a:t>Engaged </a:t>
              </a:r>
            </a:p>
            <a:p>
              <a:pPr algn="ctr"/>
              <a:r>
                <a:rPr lang="en-GB" dirty="0" smtClean="0"/>
                <a:t>with feedback?</a:t>
              </a:r>
              <a:endParaRPr lang="en-GB" dirty="0"/>
            </a:p>
          </p:txBody>
        </p:sp>
        <p:sp>
          <p:nvSpPr>
            <p:cNvPr id="9" name="TextBox 8"/>
            <p:cNvSpPr txBox="1"/>
            <p:nvPr/>
          </p:nvSpPr>
          <p:spPr>
            <a:xfrm>
              <a:off x="9109772" y="454050"/>
              <a:ext cx="1729130" cy="1393016"/>
            </a:xfrm>
            <a:prstGeom prst="rect">
              <a:avLst/>
            </a:prstGeom>
            <a:noFill/>
            <a:ln>
              <a:solidFill>
                <a:schemeClr val="tx1"/>
              </a:solidFill>
            </a:ln>
          </p:spPr>
          <p:txBody>
            <a:bodyPr wrap="none" rtlCol="0">
              <a:spAutoFit/>
            </a:bodyPr>
            <a:lstStyle/>
            <a:p>
              <a:pPr algn="ctr"/>
              <a:r>
                <a:rPr lang="en-GB" dirty="0" smtClean="0"/>
                <a:t>Used prior </a:t>
              </a:r>
            </a:p>
            <a:p>
              <a:pPr algn="ctr"/>
              <a:r>
                <a:rPr lang="en-GB" dirty="0" smtClean="0"/>
                <a:t>to next ICA ?</a:t>
              </a:r>
              <a:endParaRPr lang="en-GB" dirty="0"/>
            </a:p>
          </p:txBody>
        </p:sp>
      </p:grpSp>
      <p:sp>
        <p:nvSpPr>
          <p:cNvPr id="41" name="TextBox 40"/>
          <p:cNvSpPr txBox="1"/>
          <p:nvPr/>
        </p:nvSpPr>
        <p:spPr>
          <a:xfrm>
            <a:off x="8568837" y="5928335"/>
            <a:ext cx="2800881" cy="646331"/>
          </a:xfrm>
          <a:prstGeom prst="rect">
            <a:avLst/>
          </a:prstGeom>
          <a:solidFill>
            <a:srgbClr val="95ECF5"/>
          </a:solidFill>
          <a:ln>
            <a:solidFill>
              <a:schemeClr val="tx1"/>
            </a:solidFill>
          </a:ln>
        </p:spPr>
        <p:txBody>
          <a:bodyPr wrap="square" rtlCol="0">
            <a:spAutoFit/>
          </a:bodyPr>
          <a:lstStyle/>
          <a:p>
            <a:r>
              <a:rPr lang="en-GB" dirty="0" smtClean="0"/>
              <a:t>Foundation</a:t>
            </a:r>
            <a:r>
              <a:rPr lang="en-GB" dirty="0"/>
              <a:t> </a:t>
            </a:r>
            <a:r>
              <a:rPr lang="en-GB" dirty="0" smtClean="0"/>
              <a:t>Academy (EAP)</a:t>
            </a:r>
          </a:p>
          <a:p>
            <a:r>
              <a:rPr lang="en-GB" dirty="0" smtClean="0"/>
              <a:t>2017-19, n = 28/35</a:t>
            </a:r>
            <a:endParaRPr lang="en-GB" dirty="0"/>
          </a:p>
        </p:txBody>
      </p:sp>
      <p:sp>
        <p:nvSpPr>
          <p:cNvPr id="42" name="TextBox 41"/>
          <p:cNvSpPr txBox="1"/>
          <p:nvPr/>
        </p:nvSpPr>
        <p:spPr>
          <a:xfrm>
            <a:off x="330555" y="202551"/>
            <a:ext cx="9065752" cy="523220"/>
          </a:xfrm>
          <a:prstGeom prst="rect">
            <a:avLst/>
          </a:prstGeom>
          <a:noFill/>
        </p:spPr>
        <p:txBody>
          <a:bodyPr wrap="none" rtlCol="0">
            <a:spAutoFit/>
          </a:bodyPr>
          <a:lstStyle/>
          <a:p>
            <a:r>
              <a:rPr lang="en-GB" sz="2800" dirty="0" smtClean="0"/>
              <a:t>Case study:  </a:t>
            </a:r>
            <a:r>
              <a:rPr lang="en-GB" sz="2800" i="1" dirty="0" smtClean="0"/>
              <a:t>International students in Foundation academy</a:t>
            </a:r>
            <a:r>
              <a:rPr lang="en-GB" sz="2800" dirty="0" smtClean="0"/>
              <a:t>.</a:t>
            </a:r>
          </a:p>
        </p:txBody>
      </p:sp>
      <p:sp>
        <p:nvSpPr>
          <p:cNvPr id="3" name="TextBox 2"/>
          <p:cNvSpPr txBox="1"/>
          <p:nvPr/>
        </p:nvSpPr>
        <p:spPr>
          <a:xfrm>
            <a:off x="798598" y="6990930"/>
            <a:ext cx="9202189" cy="1754326"/>
          </a:xfrm>
          <a:prstGeom prst="rect">
            <a:avLst/>
          </a:prstGeom>
          <a:noFill/>
        </p:spPr>
        <p:txBody>
          <a:bodyPr wrap="square" rtlCol="0">
            <a:spAutoFit/>
          </a:bodyPr>
          <a:lstStyle/>
          <a:p>
            <a:pPr>
              <a:lnSpc>
                <a:spcPct val="150000"/>
              </a:lnSpc>
            </a:pPr>
            <a:r>
              <a:rPr lang="en-GB" b="1" i="1" dirty="0" smtClean="0"/>
              <a:t>Open comments</a:t>
            </a:r>
          </a:p>
          <a:p>
            <a:pPr>
              <a:lnSpc>
                <a:spcPct val="150000"/>
              </a:lnSpc>
            </a:pPr>
            <a:r>
              <a:rPr lang="en-GB" i="1" dirty="0" smtClean="0"/>
              <a:t>‘It would be useful to meet with the teacher directly to discuss the feedback.’</a:t>
            </a:r>
          </a:p>
          <a:p>
            <a:pPr>
              <a:lnSpc>
                <a:spcPct val="150000"/>
              </a:lnSpc>
            </a:pPr>
            <a:r>
              <a:rPr lang="en-GB" i="1" dirty="0" smtClean="0"/>
              <a:t>‘Feedback process is clear and specific, but is a little jarring to read’</a:t>
            </a:r>
          </a:p>
          <a:p>
            <a:pPr>
              <a:lnSpc>
                <a:spcPct val="150000"/>
              </a:lnSpc>
            </a:pPr>
            <a:r>
              <a:rPr lang="en-GB" i="1" dirty="0" smtClean="0"/>
              <a:t>‘ Feedback … may be difficult to comprehend and may be too vague’</a:t>
            </a:r>
            <a:endParaRPr lang="en-GB" dirty="0"/>
          </a:p>
        </p:txBody>
      </p:sp>
      <p:sp>
        <p:nvSpPr>
          <p:cNvPr id="26" name="Rectangle 25"/>
          <p:cNvSpPr/>
          <p:nvPr/>
        </p:nvSpPr>
        <p:spPr>
          <a:xfrm>
            <a:off x="2106642" y="4484229"/>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27" name="Rectangle 26"/>
          <p:cNvSpPr/>
          <p:nvPr/>
        </p:nvSpPr>
        <p:spPr>
          <a:xfrm>
            <a:off x="2106642" y="5071350"/>
            <a:ext cx="492443" cy="214203"/>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6" name="Rectangle 35"/>
          <p:cNvSpPr/>
          <p:nvPr/>
        </p:nvSpPr>
        <p:spPr>
          <a:xfrm>
            <a:off x="5359038" y="4484229"/>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66" name="Rectangle 65"/>
          <p:cNvSpPr/>
          <p:nvPr/>
        </p:nvSpPr>
        <p:spPr>
          <a:xfrm>
            <a:off x="5372719" y="5092906"/>
            <a:ext cx="492443" cy="214203"/>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9" name="TextBox 68"/>
          <p:cNvSpPr txBox="1"/>
          <p:nvPr/>
        </p:nvSpPr>
        <p:spPr>
          <a:xfrm>
            <a:off x="8993796" y="1800129"/>
            <a:ext cx="2414059" cy="461665"/>
          </a:xfrm>
          <a:prstGeom prst="rect">
            <a:avLst/>
          </a:prstGeom>
          <a:solidFill>
            <a:schemeClr val="accent2">
              <a:lumMod val="20000"/>
              <a:lumOff val="80000"/>
            </a:schemeClr>
          </a:solidFill>
          <a:ln>
            <a:solidFill>
              <a:schemeClr val="tx1"/>
            </a:solidFill>
          </a:ln>
        </p:spPr>
        <p:txBody>
          <a:bodyPr wrap="none" rtlCol="0">
            <a:spAutoFit/>
          </a:bodyPr>
          <a:lstStyle/>
          <a:p>
            <a:r>
              <a:rPr lang="en-GB" sz="2400" dirty="0" smtClean="0"/>
              <a:t>Written feedback </a:t>
            </a:r>
          </a:p>
        </p:txBody>
      </p:sp>
      <p:sp>
        <p:nvSpPr>
          <p:cNvPr id="70" name="TextBox 69"/>
          <p:cNvSpPr txBox="1"/>
          <p:nvPr/>
        </p:nvSpPr>
        <p:spPr>
          <a:xfrm>
            <a:off x="8993796" y="4631241"/>
            <a:ext cx="2191947" cy="461665"/>
          </a:xfrm>
          <a:prstGeom prst="rect">
            <a:avLst/>
          </a:prstGeom>
          <a:solidFill>
            <a:schemeClr val="accent2">
              <a:lumMod val="20000"/>
              <a:lumOff val="80000"/>
            </a:schemeClr>
          </a:solidFill>
          <a:ln>
            <a:solidFill>
              <a:schemeClr val="tx1"/>
            </a:solidFill>
          </a:ln>
        </p:spPr>
        <p:txBody>
          <a:bodyPr wrap="none" rtlCol="0">
            <a:spAutoFit/>
          </a:bodyPr>
          <a:lstStyle/>
          <a:p>
            <a:r>
              <a:rPr lang="en-GB" sz="2400" dirty="0" smtClean="0"/>
              <a:t>Audio feedback </a:t>
            </a:r>
          </a:p>
        </p:txBody>
      </p:sp>
      <p:graphicFrame>
        <p:nvGraphicFramePr>
          <p:cNvPr id="49" name="Chart 48"/>
          <p:cNvGraphicFramePr>
            <a:graphicFrameLocks/>
          </p:cNvGraphicFramePr>
          <p:nvPr>
            <p:extLst>
              <p:ext uri="{D42A27DB-BD31-4B8C-83A1-F6EECF244321}">
                <p14:modId xmlns:p14="http://schemas.microsoft.com/office/powerpoint/2010/main" xmlns="" val="3561150978"/>
              </p:ext>
            </p:extLst>
          </p:nvPr>
        </p:nvGraphicFramePr>
        <p:xfrm>
          <a:off x="-1255260" y="4346894"/>
          <a:ext cx="8736810" cy="1238510"/>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1"/>
          <p:cNvSpPr/>
          <p:nvPr/>
        </p:nvSpPr>
        <p:spPr>
          <a:xfrm>
            <a:off x="5795469" y="4125202"/>
            <a:ext cx="1255843" cy="1670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2789366" y="4257477"/>
            <a:ext cx="1255843" cy="1670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solidFill>
                  <a:schemeClr val="tx1"/>
                </a:solidFill>
              </a:rPr>
              <a:t>n/a</a:t>
            </a:r>
            <a:endParaRPr lang="en-GB" sz="2800" dirty="0">
              <a:solidFill>
                <a:schemeClr val="tx1"/>
              </a:solidFill>
            </a:endParaRPr>
          </a:p>
        </p:txBody>
      </p:sp>
      <p:sp>
        <p:nvSpPr>
          <p:cNvPr id="54" name="Rectangle 53"/>
          <p:cNvSpPr/>
          <p:nvPr/>
        </p:nvSpPr>
        <p:spPr>
          <a:xfrm>
            <a:off x="2163887" y="2421352"/>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5" name="Rectangle 54"/>
          <p:cNvSpPr/>
          <p:nvPr/>
        </p:nvSpPr>
        <p:spPr>
          <a:xfrm>
            <a:off x="3690822" y="2421352"/>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6" name="Rectangle 55"/>
          <p:cNvSpPr/>
          <p:nvPr/>
        </p:nvSpPr>
        <p:spPr>
          <a:xfrm>
            <a:off x="5314325" y="2421352"/>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7" name="Rectangle 56"/>
          <p:cNvSpPr/>
          <p:nvPr/>
        </p:nvSpPr>
        <p:spPr>
          <a:xfrm>
            <a:off x="6937828" y="2421352"/>
            <a:ext cx="490716" cy="214203"/>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8" name="Rectangle 57"/>
          <p:cNvSpPr/>
          <p:nvPr/>
        </p:nvSpPr>
        <p:spPr>
          <a:xfrm>
            <a:off x="2163617" y="2908142"/>
            <a:ext cx="492443" cy="214203"/>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59" name="Rectangle 58"/>
          <p:cNvSpPr/>
          <p:nvPr/>
        </p:nvSpPr>
        <p:spPr>
          <a:xfrm>
            <a:off x="3735866" y="2908142"/>
            <a:ext cx="492443" cy="214203"/>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0" name="Rectangle 59"/>
          <p:cNvSpPr/>
          <p:nvPr/>
        </p:nvSpPr>
        <p:spPr>
          <a:xfrm>
            <a:off x="5319828" y="2908142"/>
            <a:ext cx="492443" cy="214203"/>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1" name="Rectangle 60"/>
          <p:cNvSpPr/>
          <p:nvPr/>
        </p:nvSpPr>
        <p:spPr>
          <a:xfrm>
            <a:off x="6938759" y="2908142"/>
            <a:ext cx="492443" cy="461665"/>
          </a:xfrm>
          <a:prstGeom prst="rect">
            <a:avLst/>
          </a:prstGeom>
        </p:spPr>
        <p:txBody>
          <a:bodyPr wrap="none">
            <a:spAutoFit/>
          </a:bodyPr>
          <a:lstStyle/>
          <a:p>
            <a:r>
              <a:rPr lang="en-US" altLang="en-US" sz="2400" dirty="0">
                <a:solidFill>
                  <a:srgbClr val="FF0000"/>
                </a:solidFill>
                <a:latin typeface="Zapf Dingbats" charset="2"/>
                <a:ea typeface="ＭＳ Ｐゴシック" panose="020B0600070205080204" pitchFamily="34" charset="-128"/>
              </a:rPr>
              <a:t>✖</a:t>
            </a:r>
            <a:endParaRPr lang="en-US" altLang="en-US" sz="2400" dirty="0">
              <a:solidFill>
                <a:srgbClr val="FF0000"/>
              </a:solidFill>
              <a:ea typeface="ＭＳ Ｐゴシック" panose="020B0600070205080204" pitchFamily="34" charset="-128"/>
            </a:endParaRPr>
          </a:p>
        </p:txBody>
      </p:sp>
      <p:sp>
        <p:nvSpPr>
          <p:cNvPr id="13" name="Rectangle 12"/>
          <p:cNvSpPr/>
          <p:nvPr/>
        </p:nvSpPr>
        <p:spPr>
          <a:xfrm>
            <a:off x="6231836" y="3088204"/>
            <a:ext cx="642994" cy="9333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436216" y="4113434"/>
            <a:ext cx="1255843" cy="1670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solidFill>
                <a:schemeClr val="tx1"/>
              </a:solidFill>
            </a:endParaRPr>
          </a:p>
        </p:txBody>
      </p:sp>
      <p:graphicFrame>
        <p:nvGraphicFramePr>
          <p:cNvPr id="65" name="Chart 64"/>
          <p:cNvGraphicFramePr>
            <a:graphicFrameLocks/>
          </p:cNvGraphicFramePr>
          <p:nvPr>
            <p:extLst>
              <p:ext uri="{D42A27DB-BD31-4B8C-83A1-F6EECF244321}">
                <p14:modId xmlns:p14="http://schemas.microsoft.com/office/powerpoint/2010/main" xmlns="" val="1623850055"/>
              </p:ext>
            </p:extLst>
          </p:nvPr>
        </p:nvGraphicFramePr>
        <p:xfrm>
          <a:off x="617335" y="2119148"/>
          <a:ext cx="8492191" cy="123927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8" name="Chart 67"/>
          <p:cNvGraphicFramePr>
            <a:graphicFrameLocks/>
          </p:cNvGraphicFramePr>
          <p:nvPr>
            <p:extLst>
              <p:ext uri="{D42A27DB-BD31-4B8C-83A1-F6EECF244321}">
                <p14:modId xmlns:p14="http://schemas.microsoft.com/office/powerpoint/2010/main" xmlns="" val="290572186"/>
              </p:ext>
            </p:extLst>
          </p:nvPr>
        </p:nvGraphicFramePr>
        <p:xfrm>
          <a:off x="583988" y="4346894"/>
          <a:ext cx="8492191" cy="1239271"/>
        </p:xfrm>
        <a:graphic>
          <a:graphicData uri="http://schemas.openxmlformats.org/drawingml/2006/chart">
            <c:chart xmlns:c="http://schemas.openxmlformats.org/drawingml/2006/chart" xmlns:r="http://schemas.openxmlformats.org/officeDocument/2006/relationships" r:id="rId6"/>
          </a:graphicData>
        </a:graphic>
      </p:graphicFrame>
      <p:sp>
        <p:nvSpPr>
          <p:cNvPr id="50" name="Rectangle 49"/>
          <p:cNvSpPr/>
          <p:nvPr/>
        </p:nvSpPr>
        <p:spPr>
          <a:xfrm>
            <a:off x="6014948" y="4205236"/>
            <a:ext cx="2618241" cy="16708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smtClean="0">
                <a:solidFill>
                  <a:schemeClr val="tx1"/>
                </a:solidFill>
              </a:rPr>
              <a:t>    n/a</a:t>
            </a:r>
            <a:endParaRPr lang="en-GB" sz="2800" dirty="0">
              <a:solidFill>
                <a:schemeClr val="tx1"/>
              </a:solidFill>
            </a:endParaRPr>
          </a:p>
        </p:txBody>
      </p:sp>
      <p:sp>
        <p:nvSpPr>
          <p:cNvPr id="71" name="TextBox 70"/>
          <p:cNvSpPr txBox="1"/>
          <p:nvPr/>
        </p:nvSpPr>
        <p:spPr>
          <a:xfrm>
            <a:off x="7665009" y="2864653"/>
            <a:ext cx="2128661" cy="400110"/>
          </a:xfrm>
          <a:prstGeom prst="rect">
            <a:avLst/>
          </a:prstGeom>
          <a:solidFill>
            <a:srgbClr val="FF0000"/>
          </a:solidFill>
          <a:ln>
            <a:noFill/>
          </a:ln>
        </p:spPr>
        <p:txBody>
          <a:bodyPr wrap="none" rtlCol="0">
            <a:spAutoFit/>
          </a:bodyPr>
          <a:lstStyle/>
          <a:p>
            <a:pPr algn="ctr"/>
            <a:r>
              <a:rPr lang="en-GB" sz="2000" dirty="0" smtClean="0">
                <a:solidFill>
                  <a:schemeClr val="bg1"/>
                </a:solidFill>
              </a:rPr>
              <a:t>No use / relevance</a:t>
            </a:r>
            <a:endParaRPr lang="en-GB" sz="2000" dirty="0">
              <a:solidFill>
                <a:schemeClr val="bg1"/>
              </a:solidFill>
            </a:endParaRPr>
          </a:p>
        </p:txBody>
      </p:sp>
    </p:spTree>
    <p:extLst>
      <p:ext uri="{BB962C8B-B14F-4D97-AF65-F5344CB8AC3E}">
        <p14:creationId xmlns:p14="http://schemas.microsoft.com/office/powerpoint/2010/main" xmlns="" val="1620241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0653" y="2707590"/>
            <a:ext cx="3631151" cy="2178691"/>
          </a:xfrm>
          <a:prstGeom prst="rect">
            <a:avLst/>
          </a:prstGeom>
        </p:spPr>
      </p:pic>
      <p:sp>
        <p:nvSpPr>
          <p:cNvPr id="5" name="TextBox 4"/>
          <p:cNvSpPr txBox="1"/>
          <p:nvPr/>
        </p:nvSpPr>
        <p:spPr>
          <a:xfrm>
            <a:off x="326338" y="1268019"/>
            <a:ext cx="3372231" cy="769441"/>
          </a:xfrm>
          <a:prstGeom prst="rect">
            <a:avLst/>
          </a:prstGeom>
          <a:solidFill>
            <a:schemeClr val="accent1">
              <a:lumMod val="20000"/>
              <a:lumOff val="80000"/>
            </a:schemeClr>
          </a:solidFill>
          <a:ln>
            <a:solidFill>
              <a:schemeClr val="bg1"/>
            </a:solidFill>
          </a:ln>
        </p:spPr>
        <p:txBody>
          <a:bodyPr wrap="square" rtlCol="0">
            <a:spAutoFit/>
          </a:bodyPr>
          <a:lstStyle/>
          <a:p>
            <a:r>
              <a:rPr lang="en-GB" sz="2200" i="1" dirty="0" smtClean="0"/>
              <a:t>‘I prefer audio feedback to written feedback</a:t>
            </a:r>
            <a:r>
              <a:rPr lang="en-GB" sz="2200" dirty="0" smtClean="0"/>
              <a:t>’</a:t>
            </a:r>
          </a:p>
        </p:txBody>
      </p:sp>
      <p:sp>
        <p:nvSpPr>
          <p:cNvPr id="7" name="TextBox 6"/>
          <p:cNvSpPr txBox="1"/>
          <p:nvPr/>
        </p:nvSpPr>
        <p:spPr>
          <a:xfrm>
            <a:off x="481628" y="4830036"/>
            <a:ext cx="1375428" cy="707886"/>
          </a:xfrm>
          <a:prstGeom prst="rect">
            <a:avLst/>
          </a:prstGeom>
          <a:solidFill>
            <a:schemeClr val="bg1"/>
          </a:solidFill>
          <a:ln>
            <a:solidFill>
              <a:schemeClr val="bg1"/>
            </a:solidFill>
          </a:ln>
        </p:spPr>
        <p:txBody>
          <a:bodyPr wrap="square" rtlCol="0">
            <a:spAutoFit/>
          </a:bodyPr>
          <a:lstStyle/>
          <a:p>
            <a:r>
              <a:rPr lang="en-GB" sz="2000" dirty="0" smtClean="0"/>
              <a:t>Agree. </a:t>
            </a:r>
          </a:p>
          <a:p>
            <a:r>
              <a:rPr lang="en-GB" sz="2000" dirty="0" smtClean="0"/>
              <a:t>64%  </a:t>
            </a:r>
            <a:endParaRPr lang="en-GB" sz="2000" dirty="0"/>
          </a:p>
        </p:txBody>
      </p:sp>
      <p:sp>
        <p:nvSpPr>
          <p:cNvPr id="8" name="TextBox 7"/>
          <p:cNvSpPr txBox="1"/>
          <p:nvPr/>
        </p:nvSpPr>
        <p:spPr>
          <a:xfrm>
            <a:off x="2780216" y="3149854"/>
            <a:ext cx="2200865" cy="1015663"/>
          </a:xfrm>
          <a:prstGeom prst="rect">
            <a:avLst/>
          </a:prstGeom>
          <a:solidFill>
            <a:schemeClr val="bg1"/>
          </a:solidFill>
          <a:ln>
            <a:solidFill>
              <a:schemeClr val="bg1"/>
            </a:solidFill>
          </a:ln>
        </p:spPr>
        <p:txBody>
          <a:bodyPr wrap="square" rtlCol="0">
            <a:spAutoFit/>
          </a:bodyPr>
          <a:lstStyle/>
          <a:p>
            <a:r>
              <a:rPr lang="en-GB" sz="2000" dirty="0" smtClean="0"/>
              <a:t>Neutral or disagree. </a:t>
            </a:r>
          </a:p>
          <a:p>
            <a:r>
              <a:rPr lang="en-GB" sz="2000" dirty="0" smtClean="0"/>
              <a:t>36%  </a:t>
            </a:r>
            <a:endParaRPr lang="en-GB" sz="2000" dirty="0"/>
          </a:p>
        </p:txBody>
      </p:sp>
      <p:sp>
        <p:nvSpPr>
          <p:cNvPr id="20" name="TextBox 19"/>
          <p:cNvSpPr txBox="1"/>
          <p:nvPr/>
        </p:nvSpPr>
        <p:spPr>
          <a:xfrm>
            <a:off x="8278784" y="4398822"/>
            <a:ext cx="2644185" cy="369332"/>
          </a:xfrm>
          <a:prstGeom prst="rect">
            <a:avLst/>
          </a:prstGeom>
          <a:solidFill>
            <a:schemeClr val="bg1"/>
          </a:solidFill>
        </p:spPr>
        <p:txBody>
          <a:bodyPr wrap="none" rtlCol="0">
            <a:spAutoFit/>
          </a:bodyPr>
          <a:lstStyle/>
          <a:p>
            <a:r>
              <a:rPr lang="en-GB" dirty="0" smtClean="0"/>
              <a:t>I prefer a paper copy: 22%</a:t>
            </a:r>
            <a:endParaRPr lang="en-GB" dirty="0"/>
          </a:p>
        </p:txBody>
      </p:sp>
      <p:sp>
        <p:nvSpPr>
          <p:cNvPr id="21" name="TextBox 20"/>
          <p:cNvSpPr txBox="1"/>
          <p:nvPr/>
        </p:nvSpPr>
        <p:spPr>
          <a:xfrm>
            <a:off x="4178820" y="3937821"/>
            <a:ext cx="6883295" cy="369332"/>
          </a:xfrm>
          <a:prstGeom prst="rect">
            <a:avLst/>
          </a:prstGeom>
          <a:solidFill>
            <a:schemeClr val="bg1"/>
          </a:solidFill>
        </p:spPr>
        <p:txBody>
          <a:bodyPr wrap="none" rtlCol="0">
            <a:spAutoFit/>
          </a:bodyPr>
          <a:lstStyle/>
          <a:p>
            <a:r>
              <a:rPr lang="en-GB" dirty="0" smtClean="0"/>
              <a:t>No difference in quality / effectiveness between written </a:t>
            </a:r>
            <a:r>
              <a:rPr lang="en-GB" dirty="0"/>
              <a:t>&amp;</a:t>
            </a:r>
            <a:r>
              <a:rPr lang="en-GB" dirty="0" smtClean="0"/>
              <a:t> audio:  22% </a:t>
            </a:r>
            <a:endParaRPr lang="en-GB" dirty="0"/>
          </a:p>
        </p:txBody>
      </p:sp>
      <p:sp>
        <p:nvSpPr>
          <p:cNvPr id="22" name="TextBox 21"/>
          <p:cNvSpPr txBox="1"/>
          <p:nvPr/>
        </p:nvSpPr>
        <p:spPr>
          <a:xfrm>
            <a:off x="6298921" y="4859822"/>
            <a:ext cx="4604915" cy="369332"/>
          </a:xfrm>
          <a:prstGeom prst="rect">
            <a:avLst/>
          </a:prstGeom>
          <a:solidFill>
            <a:schemeClr val="accent5">
              <a:lumMod val="20000"/>
              <a:lumOff val="80000"/>
            </a:schemeClr>
          </a:solidFill>
        </p:spPr>
        <p:txBody>
          <a:bodyPr wrap="none" rtlCol="0">
            <a:spAutoFit/>
          </a:bodyPr>
          <a:lstStyle/>
          <a:p>
            <a:r>
              <a:rPr lang="en-GB" dirty="0" smtClean="0"/>
              <a:t>I reflect more easily on written materials:   50%</a:t>
            </a:r>
            <a:endParaRPr lang="en-GB" dirty="0"/>
          </a:p>
        </p:txBody>
      </p:sp>
      <p:sp>
        <p:nvSpPr>
          <p:cNvPr id="23" name="TextBox 22"/>
          <p:cNvSpPr txBox="1"/>
          <p:nvPr/>
        </p:nvSpPr>
        <p:spPr>
          <a:xfrm>
            <a:off x="9482382" y="3354357"/>
            <a:ext cx="1440587" cy="369332"/>
          </a:xfrm>
          <a:prstGeom prst="rect">
            <a:avLst/>
          </a:prstGeom>
          <a:solidFill>
            <a:srgbClr val="FFC000"/>
          </a:solidFill>
        </p:spPr>
        <p:txBody>
          <a:bodyPr wrap="none" rtlCol="0">
            <a:spAutoFit/>
          </a:bodyPr>
          <a:lstStyle/>
          <a:p>
            <a:r>
              <a:rPr lang="en-GB" dirty="0" smtClean="0"/>
              <a:t>Response (%)</a:t>
            </a:r>
            <a:endParaRPr lang="en-GB" dirty="0"/>
          </a:p>
        </p:txBody>
      </p:sp>
      <p:sp>
        <p:nvSpPr>
          <p:cNvPr id="31" name="TextBox 30"/>
          <p:cNvSpPr txBox="1"/>
          <p:nvPr/>
        </p:nvSpPr>
        <p:spPr>
          <a:xfrm>
            <a:off x="9463249" y="308635"/>
            <a:ext cx="1440587" cy="369332"/>
          </a:xfrm>
          <a:prstGeom prst="rect">
            <a:avLst/>
          </a:prstGeom>
          <a:solidFill>
            <a:srgbClr val="FFC000"/>
          </a:solidFill>
        </p:spPr>
        <p:txBody>
          <a:bodyPr wrap="none" rtlCol="0">
            <a:spAutoFit/>
          </a:bodyPr>
          <a:lstStyle/>
          <a:p>
            <a:r>
              <a:rPr lang="en-GB" dirty="0" smtClean="0"/>
              <a:t>Response (%)</a:t>
            </a:r>
            <a:endParaRPr lang="en-GB" dirty="0"/>
          </a:p>
        </p:txBody>
      </p:sp>
      <p:sp>
        <p:nvSpPr>
          <p:cNvPr id="32" name="TextBox 31"/>
          <p:cNvSpPr txBox="1"/>
          <p:nvPr/>
        </p:nvSpPr>
        <p:spPr>
          <a:xfrm>
            <a:off x="7712331" y="1003611"/>
            <a:ext cx="3152594" cy="369332"/>
          </a:xfrm>
          <a:prstGeom prst="rect">
            <a:avLst/>
          </a:prstGeom>
          <a:solidFill>
            <a:schemeClr val="bg1"/>
          </a:solidFill>
        </p:spPr>
        <p:txBody>
          <a:bodyPr wrap="none" rtlCol="0">
            <a:spAutoFit/>
          </a:bodyPr>
          <a:lstStyle/>
          <a:p>
            <a:r>
              <a:rPr lang="en-GB" dirty="0" smtClean="0"/>
              <a:t>Feedback is more detailed: 60%</a:t>
            </a:r>
            <a:endParaRPr lang="en-GB" dirty="0"/>
          </a:p>
        </p:txBody>
      </p:sp>
      <p:sp>
        <p:nvSpPr>
          <p:cNvPr id="33" name="TextBox 32"/>
          <p:cNvSpPr txBox="1"/>
          <p:nvPr/>
        </p:nvSpPr>
        <p:spPr>
          <a:xfrm>
            <a:off x="6634472" y="1494108"/>
            <a:ext cx="4283352" cy="369332"/>
          </a:xfrm>
          <a:prstGeom prst="rect">
            <a:avLst/>
          </a:prstGeom>
          <a:solidFill>
            <a:schemeClr val="bg1"/>
          </a:solidFill>
        </p:spPr>
        <p:txBody>
          <a:bodyPr wrap="none" rtlCol="0">
            <a:spAutoFit/>
          </a:bodyPr>
          <a:lstStyle/>
          <a:p>
            <a:r>
              <a:rPr lang="en-GB" dirty="0" smtClean="0"/>
              <a:t>Feedback is more personal / bespoke:  42% </a:t>
            </a:r>
            <a:endParaRPr lang="en-GB" dirty="0"/>
          </a:p>
        </p:txBody>
      </p:sp>
      <p:sp>
        <p:nvSpPr>
          <p:cNvPr id="34" name="TextBox 33"/>
          <p:cNvSpPr txBox="1"/>
          <p:nvPr/>
        </p:nvSpPr>
        <p:spPr>
          <a:xfrm>
            <a:off x="8378346" y="2475101"/>
            <a:ext cx="2486578" cy="369332"/>
          </a:xfrm>
          <a:prstGeom prst="rect">
            <a:avLst/>
          </a:prstGeom>
          <a:solidFill>
            <a:schemeClr val="bg1"/>
          </a:solidFill>
        </p:spPr>
        <p:txBody>
          <a:bodyPr wrap="none" rtlCol="0">
            <a:spAutoFit/>
          </a:bodyPr>
          <a:lstStyle/>
          <a:p>
            <a:r>
              <a:rPr lang="en-GB" dirty="0" smtClean="0"/>
              <a:t>Feedback is clearer: 42%</a:t>
            </a:r>
            <a:endParaRPr lang="en-GB" dirty="0"/>
          </a:p>
        </p:txBody>
      </p:sp>
      <p:sp>
        <p:nvSpPr>
          <p:cNvPr id="35" name="TextBox 34"/>
          <p:cNvSpPr txBox="1"/>
          <p:nvPr/>
        </p:nvSpPr>
        <p:spPr>
          <a:xfrm>
            <a:off x="7002713" y="1984605"/>
            <a:ext cx="3862211" cy="369332"/>
          </a:xfrm>
          <a:prstGeom prst="rect">
            <a:avLst/>
          </a:prstGeom>
          <a:solidFill>
            <a:schemeClr val="accent5">
              <a:lumMod val="20000"/>
              <a:lumOff val="80000"/>
            </a:schemeClr>
          </a:solidFill>
        </p:spPr>
        <p:txBody>
          <a:bodyPr wrap="none" rtlCol="0">
            <a:spAutoFit/>
          </a:bodyPr>
          <a:lstStyle/>
          <a:p>
            <a:r>
              <a:rPr lang="en-GB" dirty="0" smtClean="0"/>
              <a:t>Feedback is more understandable: 16%</a:t>
            </a:r>
            <a:endParaRPr lang="en-GB" dirty="0"/>
          </a:p>
        </p:txBody>
      </p:sp>
      <p:sp>
        <p:nvSpPr>
          <p:cNvPr id="19" name="TextBox 18"/>
          <p:cNvSpPr txBox="1"/>
          <p:nvPr/>
        </p:nvSpPr>
        <p:spPr>
          <a:xfrm>
            <a:off x="7002713" y="5981511"/>
            <a:ext cx="4807213" cy="523220"/>
          </a:xfrm>
          <a:prstGeom prst="rect">
            <a:avLst/>
          </a:prstGeom>
          <a:solidFill>
            <a:srgbClr val="95ECF5"/>
          </a:solidFill>
        </p:spPr>
        <p:txBody>
          <a:bodyPr wrap="none" rtlCol="0">
            <a:spAutoFit/>
          </a:bodyPr>
          <a:lstStyle/>
          <a:p>
            <a:r>
              <a:rPr lang="en-GB" sz="2800" dirty="0" smtClean="0"/>
              <a:t>…  but not ideal for all students.</a:t>
            </a:r>
            <a:endParaRPr lang="en-GB" sz="2800" dirty="0"/>
          </a:p>
        </p:txBody>
      </p:sp>
      <p:sp>
        <p:nvSpPr>
          <p:cNvPr id="39" name="TextBox 38"/>
          <p:cNvSpPr txBox="1"/>
          <p:nvPr/>
        </p:nvSpPr>
        <p:spPr>
          <a:xfrm>
            <a:off x="366245" y="227977"/>
            <a:ext cx="4503929" cy="523220"/>
          </a:xfrm>
          <a:prstGeom prst="rect">
            <a:avLst/>
          </a:prstGeom>
          <a:solidFill>
            <a:srgbClr val="95ECF5"/>
          </a:solidFill>
        </p:spPr>
        <p:txBody>
          <a:bodyPr wrap="square" rtlCol="0">
            <a:spAutoFit/>
          </a:bodyPr>
          <a:lstStyle/>
          <a:p>
            <a:r>
              <a:rPr lang="en-GB" sz="2800" dirty="0" smtClean="0"/>
              <a:t> Also prefer audio feedback …</a:t>
            </a:r>
          </a:p>
        </p:txBody>
      </p:sp>
      <p:sp>
        <p:nvSpPr>
          <p:cNvPr id="42" name="TextBox 41"/>
          <p:cNvSpPr txBox="1"/>
          <p:nvPr/>
        </p:nvSpPr>
        <p:spPr>
          <a:xfrm>
            <a:off x="311353" y="6072087"/>
            <a:ext cx="3989187" cy="584775"/>
          </a:xfrm>
          <a:prstGeom prst="rect">
            <a:avLst/>
          </a:prstGeom>
          <a:solidFill>
            <a:srgbClr val="95ECF5"/>
          </a:solidFill>
          <a:ln>
            <a:solidFill>
              <a:schemeClr val="tx1"/>
            </a:solidFill>
          </a:ln>
        </p:spPr>
        <p:txBody>
          <a:bodyPr wrap="square" rtlCol="0">
            <a:spAutoFit/>
          </a:bodyPr>
          <a:lstStyle/>
          <a:p>
            <a:r>
              <a:rPr lang="en-GB" sz="1600" dirty="0" smtClean="0"/>
              <a:t>English for Academic Purposes  (Foundation)</a:t>
            </a:r>
          </a:p>
          <a:p>
            <a:r>
              <a:rPr lang="en-GB" sz="1600" dirty="0"/>
              <a:t>2</a:t>
            </a:r>
            <a:r>
              <a:rPr lang="en-GB" sz="1600" dirty="0" smtClean="0"/>
              <a:t>017-18, n= 11 / 12</a:t>
            </a:r>
            <a:endParaRPr lang="en-GB" sz="1600" dirty="0"/>
          </a:p>
        </p:txBody>
      </p:sp>
      <p:sp>
        <p:nvSpPr>
          <p:cNvPr id="24" name="5-Point Star 23"/>
          <p:cNvSpPr/>
          <p:nvPr/>
        </p:nvSpPr>
        <p:spPr>
          <a:xfrm>
            <a:off x="10922969" y="4848217"/>
            <a:ext cx="336312" cy="31267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11278414" y="4490490"/>
            <a:ext cx="645433" cy="369332"/>
          </a:xfrm>
          <a:prstGeom prst="rect">
            <a:avLst/>
          </a:prstGeom>
          <a:solidFill>
            <a:srgbClr val="95ECF5"/>
          </a:solidFill>
        </p:spPr>
        <p:txBody>
          <a:bodyPr wrap="none" rtlCol="0">
            <a:spAutoFit/>
          </a:bodyPr>
          <a:lstStyle/>
          <a:p>
            <a:r>
              <a:rPr lang="en-GB" dirty="0" smtClean="0"/>
              <a:t>Note</a:t>
            </a:r>
            <a:endParaRPr lang="en-GB" dirty="0"/>
          </a:p>
        </p:txBody>
      </p:sp>
      <p:sp>
        <p:nvSpPr>
          <p:cNvPr id="26" name="5-Point Star 25"/>
          <p:cNvSpPr/>
          <p:nvPr/>
        </p:nvSpPr>
        <p:spPr>
          <a:xfrm>
            <a:off x="10942102" y="1989090"/>
            <a:ext cx="336312" cy="312672"/>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11278414" y="1555135"/>
            <a:ext cx="645433" cy="369332"/>
          </a:xfrm>
          <a:prstGeom prst="rect">
            <a:avLst/>
          </a:prstGeom>
          <a:solidFill>
            <a:srgbClr val="95ECF5"/>
          </a:solidFill>
        </p:spPr>
        <p:txBody>
          <a:bodyPr wrap="none" rtlCol="0">
            <a:spAutoFit/>
          </a:bodyPr>
          <a:lstStyle/>
          <a:p>
            <a:r>
              <a:rPr lang="en-GB" dirty="0" smtClean="0"/>
              <a:t>Note</a:t>
            </a:r>
            <a:endParaRPr lang="en-GB" dirty="0"/>
          </a:p>
        </p:txBody>
      </p:sp>
      <p:sp>
        <p:nvSpPr>
          <p:cNvPr id="28" name="Arc 27"/>
          <p:cNvSpPr/>
          <p:nvPr/>
        </p:nvSpPr>
        <p:spPr>
          <a:xfrm rot="17028415">
            <a:off x="3550242" y="888095"/>
            <a:ext cx="3172566" cy="5654391"/>
          </a:xfrm>
          <a:prstGeom prst="arc">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xmlns="" val="1217553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5ECF5"/>
          </a:solidFill>
        </p:spPr>
        <p:txBody>
          <a:bodyPr/>
          <a:lstStyle/>
          <a:p>
            <a:r>
              <a:rPr lang="en-GB" dirty="0" smtClean="0"/>
              <a:t>A tutor’s perspective on audio feedback</a:t>
            </a:r>
            <a:endParaRPr lang="en-GB" dirty="0"/>
          </a:p>
        </p:txBody>
      </p:sp>
      <p:sp>
        <p:nvSpPr>
          <p:cNvPr id="3" name="Content Placeholder 2"/>
          <p:cNvSpPr>
            <a:spLocks noGrp="1"/>
          </p:cNvSpPr>
          <p:nvPr>
            <p:ph idx="1"/>
          </p:nvPr>
        </p:nvSpPr>
        <p:spPr>
          <a:xfrm>
            <a:off x="389313" y="2000192"/>
            <a:ext cx="11664142" cy="4351338"/>
          </a:xfrm>
        </p:spPr>
        <p:txBody>
          <a:bodyPr>
            <a:normAutofit lnSpcReduction="10000"/>
          </a:bodyPr>
          <a:lstStyle/>
          <a:p>
            <a:pPr>
              <a:lnSpc>
                <a:spcPct val="100000"/>
              </a:lnSpc>
            </a:pPr>
            <a:r>
              <a:rPr lang="en-GB" b="1" dirty="0" smtClean="0">
                <a:solidFill>
                  <a:srgbClr val="F3393D"/>
                </a:solidFill>
              </a:rPr>
              <a:t>Why</a:t>
            </a:r>
          </a:p>
          <a:p>
            <a:pPr lvl="1">
              <a:lnSpc>
                <a:spcPct val="100000"/>
              </a:lnSpc>
            </a:pPr>
            <a:r>
              <a:rPr lang="en-GB" dirty="0" smtClean="0"/>
              <a:t>Invitation to join the wider project led by </a:t>
            </a:r>
            <a:r>
              <a:rPr lang="en-GB" dirty="0" err="1" smtClean="0"/>
              <a:t>Dr.</a:t>
            </a:r>
            <a:r>
              <a:rPr lang="en-GB" dirty="0" smtClean="0"/>
              <a:t> </a:t>
            </a:r>
            <a:r>
              <a:rPr lang="en-GB" dirty="0"/>
              <a:t>N</a:t>
            </a:r>
            <a:r>
              <a:rPr lang="en-GB" dirty="0" smtClean="0"/>
              <a:t>ightingale </a:t>
            </a:r>
          </a:p>
          <a:p>
            <a:pPr lvl="1">
              <a:lnSpc>
                <a:spcPct val="100000"/>
              </a:lnSpc>
            </a:pPr>
            <a:r>
              <a:rPr lang="en-GB" dirty="0" smtClean="0"/>
              <a:t>Professional curiosity (the VLE tool was available and it was time to test it)</a:t>
            </a:r>
          </a:p>
          <a:p>
            <a:pPr lvl="1">
              <a:lnSpc>
                <a:spcPct val="100000"/>
              </a:lnSpc>
            </a:pPr>
            <a:r>
              <a:rPr lang="en-GB" dirty="0" smtClean="0"/>
              <a:t>Hope that it would be less time-consuming  </a:t>
            </a:r>
          </a:p>
          <a:p>
            <a:pPr marL="457200" lvl="1" indent="0">
              <a:lnSpc>
                <a:spcPct val="100000"/>
              </a:lnSpc>
              <a:buNone/>
            </a:pPr>
            <a:r>
              <a:rPr lang="en-GB" dirty="0" smtClean="0"/>
              <a:t>    </a:t>
            </a:r>
            <a:endParaRPr lang="en-GB" dirty="0"/>
          </a:p>
          <a:p>
            <a:pPr>
              <a:lnSpc>
                <a:spcPct val="100000"/>
              </a:lnSpc>
            </a:pPr>
            <a:r>
              <a:rPr lang="en-GB" b="1" dirty="0">
                <a:solidFill>
                  <a:srgbClr val="F3393D"/>
                </a:solidFill>
              </a:rPr>
              <a:t>When</a:t>
            </a:r>
          </a:p>
          <a:p>
            <a:pPr lvl="1">
              <a:lnSpc>
                <a:spcPct val="100000"/>
              </a:lnSpc>
            </a:pPr>
            <a:r>
              <a:rPr lang="en-GB" dirty="0" smtClean="0"/>
              <a:t>March 2018 – feedback on the first draft of the 1000-word ARP of my Foundation class</a:t>
            </a:r>
          </a:p>
          <a:p>
            <a:pPr lvl="1">
              <a:lnSpc>
                <a:spcPct val="100000"/>
              </a:lnSpc>
            </a:pPr>
            <a:endParaRPr lang="en-GB" dirty="0"/>
          </a:p>
          <a:p>
            <a:pPr>
              <a:lnSpc>
                <a:spcPct val="100000"/>
              </a:lnSpc>
            </a:pPr>
            <a:r>
              <a:rPr lang="en-GB" b="1" dirty="0" smtClean="0">
                <a:solidFill>
                  <a:srgbClr val="F3393D"/>
                </a:solidFill>
              </a:rPr>
              <a:t>What</a:t>
            </a:r>
          </a:p>
          <a:p>
            <a:pPr lvl="1">
              <a:lnSpc>
                <a:spcPct val="100000"/>
              </a:lnSpc>
            </a:pPr>
            <a:r>
              <a:rPr lang="en-GB" dirty="0" smtClean="0"/>
              <a:t>5-6 minute audio files attached to the individual drafts in </a:t>
            </a:r>
            <a:r>
              <a:rPr lang="en-GB" i="1" dirty="0" err="1" smtClean="0"/>
              <a:t>SpeedGrader</a:t>
            </a:r>
            <a:endParaRPr lang="en-GB" i="1" dirty="0"/>
          </a:p>
          <a:p>
            <a:pPr marL="0" indent="0">
              <a:buNone/>
            </a:pPr>
            <a:endParaRPr lang="en-GB" dirty="0"/>
          </a:p>
        </p:txBody>
      </p:sp>
    </p:spTree>
    <p:extLst>
      <p:ext uri="{BB962C8B-B14F-4D97-AF65-F5344CB8AC3E}">
        <p14:creationId xmlns:p14="http://schemas.microsoft.com/office/powerpoint/2010/main" xmlns="" val="843096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5ECF5"/>
          </a:solidFill>
        </p:spPr>
        <p:txBody>
          <a:bodyPr/>
          <a:lstStyle/>
          <a:p>
            <a:r>
              <a:rPr lang="en-GB" dirty="0"/>
              <a:t>A tutor’s perspective on audio feedback</a:t>
            </a:r>
          </a:p>
        </p:txBody>
      </p:sp>
      <p:sp>
        <p:nvSpPr>
          <p:cNvPr id="3" name="Content Placeholder 2"/>
          <p:cNvSpPr>
            <a:spLocks noGrp="1"/>
          </p:cNvSpPr>
          <p:nvPr>
            <p:ph idx="1"/>
          </p:nvPr>
        </p:nvSpPr>
        <p:spPr/>
        <p:txBody>
          <a:bodyPr>
            <a:normAutofit/>
          </a:bodyPr>
          <a:lstStyle/>
          <a:p>
            <a:r>
              <a:rPr lang="en-GB" b="1" dirty="0" smtClean="0">
                <a:solidFill>
                  <a:srgbClr val="F3393D"/>
                </a:solidFill>
              </a:rPr>
              <a:t>How</a:t>
            </a:r>
          </a:p>
          <a:p>
            <a:pPr marL="514350" indent="-514350">
              <a:lnSpc>
                <a:spcPct val="100000"/>
              </a:lnSpc>
              <a:buAutoNum type="arabicPeriod"/>
            </a:pPr>
            <a:r>
              <a:rPr lang="en-GB" dirty="0" smtClean="0"/>
              <a:t>Students were asked for their </a:t>
            </a:r>
            <a:r>
              <a:rPr lang="en-GB" b="1" i="1" dirty="0" smtClean="0"/>
              <a:t>preference</a:t>
            </a:r>
            <a:r>
              <a:rPr lang="en-GB" dirty="0" smtClean="0"/>
              <a:t> for feedback (audio or written)  -&gt; 10 / 12 students chose audio feedback</a:t>
            </a:r>
          </a:p>
          <a:p>
            <a:pPr marL="514350" indent="-514350">
              <a:lnSpc>
                <a:spcPct val="100000"/>
              </a:lnSpc>
              <a:buAutoNum type="arabicPeriod"/>
            </a:pPr>
            <a:r>
              <a:rPr lang="en-GB" dirty="0" smtClean="0"/>
              <a:t>I </a:t>
            </a:r>
            <a:r>
              <a:rPr lang="en-GB" b="1" i="1" dirty="0" smtClean="0"/>
              <a:t>downloaded</a:t>
            </a:r>
            <a:r>
              <a:rPr lang="en-GB" dirty="0" smtClean="0"/>
              <a:t> the essays, </a:t>
            </a:r>
            <a:r>
              <a:rPr lang="en-GB" b="1" i="1" dirty="0" smtClean="0"/>
              <a:t>checked</a:t>
            </a:r>
            <a:r>
              <a:rPr lang="en-GB" dirty="0" smtClean="0"/>
              <a:t> the similarity scores, and read  	      the essays while paying attention to the </a:t>
            </a:r>
            <a:r>
              <a:rPr lang="en-GB" b="1" i="1" dirty="0" smtClean="0"/>
              <a:t>4 key areas </a:t>
            </a:r>
            <a:r>
              <a:rPr lang="en-GB" dirty="0" smtClean="0"/>
              <a:t>set for feedback (task achievement – text organisation – language range and accuracy – use of sources)</a:t>
            </a:r>
          </a:p>
          <a:p>
            <a:pPr marL="514350" indent="-514350">
              <a:lnSpc>
                <a:spcPct val="100000"/>
              </a:lnSpc>
              <a:buAutoNum type="arabicPeriod"/>
            </a:pPr>
            <a:r>
              <a:rPr lang="en-GB" dirty="0" smtClean="0"/>
              <a:t>I </a:t>
            </a:r>
            <a:r>
              <a:rPr lang="en-GB" b="1" i="1" dirty="0" smtClean="0"/>
              <a:t>highlighted</a:t>
            </a:r>
            <a:r>
              <a:rPr lang="en-GB" dirty="0" smtClean="0"/>
              <a:t> the parts I wanted to focus on while recording the feedback </a:t>
            </a:r>
          </a:p>
        </p:txBody>
      </p:sp>
    </p:spTree>
    <p:extLst>
      <p:ext uri="{BB962C8B-B14F-4D97-AF65-F5344CB8AC3E}">
        <p14:creationId xmlns:p14="http://schemas.microsoft.com/office/powerpoint/2010/main" xmlns="" val="1847844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5ECF5"/>
          </a:solidFill>
        </p:spPr>
        <p:txBody>
          <a:bodyPr/>
          <a:lstStyle/>
          <a:p>
            <a:r>
              <a:rPr lang="en-GB" dirty="0"/>
              <a:t>A tutor’s perspective on audio feedback</a:t>
            </a:r>
          </a:p>
        </p:txBody>
      </p:sp>
      <p:sp>
        <p:nvSpPr>
          <p:cNvPr id="3" name="Content Placeholder 2"/>
          <p:cNvSpPr>
            <a:spLocks noGrp="1"/>
          </p:cNvSpPr>
          <p:nvPr>
            <p:ph idx="1"/>
          </p:nvPr>
        </p:nvSpPr>
        <p:spPr/>
        <p:txBody>
          <a:bodyPr>
            <a:normAutofit lnSpcReduction="10000"/>
          </a:bodyPr>
          <a:lstStyle/>
          <a:p>
            <a:r>
              <a:rPr lang="en-GB" b="1" dirty="0" smtClean="0">
                <a:solidFill>
                  <a:srgbClr val="F3393D"/>
                </a:solidFill>
              </a:rPr>
              <a:t>How (continued)</a:t>
            </a:r>
          </a:p>
          <a:p>
            <a:pPr marL="0" indent="0">
              <a:buNone/>
            </a:pPr>
            <a:endParaRPr lang="en-GB" dirty="0" smtClean="0"/>
          </a:p>
          <a:p>
            <a:pPr marL="0" indent="0">
              <a:buNone/>
            </a:pPr>
            <a:r>
              <a:rPr lang="en-GB" dirty="0" smtClean="0"/>
              <a:t>4. I </a:t>
            </a:r>
            <a:r>
              <a:rPr lang="en-GB" dirty="0"/>
              <a:t>recorded my feedback on </a:t>
            </a:r>
            <a:r>
              <a:rPr lang="en-GB" dirty="0" smtClean="0"/>
              <a:t>the </a:t>
            </a:r>
            <a:r>
              <a:rPr lang="en-GB" dirty="0"/>
              <a:t>4 key areas addressing </a:t>
            </a:r>
            <a:r>
              <a:rPr lang="en-GB" dirty="0" smtClean="0"/>
              <a:t>   </a:t>
            </a:r>
          </a:p>
          <a:p>
            <a:pPr marL="0" indent="0">
              <a:buNone/>
            </a:pPr>
            <a:r>
              <a:rPr lang="en-GB" dirty="0"/>
              <a:t> </a:t>
            </a:r>
            <a:r>
              <a:rPr lang="en-GB" dirty="0" smtClean="0"/>
              <a:t>   each </a:t>
            </a:r>
            <a:r>
              <a:rPr lang="en-GB" dirty="0"/>
              <a:t>paragraph in turn and then uploaded it onto </a:t>
            </a:r>
            <a:r>
              <a:rPr lang="en-GB" i="1" dirty="0" err="1" smtClean="0"/>
              <a:t>SpeedGrader</a:t>
            </a:r>
            <a:r>
              <a:rPr lang="en-GB" i="1" dirty="0" smtClean="0"/>
              <a:t>.</a:t>
            </a:r>
          </a:p>
          <a:p>
            <a:pPr marL="0" indent="0">
              <a:buNone/>
            </a:pPr>
            <a:r>
              <a:rPr lang="en-GB" i="1" dirty="0" smtClean="0">
                <a:hlinkClick r:id="rId2"/>
              </a:rPr>
              <a:t>https://canvas.bham.ac.uk/courses/29613/assignments/116164</a:t>
            </a:r>
            <a:r>
              <a:rPr lang="en-GB" i="1" dirty="0" smtClean="0"/>
              <a:t>  </a:t>
            </a:r>
            <a:endParaRPr lang="en-GB" i="1" dirty="0"/>
          </a:p>
          <a:p>
            <a:pPr marL="0" indent="0">
              <a:buNone/>
            </a:pPr>
            <a:endParaRPr lang="en-GB" dirty="0" smtClean="0"/>
          </a:p>
          <a:p>
            <a:pPr marL="0" indent="0">
              <a:buNone/>
            </a:pPr>
            <a:r>
              <a:rPr lang="en-GB" dirty="0" smtClean="0"/>
              <a:t>5. Students were asked to listen to the feedback </a:t>
            </a:r>
            <a:r>
              <a:rPr lang="en-GB" b="1" i="1" dirty="0" smtClean="0"/>
              <a:t>before</a:t>
            </a:r>
            <a:r>
              <a:rPr lang="en-GB" dirty="0" smtClean="0"/>
              <a:t> coming to the </a:t>
            </a:r>
          </a:p>
          <a:p>
            <a:pPr marL="0" indent="0">
              <a:buNone/>
            </a:pPr>
            <a:r>
              <a:rPr lang="en-GB" dirty="0"/>
              <a:t> </a:t>
            </a:r>
            <a:r>
              <a:rPr lang="en-GB" dirty="0" smtClean="0"/>
              <a:t>   15-minute tutorial and </a:t>
            </a:r>
            <a:r>
              <a:rPr lang="en-GB" b="1" i="1" dirty="0" smtClean="0"/>
              <a:t>encouraged</a:t>
            </a:r>
            <a:r>
              <a:rPr lang="en-GB" dirty="0" smtClean="0"/>
              <a:t> to seek clarification during the  </a:t>
            </a:r>
          </a:p>
          <a:p>
            <a:pPr marL="0" indent="0">
              <a:buNone/>
            </a:pPr>
            <a:r>
              <a:rPr lang="en-GB" dirty="0"/>
              <a:t> </a:t>
            </a:r>
            <a:r>
              <a:rPr lang="en-GB" dirty="0" smtClean="0"/>
              <a:t>   session. </a:t>
            </a:r>
          </a:p>
          <a:p>
            <a:endParaRPr lang="en-GB" dirty="0"/>
          </a:p>
          <a:p>
            <a:pPr marL="0" indent="0">
              <a:buNone/>
            </a:pPr>
            <a:endParaRPr lang="en-GB" dirty="0"/>
          </a:p>
        </p:txBody>
      </p:sp>
    </p:spTree>
    <p:extLst>
      <p:ext uri="{BB962C8B-B14F-4D97-AF65-F5344CB8AC3E}">
        <p14:creationId xmlns:p14="http://schemas.microsoft.com/office/powerpoint/2010/main" xmlns="" val="2680332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5ECF5"/>
          </a:solidFill>
        </p:spPr>
        <p:txBody>
          <a:bodyPr/>
          <a:lstStyle/>
          <a:p>
            <a:r>
              <a:rPr lang="en-GB" dirty="0"/>
              <a:t>A tutor’s perspective on audio feedback</a:t>
            </a:r>
          </a:p>
        </p:txBody>
      </p:sp>
      <p:sp>
        <p:nvSpPr>
          <p:cNvPr id="3" name="Content Placeholder 2"/>
          <p:cNvSpPr>
            <a:spLocks noGrp="1"/>
          </p:cNvSpPr>
          <p:nvPr>
            <p:ph idx="1"/>
          </p:nvPr>
        </p:nvSpPr>
        <p:spPr>
          <a:xfrm>
            <a:off x="529389" y="2198604"/>
            <a:ext cx="11405519" cy="4351338"/>
          </a:xfrm>
        </p:spPr>
        <p:txBody>
          <a:bodyPr/>
          <a:lstStyle/>
          <a:p>
            <a:r>
              <a:rPr lang="en-GB" b="1" dirty="0" smtClean="0">
                <a:solidFill>
                  <a:srgbClr val="F3393D"/>
                </a:solidFill>
              </a:rPr>
              <a:t>Conclusions</a:t>
            </a:r>
          </a:p>
          <a:p>
            <a:pPr marL="514350" indent="-514350">
              <a:buAutoNum type="alphaLcParenR"/>
            </a:pPr>
            <a:r>
              <a:rPr lang="en-GB" dirty="0" smtClean="0"/>
              <a:t>Overall, it took a </a:t>
            </a:r>
            <a:r>
              <a:rPr lang="en-GB" b="1" dirty="0" smtClean="0"/>
              <a:t>similar</a:t>
            </a:r>
            <a:r>
              <a:rPr lang="en-GB" dirty="0" smtClean="0"/>
              <a:t> amount of time to the written feedback</a:t>
            </a:r>
          </a:p>
          <a:p>
            <a:pPr marL="514350" indent="-514350">
              <a:buAutoNum type="alphaLcParenR"/>
            </a:pPr>
            <a:r>
              <a:rPr lang="en-GB" dirty="0" smtClean="0"/>
              <a:t>It sounded more </a:t>
            </a:r>
            <a:r>
              <a:rPr lang="en-GB" b="1" dirty="0" smtClean="0"/>
              <a:t>natural </a:t>
            </a:r>
            <a:r>
              <a:rPr lang="en-GB" dirty="0" smtClean="0"/>
              <a:t>and </a:t>
            </a:r>
            <a:r>
              <a:rPr lang="en-GB" b="1" dirty="0" smtClean="0"/>
              <a:t>friendlier</a:t>
            </a:r>
          </a:p>
          <a:p>
            <a:pPr marL="514350" indent="-514350">
              <a:buAutoNum type="alphaLcParenR"/>
            </a:pPr>
            <a:r>
              <a:rPr lang="en-GB" dirty="0" smtClean="0"/>
              <a:t>It helped that I had </a:t>
            </a:r>
            <a:r>
              <a:rPr lang="en-GB" b="1" dirty="0" smtClean="0"/>
              <a:t>specific</a:t>
            </a:r>
            <a:r>
              <a:rPr lang="en-GB" dirty="0" smtClean="0"/>
              <a:t> comments on each paragraph (easy to follow)</a:t>
            </a:r>
          </a:p>
          <a:p>
            <a:pPr marL="514350" indent="-514350">
              <a:buAutoNum type="alphaLcParenR"/>
            </a:pPr>
            <a:r>
              <a:rPr lang="en-GB" dirty="0" smtClean="0"/>
              <a:t>It was more </a:t>
            </a:r>
            <a:r>
              <a:rPr lang="en-GB" b="1" dirty="0" smtClean="0"/>
              <a:t>detailed</a:t>
            </a:r>
            <a:r>
              <a:rPr lang="en-GB" dirty="0" smtClean="0"/>
              <a:t> (able to say more than I would be able to type in     the same 5 minutes)</a:t>
            </a:r>
          </a:p>
          <a:p>
            <a:pPr marL="514350" indent="-514350">
              <a:buAutoNum type="alphaLcParenR"/>
            </a:pPr>
            <a:r>
              <a:rPr lang="en-GB" dirty="0" smtClean="0"/>
              <a:t>Students came prepared with possible </a:t>
            </a:r>
            <a:r>
              <a:rPr lang="en-GB" b="1" dirty="0" smtClean="0"/>
              <a:t>solutions</a:t>
            </a:r>
            <a:r>
              <a:rPr lang="en-GB" dirty="0" smtClean="0"/>
              <a:t> to the issues mentioned in my recorded feedback    </a:t>
            </a:r>
            <a:endParaRPr lang="en-GB" dirty="0"/>
          </a:p>
        </p:txBody>
      </p:sp>
    </p:spTree>
    <p:extLst>
      <p:ext uri="{BB962C8B-B14F-4D97-AF65-F5344CB8AC3E}">
        <p14:creationId xmlns:p14="http://schemas.microsoft.com/office/powerpoint/2010/main" xmlns="" val="2515555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788" y="285613"/>
            <a:ext cx="11407507" cy="579092"/>
          </a:xfrm>
          <a:solidFill>
            <a:srgbClr val="95ECF5"/>
          </a:solidFill>
        </p:spPr>
        <p:txBody>
          <a:bodyPr>
            <a:normAutofit/>
          </a:bodyPr>
          <a:lstStyle/>
          <a:p>
            <a:r>
              <a:rPr lang="en-GB" sz="2800" dirty="0" smtClean="0"/>
              <a:t>Focus groups (International student-specific themes ?)</a:t>
            </a:r>
            <a:endParaRPr lang="en-GB" sz="2800" dirty="0"/>
          </a:p>
        </p:txBody>
      </p:sp>
      <p:sp>
        <p:nvSpPr>
          <p:cNvPr id="3" name="Content Placeholder 2"/>
          <p:cNvSpPr>
            <a:spLocks noGrp="1"/>
          </p:cNvSpPr>
          <p:nvPr>
            <p:ph idx="1"/>
          </p:nvPr>
        </p:nvSpPr>
        <p:spPr>
          <a:xfrm>
            <a:off x="300789" y="1311404"/>
            <a:ext cx="11526253" cy="5437265"/>
          </a:xfrm>
          <a:ln>
            <a:solidFill>
              <a:schemeClr val="bg1"/>
            </a:solidFill>
          </a:ln>
        </p:spPr>
        <p:txBody>
          <a:bodyPr>
            <a:normAutofit fontScale="77500" lnSpcReduction="20000"/>
          </a:bodyPr>
          <a:lstStyle/>
          <a:p>
            <a:pPr marL="0" indent="0">
              <a:buNone/>
            </a:pPr>
            <a:r>
              <a:rPr lang="en-GB" sz="2600" b="1" dirty="0" smtClean="0">
                <a:solidFill>
                  <a:srgbClr val="FF0000"/>
                </a:solidFill>
              </a:rPr>
              <a:t>(1) Audio feedback is more detailed / (less ?) specific </a:t>
            </a:r>
          </a:p>
          <a:p>
            <a:pPr marL="0" indent="0" algn="just">
              <a:buNone/>
            </a:pPr>
            <a:r>
              <a:rPr lang="en-GB" sz="2200" i="1" dirty="0" smtClean="0"/>
              <a:t>I </a:t>
            </a:r>
            <a:r>
              <a:rPr lang="en-GB" sz="2200" i="1" dirty="0"/>
              <a:t>think it was quite effective for me, because I could look at my document whilst going through my audio feedback. So the professor told me ‘Moving </a:t>
            </a:r>
            <a:r>
              <a:rPr lang="en-GB" sz="2200" i="1" dirty="0" smtClean="0"/>
              <a:t>on to </a:t>
            </a:r>
            <a:r>
              <a:rPr lang="en-GB" sz="2200" i="1" dirty="0"/>
              <a:t>paragraph ….’ so I </a:t>
            </a:r>
            <a:r>
              <a:rPr lang="en-GB" sz="2200" i="1" dirty="0" smtClean="0"/>
              <a:t>knew </a:t>
            </a:r>
            <a:r>
              <a:rPr lang="en-GB" sz="2200" i="1" dirty="0"/>
              <a:t>which paragraph I had to focus on. </a:t>
            </a:r>
            <a:r>
              <a:rPr lang="en-GB" sz="2200" i="1" dirty="0" smtClean="0"/>
              <a:t>And </a:t>
            </a:r>
            <a:r>
              <a:rPr lang="en-GB" sz="2200" i="1" dirty="0"/>
              <a:t>content-wise, it was quite clear, and quite specific to each paragraph</a:t>
            </a:r>
            <a:r>
              <a:rPr lang="en-GB" sz="2200" i="1" dirty="0" smtClean="0"/>
              <a:t>.</a:t>
            </a:r>
          </a:p>
          <a:p>
            <a:pPr marL="0" indent="0" algn="just">
              <a:buNone/>
            </a:pPr>
            <a:endParaRPr lang="en-GB" sz="2200" i="1" dirty="0" smtClean="0"/>
          </a:p>
          <a:p>
            <a:pPr marL="0" indent="0" algn="just">
              <a:buNone/>
            </a:pPr>
            <a:r>
              <a:rPr lang="en-GB" sz="2600" b="1" i="1" dirty="0">
                <a:solidFill>
                  <a:srgbClr val="FF0000"/>
                </a:solidFill>
              </a:rPr>
              <a:t>b</a:t>
            </a:r>
            <a:r>
              <a:rPr lang="en-GB" sz="2600" b="1" i="1" dirty="0" smtClean="0">
                <a:solidFill>
                  <a:srgbClr val="FF0000"/>
                </a:solidFill>
              </a:rPr>
              <a:t>ut…</a:t>
            </a:r>
            <a:endParaRPr lang="en-GB" sz="2600" b="1" i="1" dirty="0">
              <a:solidFill>
                <a:srgbClr val="FF0000"/>
              </a:solidFill>
            </a:endParaRPr>
          </a:p>
          <a:p>
            <a:pPr marL="0" indent="0" algn="just">
              <a:buNone/>
            </a:pPr>
            <a:r>
              <a:rPr lang="en-GB" sz="2200" i="1" dirty="0"/>
              <a:t>For the audio feedback he was saying ‘You’ve done this good because of this and that’ or ‘This was bad’ but in terms of written feedback, when you’ve done something wrong it’s highlighted exactly what you’ve done wrong. </a:t>
            </a:r>
          </a:p>
          <a:p>
            <a:pPr marL="0" indent="0" algn="just">
              <a:buNone/>
            </a:pPr>
            <a:endParaRPr lang="en-GB" sz="2200" dirty="0" smtClean="0"/>
          </a:p>
          <a:p>
            <a:pPr marL="0" indent="0" algn="just">
              <a:buNone/>
            </a:pPr>
            <a:r>
              <a:rPr lang="en-GB" sz="2200" b="1" dirty="0" smtClean="0">
                <a:solidFill>
                  <a:srgbClr val="FF0000"/>
                </a:solidFill>
              </a:rPr>
              <a:t>(2</a:t>
            </a:r>
            <a:r>
              <a:rPr lang="en-GB" sz="2600" b="1" dirty="0" smtClean="0">
                <a:solidFill>
                  <a:srgbClr val="FF0000"/>
                </a:solidFill>
              </a:rPr>
              <a:t>) A voice conveys an emotional / impactful response</a:t>
            </a:r>
            <a:endParaRPr lang="en-GB" sz="2600" b="1" dirty="0">
              <a:solidFill>
                <a:srgbClr val="FF0000"/>
              </a:solidFill>
            </a:endParaRPr>
          </a:p>
          <a:p>
            <a:pPr marL="0" indent="0" algn="just">
              <a:buNone/>
            </a:pPr>
            <a:r>
              <a:rPr lang="en-GB" sz="2200" i="1" dirty="0" smtClean="0"/>
              <a:t>I </a:t>
            </a:r>
            <a:r>
              <a:rPr lang="en-GB" sz="2200" i="1" dirty="0"/>
              <a:t>was trying to be observant and take notice of her tone, because when she was talking, I was thinking ‘Ok, she’s being really particular about this thing.’ Its easier for me to interpret when it’s in audio</a:t>
            </a:r>
            <a:r>
              <a:rPr lang="en-GB" sz="2200" i="1" dirty="0" smtClean="0"/>
              <a:t>.</a:t>
            </a:r>
          </a:p>
          <a:p>
            <a:pPr marL="0" indent="0" algn="just">
              <a:buNone/>
            </a:pPr>
            <a:endParaRPr lang="en-GB" sz="2600" i="1" dirty="0"/>
          </a:p>
          <a:p>
            <a:pPr marL="0" indent="0">
              <a:buNone/>
            </a:pPr>
            <a:r>
              <a:rPr lang="en-GB" sz="2600" b="1" dirty="0" smtClean="0">
                <a:solidFill>
                  <a:srgbClr val="FF0000"/>
                </a:solidFill>
              </a:rPr>
              <a:t>(3) A </a:t>
            </a:r>
            <a:r>
              <a:rPr lang="en-GB" sz="2600" b="1" dirty="0">
                <a:solidFill>
                  <a:srgbClr val="FF0000"/>
                </a:solidFill>
              </a:rPr>
              <a:t>recording can be </a:t>
            </a:r>
            <a:r>
              <a:rPr lang="en-GB" sz="2600" b="1" dirty="0" smtClean="0">
                <a:solidFill>
                  <a:srgbClr val="FF0000"/>
                </a:solidFill>
              </a:rPr>
              <a:t>(less ?) </a:t>
            </a:r>
            <a:r>
              <a:rPr lang="en-GB" sz="2600" b="1" dirty="0">
                <a:solidFill>
                  <a:srgbClr val="FF0000"/>
                </a:solidFill>
              </a:rPr>
              <a:t>convenient</a:t>
            </a:r>
          </a:p>
          <a:p>
            <a:pPr marL="0" indent="0" algn="just">
              <a:buNone/>
            </a:pPr>
            <a:r>
              <a:rPr lang="en-GB" sz="2200" i="1" dirty="0"/>
              <a:t>One thing that I didn’t like, was that if I heard something, and I wanted to go back to hear it again, I didn’t want to go back to listen to the whole tape again. </a:t>
            </a:r>
          </a:p>
          <a:p>
            <a:pPr marL="0" indent="0" algn="just">
              <a:buNone/>
            </a:pPr>
            <a:endParaRPr lang="en-GB" sz="2200" i="1" dirty="0"/>
          </a:p>
          <a:p>
            <a:pPr marL="0" indent="0" algn="just">
              <a:buNone/>
            </a:pPr>
            <a:r>
              <a:rPr lang="en-GB" sz="2200" i="1" dirty="0"/>
              <a:t>The bonus with written feedback for students having problems with English is that they can take the text and copy it and translate it into Chinese or their own regional language. With audio feedback you can’t do that.</a:t>
            </a:r>
          </a:p>
          <a:p>
            <a:pPr marL="0" indent="0" algn="just">
              <a:buNone/>
            </a:pPr>
            <a:endParaRPr lang="en-GB" sz="2000" i="1" dirty="0"/>
          </a:p>
          <a:p>
            <a:endParaRPr lang="en-GB" dirty="0"/>
          </a:p>
        </p:txBody>
      </p:sp>
    </p:spTree>
    <p:extLst>
      <p:ext uri="{BB962C8B-B14F-4D97-AF65-F5344CB8AC3E}">
        <p14:creationId xmlns:p14="http://schemas.microsoft.com/office/powerpoint/2010/main" xmlns="" val="4274876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877" y="265734"/>
            <a:ext cx="11565835" cy="1325563"/>
          </a:xfrm>
          <a:solidFill>
            <a:srgbClr val="95ECF5"/>
          </a:solidFill>
        </p:spPr>
        <p:txBody>
          <a:bodyPr>
            <a:normAutofit/>
          </a:bodyPr>
          <a:lstStyle/>
          <a:p>
            <a:r>
              <a:rPr lang="en-GB" sz="3200" dirty="0" smtClean="0"/>
              <a:t>Audio feedback. A useful approach for international students?</a:t>
            </a:r>
            <a:br>
              <a:rPr lang="en-GB" sz="3200" dirty="0" smtClean="0"/>
            </a:br>
            <a:r>
              <a:rPr lang="en-GB" sz="3200" dirty="0" smtClean="0"/>
              <a:t>A </a:t>
            </a:r>
            <a:r>
              <a:rPr lang="en-GB" sz="3200" dirty="0"/>
              <a:t>tutor’s </a:t>
            </a:r>
            <a:r>
              <a:rPr lang="en-GB" sz="3200" dirty="0" smtClean="0"/>
              <a:t>perspective.</a:t>
            </a:r>
            <a:endParaRPr lang="en-GB" sz="3200" dirty="0"/>
          </a:p>
        </p:txBody>
      </p:sp>
      <p:sp>
        <p:nvSpPr>
          <p:cNvPr id="3" name="Content Placeholder 2"/>
          <p:cNvSpPr>
            <a:spLocks noGrp="1"/>
          </p:cNvSpPr>
          <p:nvPr>
            <p:ph idx="1"/>
          </p:nvPr>
        </p:nvSpPr>
        <p:spPr>
          <a:xfrm>
            <a:off x="838200" y="2138446"/>
            <a:ext cx="10515600" cy="4351338"/>
          </a:xfrm>
        </p:spPr>
        <p:txBody>
          <a:bodyPr>
            <a:normAutofit fontScale="92500" lnSpcReduction="20000"/>
          </a:bodyPr>
          <a:lstStyle/>
          <a:p>
            <a:pPr marL="0" indent="0">
              <a:buNone/>
            </a:pPr>
            <a:r>
              <a:rPr lang="en-GB" sz="3600" b="1" dirty="0" smtClean="0">
                <a:solidFill>
                  <a:srgbClr val="F3393D"/>
                </a:solidFill>
              </a:rPr>
              <a:t>If more useful = faster…</a:t>
            </a:r>
          </a:p>
          <a:p>
            <a:pPr marL="0" indent="0">
              <a:buNone/>
            </a:pPr>
            <a:r>
              <a:rPr lang="en-GB" sz="3600" b="1" dirty="0" smtClean="0"/>
              <a:t>    No, it was not.</a:t>
            </a:r>
          </a:p>
          <a:p>
            <a:pPr marL="0" indent="0">
              <a:buNone/>
            </a:pPr>
            <a:endParaRPr lang="en-GB" sz="3600" b="1" dirty="0"/>
          </a:p>
          <a:p>
            <a:pPr marL="0" indent="0">
              <a:buNone/>
            </a:pPr>
            <a:r>
              <a:rPr lang="en-GB" sz="3600" b="1" dirty="0" smtClean="0">
                <a:solidFill>
                  <a:srgbClr val="F3393D"/>
                </a:solidFill>
              </a:rPr>
              <a:t>If more useful = friendlier… </a:t>
            </a:r>
          </a:p>
          <a:p>
            <a:pPr marL="0" indent="0">
              <a:buNone/>
            </a:pPr>
            <a:r>
              <a:rPr lang="en-GB" sz="3600" b="1" dirty="0" smtClean="0"/>
              <a:t>    Yes, it was. To both students and tutor.  </a:t>
            </a:r>
          </a:p>
          <a:p>
            <a:pPr marL="0" indent="0">
              <a:buNone/>
            </a:pPr>
            <a:endParaRPr lang="en-GB" sz="3600" b="1" dirty="0"/>
          </a:p>
          <a:p>
            <a:pPr marL="0" indent="0">
              <a:buNone/>
            </a:pPr>
            <a:r>
              <a:rPr lang="en-GB" sz="3600" b="1" dirty="0" smtClean="0">
                <a:solidFill>
                  <a:srgbClr val="F3393D"/>
                </a:solidFill>
              </a:rPr>
              <a:t>If more useful = fairer…</a:t>
            </a:r>
          </a:p>
          <a:p>
            <a:pPr marL="0" indent="0">
              <a:buNone/>
            </a:pPr>
            <a:r>
              <a:rPr lang="en-GB" sz="3600" b="1" dirty="0" smtClean="0"/>
              <a:t>    Not necessarily. Preferences over audio / written feedback are still highly variable.  </a:t>
            </a:r>
            <a:endParaRPr lang="en-GB" sz="36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489848" y="2242269"/>
            <a:ext cx="3303617" cy="248080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281447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884" y="237348"/>
            <a:ext cx="11629505" cy="6043353"/>
          </a:xfrm>
        </p:spPr>
        <p:txBody>
          <a:bodyPr>
            <a:noAutofit/>
          </a:bodyPr>
          <a:lstStyle/>
          <a:p>
            <a:pPr marL="0" indent="0">
              <a:buNone/>
            </a:pPr>
            <a:r>
              <a:rPr lang="en-GB" sz="2000" dirty="0" smtClean="0"/>
              <a:t>1. </a:t>
            </a:r>
            <a:r>
              <a:rPr lang="en-GB" sz="2000" dirty="0" err="1" smtClean="0"/>
              <a:t>Perera</a:t>
            </a:r>
            <a:r>
              <a:rPr lang="en-GB" sz="2000" dirty="0" smtClean="0"/>
              <a:t> </a:t>
            </a:r>
            <a:r>
              <a:rPr lang="en-GB" sz="2000" dirty="0"/>
              <a:t>J, Lee N, Win K, </a:t>
            </a:r>
            <a:r>
              <a:rPr lang="en-GB" sz="2000" dirty="0" err="1"/>
              <a:t>Perera</a:t>
            </a:r>
            <a:r>
              <a:rPr lang="en-GB" sz="2000" dirty="0"/>
              <a:t> J &amp; </a:t>
            </a:r>
            <a:r>
              <a:rPr lang="en-GB" sz="2000" dirty="0" err="1"/>
              <a:t>Wijesuriya</a:t>
            </a:r>
            <a:r>
              <a:rPr lang="en-GB" sz="2000" dirty="0"/>
              <a:t> L. (2009) Formative feedback to students: the mismatch between faculty perceptions and student expectations, Medical Teacher, 30, 395-399</a:t>
            </a:r>
          </a:p>
          <a:p>
            <a:pPr marL="0" indent="0">
              <a:buNone/>
            </a:pPr>
            <a:r>
              <a:rPr lang="en-GB" sz="2000" dirty="0" smtClean="0"/>
              <a:t>2. Crisp </a:t>
            </a:r>
            <a:r>
              <a:rPr lang="en-GB" sz="2000" dirty="0"/>
              <a:t>BR (2007) Is it worth the effort? How feedback influences students’ subsequent submission of assessable work, Assessment &amp; Evaluation in Higher Education, 32:5, 571-581.</a:t>
            </a:r>
          </a:p>
          <a:p>
            <a:pPr marL="0" indent="0">
              <a:buNone/>
            </a:pPr>
            <a:r>
              <a:rPr lang="en-GB" sz="2000" dirty="0" smtClean="0"/>
              <a:t>3. Lew </a:t>
            </a:r>
            <a:r>
              <a:rPr lang="en-GB" sz="2000" dirty="0"/>
              <a:t>MDN, </a:t>
            </a:r>
            <a:r>
              <a:rPr lang="en-GB" sz="2000" dirty="0" err="1"/>
              <a:t>Alwis</a:t>
            </a:r>
            <a:r>
              <a:rPr lang="en-GB" sz="2000" dirty="0"/>
              <a:t> WAM &amp; Schmidt HG (2009) Accuracy of students' self‐assessment and their beliefs about its utility, Assessment &amp; Evaluation in Higher Education, 35, </a:t>
            </a:r>
            <a:r>
              <a:rPr lang="en-GB" sz="2000" dirty="0" smtClean="0"/>
              <a:t>135-156</a:t>
            </a:r>
          </a:p>
          <a:p>
            <a:pPr marL="0" indent="0">
              <a:buNone/>
            </a:pPr>
            <a:r>
              <a:rPr lang="en-GB" sz="2000" dirty="0" smtClean="0"/>
              <a:t>4. Carless </a:t>
            </a:r>
            <a:r>
              <a:rPr lang="en-GB" sz="2000" dirty="0"/>
              <a:t>D (2007) Learning‐oriented assessment: conceptual bases and practical implications, Innovations in Education and Teaching International, 44:1, 57-66,</a:t>
            </a:r>
          </a:p>
          <a:p>
            <a:pPr marL="0" indent="0">
              <a:buNone/>
            </a:pPr>
            <a:r>
              <a:rPr lang="en-GB" sz="2000" dirty="0" smtClean="0"/>
              <a:t>5. Lunt </a:t>
            </a:r>
            <a:r>
              <a:rPr lang="en-GB" sz="2000" dirty="0"/>
              <a:t>T &amp; Curran J (2009) ‘Are you listening please?’ The advantages of electronic audio feedback compared to written feedback, Assessment &amp; Evaluation in Higher Education, 35:7, 759-769,</a:t>
            </a:r>
          </a:p>
          <a:p>
            <a:pPr marL="0" indent="0">
              <a:buNone/>
            </a:pPr>
            <a:r>
              <a:rPr lang="en-GB" sz="2000" dirty="0" smtClean="0"/>
              <a:t>6. Carruthers C et al.,  (</a:t>
            </a:r>
            <a:r>
              <a:rPr lang="en-GB" sz="2000" dirty="0"/>
              <a:t>2014) ‘I like the sound of that’ – an evaluation of providing audio feedback via the virtual learning environment for summative assessment. </a:t>
            </a:r>
            <a:r>
              <a:rPr lang="en-GB" sz="2000" dirty="0" smtClean="0"/>
              <a:t>Assessment &amp; Evaluation in HE, </a:t>
            </a:r>
            <a:r>
              <a:rPr lang="en-GB" sz="2000" dirty="0"/>
              <a:t>40: 352-370</a:t>
            </a:r>
            <a:r>
              <a:rPr lang="en-GB" sz="2000" dirty="0" smtClean="0"/>
              <a:t>,</a:t>
            </a:r>
          </a:p>
          <a:p>
            <a:pPr marL="0" indent="0">
              <a:buNone/>
            </a:pPr>
            <a:r>
              <a:rPr lang="en-GB" sz="2000" dirty="0" smtClean="0"/>
              <a:t>7. </a:t>
            </a:r>
            <a:r>
              <a:rPr lang="en-GB" sz="2000" dirty="0" err="1" smtClean="0"/>
              <a:t>Rhind</a:t>
            </a:r>
            <a:r>
              <a:rPr lang="en-GB" sz="2000" dirty="0" smtClean="0"/>
              <a:t> </a:t>
            </a:r>
            <a:r>
              <a:rPr lang="en-GB" sz="2000" dirty="0"/>
              <a:t>SM., Pettigrew, GW., Spiller J. &amp; Pearson GT. (2013) Experiences with audio feedback in a veterinary curriculum. J. </a:t>
            </a:r>
            <a:r>
              <a:rPr lang="en-GB" sz="2000" dirty="0" smtClean="0"/>
              <a:t>Vet. Med. </a:t>
            </a:r>
            <a:r>
              <a:rPr lang="en-GB" sz="2000" dirty="0"/>
              <a:t>Education 40, 12-18.</a:t>
            </a:r>
          </a:p>
          <a:p>
            <a:pPr marL="0" indent="0">
              <a:buNone/>
            </a:pPr>
            <a:r>
              <a:rPr lang="en-GB" sz="2000" dirty="0" smtClean="0"/>
              <a:t>8. </a:t>
            </a:r>
            <a:r>
              <a:rPr lang="en-GB" sz="2000" dirty="0" err="1" smtClean="0"/>
              <a:t>Nemec</a:t>
            </a:r>
            <a:r>
              <a:rPr lang="en-GB" sz="2000" dirty="0" smtClean="0"/>
              <a:t> </a:t>
            </a:r>
            <a:r>
              <a:rPr lang="en-GB" sz="2000" dirty="0"/>
              <a:t>E.C. &amp; </a:t>
            </a:r>
            <a:r>
              <a:rPr lang="en-GB" sz="2000" dirty="0" err="1"/>
              <a:t>Dintzner</a:t>
            </a:r>
            <a:r>
              <a:rPr lang="en-GB" sz="2000" dirty="0"/>
              <a:t> M. (2016) Comparison of audio versus written feedback on writing assignments. Currents in Pharmacy Teaching &amp;</a:t>
            </a:r>
            <a:r>
              <a:rPr lang="en-GB" sz="2000" dirty="0" smtClean="0"/>
              <a:t> </a:t>
            </a:r>
            <a:r>
              <a:rPr lang="en-GB" sz="2000" dirty="0"/>
              <a:t>Learning 8: 155-159</a:t>
            </a:r>
          </a:p>
          <a:p>
            <a:pPr marL="0" indent="0">
              <a:buNone/>
            </a:pPr>
            <a:r>
              <a:rPr lang="en-GB" sz="2000" dirty="0" smtClean="0"/>
              <a:t>9. Merry </a:t>
            </a:r>
            <a:r>
              <a:rPr lang="en-GB" sz="2000" dirty="0"/>
              <a:t>S. &amp; </a:t>
            </a:r>
            <a:r>
              <a:rPr lang="en-GB" sz="2000" dirty="0" err="1"/>
              <a:t>Orsmond</a:t>
            </a:r>
            <a:r>
              <a:rPr lang="en-GB" sz="2000" dirty="0"/>
              <a:t> P. (2015) Students’ Attitudes to and Usage of Academic Feedback Provided Via Audio </a:t>
            </a:r>
            <a:r>
              <a:rPr lang="en-GB" sz="2000" dirty="0" smtClean="0"/>
              <a:t>Files. </a:t>
            </a:r>
            <a:r>
              <a:rPr lang="en-GB" sz="2000" dirty="0" err="1" smtClean="0"/>
              <a:t>Biosc</a:t>
            </a:r>
            <a:r>
              <a:rPr lang="en-GB" sz="2000" dirty="0" smtClean="0"/>
              <a:t>. Edu. </a:t>
            </a:r>
            <a:r>
              <a:rPr lang="en-GB" sz="2000" dirty="0"/>
              <a:t>11</a:t>
            </a:r>
            <a:r>
              <a:rPr lang="en-GB" sz="2000" dirty="0" smtClean="0"/>
              <a:t>: 1,</a:t>
            </a:r>
            <a:r>
              <a:rPr lang="en-GB" sz="2000" dirty="0"/>
              <a:t> </a:t>
            </a:r>
            <a:endParaRPr lang="en-GB" sz="2000" dirty="0" smtClean="0"/>
          </a:p>
          <a:p>
            <a:pPr marL="0" indent="0">
              <a:buNone/>
            </a:pPr>
            <a:r>
              <a:rPr lang="en-GB" sz="2000" dirty="0" smtClean="0"/>
              <a:t>10. Woodcock</a:t>
            </a:r>
            <a:r>
              <a:rPr lang="en-GB" sz="2000" dirty="0"/>
              <a:t>, P. (2017) </a:t>
            </a:r>
            <a:r>
              <a:rPr lang="en-GB" sz="2000" dirty="0" smtClean="0"/>
              <a:t>Towards </a:t>
            </a:r>
            <a:r>
              <a:rPr lang="en-GB" sz="2000" dirty="0"/>
              <a:t>dialogue: audio feedback on politics essays. </a:t>
            </a:r>
            <a:r>
              <a:rPr lang="en-GB" sz="2000" dirty="0" smtClean="0"/>
              <a:t>Eur. </a:t>
            </a:r>
            <a:r>
              <a:rPr lang="en-GB" sz="2000" dirty="0"/>
              <a:t>Political Science 16, 193-205</a:t>
            </a:r>
            <a:r>
              <a:rPr lang="en-GB" sz="2000" dirty="0" smtClean="0"/>
              <a:t>.</a:t>
            </a:r>
            <a:endParaRPr lang="en-GB" sz="2000" dirty="0"/>
          </a:p>
        </p:txBody>
      </p:sp>
    </p:spTree>
    <p:extLst>
      <p:ext uri="{BB962C8B-B14F-4D97-AF65-F5344CB8AC3E}">
        <p14:creationId xmlns:p14="http://schemas.microsoft.com/office/powerpoint/2010/main" xmlns="" val="2510536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582" y="5533051"/>
            <a:ext cx="12206362" cy="2387600"/>
          </a:xfrm>
        </p:spPr>
        <p:txBody>
          <a:bodyPr>
            <a:normAutofit fontScale="90000"/>
          </a:bodyPr>
          <a:lstStyle/>
          <a:p>
            <a:pPr algn="l"/>
            <a:r>
              <a:rPr lang="en-GB" sz="2400" dirty="0" smtClean="0"/>
              <a:t/>
            </a:r>
            <a:br>
              <a:rPr lang="en-GB" sz="2400" dirty="0" smtClean="0"/>
            </a:br>
            <a:r>
              <a:rPr lang="en-GB" sz="3100" i="1" dirty="0" smtClean="0">
                <a:latin typeface="Arial" panose="020B0604020202020204" pitchFamily="34" charset="0"/>
                <a:cs typeface="Arial" panose="020B0604020202020204" pitchFamily="34" charset="0"/>
              </a:rPr>
              <a:t/>
            </a:r>
            <a:br>
              <a:rPr lang="en-GB" sz="3100" i="1" dirty="0" smtClean="0">
                <a:latin typeface="Arial" panose="020B0604020202020204" pitchFamily="34" charset="0"/>
                <a:cs typeface="Arial" panose="020B0604020202020204" pitchFamily="34" charset="0"/>
              </a:rPr>
            </a:br>
            <a:r>
              <a:rPr lang="en-GB" sz="3100" b="1" i="1" dirty="0" smtClean="0">
                <a:latin typeface="Arial" panose="020B0604020202020204" pitchFamily="34" charset="0"/>
                <a:cs typeface="Arial" panose="020B0604020202020204" pitchFamily="34" charset="0"/>
              </a:rPr>
              <a:t/>
            </a:r>
            <a:br>
              <a:rPr lang="en-GB" sz="3100" b="1" i="1"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t>
            </a:r>
            <a:r>
              <a:rPr lang="en-GB" sz="2700" b="1" dirty="0" smtClean="0">
                <a:latin typeface="Arial" panose="020B0604020202020204" pitchFamily="34" charset="0"/>
                <a:cs typeface="Arial" panose="020B0604020202020204" pitchFamily="34" charset="0"/>
              </a:rPr>
              <a:t>Consistently</a:t>
            </a:r>
            <a:r>
              <a:rPr lang="en-GB" sz="2700" dirty="0" smtClean="0">
                <a:latin typeface="Arial" panose="020B0604020202020204" pitchFamily="34" charset="0"/>
                <a:cs typeface="Arial" panose="020B0604020202020204" pitchFamily="34" charset="0"/>
              </a:rPr>
              <a:t> a low area of student satisfaction in </a:t>
            </a:r>
            <a:r>
              <a:rPr lang="en-GB" sz="2700" i="1" dirty="0" smtClean="0">
                <a:latin typeface="Arial" panose="020B0604020202020204" pitchFamily="34" charset="0"/>
                <a:cs typeface="Arial" panose="020B0604020202020204" pitchFamily="34" charset="0"/>
              </a:rPr>
              <a:t>National Student Survey  </a:t>
            </a: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May reflect the </a:t>
            </a:r>
            <a:r>
              <a:rPr lang="en-GB" sz="2700" b="1" dirty="0" smtClean="0">
                <a:latin typeface="Arial" panose="020B0604020202020204" pitchFamily="34" charset="0"/>
                <a:cs typeface="Arial" panose="020B0604020202020204" pitchFamily="34" charset="0"/>
              </a:rPr>
              <a:t>structure</a:t>
            </a:r>
            <a:r>
              <a:rPr lang="en-GB" sz="2700" dirty="0" smtClean="0">
                <a:latin typeface="Arial" panose="020B0604020202020204" pitchFamily="34" charset="0"/>
                <a:cs typeface="Arial" panose="020B0604020202020204" pitchFamily="34" charset="0"/>
              </a:rPr>
              <a:t> of assessment in HE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e.g.  ‘One-way’, ‘high stakes’, infrequent   (</a:t>
            </a:r>
            <a:r>
              <a:rPr lang="en-GB" sz="2700" dirty="0" err="1" smtClean="0">
                <a:latin typeface="Arial" panose="020B0604020202020204" pitchFamily="34" charset="0"/>
                <a:cs typeface="Arial" panose="020B0604020202020204" pitchFamily="34" charset="0"/>
              </a:rPr>
              <a:t>Perera</a:t>
            </a:r>
            <a:r>
              <a:rPr lang="en-GB" sz="2700" dirty="0" smtClean="0">
                <a:latin typeface="Arial" panose="020B0604020202020204" pitchFamily="34" charset="0"/>
                <a:cs typeface="Arial" panose="020B0604020202020204" pitchFamily="34" charset="0"/>
              </a:rPr>
              <a:t> et al., 2009 )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But also in specific </a:t>
            </a:r>
            <a:r>
              <a:rPr lang="en-GB" sz="2700" b="1" dirty="0" smtClean="0">
                <a:latin typeface="Arial" panose="020B0604020202020204" pitchFamily="34" charset="0"/>
                <a:cs typeface="Arial" panose="020B0604020202020204" pitchFamily="34" charset="0"/>
              </a:rPr>
              <a:t>individual</a:t>
            </a:r>
            <a:r>
              <a:rPr lang="en-GB" sz="2700" dirty="0" smtClean="0">
                <a:latin typeface="Arial" panose="020B0604020202020204" pitchFamily="34" charset="0"/>
                <a:cs typeface="Arial" panose="020B0604020202020204" pitchFamily="34" charset="0"/>
              </a:rPr>
              <a:t> feedback.  (Weaver, 2007)</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e.g. too general &amp; vague, unfamiliar terms, lack guidance, too negative </a:t>
            </a:r>
            <a:r>
              <a:rPr lang="en-GB" sz="2700" i="1" dirty="0" smtClean="0">
                <a:latin typeface="Arial" panose="020B0604020202020204" pitchFamily="34" charset="0"/>
                <a:cs typeface="Arial" panose="020B0604020202020204" pitchFamily="34" charset="0"/>
              </a:rPr>
              <a:t>etc.</a:t>
            </a: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Often has </a:t>
            </a:r>
            <a:r>
              <a:rPr lang="en-GB" sz="2700" b="1" dirty="0" smtClean="0">
                <a:latin typeface="Arial" panose="020B0604020202020204" pitchFamily="34" charset="0"/>
                <a:cs typeface="Arial" panose="020B0604020202020204" pitchFamily="34" charset="0"/>
              </a:rPr>
              <a:t>limited </a:t>
            </a:r>
            <a:r>
              <a:rPr lang="en-GB" sz="2700" dirty="0" smtClean="0">
                <a:latin typeface="Arial" panose="020B0604020202020204" pitchFamily="34" charset="0"/>
                <a:cs typeface="Arial" panose="020B0604020202020204" pitchFamily="34" charset="0"/>
              </a:rPr>
              <a:t>impact on students’ approach</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e.g. Students do not address area(s) of concern raised (Crisp, 2007)</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Cannot evaluate their own work. And do not get better at this (Lew et al., 2009)</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Students’ </a:t>
            </a:r>
            <a:r>
              <a:rPr lang="en-GB" sz="2700" b="1" dirty="0" smtClean="0">
                <a:latin typeface="Arial" panose="020B0604020202020204" pitchFamily="34" charset="0"/>
                <a:cs typeface="Arial" panose="020B0604020202020204" pitchFamily="34" charset="0"/>
              </a:rPr>
              <a:t>emotional</a:t>
            </a:r>
            <a:r>
              <a:rPr lang="en-GB" sz="2700" dirty="0" smtClean="0">
                <a:latin typeface="Arial" panose="020B0604020202020204" pitchFamily="34" charset="0"/>
                <a:cs typeface="Arial" panose="020B0604020202020204" pitchFamily="34" charset="0"/>
              </a:rPr>
              <a:t> response is important </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e.g. judgement of their work / invested effort  (Carless, 2007)</a:t>
            </a:r>
            <a:br>
              <a:rPr lang="en-GB" sz="2700" dirty="0" smtClean="0">
                <a:latin typeface="Arial" panose="020B0604020202020204" pitchFamily="34" charset="0"/>
                <a:cs typeface="Arial" panose="020B0604020202020204" pitchFamily="34" charset="0"/>
              </a:rPr>
            </a:br>
            <a:r>
              <a:rPr lang="en-GB" sz="2200" dirty="0" smtClean="0"/>
              <a:t/>
            </a:r>
            <a:br>
              <a:rPr lang="en-GB" sz="2200" dirty="0" smtClean="0"/>
            </a:br>
            <a:r>
              <a:rPr lang="en-GB" sz="2200" dirty="0" smtClean="0"/>
              <a:t/>
            </a:r>
            <a:br>
              <a:rPr lang="en-GB" sz="2200" dirty="0" smtClean="0"/>
            </a:br>
            <a:r>
              <a:rPr lang="en-GB" sz="2200" dirty="0" smtClean="0"/>
              <a:t/>
            </a:r>
            <a:br>
              <a:rPr lang="en-GB" sz="2200" dirty="0" smtClean="0"/>
            </a:br>
            <a:r>
              <a:rPr lang="en-GB" sz="2200" dirty="0" smtClean="0"/>
              <a:t/>
            </a:r>
            <a:br>
              <a:rPr lang="en-GB" sz="2200" dirty="0" smtClean="0"/>
            </a:br>
            <a:r>
              <a:rPr lang="en-GB" sz="2200" dirty="0" smtClean="0"/>
              <a:t>   </a:t>
            </a:r>
            <a:r>
              <a:rPr lang="en-GB" sz="2400" i="1" dirty="0" smtClean="0"/>
              <a:t/>
            </a:r>
            <a:br>
              <a:rPr lang="en-GB" sz="2400" i="1" dirty="0" smtClean="0"/>
            </a:br>
            <a:endParaRPr lang="en-GB" sz="2400" i="1" dirty="0"/>
          </a:p>
        </p:txBody>
      </p:sp>
      <p:sp>
        <p:nvSpPr>
          <p:cNvPr id="4" name="Title 1"/>
          <p:cNvSpPr txBox="1">
            <a:spLocks/>
          </p:cNvSpPr>
          <p:nvPr/>
        </p:nvSpPr>
        <p:spPr>
          <a:xfrm>
            <a:off x="461175" y="426583"/>
            <a:ext cx="11092069" cy="758161"/>
          </a:xfrm>
          <a:prstGeom prst="rect">
            <a:avLst/>
          </a:prstGeom>
          <a:solidFill>
            <a:srgbClr val="95ECF5"/>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600" dirty="0">
                <a:latin typeface="Arial" panose="020B0604020202020204" pitchFamily="34" charset="0"/>
                <a:cs typeface="Arial" panose="020B0604020202020204" pitchFamily="34" charset="0"/>
              </a:rPr>
              <a:t>Assessment and feedback has problems in HE ….</a:t>
            </a:r>
            <a:endParaRPr lang="en-GB" sz="3600" dirty="0"/>
          </a:p>
        </p:txBody>
      </p:sp>
    </p:spTree>
    <p:extLst>
      <p:ext uri="{BB962C8B-B14F-4D97-AF65-F5344CB8AC3E}">
        <p14:creationId xmlns:p14="http://schemas.microsoft.com/office/powerpoint/2010/main" xmlns="" val="3895861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575" y="1690688"/>
            <a:ext cx="11629505" cy="6043353"/>
          </a:xfrm>
        </p:spPr>
        <p:txBody>
          <a:bodyPr>
            <a:normAutofit/>
          </a:bodyPr>
          <a:lstStyle/>
          <a:p>
            <a:pPr marL="0" indent="0">
              <a:buNone/>
            </a:pPr>
            <a:r>
              <a:rPr lang="en-GB" sz="4000" i="1" dirty="0" smtClean="0"/>
              <a:t>Interested in joining the study next year ?</a:t>
            </a:r>
          </a:p>
          <a:p>
            <a:pPr marL="0" indent="0">
              <a:buNone/>
            </a:pPr>
            <a:endParaRPr lang="en-GB" sz="4000" dirty="0" smtClean="0"/>
          </a:p>
          <a:p>
            <a:pPr marL="0" indent="0">
              <a:buNone/>
            </a:pPr>
            <a:r>
              <a:rPr lang="en-GB" sz="4000" dirty="0" smtClean="0"/>
              <a:t>Please contact</a:t>
            </a:r>
          </a:p>
          <a:p>
            <a:pPr marL="0" indent="0">
              <a:buNone/>
            </a:pPr>
            <a:r>
              <a:rPr lang="en-GB" sz="4000" dirty="0" smtClean="0"/>
              <a:t>Karl Nightingale (k.p.nightingale@bham.ac.uk)</a:t>
            </a:r>
            <a:endParaRPr lang="en-GB" sz="4000" dirty="0"/>
          </a:p>
          <a:p>
            <a:pPr marL="0" indent="0">
              <a:buNone/>
            </a:pPr>
            <a:r>
              <a:rPr lang="en-GB" dirty="0" smtClean="0"/>
              <a:t> </a:t>
            </a:r>
            <a:endParaRPr lang="en-GB" dirty="0"/>
          </a:p>
        </p:txBody>
      </p:sp>
      <p:sp>
        <p:nvSpPr>
          <p:cNvPr id="4" name="Title 3"/>
          <p:cNvSpPr>
            <a:spLocks noGrp="1"/>
          </p:cNvSpPr>
          <p:nvPr>
            <p:ph type="title"/>
          </p:nvPr>
        </p:nvSpPr>
        <p:spPr/>
        <p:txBody>
          <a:bodyPr/>
          <a:lstStyle/>
          <a:p>
            <a:endParaRPr lang="en-GB"/>
          </a:p>
        </p:txBody>
      </p:sp>
    </p:spTree>
    <p:extLst>
      <p:ext uri="{BB962C8B-B14F-4D97-AF65-F5344CB8AC3E}">
        <p14:creationId xmlns:p14="http://schemas.microsoft.com/office/powerpoint/2010/main" xmlns="" val="2835964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680" y="5167953"/>
            <a:ext cx="11717078" cy="2387600"/>
          </a:xfrm>
        </p:spPr>
        <p:txBody>
          <a:bodyPr>
            <a:normAutofit fontScale="90000"/>
          </a:bodyPr>
          <a:lstStyle/>
          <a:p>
            <a:pPr algn="l"/>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smtClean="0">
                <a:latin typeface="Arial" panose="020B0604020202020204" pitchFamily="34" charset="0"/>
                <a:cs typeface="Arial" panose="020B0604020202020204" pitchFamily="34" charset="0"/>
              </a:rPr>
              <a:t/>
            </a:r>
            <a:br>
              <a:rPr lang="en-GB" sz="3100" dirty="0" smtClean="0">
                <a:latin typeface="Arial" panose="020B0604020202020204" pitchFamily="34" charset="0"/>
                <a:cs typeface="Arial" panose="020B0604020202020204" pitchFamily="34" charset="0"/>
              </a:rPr>
            </a:br>
            <a:r>
              <a:rPr lang="en-GB" sz="3100" dirty="0">
                <a:latin typeface="Arial" panose="020B0604020202020204" pitchFamily="34" charset="0"/>
                <a:cs typeface="Arial" panose="020B0604020202020204" pitchFamily="34" charset="0"/>
              </a:rPr>
              <a:t/>
            </a:r>
            <a:br>
              <a:rPr lang="en-GB" sz="3100" dirty="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Audio feedback seems to overcome some of these issues:</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  </a:t>
            </a:r>
            <a:r>
              <a:rPr lang="en-GB" sz="2700" dirty="0" smtClean="0">
                <a:latin typeface="Arial" panose="020B0604020202020204" pitchFamily="34" charset="0"/>
                <a:cs typeface="Arial" panose="020B0604020202020204" pitchFamily="34" charset="0"/>
              </a:rPr>
              <a:t>     - More </a:t>
            </a:r>
            <a:r>
              <a:rPr lang="en-GB" sz="2700" b="1" dirty="0" smtClean="0">
                <a:latin typeface="Arial" panose="020B0604020202020204" pitchFamily="34" charset="0"/>
                <a:cs typeface="Arial" panose="020B0604020202020204" pitchFamily="34" charset="0"/>
              </a:rPr>
              <a:t>engaging</a:t>
            </a:r>
            <a:r>
              <a:rPr lang="en-GB" sz="2700" dirty="0" smtClean="0">
                <a:latin typeface="Arial" panose="020B0604020202020204" pitchFamily="34" charset="0"/>
                <a:cs typeface="Arial" panose="020B0604020202020204" pitchFamily="34" charset="0"/>
              </a:rPr>
              <a:t> (Lunt T &amp; Curran J, 2009)</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 More </a:t>
            </a:r>
            <a:r>
              <a:rPr lang="en-GB" sz="2700" b="1" dirty="0" smtClean="0">
                <a:latin typeface="Arial" panose="020B0604020202020204" pitchFamily="34" charset="0"/>
                <a:cs typeface="Arial" panose="020B0604020202020204" pitchFamily="34" charset="0"/>
              </a:rPr>
              <a:t>convenient</a:t>
            </a:r>
            <a:r>
              <a:rPr lang="en-GB" sz="2700" dirty="0" smtClean="0">
                <a:latin typeface="Arial" panose="020B0604020202020204" pitchFamily="34" charset="0"/>
                <a:cs typeface="Arial" panose="020B0604020202020204" pitchFamily="34" charset="0"/>
              </a:rPr>
              <a:t>, </a:t>
            </a:r>
            <a:r>
              <a:rPr lang="en-GB" sz="2700" b="1" dirty="0" smtClean="0">
                <a:latin typeface="Arial" panose="020B0604020202020204" pitchFamily="34" charset="0"/>
                <a:cs typeface="Arial" panose="020B0604020202020204" pitchFamily="34" charset="0"/>
              </a:rPr>
              <a:t>effective</a:t>
            </a:r>
            <a:r>
              <a:rPr lang="en-GB" sz="2700" dirty="0" smtClean="0">
                <a:latin typeface="Arial" panose="020B0604020202020204" pitchFamily="34" charset="0"/>
                <a:cs typeface="Arial" panose="020B0604020202020204" pitchFamily="34" charset="0"/>
              </a:rPr>
              <a:t> &amp; </a:t>
            </a:r>
            <a:r>
              <a:rPr lang="en-GB" sz="2700" b="1" dirty="0" smtClean="0">
                <a:latin typeface="Arial" panose="020B0604020202020204" pitchFamily="34" charset="0"/>
                <a:cs typeface="Arial" panose="020B0604020202020204" pitchFamily="34" charset="0"/>
              </a:rPr>
              <a:t>personalised</a:t>
            </a:r>
            <a:r>
              <a:rPr lang="en-GB" sz="2700" dirty="0" smtClean="0">
                <a:latin typeface="Arial" panose="020B0604020202020204" pitchFamily="34" charset="0"/>
                <a:cs typeface="Arial" panose="020B0604020202020204" pitchFamily="34" charset="0"/>
              </a:rPr>
              <a:t>  (Carruthers et al., 2009)</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 More </a:t>
            </a:r>
            <a:r>
              <a:rPr lang="en-GB" sz="2700" b="1" dirty="0" smtClean="0">
                <a:latin typeface="Arial" panose="020B0604020202020204" pitchFamily="34" charset="0"/>
                <a:cs typeface="Arial" panose="020B0604020202020204" pitchFamily="34" charset="0"/>
              </a:rPr>
              <a:t>detailed</a:t>
            </a:r>
            <a:r>
              <a:rPr lang="en-GB" sz="2700" dirty="0" smtClean="0">
                <a:latin typeface="Arial" panose="020B0604020202020204" pitchFamily="34" charset="0"/>
                <a:cs typeface="Arial" panose="020B0604020202020204" pitchFamily="34" charset="0"/>
              </a:rPr>
              <a:t> (</a:t>
            </a:r>
            <a:r>
              <a:rPr lang="en-GB" sz="2700" dirty="0" err="1" smtClean="0">
                <a:latin typeface="Arial" panose="020B0604020202020204" pitchFamily="34" charset="0"/>
                <a:cs typeface="Arial" panose="020B0604020202020204" pitchFamily="34" charset="0"/>
              </a:rPr>
              <a:t>Voelkel</a:t>
            </a:r>
            <a:r>
              <a:rPr lang="en-GB" sz="2700" dirty="0" smtClean="0">
                <a:latin typeface="Arial" panose="020B0604020202020204" pitchFamily="34" charset="0"/>
                <a:cs typeface="Arial" panose="020B0604020202020204" pitchFamily="34" charset="0"/>
              </a:rPr>
              <a:t> S &amp; Mello, 2015)</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 More </a:t>
            </a:r>
            <a:r>
              <a:rPr lang="en-GB" sz="2700" b="1" dirty="0" smtClean="0">
                <a:latin typeface="Arial" panose="020B0604020202020204" pitchFamily="34" charset="0"/>
                <a:cs typeface="Arial" panose="020B0604020202020204" pitchFamily="34" charset="0"/>
              </a:rPr>
              <a:t>encouraging</a:t>
            </a:r>
            <a:r>
              <a:rPr lang="en-GB" sz="2700" dirty="0" smtClean="0">
                <a:latin typeface="Arial" panose="020B0604020202020204" pitchFamily="34" charset="0"/>
                <a:cs typeface="Arial" panose="020B0604020202020204" pitchFamily="34" charset="0"/>
              </a:rPr>
              <a:t> (</a:t>
            </a:r>
            <a:r>
              <a:rPr lang="en-GB" sz="2700" dirty="0" err="1" smtClean="0">
                <a:latin typeface="Arial" panose="020B0604020202020204" pitchFamily="34" charset="0"/>
                <a:cs typeface="Arial" panose="020B0604020202020204" pitchFamily="34" charset="0"/>
              </a:rPr>
              <a:t>Rhind</a:t>
            </a:r>
            <a:r>
              <a:rPr lang="en-GB" sz="2700" dirty="0" smtClean="0">
                <a:latin typeface="Arial" panose="020B0604020202020204" pitchFamily="34" charset="0"/>
                <a:cs typeface="Arial" panose="020B0604020202020204" pitchFamily="34" charset="0"/>
              </a:rPr>
              <a:t>, Pettigrew et al., 2013)</a:t>
            </a:r>
            <a:br>
              <a:rPr lang="en-GB" sz="2700" dirty="0" smtClean="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 More </a:t>
            </a:r>
            <a:r>
              <a:rPr lang="en-GB" sz="2700" b="1" dirty="0">
                <a:latin typeface="Arial" panose="020B0604020202020204" pitchFamily="34" charset="0"/>
                <a:cs typeface="Arial" panose="020B0604020202020204" pitchFamily="34" charset="0"/>
              </a:rPr>
              <a:t>directed</a:t>
            </a:r>
            <a:r>
              <a:rPr lang="en-GB" sz="2700" dirty="0">
                <a:latin typeface="Arial" panose="020B0604020202020204" pitchFamily="34" charset="0"/>
                <a:cs typeface="Arial" panose="020B0604020202020204" pitchFamily="34" charset="0"/>
              </a:rPr>
              <a:t> </a:t>
            </a:r>
            <a:r>
              <a:rPr lang="en-GB" sz="2700" dirty="0" smtClean="0">
                <a:latin typeface="Arial" panose="020B0604020202020204" pitchFamily="34" charset="0"/>
                <a:cs typeface="Arial" panose="020B0604020202020204" pitchFamily="34" charset="0"/>
              </a:rPr>
              <a:t>(</a:t>
            </a:r>
            <a:r>
              <a:rPr lang="en-GB" sz="2700" dirty="0" err="1" smtClean="0">
                <a:latin typeface="Arial" panose="020B0604020202020204" pitchFamily="34" charset="0"/>
                <a:cs typeface="Arial" panose="020B0604020202020204" pitchFamily="34" charset="0"/>
              </a:rPr>
              <a:t>Nemec</a:t>
            </a:r>
            <a:r>
              <a:rPr lang="en-GB" sz="2700" dirty="0">
                <a:latin typeface="Arial" panose="020B0604020202020204" pitchFamily="34" charset="0"/>
                <a:cs typeface="Arial" panose="020B0604020202020204" pitchFamily="34" charset="0"/>
              </a:rPr>
              <a:t> </a:t>
            </a:r>
            <a:r>
              <a:rPr lang="en-GB" sz="2700" dirty="0" smtClean="0">
                <a:latin typeface="Arial" panose="020B0604020202020204" pitchFamily="34" charset="0"/>
                <a:cs typeface="Arial" panose="020B0604020202020204" pitchFamily="34" charset="0"/>
              </a:rPr>
              <a:t>&amp; </a:t>
            </a:r>
            <a:r>
              <a:rPr lang="en-GB" sz="2700" dirty="0" err="1" smtClean="0">
                <a:latin typeface="Arial" panose="020B0604020202020204" pitchFamily="34" charset="0"/>
                <a:cs typeface="Arial" panose="020B0604020202020204" pitchFamily="34" charset="0"/>
              </a:rPr>
              <a:t>Dintzner</a:t>
            </a:r>
            <a:r>
              <a:rPr lang="en-GB" sz="2700" dirty="0" smtClean="0">
                <a:latin typeface="Arial" panose="020B0604020202020204" pitchFamily="34" charset="0"/>
                <a:cs typeface="Arial" panose="020B0604020202020204" pitchFamily="34" charset="0"/>
              </a:rPr>
              <a:t>, </a:t>
            </a:r>
            <a:r>
              <a:rPr lang="en-GB" sz="2700" dirty="0">
                <a:latin typeface="Arial" panose="020B0604020202020204" pitchFamily="34" charset="0"/>
                <a:cs typeface="Arial" panose="020B0604020202020204" pitchFamily="34" charset="0"/>
              </a:rPr>
              <a:t>2016)</a:t>
            </a: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
            </a:r>
            <a:br>
              <a:rPr lang="en-GB" sz="2700" dirty="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Does ‘free flow’ process / tone of voice capture how the assessor is thinking ? </a:t>
            </a:r>
            <a:br>
              <a:rPr lang="en-GB" sz="2700" dirty="0" smtClean="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 </a:t>
            </a:r>
            <a:r>
              <a:rPr lang="en-GB" sz="2700" dirty="0" smtClean="0">
                <a:latin typeface="Arial" panose="020B0604020202020204" pitchFamily="34" charset="0"/>
                <a:cs typeface="Arial" panose="020B0604020202020204" pitchFamily="34" charset="0"/>
              </a:rPr>
              <a:t>  (Merry &amp; </a:t>
            </a:r>
            <a:r>
              <a:rPr lang="en-GB" sz="2700" dirty="0" err="1" smtClean="0">
                <a:latin typeface="Arial" panose="020B0604020202020204" pitchFamily="34" charset="0"/>
                <a:cs typeface="Arial" panose="020B0604020202020204" pitchFamily="34" charset="0"/>
              </a:rPr>
              <a:t>Orsmond</a:t>
            </a:r>
            <a:r>
              <a:rPr lang="en-GB" sz="2700" dirty="0" smtClean="0">
                <a:latin typeface="Arial" panose="020B0604020202020204" pitchFamily="34" charset="0"/>
                <a:cs typeface="Arial" panose="020B0604020202020204" pitchFamily="34" charset="0"/>
              </a:rPr>
              <a:t>, 2015)</a:t>
            </a:r>
            <a:br>
              <a:rPr lang="en-GB" sz="2700" dirty="0" smtClean="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
            </a:r>
            <a:br>
              <a:rPr lang="en-GB" sz="2700" dirty="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 Or perception of personal interaction help in accepting feedback?</a:t>
            </a:r>
            <a:br>
              <a:rPr lang="en-GB" sz="2700" dirty="0" smtClean="0">
                <a:latin typeface="Arial" panose="020B0604020202020204" pitchFamily="34" charset="0"/>
                <a:cs typeface="Arial" panose="020B0604020202020204" pitchFamily="34" charset="0"/>
              </a:rPr>
            </a:br>
            <a:r>
              <a:rPr lang="en-GB" sz="2700" dirty="0">
                <a:latin typeface="Arial" panose="020B0604020202020204" pitchFamily="34" charset="0"/>
                <a:cs typeface="Arial" panose="020B0604020202020204" pitchFamily="34" charset="0"/>
              </a:rPr>
              <a:t> </a:t>
            </a:r>
            <a:r>
              <a:rPr lang="en-GB" sz="2700" dirty="0" smtClean="0">
                <a:latin typeface="Arial" panose="020B0604020202020204" pitchFamily="34" charset="0"/>
                <a:cs typeface="Arial" panose="020B0604020202020204" pitchFamily="34" charset="0"/>
              </a:rPr>
              <a:t> e.g. </a:t>
            </a:r>
            <a:r>
              <a:rPr lang="en-GB" sz="2700" i="1" dirty="0" smtClean="0">
                <a:latin typeface="Arial" panose="020B0604020202020204" pitchFamily="34" charset="0"/>
                <a:cs typeface="Arial" panose="020B0604020202020204" pitchFamily="34" charset="0"/>
              </a:rPr>
              <a:t>‘Criticism, it seems is easier to accept in the spoken word.’ </a:t>
            </a:r>
            <a:r>
              <a:rPr lang="en-GB" sz="2700" dirty="0" smtClean="0">
                <a:latin typeface="Arial" panose="020B0604020202020204" pitchFamily="34" charset="0"/>
                <a:cs typeface="Arial" panose="020B0604020202020204" pitchFamily="34" charset="0"/>
              </a:rPr>
              <a:t>(Woodcock P., 2017)</a:t>
            </a:r>
            <a:r>
              <a:rPr lang="en-GB" sz="2400" dirty="0" smtClean="0"/>
              <a:t/>
            </a:r>
            <a:br>
              <a:rPr lang="en-GB" sz="2400" dirty="0" smtClean="0"/>
            </a:br>
            <a:r>
              <a:rPr lang="en-GB" sz="2400" dirty="0"/>
              <a:t/>
            </a:r>
            <a:br>
              <a:rPr lang="en-GB" sz="2400" dirty="0"/>
            </a:br>
            <a:r>
              <a:rPr lang="en-GB" sz="2200" dirty="0" smtClean="0"/>
              <a:t/>
            </a:r>
            <a:br>
              <a:rPr lang="en-GB" sz="2200" dirty="0" smtClean="0"/>
            </a:br>
            <a:r>
              <a:rPr lang="en-GB" sz="2200" dirty="0" smtClean="0"/>
              <a:t>   </a:t>
            </a:r>
            <a:r>
              <a:rPr lang="en-GB" sz="2400" i="1" dirty="0" smtClean="0"/>
              <a:t/>
            </a:r>
            <a:br>
              <a:rPr lang="en-GB" sz="2400" i="1" dirty="0" smtClean="0"/>
            </a:br>
            <a:endParaRPr lang="en-GB" sz="2400" i="1" dirty="0"/>
          </a:p>
        </p:txBody>
      </p:sp>
      <p:sp>
        <p:nvSpPr>
          <p:cNvPr id="4" name="Title 1"/>
          <p:cNvSpPr txBox="1">
            <a:spLocks/>
          </p:cNvSpPr>
          <p:nvPr/>
        </p:nvSpPr>
        <p:spPr>
          <a:xfrm>
            <a:off x="381662" y="529950"/>
            <a:ext cx="11092069" cy="758161"/>
          </a:xfrm>
          <a:prstGeom prst="rect">
            <a:avLst/>
          </a:prstGeom>
          <a:solidFill>
            <a:srgbClr val="95ECF5"/>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600" dirty="0">
                <a:latin typeface="Arial" panose="020B0604020202020204" pitchFamily="34" charset="0"/>
                <a:cs typeface="Arial" panose="020B0604020202020204" pitchFamily="34" charset="0"/>
              </a:rPr>
              <a:t>Audio feedback. What we know so far …</a:t>
            </a:r>
            <a:endParaRPr lang="en-GB" sz="3600" dirty="0"/>
          </a:p>
        </p:txBody>
      </p:sp>
    </p:spTree>
    <p:extLst>
      <p:ext uri="{BB962C8B-B14F-4D97-AF65-F5344CB8AC3E}">
        <p14:creationId xmlns:p14="http://schemas.microsoft.com/office/powerpoint/2010/main" xmlns="" val="3970470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17269" y="1261590"/>
            <a:ext cx="10317705" cy="1903461"/>
            <a:chOff x="-84221" y="818207"/>
            <a:chExt cx="13000549" cy="4102470"/>
          </a:xfrm>
        </p:grpSpPr>
        <p:sp>
          <p:nvSpPr>
            <p:cNvPr id="5" name="TextBox 4"/>
            <p:cNvSpPr txBox="1"/>
            <p:nvPr/>
          </p:nvSpPr>
          <p:spPr>
            <a:xfrm>
              <a:off x="562922" y="818207"/>
              <a:ext cx="2027417" cy="1260347"/>
            </a:xfrm>
            <a:prstGeom prst="rect">
              <a:avLst/>
            </a:prstGeom>
            <a:noFill/>
            <a:ln>
              <a:solidFill>
                <a:schemeClr val="tx1"/>
              </a:solidFill>
            </a:ln>
          </p:spPr>
          <p:txBody>
            <a:bodyPr wrap="none" rtlCol="0">
              <a:spAutoFit/>
            </a:bodyPr>
            <a:lstStyle/>
            <a:p>
              <a:pPr algn="ctr"/>
              <a:r>
                <a:rPr lang="en-GB" sz="1600" dirty="0" smtClean="0"/>
                <a:t>Read assessment</a:t>
              </a:r>
            </a:p>
            <a:p>
              <a:pPr algn="ctr"/>
              <a:r>
                <a:rPr lang="en-GB" sz="1600" dirty="0"/>
                <a:t>g</a:t>
              </a:r>
              <a:r>
                <a:rPr lang="en-GB" sz="1600" dirty="0" smtClean="0"/>
                <a:t>uidelines ?</a:t>
              </a:r>
              <a:endParaRPr lang="en-GB" sz="1600" dirty="0"/>
            </a:p>
          </p:txBody>
        </p:sp>
        <p:sp>
          <p:nvSpPr>
            <p:cNvPr id="6" name="TextBox 5"/>
            <p:cNvSpPr txBox="1"/>
            <p:nvPr/>
          </p:nvSpPr>
          <p:spPr>
            <a:xfrm>
              <a:off x="2744020" y="818207"/>
              <a:ext cx="1668292" cy="1260347"/>
            </a:xfrm>
            <a:prstGeom prst="rect">
              <a:avLst/>
            </a:prstGeom>
            <a:noFill/>
            <a:ln>
              <a:solidFill>
                <a:schemeClr val="tx1"/>
              </a:solidFill>
            </a:ln>
          </p:spPr>
          <p:txBody>
            <a:bodyPr wrap="none" rtlCol="0">
              <a:spAutoFit/>
            </a:bodyPr>
            <a:lstStyle/>
            <a:p>
              <a:pPr algn="ctr"/>
              <a:r>
                <a:rPr lang="en-GB" sz="1600" dirty="0" smtClean="0"/>
                <a:t>Read marking</a:t>
              </a:r>
            </a:p>
            <a:p>
              <a:pPr algn="ctr"/>
              <a:r>
                <a:rPr lang="en-GB" sz="1600" dirty="0"/>
                <a:t>c</a:t>
              </a:r>
              <a:r>
                <a:rPr lang="en-GB" sz="1600" dirty="0" smtClean="0"/>
                <a:t>riteria ?</a:t>
              </a:r>
              <a:endParaRPr lang="en-GB" sz="1600" dirty="0"/>
            </a:p>
          </p:txBody>
        </p:sp>
        <p:sp>
          <p:nvSpPr>
            <p:cNvPr id="7" name="TextBox 6"/>
            <p:cNvSpPr txBox="1"/>
            <p:nvPr/>
          </p:nvSpPr>
          <p:spPr>
            <a:xfrm>
              <a:off x="4738557" y="818207"/>
              <a:ext cx="1702305" cy="1260347"/>
            </a:xfrm>
            <a:prstGeom prst="rect">
              <a:avLst/>
            </a:prstGeom>
            <a:noFill/>
            <a:ln>
              <a:solidFill>
                <a:schemeClr val="tx1"/>
              </a:solidFill>
            </a:ln>
          </p:spPr>
          <p:txBody>
            <a:bodyPr wrap="none" rtlCol="0">
              <a:spAutoFit/>
            </a:bodyPr>
            <a:lstStyle/>
            <a:p>
              <a:pPr algn="ctr"/>
              <a:r>
                <a:rPr lang="en-GB" sz="1600" dirty="0" smtClean="0"/>
                <a:t>Satisfied with </a:t>
              </a:r>
            </a:p>
            <a:p>
              <a:pPr algn="ctr"/>
              <a:r>
                <a:rPr lang="en-GB" sz="1600" dirty="0"/>
                <a:t>m</a:t>
              </a:r>
              <a:r>
                <a:rPr lang="en-GB" sz="1600" dirty="0" smtClean="0"/>
                <a:t>ark ?</a:t>
              </a:r>
              <a:endParaRPr lang="en-GB" sz="1600" dirty="0"/>
            </a:p>
          </p:txBody>
        </p:sp>
        <p:sp>
          <p:nvSpPr>
            <p:cNvPr id="8" name="TextBox 7"/>
            <p:cNvSpPr txBox="1"/>
            <p:nvPr/>
          </p:nvSpPr>
          <p:spPr>
            <a:xfrm>
              <a:off x="6735156" y="818207"/>
              <a:ext cx="1886513" cy="1260347"/>
            </a:xfrm>
            <a:prstGeom prst="rect">
              <a:avLst/>
            </a:prstGeom>
            <a:noFill/>
            <a:ln>
              <a:solidFill>
                <a:schemeClr val="tx1"/>
              </a:solidFill>
            </a:ln>
          </p:spPr>
          <p:txBody>
            <a:bodyPr wrap="none" rtlCol="0">
              <a:spAutoFit/>
            </a:bodyPr>
            <a:lstStyle/>
            <a:p>
              <a:pPr algn="ctr"/>
              <a:r>
                <a:rPr lang="en-GB" sz="1600" dirty="0" smtClean="0"/>
                <a:t>Engaged </a:t>
              </a:r>
            </a:p>
            <a:p>
              <a:pPr algn="ctr"/>
              <a:r>
                <a:rPr lang="en-GB" sz="1600" dirty="0" smtClean="0"/>
                <a:t>with feedback ?</a:t>
              </a:r>
              <a:endParaRPr lang="en-GB" sz="1600" dirty="0"/>
            </a:p>
          </p:txBody>
        </p:sp>
        <p:sp>
          <p:nvSpPr>
            <p:cNvPr id="9" name="TextBox 8"/>
            <p:cNvSpPr txBox="1"/>
            <p:nvPr/>
          </p:nvSpPr>
          <p:spPr>
            <a:xfrm>
              <a:off x="8831103" y="818207"/>
              <a:ext cx="1560110" cy="1260347"/>
            </a:xfrm>
            <a:prstGeom prst="rect">
              <a:avLst/>
            </a:prstGeom>
            <a:noFill/>
            <a:ln>
              <a:solidFill>
                <a:schemeClr val="tx1"/>
              </a:solidFill>
            </a:ln>
          </p:spPr>
          <p:txBody>
            <a:bodyPr wrap="none" rtlCol="0">
              <a:spAutoFit/>
            </a:bodyPr>
            <a:lstStyle/>
            <a:p>
              <a:pPr algn="ctr"/>
              <a:r>
                <a:rPr lang="en-GB" sz="1600" dirty="0" smtClean="0"/>
                <a:t>Used prior </a:t>
              </a:r>
            </a:p>
            <a:p>
              <a:pPr algn="ctr"/>
              <a:r>
                <a:rPr lang="en-GB" sz="1600" dirty="0" smtClean="0"/>
                <a:t>to next ICA ?</a:t>
              </a:r>
              <a:endParaRPr lang="en-GB" sz="1600" dirty="0"/>
            </a:p>
          </p:txBody>
        </p:sp>
        <p:sp>
          <p:nvSpPr>
            <p:cNvPr id="10" name="TextBox 9"/>
            <p:cNvSpPr txBox="1"/>
            <p:nvPr/>
          </p:nvSpPr>
          <p:spPr>
            <a:xfrm>
              <a:off x="10832922" y="3537212"/>
              <a:ext cx="2083406" cy="663342"/>
            </a:xfrm>
            <a:prstGeom prst="rect">
              <a:avLst/>
            </a:prstGeom>
            <a:solidFill>
              <a:srgbClr val="FA972A"/>
            </a:solidFill>
            <a:ln>
              <a:noFill/>
            </a:ln>
          </p:spPr>
          <p:txBody>
            <a:bodyPr wrap="none" rtlCol="0">
              <a:spAutoFit/>
            </a:bodyPr>
            <a:lstStyle/>
            <a:p>
              <a:pPr algn="ctr"/>
              <a:r>
                <a:rPr lang="en-GB" sz="1400" dirty="0" smtClean="0"/>
                <a:t>Not to hand / forgot</a:t>
              </a:r>
              <a:endParaRPr lang="en-GB" sz="1400" dirty="0"/>
            </a:p>
          </p:txBody>
        </p:sp>
        <p:sp>
          <p:nvSpPr>
            <p:cNvPr id="11" name="TextBox 10"/>
            <p:cNvSpPr txBox="1"/>
            <p:nvPr/>
          </p:nvSpPr>
          <p:spPr>
            <a:xfrm>
              <a:off x="10843367" y="4257335"/>
              <a:ext cx="2067789" cy="663342"/>
            </a:xfrm>
            <a:prstGeom prst="rect">
              <a:avLst/>
            </a:prstGeom>
            <a:solidFill>
              <a:srgbClr val="FF0000"/>
            </a:solidFill>
            <a:ln>
              <a:noFill/>
            </a:ln>
          </p:spPr>
          <p:txBody>
            <a:bodyPr wrap="square" rtlCol="0">
              <a:spAutoFit/>
            </a:bodyPr>
            <a:lstStyle/>
            <a:p>
              <a:pPr algn="ctr"/>
              <a:r>
                <a:rPr lang="en-GB" sz="1400" dirty="0" smtClean="0">
                  <a:solidFill>
                    <a:schemeClr val="bg1"/>
                  </a:solidFill>
                </a:rPr>
                <a:t>No use / relevance</a:t>
              </a:r>
              <a:endParaRPr lang="en-GB" sz="1400" dirty="0">
                <a:solidFill>
                  <a:schemeClr val="bg1"/>
                </a:solidFill>
              </a:endParaRPr>
            </a:p>
          </p:txBody>
        </p:sp>
        <p:graphicFrame>
          <p:nvGraphicFramePr>
            <p:cNvPr id="13" name="Chart 12"/>
            <p:cNvGraphicFramePr>
              <a:graphicFrameLocks/>
            </p:cNvGraphicFramePr>
            <p:nvPr>
              <p:extLst>
                <p:ext uri="{D42A27DB-BD31-4B8C-83A1-F6EECF244321}">
                  <p14:modId xmlns:p14="http://schemas.microsoft.com/office/powerpoint/2010/main" xmlns="" val="7153085"/>
                </p:ext>
              </p:extLst>
            </p:nvPr>
          </p:nvGraphicFramePr>
          <p:xfrm>
            <a:off x="-84221" y="2098899"/>
            <a:ext cx="10891029"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9" name="Rectangle 28"/>
            <p:cNvSpPr/>
            <p:nvPr/>
          </p:nvSpPr>
          <p:spPr>
            <a:xfrm>
              <a:off x="2079103" y="2615150"/>
              <a:ext cx="618314" cy="461665"/>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30" name="Rectangle 29"/>
            <p:cNvSpPr/>
            <p:nvPr/>
          </p:nvSpPr>
          <p:spPr>
            <a:xfrm>
              <a:off x="2079103" y="3797584"/>
              <a:ext cx="620490" cy="461665"/>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1" name="Rectangle 30"/>
            <p:cNvSpPr/>
            <p:nvPr/>
          </p:nvSpPr>
          <p:spPr>
            <a:xfrm>
              <a:off x="3996480" y="2615150"/>
              <a:ext cx="618314" cy="461665"/>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32" name="Rectangle 31"/>
            <p:cNvSpPr/>
            <p:nvPr/>
          </p:nvSpPr>
          <p:spPr>
            <a:xfrm>
              <a:off x="6107062" y="2615150"/>
              <a:ext cx="618314" cy="461665"/>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33" name="Rectangle 32"/>
            <p:cNvSpPr/>
            <p:nvPr/>
          </p:nvSpPr>
          <p:spPr>
            <a:xfrm>
              <a:off x="8103869" y="2615150"/>
              <a:ext cx="618314" cy="461665"/>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34" name="Rectangle 33"/>
            <p:cNvSpPr/>
            <p:nvPr/>
          </p:nvSpPr>
          <p:spPr>
            <a:xfrm>
              <a:off x="10171673" y="2615150"/>
              <a:ext cx="618314" cy="461665"/>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35" name="Rectangle 34"/>
            <p:cNvSpPr/>
            <p:nvPr/>
          </p:nvSpPr>
          <p:spPr>
            <a:xfrm>
              <a:off x="3996480" y="3797584"/>
              <a:ext cx="620490" cy="461665"/>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6" name="Rectangle 35"/>
            <p:cNvSpPr/>
            <p:nvPr/>
          </p:nvSpPr>
          <p:spPr>
            <a:xfrm>
              <a:off x="6107062" y="3797584"/>
              <a:ext cx="620490" cy="461665"/>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7" name="Rectangle 36"/>
            <p:cNvSpPr/>
            <p:nvPr/>
          </p:nvSpPr>
          <p:spPr>
            <a:xfrm>
              <a:off x="8103869" y="3797584"/>
              <a:ext cx="620490" cy="461665"/>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8" name="Rectangle 37"/>
            <p:cNvSpPr/>
            <p:nvPr/>
          </p:nvSpPr>
          <p:spPr>
            <a:xfrm>
              <a:off x="10169497" y="3509891"/>
              <a:ext cx="620490" cy="461665"/>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39" name="Rectangle 38"/>
            <p:cNvSpPr/>
            <p:nvPr/>
          </p:nvSpPr>
          <p:spPr>
            <a:xfrm>
              <a:off x="10169497" y="4021266"/>
              <a:ext cx="620490" cy="461665"/>
            </a:xfrm>
            <a:prstGeom prst="rect">
              <a:avLst/>
            </a:prstGeom>
          </p:spPr>
          <p:txBody>
            <a:bodyPr wrap="none">
              <a:spAutoFit/>
            </a:bodyPr>
            <a:lstStyle/>
            <a:p>
              <a:r>
                <a:rPr lang="en-US" altLang="en-US" sz="2400" dirty="0">
                  <a:solidFill>
                    <a:srgbClr val="FF0000"/>
                  </a:solidFill>
                  <a:latin typeface="Zapf Dingbats" charset="2"/>
                  <a:ea typeface="ＭＳ Ｐゴシック" panose="020B0600070205080204" pitchFamily="34" charset="-128"/>
                </a:rPr>
                <a:t>✖</a:t>
              </a:r>
              <a:endParaRPr lang="en-US" altLang="en-US" sz="2400" dirty="0">
                <a:solidFill>
                  <a:srgbClr val="FF0000"/>
                </a:solidFill>
                <a:ea typeface="ＭＳ Ｐゴシック" panose="020B0600070205080204" pitchFamily="34" charset="-128"/>
              </a:endParaRPr>
            </a:p>
          </p:txBody>
        </p:sp>
      </p:grpSp>
      <p:sp>
        <p:nvSpPr>
          <p:cNvPr id="41" name="TextBox 40"/>
          <p:cNvSpPr txBox="1"/>
          <p:nvPr/>
        </p:nvSpPr>
        <p:spPr>
          <a:xfrm>
            <a:off x="10156904" y="1156171"/>
            <a:ext cx="1771895" cy="584775"/>
          </a:xfrm>
          <a:prstGeom prst="rect">
            <a:avLst/>
          </a:prstGeom>
          <a:solidFill>
            <a:srgbClr val="95ECF5"/>
          </a:solidFill>
          <a:ln>
            <a:solidFill>
              <a:schemeClr val="tx1"/>
            </a:solidFill>
          </a:ln>
        </p:spPr>
        <p:txBody>
          <a:bodyPr wrap="none" rtlCol="0">
            <a:spAutoFit/>
          </a:bodyPr>
          <a:lstStyle/>
          <a:p>
            <a:r>
              <a:rPr lang="en-GB" sz="1600" dirty="0" smtClean="0"/>
              <a:t>Physiotherapy (PG)</a:t>
            </a:r>
          </a:p>
          <a:p>
            <a:r>
              <a:rPr lang="en-GB" sz="1600" dirty="0"/>
              <a:t>2</a:t>
            </a:r>
            <a:r>
              <a:rPr lang="en-GB" sz="1600" dirty="0" smtClean="0"/>
              <a:t>017-18, n=65</a:t>
            </a:r>
            <a:endParaRPr lang="en-GB" sz="1600" dirty="0"/>
          </a:p>
        </p:txBody>
      </p:sp>
      <p:sp>
        <p:nvSpPr>
          <p:cNvPr id="42" name="TextBox 41"/>
          <p:cNvSpPr txBox="1"/>
          <p:nvPr/>
        </p:nvSpPr>
        <p:spPr>
          <a:xfrm>
            <a:off x="411827" y="316430"/>
            <a:ext cx="6066148" cy="523220"/>
          </a:xfrm>
          <a:prstGeom prst="rect">
            <a:avLst/>
          </a:prstGeom>
          <a:solidFill>
            <a:srgbClr val="95ECF5"/>
          </a:solidFill>
        </p:spPr>
        <p:txBody>
          <a:bodyPr wrap="none" rtlCol="0">
            <a:spAutoFit/>
          </a:bodyPr>
          <a:lstStyle/>
          <a:p>
            <a:r>
              <a:rPr lang="en-GB" sz="2800" dirty="0" smtClean="0"/>
              <a:t>The learning cycle and written</a:t>
            </a:r>
            <a:r>
              <a:rPr lang="en-GB" sz="2800" dirty="0"/>
              <a:t> </a:t>
            </a:r>
            <a:r>
              <a:rPr lang="en-GB" sz="2800" dirty="0" smtClean="0"/>
              <a:t>feedback.</a:t>
            </a:r>
          </a:p>
        </p:txBody>
      </p:sp>
      <p:sp>
        <p:nvSpPr>
          <p:cNvPr id="51" name="Rectangle 50"/>
          <p:cNvSpPr/>
          <p:nvPr/>
        </p:nvSpPr>
        <p:spPr>
          <a:xfrm>
            <a:off x="2084703" y="4280374"/>
            <a:ext cx="490716" cy="355371"/>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2" name="Rectangle 51"/>
          <p:cNvSpPr/>
          <p:nvPr/>
        </p:nvSpPr>
        <p:spPr>
          <a:xfrm>
            <a:off x="3606402" y="4280374"/>
            <a:ext cx="490716" cy="355371"/>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3" name="Rectangle 52"/>
          <p:cNvSpPr/>
          <p:nvPr/>
        </p:nvSpPr>
        <p:spPr>
          <a:xfrm>
            <a:off x="5281436" y="4280374"/>
            <a:ext cx="490716" cy="355371"/>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4" name="Rectangle 53"/>
          <p:cNvSpPr/>
          <p:nvPr/>
        </p:nvSpPr>
        <p:spPr>
          <a:xfrm>
            <a:off x="6866174" y="4280374"/>
            <a:ext cx="490716" cy="355371"/>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5" name="Rectangle 54"/>
          <p:cNvSpPr/>
          <p:nvPr/>
        </p:nvSpPr>
        <p:spPr>
          <a:xfrm>
            <a:off x="8507258" y="4280374"/>
            <a:ext cx="490716" cy="355371"/>
          </a:xfrm>
          <a:prstGeom prst="rect">
            <a:avLst/>
          </a:prstGeom>
        </p:spPr>
        <p:txBody>
          <a:bodyPr wrap="square">
            <a:spAutoFit/>
          </a:bodyPr>
          <a:lstStyle/>
          <a:p>
            <a:r>
              <a:rPr lang="en-US" altLang="en-US" sz="2400" dirty="0">
                <a:solidFill>
                  <a:schemeClr val="accent6">
                    <a:lumMod val="75000"/>
                  </a:schemeClr>
                </a:solidFill>
                <a:latin typeface="Zapf Dingbats" charset="2"/>
                <a:ea typeface="ＭＳ Ｐゴシック" panose="020B0600070205080204" pitchFamily="34" charset="-128"/>
              </a:rPr>
              <a:t>✔</a:t>
            </a:r>
            <a:endParaRPr lang="en-US" altLang="en-US" sz="2400" dirty="0">
              <a:solidFill>
                <a:schemeClr val="accent6">
                  <a:lumMod val="75000"/>
                </a:schemeClr>
              </a:solidFill>
              <a:ea typeface="ＭＳ Ｐゴシック" panose="020B0600070205080204" pitchFamily="34" charset="-128"/>
            </a:endParaRPr>
          </a:p>
        </p:txBody>
      </p:sp>
      <p:sp>
        <p:nvSpPr>
          <p:cNvPr id="56" name="TextBox 55"/>
          <p:cNvSpPr txBox="1"/>
          <p:nvPr/>
        </p:nvSpPr>
        <p:spPr>
          <a:xfrm>
            <a:off x="9017478" y="4663316"/>
            <a:ext cx="1613391" cy="307777"/>
          </a:xfrm>
          <a:prstGeom prst="rect">
            <a:avLst/>
          </a:prstGeom>
          <a:solidFill>
            <a:srgbClr val="FA972A"/>
          </a:solidFill>
          <a:ln>
            <a:noFill/>
          </a:ln>
        </p:spPr>
        <p:txBody>
          <a:bodyPr wrap="none" rtlCol="0">
            <a:spAutoFit/>
          </a:bodyPr>
          <a:lstStyle/>
          <a:p>
            <a:pPr algn="ctr"/>
            <a:r>
              <a:rPr lang="en-GB" sz="1400" dirty="0" smtClean="0"/>
              <a:t>Not to hand/ forgot</a:t>
            </a:r>
            <a:endParaRPr lang="en-GB" sz="1400" dirty="0"/>
          </a:p>
        </p:txBody>
      </p:sp>
      <p:sp>
        <p:nvSpPr>
          <p:cNvPr id="57" name="TextBox 56"/>
          <p:cNvSpPr txBox="1"/>
          <p:nvPr/>
        </p:nvSpPr>
        <p:spPr>
          <a:xfrm>
            <a:off x="9026989" y="4996740"/>
            <a:ext cx="1613391" cy="307777"/>
          </a:xfrm>
          <a:prstGeom prst="rect">
            <a:avLst/>
          </a:prstGeom>
          <a:solidFill>
            <a:srgbClr val="FF0000"/>
          </a:solidFill>
          <a:ln>
            <a:noFill/>
          </a:ln>
        </p:spPr>
        <p:txBody>
          <a:bodyPr wrap="square" rtlCol="0">
            <a:spAutoFit/>
          </a:bodyPr>
          <a:lstStyle/>
          <a:p>
            <a:pPr algn="ctr"/>
            <a:r>
              <a:rPr lang="en-GB" sz="1400" dirty="0" smtClean="0">
                <a:solidFill>
                  <a:schemeClr val="bg1"/>
                </a:solidFill>
              </a:rPr>
              <a:t>No use / relevance</a:t>
            </a:r>
            <a:endParaRPr lang="en-GB" sz="1400" dirty="0">
              <a:solidFill>
                <a:schemeClr val="bg1"/>
              </a:solidFill>
            </a:endParaRPr>
          </a:p>
        </p:txBody>
      </p:sp>
      <p:sp>
        <p:nvSpPr>
          <p:cNvPr id="58" name="Rectangle 57"/>
          <p:cNvSpPr/>
          <p:nvPr/>
        </p:nvSpPr>
        <p:spPr>
          <a:xfrm>
            <a:off x="2082976" y="4867560"/>
            <a:ext cx="492443" cy="355371"/>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59" name="Rectangle 58"/>
          <p:cNvSpPr/>
          <p:nvPr/>
        </p:nvSpPr>
        <p:spPr>
          <a:xfrm>
            <a:off x="3604675" y="4867560"/>
            <a:ext cx="492443" cy="355371"/>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0" name="Rectangle 59"/>
          <p:cNvSpPr/>
          <p:nvPr/>
        </p:nvSpPr>
        <p:spPr>
          <a:xfrm>
            <a:off x="5279709" y="4867560"/>
            <a:ext cx="492443" cy="355371"/>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1" name="Rectangle 60"/>
          <p:cNvSpPr/>
          <p:nvPr/>
        </p:nvSpPr>
        <p:spPr>
          <a:xfrm>
            <a:off x="6864447" y="4867560"/>
            <a:ext cx="492443" cy="355371"/>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2" name="Rectangle 61"/>
          <p:cNvSpPr/>
          <p:nvPr/>
        </p:nvSpPr>
        <p:spPr>
          <a:xfrm>
            <a:off x="8501711" y="4606246"/>
            <a:ext cx="492443" cy="355371"/>
          </a:xfrm>
          <a:prstGeom prst="rect">
            <a:avLst/>
          </a:prstGeom>
        </p:spPr>
        <p:txBody>
          <a:bodyPr wrap="none">
            <a:spAutoFit/>
          </a:bodyPr>
          <a:lstStyle/>
          <a:p>
            <a:r>
              <a:rPr lang="en-US" altLang="en-US" sz="2400" dirty="0">
                <a:solidFill>
                  <a:schemeClr val="accent2"/>
                </a:solidFill>
                <a:latin typeface="Zapf Dingbats" charset="2"/>
                <a:ea typeface="ＭＳ Ｐゴシック" panose="020B0600070205080204" pitchFamily="34" charset="-128"/>
              </a:rPr>
              <a:t>✖</a:t>
            </a:r>
            <a:endParaRPr lang="en-US" altLang="en-US" sz="2400" dirty="0">
              <a:solidFill>
                <a:schemeClr val="accent2"/>
              </a:solidFill>
              <a:ea typeface="ＭＳ Ｐゴシック" panose="020B0600070205080204" pitchFamily="34" charset="-128"/>
            </a:endParaRPr>
          </a:p>
        </p:txBody>
      </p:sp>
      <p:sp>
        <p:nvSpPr>
          <p:cNvPr id="63" name="Rectangle 62"/>
          <p:cNvSpPr/>
          <p:nvPr/>
        </p:nvSpPr>
        <p:spPr>
          <a:xfrm>
            <a:off x="8505531" y="4905729"/>
            <a:ext cx="492443" cy="355371"/>
          </a:xfrm>
          <a:prstGeom prst="rect">
            <a:avLst/>
          </a:prstGeom>
        </p:spPr>
        <p:txBody>
          <a:bodyPr wrap="none">
            <a:spAutoFit/>
          </a:bodyPr>
          <a:lstStyle/>
          <a:p>
            <a:r>
              <a:rPr lang="en-US" altLang="en-US" sz="2400" dirty="0">
                <a:solidFill>
                  <a:srgbClr val="FF0000"/>
                </a:solidFill>
                <a:latin typeface="Zapf Dingbats" charset="2"/>
                <a:ea typeface="ＭＳ Ｐゴシック" panose="020B0600070205080204" pitchFamily="34" charset="-128"/>
              </a:rPr>
              <a:t>✖</a:t>
            </a:r>
            <a:endParaRPr lang="en-US" altLang="en-US" sz="2400" dirty="0">
              <a:solidFill>
                <a:srgbClr val="FF0000"/>
              </a:solidFill>
              <a:ea typeface="ＭＳ Ｐゴシック" panose="020B0600070205080204" pitchFamily="34" charset="-128"/>
            </a:endParaRPr>
          </a:p>
        </p:txBody>
      </p:sp>
      <p:sp>
        <p:nvSpPr>
          <p:cNvPr id="64" name="TextBox 63"/>
          <p:cNvSpPr txBox="1"/>
          <p:nvPr/>
        </p:nvSpPr>
        <p:spPr>
          <a:xfrm>
            <a:off x="10122759" y="3722458"/>
            <a:ext cx="1831335" cy="584775"/>
          </a:xfrm>
          <a:prstGeom prst="rect">
            <a:avLst/>
          </a:prstGeom>
          <a:solidFill>
            <a:srgbClr val="95ECF5"/>
          </a:solidFill>
          <a:ln>
            <a:solidFill>
              <a:schemeClr val="tx1"/>
            </a:solidFill>
          </a:ln>
        </p:spPr>
        <p:txBody>
          <a:bodyPr wrap="none" rtlCol="0">
            <a:spAutoFit/>
          </a:bodyPr>
          <a:lstStyle/>
          <a:p>
            <a:r>
              <a:rPr lang="en-GB" sz="1600" dirty="0" smtClean="0"/>
              <a:t>Pharmacy (Yr. 2 UG)</a:t>
            </a:r>
          </a:p>
          <a:p>
            <a:r>
              <a:rPr lang="en-GB" sz="1600" dirty="0"/>
              <a:t>2</a:t>
            </a:r>
            <a:r>
              <a:rPr lang="en-GB" sz="1600" dirty="0" smtClean="0"/>
              <a:t>017-18, n=48 / 56</a:t>
            </a:r>
            <a:endParaRPr lang="en-GB" sz="1600" dirty="0"/>
          </a:p>
        </p:txBody>
      </p:sp>
      <p:graphicFrame>
        <p:nvGraphicFramePr>
          <p:cNvPr id="43" name="Chart 42"/>
          <p:cNvGraphicFramePr>
            <a:graphicFrameLocks/>
          </p:cNvGraphicFramePr>
          <p:nvPr>
            <p:extLst>
              <p:ext uri="{D42A27DB-BD31-4B8C-83A1-F6EECF244321}">
                <p14:modId xmlns:p14="http://schemas.microsoft.com/office/powerpoint/2010/main" xmlns="" val="2880121885"/>
              </p:ext>
            </p:extLst>
          </p:nvPr>
        </p:nvGraphicFramePr>
        <p:xfrm>
          <a:off x="484579" y="4158670"/>
          <a:ext cx="8476203" cy="1249009"/>
        </p:xfrm>
        <a:graphic>
          <a:graphicData uri="http://schemas.openxmlformats.org/drawingml/2006/chart">
            <c:chart xmlns:c="http://schemas.openxmlformats.org/drawingml/2006/chart" xmlns:r="http://schemas.openxmlformats.org/officeDocument/2006/relationships" r:id="rId4"/>
          </a:graphicData>
        </a:graphic>
      </p:graphicFrame>
      <p:sp>
        <p:nvSpPr>
          <p:cNvPr id="12" name="Arc 11"/>
          <p:cNvSpPr/>
          <p:nvPr/>
        </p:nvSpPr>
        <p:spPr>
          <a:xfrm rot="7875852">
            <a:off x="4602746" y="3715068"/>
            <a:ext cx="1938787" cy="2031393"/>
          </a:xfrm>
          <a:prstGeom prst="arc">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Arc 43"/>
          <p:cNvSpPr/>
          <p:nvPr/>
        </p:nvSpPr>
        <p:spPr>
          <a:xfrm rot="7875852">
            <a:off x="6282344" y="3732953"/>
            <a:ext cx="1938787" cy="2031393"/>
          </a:xfrm>
          <a:prstGeom prst="arc">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TextBox 2"/>
          <p:cNvSpPr txBox="1"/>
          <p:nvPr/>
        </p:nvSpPr>
        <p:spPr>
          <a:xfrm>
            <a:off x="4852042" y="6199639"/>
            <a:ext cx="6774611" cy="461665"/>
          </a:xfrm>
          <a:prstGeom prst="rect">
            <a:avLst/>
          </a:prstGeom>
          <a:solidFill>
            <a:srgbClr val="95ECF5"/>
          </a:solidFill>
        </p:spPr>
        <p:txBody>
          <a:bodyPr wrap="none" rtlCol="0">
            <a:spAutoFit/>
          </a:bodyPr>
          <a:lstStyle/>
          <a:p>
            <a:r>
              <a:rPr lang="en-GB" sz="2400" dirty="0">
                <a:latin typeface="Arial" panose="020B0604020202020204" pitchFamily="34" charset="0"/>
                <a:cs typeface="Arial" panose="020B0604020202020204" pitchFamily="34" charset="0"/>
              </a:rPr>
              <a:t>S</a:t>
            </a:r>
            <a:r>
              <a:rPr lang="en-GB" sz="2400" dirty="0" smtClean="0">
                <a:latin typeface="Arial" panose="020B0604020202020204" pitchFamily="34" charset="0"/>
                <a:cs typeface="Arial" panose="020B0604020202020204" pitchFamily="34" charset="0"/>
              </a:rPr>
              <a:t>ubstantial dissatisfaction with written feedback </a:t>
            </a:r>
            <a:endParaRPr lang="en-GB" sz="2400" dirty="0">
              <a:latin typeface="Arial" panose="020B0604020202020204" pitchFamily="34" charset="0"/>
              <a:cs typeface="Arial" panose="020B0604020202020204" pitchFamily="34" charset="0"/>
            </a:endParaRPr>
          </a:p>
        </p:txBody>
      </p:sp>
      <p:sp>
        <p:nvSpPr>
          <p:cNvPr id="45" name="Arc 44"/>
          <p:cNvSpPr/>
          <p:nvPr/>
        </p:nvSpPr>
        <p:spPr>
          <a:xfrm rot="7875852">
            <a:off x="3030534" y="3768234"/>
            <a:ext cx="1938787" cy="2031393"/>
          </a:xfrm>
          <a:prstGeom prst="arc">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TextBox 45"/>
          <p:cNvSpPr txBox="1"/>
          <p:nvPr/>
        </p:nvSpPr>
        <p:spPr>
          <a:xfrm>
            <a:off x="1542641" y="5605608"/>
            <a:ext cx="1714315" cy="707886"/>
          </a:xfrm>
          <a:prstGeom prst="rect">
            <a:avLst/>
          </a:prstGeom>
          <a:solidFill>
            <a:schemeClr val="accent2">
              <a:lumMod val="40000"/>
              <a:lumOff val="60000"/>
            </a:schemeClr>
          </a:solidFill>
        </p:spPr>
        <p:txBody>
          <a:bodyPr wrap="none" rtlCol="0">
            <a:spAutoFit/>
          </a:bodyPr>
          <a:lstStyle/>
          <a:p>
            <a:r>
              <a:rPr lang="en-GB" sz="2000" dirty="0" smtClean="0"/>
              <a:t>Engagement &amp;</a:t>
            </a:r>
          </a:p>
          <a:p>
            <a:r>
              <a:rPr lang="en-GB" sz="2000" dirty="0" smtClean="0"/>
              <a:t>preparation</a:t>
            </a:r>
            <a:endParaRPr lang="en-GB" sz="2000" dirty="0"/>
          </a:p>
        </p:txBody>
      </p:sp>
    </p:spTree>
    <p:extLst>
      <p:ext uri="{BB962C8B-B14F-4D97-AF65-F5344CB8AC3E}">
        <p14:creationId xmlns:p14="http://schemas.microsoft.com/office/powerpoint/2010/main" xmlns="" val="1820820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325202" y="2889583"/>
            <a:ext cx="3328934" cy="1997360"/>
          </a:xfrm>
          <a:prstGeom prst="rect">
            <a:avLst/>
          </a:prstGeom>
        </p:spPr>
      </p:pic>
      <p:sp>
        <p:nvSpPr>
          <p:cNvPr id="5" name="TextBox 4"/>
          <p:cNvSpPr txBox="1"/>
          <p:nvPr/>
        </p:nvSpPr>
        <p:spPr>
          <a:xfrm>
            <a:off x="278695" y="5795995"/>
            <a:ext cx="2023824" cy="646331"/>
          </a:xfrm>
          <a:prstGeom prst="rect">
            <a:avLst/>
          </a:prstGeom>
          <a:solidFill>
            <a:schemeClr val="accent6">
              <a:lumMod val="40000"/>
              <a:lumOff val="60000"/>
            </a:schemeClr>
          </a:solidFill>
          <a:ln>
            <a:solidFill>
              <a:schemeClr val="tx1"/>
            </a:solidFill>
          </a:ln>
        </p:spPr>
        <p:txBody>
          <a:bodyPr wrap="none" rtlCol="0">
            <a:spAutoFit/>
          </a:bodyPr>
          <a:lstStyle/>
          <a:p>
            <a:r>
              <a:rPr lang="en-GB" dirty="0" smtClean="0"/>
              <a:t>Physiotherapy (PG) </a:t>
            </a:r>
          </a:p>
          <a:p>
            <a:r>
              <a:rPr lang="en-GB" dirty="0" smtClean="0"/>
              <a:t>2017-18, n=65</a:t>
            </a:r>
            <a:endParaRPr lang="en-GB" dirty="0"/>
          </a:p>
        </p:txBody>
      </p:sp>
      <p:sp>
        <p:nvSpPr>
          <p:cNvPr id="6" name="TextBox 5"/>
          <p:cNvSpPr txBox="1"/>
          <p:nvPr/>
        </p:nvSpPr>
        <p:spPr>
          <a:xfrm>
            <a:off x="1591176" y="4751128"/>
            <a:ext cx="977127" cy="646331"/>
          </a:xfrm>
          <a:prstGeom prst="rect">
            <a:avLst/>
          </a:prstGeom>
          <a:noFill/>
          <a:ln>
            <a:solidFill>
              <a:schemeClr val="bg1"/>
            </a:solidFill>
          </a:ln>
        </p:spPr>
        <p:txBody>
          <a:bodyPr wrap="none" rtlCol="0">
            <a:spAutoFit/>
          </a:bodyPr>
          <a:lstStyle/>
          <a:p>
            <a:r>
              <a:rPr lang="en-GB" dirty="0" smtClean="0"/>
              <a:t>Satisfied</a:t>
            </a:r>
          </a:p>
          <a:p>
            <a:r>
              <a:rPr lang="en-GB" dirty="0" smtClean="0"/>
              <a:t>76%</a:t>
            </a:r>
            <a:endParaRPr lang="en-GB" dirty="0"/>
          </a:p>
        </p:txBody>
      </p:sp>
      <p:sp>
        <p:nvSpPr>
          <p:cNvPr id="7" name="TextBox 6"/>
          <p:cNvSpPr txBox="1"/>
          <p:nvPr/>
        </p:nvSpPr>
        <p:spPr>
          <a:xfrm>
            <a:off x="3973212" y="2862216"/>
            <a:ext cx="1361848" cy="646331"/>
          </a:xfrm>
          <a:prstGeom prst="rect">
            <a:avLst/>
          </a:prstGeom>
          <a:noFill/>
          <a:ln>
            <a:solidFill>
              <a:schemeClr val="bg1"/>
            </a:solidFill>
          </a:ln>
        </p:spPr>
        <p:txBody>
          <a:bodyPr wrap="none" rtlCol="0">
            <a:spAutoFit/>
          </a:bodyPr>
          <a:lstStyle/>
          <a:p>
            <a:r>
              <a:rPr lang="en-GB" dirty="0" smtClean="0"/>
              <a:t>Not satisfied</a:t>
            </a:r>
          </a:p>
          <a:p>
            <a:r>
              <a:rPr lang="en-GB" dirty="0" smtClean="0"/>
              <a:t>24%</a:t>
            </a:r>
            <a:endParaRPr lang="en-GB" dirty="0"/>
          </a:p>
        </p:txBody>
      </p:sp>
      <p:sp>
        <p:nvSpPr>
          <p:cNvPr id="15" name="TextBox 14"/>
          <p:cNvSpPr txBox="1"/>
          <p:nvPr/>
        </p:nvSpPr>
        <p:spPr>
          <a:xfrm>
            <a:off x="10144835" y="353195"/>
            <a:ext cx="1854418" cy="461665"/>
          </a:xfrm>
          <a:prstGeom prst="rect">
            <a:avLst/>
          </a:prstGeom>
          <a:solidFill>
            <a:schemeClr val="accent4"/>
          </a:solidFill>
        </p:spPr>
        <p:txBody>
          <a:bodyPr wrap="none" rtlCol="0">
            <a:spAutoFit/>
          </a:bodyPr>
          <a:lstStyle/>
          <a:p>
            <a:r>
              <a:rPr lang="en-GB" sz="2400" dirty="0" smtClean="0"/>
              <a:t>Response (%)</a:t>
            </a:r>
            <a:endParaRPr lang="en-GB" sz="2400" dirty="0"/>
          </a:p>
        </p:txBody>
      </p:sp>
      <p:sp>
        <p:nvSpPr>
          <p:cNvPr id="21" name="TextBox 20"/>
          <p:cNvSpPr txBox="1"/>
          <p:nvPr/>
        </p:nvSpPr>
        <p:spPr>
          <a:xfrm>
            <a:off x="159425" y="282944"/>
            <a:ext cx="4886146" cy="584775"/>
          </a:xfrm>
          <a:prstGeom prst="rect">
            <a:avLst/>
          </a:prstGeom>
          <a:solidFill>
            <a:srgbClr val="95ECF5"/>
          </a:solidFill>
        </p:spPr>
        <p:txBody>
          <a:bodyPr wrap="none" rtlCol="0">
            <a:spAutoFit/>
          </a:bodyPr>
          <a:lstStyle/>
          <a:p>
            <a:r>
              <a:rPr lang="en-GB" sz="3200" dirty="0" smtClean="0"/>
              <a:t> Student (dis)satisfaction …..</a:t>
            </a:r>
            <a:endParaRPr lang="en-GB" sz="3200" dirty="0"/>
          </a:p>
        </p:txBody>
      </p:sp>
      <p:sp>
        <p:nvSpPr>
          <p:cNvPr id="22" name="TextBox 21"/>
          <p:cNvSpPr txBox="1"/>
          <p:nvPr/>
        </p:nvSpPr>
        <p:spPr>
          <a:xfrm>
            <a:off x="7449546" y="3246839"/>
            <a:ext cx="4549707" cy="461665"/>
          </a:xfrm>
          <a:prstGeom prst="rect">
            <a:avLst/>
          </a:prstGeom>
          <a:solidFill>
            <a:schemeClr val="bg1"/>
          </a:solidFill>
        </p:spPr>
        <p:txBody>
          <a:bodyPr wrap="none" rtlCol="0">
            <a:spAutoFit/>
          </a:bodyPr>
          <a:lstStyle/>
          <a:p>
            <a:r>
              <a:rPr lang="en-GB" sz="2400" dirty="0" smtClean="0"/>
              <a:t>Consistency / moderation:        15%</a:t>
            </a:r>
            <a:endParaRPr lang="en-GB" sz="2400" dirty="0"/>
          </a:p>
        </p:txBody>
      </p:sp>
      <p:sp>
        <p:nvSpPr>
          <p:cNvPr id="23" name="TextBox 22"/>
          <p:cNvSpPr txBox="1"/>
          <p:nvPr/>
        </p:nvSpPr>
        <p:spPr>
          <a:xfrm>
            <a:off x="7695126" y="2683784"/>
            <a:ext cx="4304127" cy="461665"/>
          </a:xfrm>
          <a:prstGeom prst="rect">
            <a:avLst/>
          </a:prstGeom>
          <a:solidFill>
            <a:schemeClr val="bg1"/>
          </a:solidFill>
        </p:spPr>
        <p:txBody>
          <a:bodyPr wrap="none" rtlCol="0">
            <a:spAutoFit/>
          </a:bodyPr>
          <a:lstStyle/>
          <a:p>
            <a:r>
              <a:rPr lang="en-GB" sz="2400" dirty="0" smtClean="0"/>
              <a:t>The assessor was biased:       10%</a:t>
            </a:r>
            <a:endParaRPr lang="en-GB" sz="2400" dirty="0"/>
          </a:p>
        </p:txBody>
      </p:sp>
      <p:sp>
        <p:nvSpPr>
          <p:cNvPr id="24" name="TextBox 23"/>
          <p:cNvSpPr txBox="1"/>
          <p:nvPr/>
        </p:nvSpPr>
        <p:spPr>
          <a:xfrm>
            <a:off x="5335060" y="2120729"/>
            <a:ext cx="6733766" cy="461665"/>
          </a:xfrm>
          <a:prstGeom prst="rect">
            <a:avLst/>
          </a:prstGeom>
          <a:solidFill>
            <a:schemeClr val="bg1"/>
          </a:solidFill>
        </p:spPr>
        <p:txBody>
          <a:bodyPr wrap="none" rtlCol="0">
            <a:spAutoFit/>
          </a:bodyPr>
          <a:lstStyle/>
          <a:p>
            <a:r>
              <a:rPr lang="en-GB" sz="2400" dirty="0" smtClean="0"/>
              <a:t>… did not recognise the quality of my work:        20%</a:t>
            </a:r>
            <a:endParaRPr lang="en-GB" sz="2400" dirty="0"/>
          </a:p>
        </p:txBody>
      </p:sp>
      <p:sp>
        <p:nvSpPr>
          <p:cNvPr id="25" name="TextBox 24"/>
          <p:cNvSpPr txBox="1"/>
          <p:nvPr/>
        </p:nvSpPr>
        <p:spPr>
          <a:xfrm>
            <a:off x="6773014" y="1557674"/>
            <a:ext cx="5226239" cy="461665"/>
          </a:xfrm>
          <a:prstGeom prst="rect">
            <a:avLst/>
          </a:prstGeom>
          <a:solidFill>
            <a:schemeClr val="bg1"/>
          </a:solidFill>
        </p:spPr>
        <p:txBody>
          <a:bodyPr wrap="none" rtlCol="0">
            <a:spAutoFit/>
          </a:bodyPr>
          <a:lstStyle/>
          <a:p>
            <a:r>
              <a:rPr lang="en-GB" sz="2400" dirty="0" smtClean="0"/>
              <a:t>... </a:t>
            </a:r>
            <a:r>
              <a:rPr lang="en-GB" sz="2400" dirty="0"/>
              <a:t>d</a:t>
            </a:r>
            <a:r>
              <a:rPr lang="en-GB" sz="2400" dirty="0" smtClean="0"/>
              <a:t>id not recognise work put in:       40%</a:t>
            </a:r>
            <a:endParaRPr lang="en-GB" sz="2400" dirty="0"/>
          </a:p>
        </p:txBody>
      </p:sp>
      <p:sp>
        <p:nvSpPr>
          <p:cNvPr id="26" name="TextBox 25"/>
          <p:cNvSpPr txBox="1"/>
          <p:nvPr/>
        </p:nvSpPr>
        <p:spPr>
          <a:xfrm>
            <a:off x="7435183" y="994619"/>
            <a:ext cx="4564070" cy="461665"/>
          </a:xfrm>
          <a:prstGeom prst="rect">
            <a:avLst/>
          </a:prstGeom>
          <a:solidFill>
            <a:schemeClr val="bg1"/>
          </a:solidFill>
        </p:spPr>
        <p:txBody>
          <a:bodyPr wrap="none" rtlCol="0">
            <a:spAutoFit/>
          </a:bodyPr>
          <a:lstStyle/>
          <a:p>
            <a:r>
              <a:rPr lang="en-GB" sz="2400" dirty="0" smtClean="0"/>
              <a:t>Mark lower than expected: 	100%</a:t>
            </a:r>
            <a:endParaRPr lang="en-GB" sz="2400" dirty="0"/>
          </a:p>
        </p:txBody>
      </p:sp>
      <p:sp>
        <p:nvSpPr>
          <p:cNvPr id="27" name="TextBox 26"/>
          <p:cNvSpPr txBox="1"/>
          <p:nvPr/>
        </p:nvSpPr>
        <p:spPr>
          <a:xfrm>
            <a:off x="850956" y="1652184"/>
            <a:ext cx="2273110" cy="830997"/>
          </a:xfrm>
          <a:prstGeom prst="rect">
            <a:avLst/>
          </a:prstGeom>
          <a:solidFill>
            <a:schemeClr val="accent1">
              <a:lumMod val="20000"/>
              <a:lumOff val="80000"/>
            </a:schemeClr>
          </a:solidFill>
        </p:spPr>
        <p:txBody>
          <a:bodyPr wrap="square" rtlCol="0">
            <a:spAutoFit/>
          </a:bodyPr>
          <a:lstStyle/>
          <a:p>
            <a:r>
              <a:rPr lang="en-GB" sz="2400" i="1" dirty="0" smtClean="0"/>
              <a:t>‘I was satisfied </a:t>
            </a:r>
          </a:p>
          <a:p>
            <a:r>
              <a:rPr lang="en-GB" sz="2400" i="1" dirty="0" smtClean="0"/>
              <a:t>with my mark’</a:t>
            </a:r>
          </a:p>
        </p:txBody>
      </p:sp>
      <p:sp>
        <p:nvSpPr>
          <p:cNvPr id="42" name="Arc 41"/>
          <p:cNvSpPr/>
          <p:nvPr/>
        </p:nvSpPr>
        <p:spPr>
          <a:xfrm rot="17028415">
            <a:off x="3713660" y="1757034"/>
            <a:ext cx="3096582" cy="3201587"/>
          </a:xfrm>
          <a:prstGeom prst="arc">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TextBox 27"/>
          <p:cNvSpPr txBox="1"/>
          <p:nvPr/>
        </p:nvSpPr>
        <p:spPr>
          <a:xfrm>
            <a:off x="5197625" y="5977859"/>
            <a:ext cx="6759992" cy="584775"/>
          </a:xfrm>
          <a:prstGeom prst="rect">
            <a:avLst/>
          </a:prstGeom>
          <a:solidFill>
            <a:srgbClr val="95ECF5"/>
          </a:solidFill>
        </p:spPr>
        <p:txBody>
          <a:bodyPr wrap="none" rtlCol="0">
            <a:spAutoFit/>
          </a:bodyPr>
          <a:lstStyle/>
          <a:p>
            <a:r>
              <a:rPr lang="en-GB" sz="3200" dirty="0" smtClean="0"/>
              <a:t>Reflects a complex mix of responses …..</a:t>
            </a:r>
            <a:endParaRPr lang="en-GB" sz="3200" dirty="0"/>
          </a:p>
        </p:txBody>
      </p:sp>
    </p:spTree>
    <p:extLst>
      <p:ext uri="{BB962C8B-B14F-4D97-AF65-F5344CB8AC3E}">
        <p14:creationId xmlns:p14="http://schemas.microsoft.com/office/powerpoint/2010/main" xmlns="" val="4224443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stretch>
            <a:fillRect/>
          </a:stretch>
        </p:blipFill>
        <p:spPr>
          <a:xfrm>
            <a:off x="13666656" y="-536554"/>
            <a:ext cx="2406250" cy="1443750"/>
          </a:xfrm>
          <a:prstGeom prst="rect">
            <a:avLst/>
          </a:prstGeom>
        </p:spPr>
      </p:pic>
      <p:pic>
        <p:nvPicPr>
          <p:cNvPr id="11" name="Picture 10"/>
          <p:cNvPicPr>
            <a:picLocks noChangeAspect="1"/>
          </p:cNvPicPr>
          <p:nvPr/>
        </p:nvPicPr>
        <p:blipFill>
          <a:blip r:embed="rId4"/>
          <a:stretch>
            <a:fillRect/>
          </a:stretch>
        </p:blipFill>
        <p:spPr>
          <a:xfrm>
            <a:off x="13186805" y="2813449"/>
            <a:ext cx="2414064" cy="1448438"/>
          </a:xfrm>
          <a:prstGeom prst="rect">
            <a:avLst/>
          </a:prstGeom>
        </p:spPr>
      </p:pic>
      <p:sp>
        <p:nvSpPr>
          <p:cNvPr id="5" name="TextBox 4"/>
          <p:cNvSpPr txBox="1"/>
          <p:nvPr/>
        </p:nvSpPr>
        <p:spPr>
          <a:xfrm>
            <a:off x="302493" y="5827972"/>
            <a:ext cx="2103461" cy="646331"/>
          </a:xfrm>
          <a:prstGeom prst="rect">
            <a:avLst/>
          </a:prstGeom>
          <a:noFill/>
          <a:ln>
            <a:solidFill>
              <a:schemeClr val="tx1"/>
            </a:solidFill>
          </a:ln>
        </p:spPr>
        <p:txBody>
          <a:bodyPr wrap="none" rtlCol="0">
            <a:spAutoFit/>
          </a:bodyPr>
          <a:lstStyle/>
          <a:p>
            <a:r>
              <a:rPr lang="en-GB" dirty="0" smtClean="0"/>
              <a:t>Physiotherapy (PG) </a:t>
            </a:r>
          </a:p>
          <a:p>
            <a:r>
              <a:rPr lang="en-GB" dirty="0" smtClean="0"/>
              <a:t>2017-18,  n=66</a:t>
            </a:r>
            <a:endParaRPr lang="en-GB" dirty="0"/>
          </a:p>
        </p:txBody>
      </p:sp>
      <p:sp>
        <p:nvSpPr>
          <p:cNvPr id="3" name="TextBox 2"/>
          <p:cNvSpPr txBox="1"/>
          <p:nvPr/>
        </p:nvSpPr>
        <p:spPr>
          <a:xfrm>
            <a:off x="9997546" y="929932"/>
            <a:ext cx="1854418" cy="461665"/>
          </a:xfrm>
          <a:prstGeom prst="rect">
            <a:avLst/>
          </a:prstGeom>
          <a:solidFill>
            <a:schemeClr val="accent4"/>
          </a:solidFill>
        </p:spPr>
        <p:txBody>
          <a:bodyPr wrap="none" rtlCol="0">
            <a:spAutoFit/>
          </a:bodyPr>
          <a:lstStyle/>
          <a:p>
            <a:r>
              <a:rPr lang="en-GB" sz="2400" dirty="0" smtClean="0"/>
              <a:t>Response (%)</a:t>
            </a:r>
            <a:endParaRPr lang="en-GB" sz="2400" dirty="0"/>
          </a:p>
        </p:txBody>
      </p:sp>
      <p:sp>
        <p:nvSpPr>
          <p:cNvPr id="4" name="TextBox 3"/>
          <p:cNvSpPr txBox="1"/>
          <p:nvPr/>
        </p:nvSpPr>
        <p:spPr>
          <a:xfrm>
            <a:off x="7420005" y="4268725"/>
            <a:ext cx="4161973" cy="461665"/>
          </a:xfrm>
          <a:prstGeom prst="rect">
            <a:avLst/>
          </a:prstGeom>
          <a:solidFill>
            <a:schemeClr val="bg1"/>
          </a:solidFill>
        </p:spPr>
        <p:txBody>
          <a:bodyPr wrap="none" rtlCol="0">
            <a:spAutoFit/>
          </a:bodyPr>
          <a:lstStyle/>
          <a:p>
            <a:r>
              <a:rPr lang="en-GB" sz="2400" dirty="0" smtClean="0"/>
              <a:t>The mark was sufficient:      10%</a:t>
            </a:r>
            <a:endParaRPr lang="en-GB" sz="2400" dirty="0"/>
          </a:p>
        </p:txBody>
      </p:sp>
      <p:sp>
        <p:nvSpPr>
          <p:cNvPr id="47" name="TextBox 46"/>
          <p:cNvSpPr txBox="1"/>
          <p:nvPr/>
        </p:nvSpPr>
        <p:spPr>
          <a:xfrm>
            <a:off x="7303819" y="3705057"/>
            <a:ext cx="4278159" cy="461665"/>
          </a:xfrm>
          <a:prstGeom prst="rect">
            <a:avLst/>
          </a:prstGeom>
          <a:solidFill>
            <a:schemeClr val="bg1"/>
          </a:solidFill>
        </p:spPr>
        <p:txBody>
          <a:bodyPr wrap="none" rtlCol="0">
            <a:spAutoFit/>
          </a:bodyPr>
          <a:lstStyle/>
          <a:p>
            <a:r>
              <a:rPr lang="en-GB" sz="2400" dirty="0" smtClean="0"/>
              <a:t>Reading the handwriting:      10%</a:t>
            </a:r>
            <a:endParaRPr lang="en-GB" sz="2400" dirty="0"/>
          </a:p>
        </p:txBody>
      </p:sp>
      <p:sp>
        <p:nvSpPr>
          <p:cNvPr id="50" name="TextBox 49"/>
          <p:cNvSpPr txBox="1"/>
          <p:nvPr/>
        </p:nvSpPr>
        <p:spPr>
          <a:xfrm>
            <a:off x="7694695" y="3141390"/>
            <a:ext cx="3887283" cy="461665"/>
          </a:xfrm>
          <a:prstGeom prst="rect">
            <a:avLst/>
          </a:prstGeom>
          <a:solidFill>
            <a:schemeClr val="bg1"/>
          </a:solidFill>
        </p:spPr>
        <p:txBody>
          <a:bodyPr wrap="none" rtlCol="0">
            <a:spAutoFit/>
          </a:bodyPr>
          <a:lstStyle/>
          <a:p>
            <a:r>
              <a:rPr lang="en-GB" sz="2400" dirty="0" smtClean="0"/>
              <a:t>Feedback too general:      20%</a:t>
            </a:r>
            <a:endParaRPr lang="en-GB" sz="2400" dirty="0"/>
          </a:p>
        </p:txBody>
      </p:sp>
      <p:sp>
        <p:nvSpPr>
          <p:cNvPr id="51" name="TextBox 50"/>
          <p:cNvSpPr txBox="1"/>
          <p:nvPr/>
        </p:nvSpPr>
        <p:spPr>
          <a:xfrm>
            <a:off x="8130194" y="2577723"/>
            <a:ext cx="3542380" cy="461665"/>
          </a:xfrm>
          <a:prstGeom prst="rect">
            <a:avLst/>
          </a:prstGeom>
          <a:solidFill>
            <a:schemeClr val="bg1"/>
          </a:solidFill>
        </p:spPr>
        <p:txBody>
          <a:bodyPr wrap="none" rtlCol="0">
            <a:spAutoFit/>
          </a:bodyPr>
          <a:lstStyle/>
          <a:p>
            <a:r>
              <a:rPr lang="en-GB" sz="2400" dirty="0" smtClean="0"/>
              <a:t>Feedback too brief:     65% </a:t>
            </a:r>
            <a:endParaRPr lang="en-GB" sz="2400" dirty="0"/>
          </a:p>
        </p:txBody>
      </p:sp>
      <p:sp>
        <p:nvSpPr>
          <p:cNvPr id="54" name="TextBox 53"/>
          <p:cNvSpPr txBox="1"/>
          <p:nvPr/>
        </p:nvSpPr>
        <p:spPr>
          <a:xfrm>
            <a:off x="7173399" y="2014056"/>
            <a:ext cx="4408579" cy="461665"/>
          </a:xfrm>
          <a:prstGeom prst="rect">
            <a:avLst/>
          </a:prstGeom>
          <a:solidFill>
            <a:schemeClr val="bg1"/>
          </a:solidFill>
        </p:spPr>
        <p:txBody>
          <a:bodyPr wrap="none" rtlCol="0">
            <a:spAutoFit/>
          </a:bodyPr>
          <a:lstStyle/>
          <a:p>
            <a:r>
              <a:rPr lang="en-GB" sz="2400" dirty="0" smtClean="0"/>
              <a:t>Not clear how to improve:	75%</a:t>
            </a:r>
            <a:endParaRPr lang="en-GB" sz="2400" dirty="0"/>
          </a:p>
        </p:txBody>
      </p:sp>
      <p:sp>
        <p:nvSpPr>
          <p:cNvPr id="61" name="TextBox 60"/>
          <p:cNvSpPr txBox="1"/>
          <p:nvPr/>
        </p:nvSpPr>
        <p:spPr>
          <a:xfrm>
            <a:off x="14573619" y="2241326"/>
            <a:ext cx="1354253" cy="461665"/>
          </a:xfrm>
          <a:prstGeom prst="rect">
            <a:avLst/>
          </a:prstGeom>
          <a:solidFill>
            <a:srgbClr val="FFC000"/>
          </a:solidFill>
          <a:ln>
            <a:solidFill>
              <a:schemeClr val="bg1"/>
            </a:solidFill>
          </a:ln>
        </p:spPr>
        <p:txBody>
          <a:bodyPr wrap="square" rtlCol="0">
            <a:spAutoFit/>
          </a:bodyPr>
          <a:lstStyle/>
          <a:p>
            <a:r>
              <a:rPr lang="en-GB" sz="1200" dirty="0"/>
              <a:t>N</a:t>
            </a:r>
            <a:r>
              <a:rPr lang="en-GB" sz="1200" dirty="0" smtClean="0"/>
              <a:t>o use / relevance</a:t>
            </a:r>
          </a:p>
          <a:p>
            <a:r>
              <a:rPr lang="en-GB" sz="1200" dirty="0"/>
              <a:t>9</a:t>
            </a:r>
            <a:r>
              <a:rPr lang="en-GB" sz="1200" dirty="0" smtClean="0"/>
              <a:t>% 5/55</a:t>
            </a:r>
            <a:endParaRPr lang="en-GB" sz="1200" dirty="0"/>
          </a:p>
        </p:txBody>
      </p:sp>
      <p:sp>
        <p:nvSpPr>
          <p:cNvPr id="63" name="TextBox 62"/>
          <p:cNvSpPr txBox="1"/>
          <p:nvPr/>
        </p:nvSpPr>
        <p:spPr>
          <a:xfrm>
            <a:off x="13366322" y="-1424343"/>
            <a:ext cx="3106620" cy="400110"/>
          </a:xfrm>
          <a:prstGeom prst="rect">
            <a:avLst/>
          </a:prstGeom>
          <a:noFill/>
        </p:spPr>
        <p:txBody>
          <a:bodyPr wrap="none" rtlCol="0">
            <a:spAutoFit/>
          </a:bodyPr>
          <a:lstStyle/>
          <a:p>
            <a:r>
              <a:rPr lang="en-GB" sz="2000" dirty="0" smtClean="0"/>
              <a:t>      …. and use of it later on. </a:t>
            </a:r>
            <a:endParaRPr lang="en-GB" sz="2000" dirty="0"/>
          </a:p>
        </p:txBody>
      </p:sp>
      <p:sp>
        <p:nvSpPr>
          <p:cNvPr id="62" name="TextBox 61"/>
          <p:cNvSpPr txBox="1"/>
          <p:nvPr/>
        </p:nvSpPr>
        <p:spPr>
          <a:xfrm>
            <a:off x="15385948" y="-902280"/>
            <a:ext cx="1342940" cy="461665"/>
          </a:xfrm>
          <a:prstGeom prst="rect">
            <a:avLst/>
          </a:prstGeom>
          <a:solidFill>
            <a:srgbClr val="FFC000"/>
          </a:solidFill>
          <a:ln>
            <a:solidFill>
              <a:schemeClr val="bg1"/>
            </a:solidFill>
          </a:ln>
        </p:spPr>
        <p:txBody>
          <a:bodyPr wrap="square" rtlCol="0">
            <a:spAutoFit/>
          </a:bodyPr>
          <a:lstStyle/>
          <a:p>
            <a:r>
              <a:rPr lang="en-GB" sz="1200" dirty="0"/>
              <a:t>N</a:t>
            </a:r>
            <a:r>
              <a:rPr lang="en-GB" sz="1200" dirty="0" smtClean="0"/>
              <a:t>o use / relevance</a:t>
            </a:r>
          </a:p>
          <a:p>
            <a:r>
              <a:rPr lang="en-GB" sz="1200" dirty="0" smtClean="0"/>
              <a:t>33%  4/12</a:t>
            </a:r>
            <a:endParaRPr lang="en-GB" sz="1200" dirty="0"/>
          </a:p>
        </p:txBody>
      </p:sp>
      <p:sp>
        <p:nvSpPr>
          <p:cNvPr id="44" name="TextBox 43"/>
          <p:cNvSpPr txBox="1"/>
          <p:nvPr/>
        </p:nvSpPr>
        <p:spPr>
          <a:xfrm>
            <a:off x="15169608" y="3033521"/>
            <a:ext cx="1516528" cy="461665"/>
          </a:xfrm>
          <a:prstGeom prst="rect">
            <a:avLst/>
          </a:prstGeom>
          <a:solidFill>
            <a:schemeClr val="accent4">
              <a:lumMod val="60000"/>
              <a:lumOff val="40000"/>
            </a:schemeClr>
          </a:solidFill>
          <a:ln>
            <a:solidFill>
              <a:schemeClr val="bg1"/>
            </a:solidFill>
          </a:ln>
        </p:spPr>
        <p:txBody>
          <a:bodyPr wrap="square" rtlCol="0">
            <a:spAutoFit/>
          </a:bodyPr>
          <a:lstStyle/>
          <a:p>
            <a:r>
              <a:rPr lang="en-GB" sz="1200" dirty="0" smtClean="0"/>
              <a:t>Not to hand / forgot</a:t>
            </a:r>
          </a:p>
          <a:p>
            <a:r>
              <a:rPr lang="en-GB" sz="1200" dirty="0" smtClean="0"/>
              <a:t>22% 12/55</a:t>
            </a:r>
            <a:endParaRPr lang="en-GB" sz="1200" dirty="0"/>
          </a:p>
        </p:txBody>
      </p:sp>
      <p:sp>
        <p:nvSpPr>
          <p:cNvPr id="58" name="TextBox 57"/>
          <p:cNvSpPr txBox="1"/>
          <p:nvPr/>
        </p:nvSpPr>
        <p:spPr>
          <a:xfrm>
            <a:off x="15030168" y="902155"/>
            <a:ext cx="1443531" cy="461665"/>
          </a:xfrm>
          <a:prstGeom prst="rect">
            <a:avLst/>
          </a:prstGeom>
          <a:solidFill>
            <a:schemeClr val="accent4">
              <a:lumMod val="60000"/>
              <a:lumOff val="40000"/>
            </a:schemeClr>
          </a:solidFill>
          <a:ln>
            <a:solidFill>
              <a:schemeClr val="bg1"/>
            </a:solidFill>
          </a:ln>
        </p:spPr>
        <p:txBody>
          <a:bodyPr wrap="square" rtlCol="0">
            <a:spAutoFit/>
          </a:bodyPr>
          <a:lstStyle/>
          <a:p>
            <a:r>
              <a:rPr lang="en-GB" sz="1200" dirty="0" smtClean="0"/>
              <a:t>Not to hand / forgot</a:t>
            </a:r>
          </a:p>
          <a:p>
            <a:r>
              <a:rPr lang="en-GB" sz="1200" dirty="0" smtClean="0"/>
              <a:t>25% 3/12</a:t>
            </a:r>
            <a:endParaRPr lang="en-GB" sz="1200" dirty="0"/>
          </a:p>
        </p:txBody>
      </p:sp>
      <p:graphicFrame>
        <p:nvGraphicFramePr>
          <p:cNvPr id="69" name="Chart 68"/>
          <p:cNvGraphicFramePr>
            <a:graphicFrameLocks/>
          </p:cNvGraphicFramePr>
          <p:nvPr>
            <p:extLst>
              <p:ext uri="{D42A27DB-BD31-4B8C-83A1-F6EECF244321}">
                <p14:modId xmlns:p14="http://schemas.microsoft.com/office/powerpoint/2010/main" xmlns="" val="3529141891"/>
              </p:ext>
            </p:extLst>
          </p:nvPr>
        </p:nvGraphicFramePr>
        <p:xfrm>
          <a:off x="2518002" y="3189194"/>
          <a:ext cx="3016546" cy="2216310"/>
        </p:xfrm>
        <a:graphic>
          <a:graphicData uri="http://schemas.openxmlformats.org/drawingml/2006/chart">
            <c:chart xmlns:c="http://schemas.openxmlformats.org/drawingml/2006/chart" xmlns:r="http://schemas.openxmlformats.org/officeDocument/2006/relationships" r:id="rId5"/>
          </a:graphicData>
        </a:graphic>
      </p:graphicFrame>
      <p:sp>
        <p:nvSpPr>
          <p:cNvPr id="39" name="TextBox 38"/>
          <p:cNvSpPr txBox="1"/>
          <p:nvPr/>
        </p:nvSpPr>
        <p:spPr>
          <a:xfrm>
            <a:off x="5032937" y="2883740"/>
            <a:ext cx="1152122" cy="830997"/>
          </a:xfrm>
          <a:prstGeom prst="rect">
            <a:avLst/>
          </a:prstGeom>
          <a:solidFill>
            <a:schemeClr val="bg1"/>
          </a:solidFill>
          <a:ln>
            <a:solidFill>
              <a:schemeClr val="bg1"/>
            </a:solidFill>
          </a:ln>
        </p:spPr>
        <p:txBody>
          <a:bodyPr wrap="square" rtlCol="0">
            <a:spAutoFit/>
          </a:bodyPr>
          <a:lstStyle/>
          <a:p>
            <a:r>
              <a:rPr lang="en-GB" sz="2400" dirty="0" smtClean="0"/>
              <a:t>No. </a:t>
            </a:r>
          </a:p>
          <a:p>
            <a:r>
              <a:rPr lang="en-GB" sz="2400" dirty="0" smtClean="0"/>
              <a:t>17%  </a:t>
            </a:r>
            <a:endParaRPr lang="en-GB" sz="2400" dirty="0"/>
          </a:p>
        </p:txBody>
      </p:sp>
      <p:sp>
        <p:nvSpPr>
          <p:cNvPr id="31" name="TextBox 30"/>
          <p:cNvSpPr txBox="1"/>
          <p:nvPr/>
        </p:nvSpPr>
        <p:spPr>
          <a:xfrm>
            <a:off x="2214550" y="4841038"/>
            <a:ext cx="793697" cy="830997"/>
          </a:xfrm>
          <a:prstGeom prst="rect">
            <a:avLst/>
          </a:prstGeom>
          <a:solidFill>
            <a:schemeClr val="bg1"/>
          </a:solidFill>
          <a:ln>
            <a:solidFill>
              <a:schemeClr val="bg1"/>
            </a:solidFill>
          </a:ln>
        </p:spPr>
        <p:txBody>
          <a:bodyPr wrap="square" rtlCol="0">
            <a:spAutoFit/>
          </a:bodyPr>
          <a:lstStyle/>
          <a:p>
            <a:r>
              <a:rPr lang="en-GB" sz="2400" dirty="0" smtClean="0"/>
              <a:t>Yes. </a:t>
            </a:r>
          </a:p>
          <a:p>
            <a:r>
              <a:rPr lang="en-GB" sz="2400" dirty="0" smtClean="0"/>
              <a:t>83%  </a:t>
            </a:r>
            <a:endParaRPr lang="en-GB" sz="2400" dirty="0"/>
          </a:p>
        </p:txBody>
      </p:sp>
      <p:sp>
        <p:nvSpPr>
          <p:cNvPr id="32" name="TextBox 31"/>
          <p:cNvSpPr txBox="1"/>
          <p:nvPr/>
        </p:nvSpPr>
        <p:spPr>
          <a:xfrm>
            <a:off x="236429" y="198185"/>
            <a:ext cx="11742189" cy="523220"/>
          </a:xfrm>
          <a:prstGeom prst="rect">
            <a:avLst/>
          </a:prstGeom>
          <a:solidFill>
            <a:srgbClr val="95ECF5"/>
          </a:solidFill>
        </p:spPr>
        <p:txBody>
          <a:bodyPr wrap="none" rtlCol="0">
            <a:spAutoFit/>
          </a:bodyPr>
          <a:lstStyle/>
          <a:p>
            <a:r>
              <a:rPr lang="en-GB" sz="2800" dirty="0" smtClean="0"/>
              <a:t>But, their engagement with </a:t>
            </a:r>
            <a:r>
              <a:rPr lang="en-GB" sz="2800" dirty="0"/>
              <a:t>feedback reflect how useful it is in ‘</a:t>
            </a:r>
            <a:r>
              <a:rPr lang="en-GB" sz="2800" dirty="0" smtClean="0"/>
              <a:t>feeding-forward’</a:t>
            </a:r>
          </a:p>
        </p:txBody>
      </p:sp>
      <p:sp>
        <p:nvSpPr>
          <p:cNvPr id="42" name="TextBox 41"/>
          <p:cNvSpPr txBox="1"/>
          <p:nvPr/>
        </p:nvSpPr>
        <p:spPr>
          <a:xfrm>
            <a:off x="12583232" y="2351784"/>
            <a:ext cx="1499086" cy="461665"/>
          </a:xfrm>
          <a:prstGeom prst="rect">
            <a:avLst/>
          </a:prstGeom>
          <a:solidFill>
            <a:schemeClr val="accent6">
              <a:lumMod val="60000"/>
              <a:lumOff val="40000"/>
            </a:schemeClr>
          </a:solidFill>
          <a:ln>
            <a:solidFill>
              <a:schemeClr val="bg1"/>
            </a:solidFill>
          </a:ln>
        </p:spPr>
        <p:txBody>
          <a:bodyPr wrap="square" rtlCol="0">
            <a:spAutoFit/>
          </a:bodyPr>
          <a:lstStyle/>
          <a:p>
            <a:r>
              <a:rPr lang="en-GB" sz="1200" dirty="0" smtClean="0"/>
              <a:t>Re-read prior to ICA</a:t>
            </a:r>
          </a:p>
          <a:p>
            <a:r>
              <a:rPr lang="en-GB" sz="1200" dirty="0" smtClean="0"/>
              <a:t>69%    38 / 55</a:t>
            </a:r>
            <a:endParaRPr lang="en-GB" sz="1200" dirty="0"/>
          </a:p>
        </p:txBody>
      </p:sp>
      <p:sp>
        <p:nvSpPr>
          <p:cNvPr id="55" name="TextBox 54"/>
          <p:cNvSpPr txBox="1"/>
          <p:nvPr/>
        </p:nvSpPr>
        <p:spPr>
          <a:xfrm>
            <a:off x="12948438" y="-888511"/>
            <a:ext cx="1474070" cy="461665"/>
          </a:xfrm>
          <a:prstGeom prst="rect">
            <a:avLst/>
          </a:prstGeom>
          <a:solidFill>
            <a:schemeClr val="accent6">
              <a:lumMod val="60000"/>
              <a:lumOff val="40000"/>
            </a:schemeClr>
          </a:solidFill>
          <a:ln>
            <a:solidFill>
              <a:schemeClr val="bg1"/>
            </a:solidFill>
          </a:ln>
        </p:spPr>
        <p:txBody>
          <a:bodyPr wrap="square" rtlCol="0">
            <a:spAutoFit/>
          </a:bodyPr>
          <a:lstStyle/>
          <a:p>
            <a:r>
              <a:rPr lang="en-GB" sz="1200" dirty="0" smtClean="0"/>
              <a:t>Re-read prior to ICA</a:t>
            </a:r>
          </a:p>
          <a:p>
            <a:r>
              <a:rPr lang="en-GB" sz="1200" dirty="0" smtClean="0"/>
              <a:t>45%    5 / 12</a:t>
            </a:r>
            <a:endParaRPr lang="en-GB" sz="1200" dirty="0"/>
          </a:p>
        </p:txBody>
      </p:sp>
      <p:sp>
        <p:nvSpPr>
          <p:cNvPr id="34" name="Arc 33"/>
          <p:cNvSpPr/>
          <p:nvPr/>
        </p:nvSpPr>
        <p:spPr>
          <a:xfrm rot="17028415">
            <a:off x="4273647" y="2103896"/>
            <a:ext cx="3463985" cy="3395125"/>
          </a:xfrm>
          <a:prstGeom prst="arc">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479032" y="1513804"/>
            <a:ext cx="4372934" cy="646331"/>
          </a:xfrm>
          <a:prstGeom prst="rect">
            <a:avLst/>
          </a:prstGeom>
          <a:solidFill>
            <a:schemeClr val="accent1">
              <a:lumMod val="20000"/>
              <a:lumOff val="80000"/>
            </a:schemeClr>
          </a:solidFill>
          <a:ln>
            <a:solidFill>
              <a:schemeClr val="bg1"/>
            </a:solidFill>
          </a:ln>
        </p:spPr>
        <p:txBody>
          <a:bodyPr wrap="square" rtlCol="0">
            <a:spAutoFit/>
          </a:bodyPr>
          <a:lstStyle/>
          <a:p>
            <a:r>
              <a:rPr lang="en-GB" i="1" dirty="0" smtClean="0"/>
              <a:t>I read the feedback thoroughly and thought about what I would do differently next time</a:t>
            </a:r>
            <a:r>
              <a:rPr lang="en-GB" dirty="0" smtClean="0"/>
              <a:t>.</a:t>
            </a:r>
          </a:p>
        </p:txBody>
      </p:sp>
      <p:sp>
        <p:nvSpPr>
          <p:cNvPr id="36" name="TextBox 35"/>
          <p:cNvSpPr txBox="1"/>
          <p:nvPr/>
        </p:nvSpPr>
        <p:spPr>
          <a:xfrm>
            <a:off x="5608998" y="6023041"/>
            <a:ext cx="6013441" cy="646331"/>
          </a:xfrm>
          <a:prstGeom prst="rect">
            <a:avLst/>
          </a:prstGeom>
          <a:solidFill>
            <a:srgbClr val="95ECF5"/>
          </a:solidFill>
          <a:ln>
            <a:solidFill>
              <a:schemeClr val="bg1"/>
            </a:solidFill>
          </a:ln>
        </p:spPr>
        <p:txBody>
          <a:bodyPr wrap="none" rtlCol="0">
            <a:spAutoFit/>
          </a:bodyPr>
          <a:lstStyle/>
          <a:p>
            <a:r>
              <a:rPr lang="en-GB" sz="3600" dirty="0" smtClean="0"/>
              <a:t>What about audio feedback …?</a:t>
            </a:r>
          </a:p>
        </p:txBody>
      </p:sp>
      <p:sp>
        <p:nvSpPr>
          <p:cNvPr id="2" name="TextBox 1"/>
          <p:cNvSpPr txBox="1"/>
          <p:nvPr/>
        </p:nvSpPr>
        <p:spPr>
          <a:xfrm>
            <a:off x="6686701" y="976098"/>
            <a:ext cx="1425322" cy="830997"/>
          </a:xfrm>
          <a:prstGeom prst="rect">
            <a:avLst/>
          </a:prstGeom>
          <a:solidFill>
            <a:srgbClr val="FFC000"/>
          </a:solidFill>
        </p:spPr>
        <p:txBody>
          <a:bodyPr wrap="square" rtlCol="0">
            <a:spAutoFit/>
          </a:bodyPr>
          <a:lstStyle/>
          <a:p>
            <a:r>
              <a:rPr lang="en-GB" sz="2400" dirty="0" smtClean="0"/>
              <a:t>Common criticisms</a:t>
            </a:r>
            <a:endParaRPr lang="en-GB" sz="2400" dirty="0"/>
          </a:p>
        </p:txBody>
      </p:sp>
    </p:spTree>
    <p:extLst>
      <p:ext uri="{BB962C8B-B14F-4D97-AF65-F5344CB8AC3E}">
        <p14:creationId xmlns:p14="http://schemas.microsoft.com/office/powerpoint/2010/main" xmlns="" val="1308381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872" y="5886385"/>
            <a:ext cx="1861407" cy="584775"/>
          </a:xfrm>
          <a:prstGeom prst="rect">
            <a:avLst/>
          </a:prstGeom>
          <a:noFill/>
          <a:ln>
            <a:solidFill>
              <a:schemeClr val="tx1"/>
            </a:solidFill>
          </a:ln>
        </p:spPr>
        <p:txBody>
          <a:bodyPr wrap="none" rtlCol="0">
            <a:spAutoFit/>
          </a:bodyPr>
          <a:lstStyle/>
          <a:p>
            <a:r>
              <a:rPr lang="en-GB" sz="1600" dirty="0" smtClean="0"/>
              <a:t>Pharmacy Yr. 2  </a:t>
            </a:r>
          </a:p>
          <a:p>
            <a:r>
              <a:rPr lang="en-GB" sz="1600" dirty="0" smtClean="0"/>
              <a:t>2017-18, n = 37 / 56</a:t>
            </a:r>
            <a:endParaRPr lang="en-GB" sz="1600" dirty="0"/>
          </a:p>
        </p:txBody>
      </p:sp>
      <p:sp>
        <p:nvSpPr>
          <p:cNvPr id="5" name="TextBox 4"/>
          <p:cNvSpPr txBox="1"/>
          <p:nvPr/>
        </p:nvSpPr>
        <p:spPr>
          <a:xfrm>
            <a:off x="507620" y="1570520"/>
            <a:ext cx="2777840" cy="707886"/>
          </a:xfrm>
          <a:prstGeom prst="rect">
            <a:avLst/>
          </a:prstGeom>
          <a:solidFill>
            <a:schemeClr val="accent1">
              <a:lumMod val="20000"/>
              <a:lumOff val="80000"/>
            </a:schemeClr>
          </a:solidFill>
          <a:ln>
            <a:solidFill>
              <a:schemeClr val="bg1"/>
            </a:solidFill>
          </a:ln>
        </p:spPr>
        <p:txBody>
          <a:bodyPr wrap="square" rtlCol="0">
            <a:spAutoFit/>
          </a:bodyPr>
          <a:lstStyle/>
          <a:p>
            <a:r>
              <a:rPr lang="en-GB" sz="2000" i="1" dirty="0" smtClean="0"/>
              <a:t>‘I prefer audio feedback </a:t>
            </a:r>
          </a:p>
          <a:p>
            <a:r>
              <a:rPr lang="en-GB" sz="2000" i="1" dirty="0" smtClean="0"/>
              <a:t>to written feedback</a:t>
            </a:r>
            <a:r>
              <a:rPr lang="en-GB" sz="2000" dirty="0" smtClean="0"/>
              <a:t>’</a:t>
            </a:r>
          </a:p>
        </p:txBody>
      </p:sp>
      <p:graphicFrame>
        <p:nvGraphicFramePr>
          <p:cNvPr id="6" name="Chart 5"/>
          <p:cNvGraphicFramePr>
            <a:graphicFrameLocks/>
          </p:cNvGraphicFramePr>
          <p:nvPr>
            <p:extLst>
              <p:ext uri="{D42A27DB-BD31-4B8C-83A1-F6EECF244321}">
                <p14:modId xmlns:p14="http://schemas.microsoft.com/office/powerpoint/2010/main" xmlns="" val="3187329756"/>
              </p:ext>
            </p:extLst>
          </p:nvPr>
        </p:nvGraphicFramePr>
        <p:xfrm>
          <a:off x="862148" y="2959743"/>
          <a:ext cx="2177987" cy="194433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50760" y="4456798"/>
            <a:ext cx="822775" cy="707886"/>
          </a:xfrm>
          <a:prstGeom prst="rect">
            <a:avLst/>
          </a:prstGeom>
          <a:solidFill>
            <a:schemeClr val="bg1"/>
          </a:solidFill>
          <a:ln>
            <a:solidFill>
              <a:schemeClr val="bg1"/>
            </a:solidFill>
          </a:ln>
        </p:spPr>
        <p:txBody>
          <a:bodyPr wrap="square" rtlCol="0">
            <a:spAutoFit/>
          </a:bodyPr>
          <a:lstStyle/>
          <a:p>
            <a:r>
              <a:rPr lang="en-GB" sz="2000" dirty="0" smtClean="0"/>
              <a:t>Agree</a:t>
            </a:r>
          </a:p>
          <a:p>
            <a:r>
              <a:rPr lang="en-GB" sz="2000" dirty="0" smtClean="0"/>
              <a:t>73%  </a:t>
            </a:r>
            <a:endParaRPr lang="en-GB" sz="2000" dirty="0"/>
          </a:p>
        </p:txBody>
      </p:sp>
      <p:sp>
        <p:nvSpPr>
          <p:cNvPr id="8" name="TextBox 7"/>
          <p:cNvSpPr txBox="1"/>
          <p:nvPr/>
        </p:nvSpPr>
        <p:spPr>
          <a:xfrm>
            <a:off x="3040135" y="2808639"/>
            <a:ext cx="1361261" cy="1015663"/>
          </a:xfrm>
          <a:prstGeom prst="rect">
            <a:avLst/>
          </a:prstGeom>
          <a:solidFill>
            <a:schemeClr val="bg1"/>
          </a:solidFill>
          <a:ln>
            <a:solidFill>
              <a:schemeClr val="bg1"/>
            </a:solidFill>
          </a:ln>
        </p:spPr>
        <p:txBody>
          <a:bodyPr wrap="square" rtlCol="0">
            <a:spAutoFit/>
          </a:bodyPr>
          <a:lstStyle/>
          <a:p>
            <a:r>
              <a:rPr lang="en-GB" sz="2000" dirty="0" smtClean="0"/>
              <a:t>Neutral or disagree. </a:t>
            </a:r>
          </a:p>
          <a:p>
            <a:r>
              <a:rPr lang="en-GB" sz="2000" dirty="0" smtClean="0"/>
              <a:t>27%  </a:t>
            </a:r>
            <a:endParaRPr lang="en-GB" sz="2000" dirty="0"/>
          </a:p>
        </p:txBody>
      </p:sp>
      <p:sp>
        <p:nvSpPr>
          <p:cNvPr id="18" name="Rectangle 17"/>
          <p:cNvSpPr/>
          <p:nvPr/>
        </p:nvSpPr>
        <p:spPr>
          <a:xfrm>
            <a:off x="7657939" y="4166302"/>
            <a:ext cx="2466963" cy="8204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9016772" y="5841795"/>
            <a:ext cx="2910349" cy="400110"/>
          </a:xfrm>
          <a:prstGeom prst="rect">
            <a:avLst/>
          </a:prstGeom>
          <a:solidFill>
            <a:schemeClr val="bg1"/>
          </a:solidFill>
        </p:spPr>
        <p:txBody>
          <a:bodyPr wrap="none" rtlCol="0">
            <a:spAutoFit/>
          </a:bodyPr>
          <a:lstStyle/>
          <a:p>
            <a:r>
              <a:rPr lang="en-GB" sz="2000" dirty="0" smtClean="0"/>
              <a:t>I prefer a paper copy: 16%</a:t>
            </a:r>
            <a:endParaRPr lang="en-GB" sz="2000" dirty="0"/>
          </a:p>
        </p:txBody>
      </p:sp>
      <p:sp>
        <p:nvSpPr>
          <p:cNvPr id="21" name="TextBox 20"/>
          <p:cNvSpPr txBox="1"/>
          <p:nvPr/>
        </p:nvSpPr>
        <p:spPr>
          <a:xfrm>
            <a:off x="4209046" y="5250882"/>
            <a:ext cx="7718075" cy="400110"/>
          </a:xfrm>
          <a:prstGeom prst="rect">
            <a:avLst/>
          </a:prstGeom>
          <a:solidFill>
            <a:schemeClr val="bg1"/>
          </a:solidFill>
        </p:spPr>
        <p:txBody>
          <a:bodyPr wrap="none" rtlCol="0">
            <a:spAutoFit/>
          </a:bodyPr>
          <a:lstStyle/>
          <a:p>
            <a:r>
              <a:rPr lang="en-GB" sz="2000" dirty="0" smtClean="0"/>
              <a:t>No difference in quality / effectiveness between written and audio:  12%</a:t>
            </a:r>
            <a:endParaRPr lang="en-GB" sz="2000" dirty="0"/>
          </a:p>
        </p:txBody>
      </p:sp>
      <p:sp>
        <p:nvSpPr>
          <p:cNvPr id="22" name="TextBox 21"/>
          <p:cNvSpPr txBox="1"/>
          <p:nvPr/>
        </p:nvSpPr>
        <p:spPr>
          <a:xfrm>
            <a:off x="7027452" y="6432708"/>
            <a:ext cx="5038815" cy="400110"/>
          </a:xfrm>
          <a:prstGeom prst="rect">
            <a:avLst/>
          </a:prstGeom>
          <a:solidFill>
            <a:schemeClr val="bg1"/>
          </a:solidFill>
        </p:spPr>
        <p:txBody>
          <a:bodyPr wrap="none" rtlCol="0">
            <a:spAutoFit/>
          </a:bodyPr>
          <a:lstStyle/>
          <a:p>
            <a:r>
              <a:rPr lang="en-GB" sz="2000" dirty="0" smtClean="0"/>
              <a:t>I reflect more easily on written materials: 18% </a:t>
            </a:r>
            <a:endParaRPr lang="en-GB" sz="2000" dirty="0"/>
          </a:p>
        </p:txBody>
      </p:sp>
      <p:sp>
        <p:nvSpPr>
          <p:cNvPr id="23" name="TextBox 22"/>
          <p:cNvSpPr txBox="1"/>
          <p:nvPr/>
        </p:nvSpPr>
        <p:spPr>
          <a:xfrm>
            <a:off x="10347521" y="260651"/>
            <a:ext cx="1579600" cy="400110"/>
          </a:xfrm>
          <a:prstGeom prst="rect">
            <a:avLst/>
          </a:prstGeom>
          <a:solidFill>
            <a:schemeClr val="accent1">
              <a:lumMod val="20000"/>
              <a:lumOff val="80000"/>
            </a:schemeClr>
          </a:solidFill>
        </p:spPr>
        <p:txBody>
          <a:bodyPr wrap="none" rtlCol="0">
            <a:spAutoFit/>
          </a:bodyPr>
          <a:lstStyle/>
          <a:p>
            <a:r>
              <a:rPr lang="en-GB" sz="2000" dirty="0" smtClean="0"/>
              <a:t>Response (%)</a:t>
            </a:r>
            <a:endParaRPr lang="en-GB" sz="2000" dirty="0"/>
          </a:p>
        </p:txBody>
      </p:sp>
      <p:sp>
        <p:nvSpPr>
          <p:cNvPr id="30" name="Rectangle 29"/>
          <p:cNvSpPr/>
          <p:nvPr/>
        </p:nvSpPr>
        <p:spPr>
          <a:xfrm>
            <a:off x="7669198" y="-559755"/>
            <a:ext cx="2466963" cy="8204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8445527" y="839202"/>
            <a:ext cx="3481594" cy="400110"/>
          </a:xfrm>
          <a:prstGeom prst="rect">
            <a:avLst/>
          </a:prstGeom>
          <a:solidFill>
            <a:schemeClr val="bg1"/>
          </a:solidFill>
        </p:spPr>
        <p:txBody>
          <a:bodyPr wrap="none" rtlCol="0">
            <a:spAutoFit/>
          </a:bodyPr>
          <a:lstStyle/>
          <a:p>
            <a:r>
              <a:rPr lang="en-GB" sz="2000" dirty="0" smtClean="0"/>
              <a:t>Feedback is more detailed: 54%</a:t>
            </a:r>
            <a:endParaRPr lang="en-GB" sz="2000" dirty="0"/>
          </a:p>
        </p:txBody>
      </p:sp>
      <p:sp>
        <p:nvSpPr>
          <p:cNvPr id="33" name="TextBox 32"/>
          <p:cNvSpPr txBox="1"/>
          <p:nvPr/>
        </p:nvSpPr>
        <p:spPr>
          <a:xfrm>
            <a:off x="7251417" y="1519552"/>
            <a:ext cx="4675704" cy="400110"/>
          </a:xfrm>
          <a:prstGeom prst="rect">
            <a:avLst/>
          </a:prstGeom>
          <a:solidFill>
            <a:schemeClr val="bg1"/>
          </a:solidFill>
        </p:spPr>
        <p:txBody>
          <a:bodyPr wrap="none" rtlCol="0">
            <a:spAutoFit/>
          </a:bodyPr>
          <a:lstStyle/>
          <a:p>
            <a:r>
              <a:rPr lang="en-GB" sz="2000" dirty="0" smtClean="0"/>
              <a:t>Feedback is more personal / bespoke:  54%</a:t>
            </a:r>
            <a:endParaRPr lang="en-GB" sz="2000" dirty="0"/>
          </a:p>
        </p:txBody>
      </p:sp>
      <p:sp>
        <p:nvSpPr>
          <p:cNvPr id="34" name="TextBox 33"/>
          <p:cNvSpPr txBox="1"/>
          <p:nvPr/>
        </p:nvSpPr>
        <p:spPr>
          <a:xfrm>
            <a:off x="9125520" y="2880252"/>
            <a:ext cx="2801601" cy="400110"/>
          </a:xfrm>
          <a:prstGeom prst="rect">
            <a:avLst/>
          </a:prstGeom>
          <a:solidFill>
            <a:schemeClr val="bg1"/>
          </a:solidFill>
        </p:spPr>
        <p:txBody>
          <a:bodyPr wrap="none" rtlCol="0">
            <a:spAutoFit/>
          </a:bodyPr>
          <a:lstStyle/>
          <a:p>
            <a:r>
              <a:rPr lang="en-GB" sz="2000" dirty="0" smtClean="0"/>
              <a:t>Feedback is clearer: 62% </a:t>
            </a:r>
            <a:endParaRPr lang="en-GB" sz="2000" dirty="0"/>
          </a:p>
        </p:txBody>
      </p:sp>
      <p:sp>
        <p:nvSpPr>
          <p:cNvPr id="35" name="TextBox 34"/>
          <p:cNvSpPr txBox="1"/>
          <p:nvPr/>
        </p:nvSpPr>
        <p:spPr>
          <a:xfrm>
            <a:off x="7657939" y="2199902"/>
            <a:ext cx="4269182" cy="400110"/>
          </a:xfrm>
          <a:prstGeom prst="rect">
            <a:avLst/>
          </a:prstGeom>
          <a:solidFill>
            <a:schemeClr val="bg1"/>
          </a:solidFill>
        </p:spPr>
        <p:txBody>
          <a:bodyPr wrap="none" rtlCol="0">
            <a:spAutoFit/>
          </a:bodyPr>
          <a:lstStyle/>
          <a:p>
            <a:r>
              <a:rPr lang="en-GB" sz="2000" dirty="0" smtClean="0"/>
              <a:t>Feedback is more understandable: 58%</a:t>
            </a:r>
            <a:endParaRPr lang="en-GB" sz="2000" dirty="0"/>
          </a:p>
        </p:txBody>
      </p:sp>
      <p:sp>
        <p:nvSpPr>
          <p:cNvPr id="19" name="TextBox 18"/>
          <p:cNvSpPr txBox="1"/>
          <p:nvPr/>
        </p:nvSpPr>
        <p:spPr>
          <a:xfrm>
            <a:off x="3910312" y="3864008"/>
            <a:ext cx="6376361" cy="400110"/>
          </a:xfrm>
          <a:prstGeom prst="rect">
            <a:avLst/>
          </a:prstGeom>
          <a:solidFill>
            <a:srgbClr val="FFC000"/>
          </a:solidFill>
        </p:spPr>
        <p:txBody>
          <a:bodyPr wrap="none" rtlCol="0">
            <a:spAutoFit/>
          </a:bodyPr>
          <a:lstStyle/>
          <a:p>
            <a:r>
              <a:rPr lang="en-GB" sz="2000" dirty="0" smtClean="0"/>
              <a:t>But not consistent with all student’s learning preferences ….</a:t>
            </a:r>
            <a:endParaRPr lang="en-GB" sz="2000" dirty="0"/>
          </a:p>
        </p:txBody>
      </p:sp>
      <p:sp>
        <p:nvSpPr>
          <p:cNvPr id="37" name="TextBox 36"/>
          <p:cNvSpPr txBox="1"/>
          <p:nvPr/>
        </p:nvSpPr>
        <p:spPr>
          <a:xfrm>
            <a:off x="342028" y="365963"/>
            <a:ext cx="3495893" cy="523220"/>
          </a:xfrm>
          <a:prstGeom prst="rect">
            <a:avLst/>
          </a:prstGeom>
          <a:solidFill>
            <a:srgbClr val="74D2E8"/>
          </a:solidFill>
        </p:spPr>
        <p:txBody>
          <a:bodyPr wrap="none" rtlCol="0">
            <a:spAutoFit/>
          </a:bodyPr>
          <a:lstStyle/>
          <a:p>
            <a:r>
              <a:rPr lang="en-GB" sz="2800" dirty="0" smtClean="0"/>
              <a:t>Student perceptions …</a:t>
            </a:r>
          </a:p>
        </p:txBody>
      </p:sp>
      <p:sp>
        <p:nvSpPr>
          <p:cNvPr id="36" name="Arc 35"/>
          <p:cNvSpPr/>
          <p:nvPr/>
        </p:nvSpPr>
        <p:spPr>
          <a:xfrm rot="17028415">
            <a:off x="4764421" y="532498"/>
            <a:ext cx="3172566" cy="5654391"/>
          </a:xfrm>
          <a:prstGeom prst="arc">
            <a:avLst/>
          </a:pr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TextBox 23"/>
          <p:cNvSpPr txBox="1"/>
          <p:nvPr/>
        </p:nvSpPr>
        <p:spPr>
          <a:xfrm>
            <a:off x="10347521" y="4638878"/>
            <a:ext cx="1579600" cy="400110"/>
          </a:xfrm>
          <a:prstGeom prst="rect">
            <a:avLst/>
          </a:prstGeom>
          <a:solidFill>
            <a:schemeClr val="accent1">
              <a:lumMod val="20000"/>
              <a:lumOff val="80000"/>
            </a:schemeClr>
          </a:solidFill>
        </p:spPr>
        <p:txBody>
          <a:bodyPr wrap="none" rtlCol="0">
            <a:spAutoFit/>
          </a:bodyPr>
          <a:lstStyle/>
          <a:p>
            <a:r>
              <a:rPr lang="en-GB" sz="2000" dirty="0" smtClean="0"/>
              <a:t>Response (%)</a:t>
            </a:r>
            <a:endParaRPr lang="en-GB" sz="2000" dirty="0"/>
          </a:p>
        </p:txBody>
      </p:sp>
    </p:spTree>
    <p:extLst>
      <p:ext uri="{BB962C8B-B14F-4D97-AF65-F5344CB8AC3E}">
        <p14:creationId xmlns:p14="http://schemas.microsoft.com/office/powerpoint/2010/main" xmlns="" val="2468418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939" y="5687791"/>
            <a:ext cx="5923202" cy="579092"/>
          </a:xfrm>
          <a:solidFill>
            <a:srgbClr val="74D2E8"/>
          </a:solidFill>
        </p:spPr>
        <p:txBody>
          <a:bodyPr>
            <a:normAutofit fontScale="90000"/>
          </a:bodyPr>
          <a:lstStyle/>
          <a:p>
            <a:r>
              <a:rPr lang="en-GB" sz="2800" dirty="0" smtClean="0"/>
              <a:t>Focus group themes (</a:t>
            </a:r>
            <a:r>
              <a:rPr lang="en-GB" sz="2800" i="1" dirty="0" smtClean="0"/>
              <a:t>Preliminary, n=13</a:t>
            </a:r>
            <a:r>
              <a:rPr lang="en-GB" sz="2800" dirty="0" smtClean="0"/>
              <a:t>)</a:t>
            </a:r>
            <a:endParaRPr lang="en-GB" sz="2800" dirty="0"/>
          </a:p>
        </p:txBody>
      </p:sp>
      <p:sp>
        <p:nvSpPr>
          <p:cNvPr id="3" name="Content Placeholder 2"/>
          <p:cNvSpPr>
            <a:spLocks noGrp="1"/>
          </p:cNvSpPr>
          <p:nvPr>
            <p:ph idx="1"/>
          </p:nvPr>
        </p:nvSpPr>
        <p:spPr>
          <a:xfrm>
            <a:off x="157976" y="166309"/>
            <a:ext cx="11861571" cy="5258360"/>
          </a:xfrm>
        </p:spPr>
        <p:txBody>
          <a:bodyPr>
            <a:normAutofit/>
          </a:bodyPr>
          <a:lstStyle/>
          <a:p>
            <a:pPr marL="0" indent="0">
              <a:buNone/>
            </a:pPr>
            <a:r>
              <a:rPr lang="en-GB" sz="2000" b="1" dirty="0" smtClean="0">
                <a:solidFill>
                  <a:srgbClr val="FF0000"/>
                </a:solidFill>
              </a:rPr>
              <a:t>(1) </a:t>
            </a:r>
            <a:r>
              <a:rPr lang="en-GB" sz="2400" b="1" dirty="0" smtClean="0">
                <a:solidFill>
                  <a:srgbClr val="FF0000"/>
                </a:solidFill>
              </a:rPr>
              <a:t>Audio feedback is more detailed / specific </a:t>
            </a:r>
          </a:p>
          <a:p>
            <a:pPr marL="0" indent="0" algn="just">
              <a:buNone/>
            </a:pPr>
            <a:r>
              <a:rPr lang="en-GB" sz="2000" i="1" dirty="0" smtClean="0"/>
              <a:t>You </a:t>
            </a:r>
            <a:r>
              <a:rPr lang="en-GB" sz="2000" i="1" dirty="0"/>
              <a:t>could tell he had the essay in front, and was going through it, paragraph by paragraph. And he was saying things like ‘Oh, I like how you wrote…’ and then he would read out the sentence, so it felt more </a:t>
            </a:r>
            <a:r>
              <a:rPr lang="en-GB" sz="2000" i="1" dirty="0" smtClean="0"/>
              <a:t>specific.</a:t>
            </a:r>
          </a:p>
          <a:p>
            <a:pPr marL="0" indent="0" algn="just">
              <a:buNone/>
            </a:pPr>
            <a:endParaRPr lang="en-GB" sz="2000" dirty="0" smtClean="0"/>
          </a:p>
          <a:p>
            <a:pPr marL="0" indent="0" algn="just">
              <a:buNone/>
            </a:pPr>
            <a:r>
              <a:rPr lang="en-GB" sz="2400" b="1" dirty="0" smtClean="0">
                <a:solidFill>
                  <a:srgbClr val="FF0000"/>
                </a:solidFill>
              </a:rPr>
              <a:t>(2) A recorded voice conveys an emotional / impactful response</a:t>
            </a:r>
          </a:p>
          <a:p>
            <a:pPr marL="0" indent="0" algn="just">
              <a:buNone/>
            </a:pPr>
            <a:r>
              <a:rPr lang="en-GB" sz="2000" i="1" dirty="0" smtClean="0"/>
              <a:t>One </a:t>
            </a:r>
            <a:r>
              <a:rPr lang="en-GB" sz="2000" i="1" dirty="0"/>
              <a:t>thing that you definitely get from audio feedback that you don’t get from writing is that you can tell by their tone and that does contribute. So if they’re like </a:t>
            </a:r>
            <a:r>
              <a:rPr lang="en-GB" sz="2000" i="1" dirty="0" smtClean="0"/>
              <a:t>’Oh, yeah, it’s </a:t>
            </a:r>
            <a:r>
              <a:rPr lang="en-GB" sz="2000" i="1" dirty="0"/>
              <a:t>really good’ then you feel good, but if </a:t>
            </a:r>
            <a:r>
              <a:rPr lang="en-GB" sz="2000" i="1" dirty="0" smtClean="0"/>
              <a:t>it’s .. well </a:t>
            </a:r>
            <a:r>
              <a:rPr lang="en-GB" sz="2000" i="1" dirty="0"/>
              <a:t>like </a:t>
            </a:r>
            <a:r>
              <a:rPr lang="en-GB" sz="2000" i="1" dirty="0" smtClean="0"/>
              <a:t>mine, </a:t>
            </a:r>
            <a:r>
              <a:rPr lang="en-GB" sz="2000" i="1" dirty="0"/>
              <a:t>it was ‘</a:t>
            </a:r>
            <a:r>
              <a:rPr lang="en-GB" sz="2000" i="1" dirty="0" err="1"/>
              <a:t>Whoah</a:t>
            </a:r>
            <a:r>
              <a:rPr lang="en-GB" sz="2000" i="1" dirty="0" smtClean="0"/>
              <a:t>’..….</a:t>
            </a:r>
            <a:r>
              <a:rPr lang="en-GB" sz="2000" i="1" dirty="0"/>
              <a:t>and it had its effect, so I was like </a:t>
            </a:r>
            <a:r>
              <a:rPr lang="en-GB" sz="2000" i="1" dirty="0" smtClean="0"/>
              <a:t>’Oh, God. Ok</a:t>
            </a:r>
            <a:r>
              <a:rPr lang="en-GB" sz="2000" i="1" dirty="0"/>
              <a:t>. Right, I need to try and sort that for the next </a:t>
            </a:r>
            <a:r>
              <a:rPr lang="en-GB" sz="2000" i="1" dirty="0" smtClean="0"/>
              <a:t>one.’’ </a:t>
            </a:r>
          </a:p>
          <a:p>
            <a:pPr marL="0" indent="0" algn="just">
              <a:buNone/>
            </a:pPr>
            <a:endParaRPr lang="en-GB" sz="2400" b="1" dirty="0" smtClean="0">
              <a:solidFill>
                <a:srgbClr val="FF0000"/>
              </a:solidFill>
            </a:endParaRPr>
          </a:p>
          <a:p>
            <a:pPr marL="0" indent="0" algn="just">
              <a:buNone/>
            </a:pPr>
            <a:r>
              <a:rPr lang="en-GB" sz="2400" b="1" dirty="0" smtClean="0">
                <a:solidFill>
                  <a:srgbClr val="FF0000"/>
                </a:solidFill>
              </a:rPr>
              <a:t>(3) The technology is convenient </a:t>
            </a:r>
          </a:p>
          <a:p>
            <a:pPr marL="0" indent="0" algn="just">
              <a:buNone/>
            </a:pPr>
            <a:r>
              <a:rPr lang="en-GB" sz="2000" i="1" dirty="0" smtClean="0"/>
              <a:t>The </a:t>
            </a:r>
            <a:r>
              <a:rPr lang="en-GB" sz="2000" i="1" dirty="0"/>
              <a:t>thing I liked about it was that it was uploaded to canvas, so when </a:t>
            </a:r>
            <a:r>
              <a:rPr lang="en-GB" sz="2000" i="1" dirty="0" smtClean="0"/>
              <a:t>you’re </a:t>
            </a:r>
            <a:r>
              <a:rPr lang="en-GB" sz="2000" i="1" dirty="0"/>
              <a:t>going back over it, you’re not searching through pages and pages – you just click onto canvas – you know where it </a:t>
            </a:r>
            <a:r>
              <a:rPr lang="en-GB" sz="2000" dirty="0"/>
              <a:t>is</a:t>
            </a:r>
            <a:endParaRPr lang="en-GB" sz="2000" dirty="0" smtClean="0"/>
          </a:p>
          <a:p>
            <a:pPr marL="0" indent="0" algn="just">
              <a:buNone/>
            </a:pPr>
            <a:endParaRPr lang="en-GB" dirty="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548989" y="5033580"/>
            <a:ext cx="1448065" cy="1497998"/>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968841" y="5050054"/>
            <a:ext cx="1448065" cy="1497998"/>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321735" y="5032007"/>
            <a:ext cx="1448065" cy="1497998"/>
          </a:xfrm>
          <a:prstGeom prst="rect">
            <a:avLst/>
          </a:prstGeom>
        </p:spPr>
      </p:pic>
    </p:spTree>
    <p:extLst>
      <p:ext uri="{BB962C8B-B14F-4D97-AF65-F5344CB8AC3E}">
        <p14:creationId xmlns:p14="http://schemas.microsoft.com/office/powerpoint/2010/main" xmlns="" val="47646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946" y="1199213"/>
            <a:ext cx="11526253" cy="5308056"/>
          </a:xfrm>
        </p:spPr>
        <p:txBody>
          <a:bodyPr>
            <a:normAutofit/>
          </a:bodyPr>
          <a:lstStyle/>
          <a:p>
            <a:pPr marL="514350" indent="-514350" algn="just">
              <a:buAutoNum type="arabicParenBoth"/>
            </a:pPr>
            <a:r>
              <a:rPr lang="en-GB" sz="2400" b="1" dirty="0" smtClean="0">
                <a:solidFill>
                  <a:srgbClr val="FF0000"/>
                </a:solidFill>
              </a:rPr>
              <a:t>Audio feedback can be less structured</a:t>
            </a:r>
          </a:p>
          <a:p>
            <a:pPr marL="0" indent="0" algn="just">
              <a:buNone/>
            </a:pPr>
            <a:r>
              <a:rPr lang="en-GB" sz="2000" i="1" dirty="0" smtClean="0"/>
              <a:t>When </a:t>
            </a:r>
            <a:r>
              <a:rPr lang="en-GB" sz="2000" i="1" dirty="0"/>
              <a:t>its written down it seems like they have more time to think about what exactly they want to write, rather than just saying it. So its much more concise and I get more out of it</a:t>
            </a:r>
            <a:r>
              <a:rPr lang="en-GB" sz="2000" i="1" dirty="0" smtClean="0"/>
              <a:t>.</a:t>
            </a:r>
          </a:p>
          <a:p>
            <a:pPr marL="0" indent="0" algn="just">
              <a:buNone/>
            </a:pPr>
            <a:endParaRPr lang="en-GB" sz="2000" b="1" i="1" dirty="0" smtClean="0"/>
          </a:p>
          <a:p>
            <a:pPr marL="0" indent="0" algn="just">
              <a:buNone/>
            </a:pPr>
            <a:r>
              <a:rPr lang="en-GB" sz="2400" b="1" i="1" dirty="0" smtClean="0">
                <a:solidFill>
                  <a:srgbClr val="FF0000"/>
                </a:solidFill>
              </a:rPr>
              <a:t>(2) A recording can be less convenient and/or less impactful for feed-forward</a:t>
            </a:r>
          </a:p>
          <a:p>
            <a:pPr marL="0" indent="0" algn="just">
              <a:buNone/>
            </a:pPr>
            <a:r>
              <a:rPr lang="en-GB" sz="2000" i="1" dirty="0" smtClean="0"/>
              <a:t>I </a:t>
            </a:r>
            <a:r>
              <a:rPr lang="en-GB" sz="2000" i="1" dirty="0"/>
              <a:t>would say if I was going to write an essay now, I would be more likely to go back and look at written feedback from my previous essay than go on Canvas and try and find the audio feedback I was given…</a:t>
            </a:r>
          </a:p>
          <a:p>
            <a:pPr marL="0" indent="0" algn="just">
              <a:buNone/>
            </a:pPr>
            <a:endParaRPr lang="en-GB" sz="2600" dirty="0" smtClean="0"/>
          </a:p>
          <a:p>
            <a:endParaRPr lang="en-GB" dirty="0"/>
          </a:p>
        </p:txBody>
      </p:sp>
      <p:sp>
        <p:nvSpPr>
          <p:cNvPr id="6" name="Oval Callout 5"/>
          <p:cNvSpPr/>
          <p:nvPr/>
        </p:nvSpPr>
        <p:spPr>
          <a:xfrm>
            <a:off x="7281761" y="4020020"/>
            <a:ext cx="3869943" cy="818147"/>
          </a:xfrm>
          <a:prstGeom prst="wedgeEllipseCallout">
            <a:avLst/>
          </a:prstGeom>
          <a:solidFill>
            <a:srgbClr val="95EC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‘Less good’ areas ….</a:t>
            </a:r>
            <a:endParaRPr lang="en-GB" sz="2400" b="1" dirty="0">
              <a:solidFill>
                <a:schemeClr val="tx1"/>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91389" y="5039684"/>
            <a:ext cx="1448065" cy="1497998"/>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11241" y="5056158"/>
            <a:ext cx="1448065" cy="1497998"/>
          </a:xfrm>
          <a:prstGeom prst="rect">
            <a:avLst/>
          </a:prstGeom>
        </p:spPr>
      </p:pic>
      <p:pic>
        <p:nvPicPr>
          <p:cNvPr id="12" name="Picture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667490" y="5056158"/>
            <a:ext cx="1448065" cy="1497998"/>
          </a:xfrm>
          <a:prstGeom prst="rect">
            <a:avLst/>
          </a:prstGeom>
        </p:spPr>
      </p:pic>
      <p:pic>
        <p:nvPicPr>
          <p:cNvPr id="13" name="Picture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087342" y="5072632"/>
            <a:ext cx="1448065" cy="1497998"/>
          </a:xfrm>
          <a:prstGeom prst="rect">
            <a:avLst/>
          </a:prstGeom>
        </p:spPr>
      </p:pic>
      <p:sp>
        <p:nvSpPr>
          <p:cNvPr id="9" name="Title 1"/>
          <p:cNvSpPr>
            <a:spLocks noGrp="1"/>
          </p:cNvSpPr>
          <p:nvPr>
            <p:ph type="title"/>
          </p:nvPr>
        </p:nvSpPr>
        <p:spPr>
          <a:xfrm>
            <a:off x="360946" y="280904"/>
            <a:ext cx="3435802" cy="579092"/>
          </a:xfrm>
          <a:solidFill>
            <a:srgbClr val="74D2E8"/>
          </a:solidFill>
        </p:spPr>
        <p:txBody>
          <a:bodyPr>
            <a:normAutofit fontScale="90000"/>
          </a:bodyPr>
          <a:lstStyle/>
          <a:p>
            <a:r>
              <a:rPr lang="en-GB" sz="2800" dirty="0" smtClean="0"/>
              <a:t>Focus group themes II</a:t>
            </a:r>
            <a:endParaRPr lang="en-GB" sz="2800" dirty="0"/>
          </a:p>
        </p:txBody>
      </p:sp>
    </p:spTree>
    <p:extLst>
      <p:ext uri="{BB962C8B-B14F-4D97-AF65-F5344CB8AC3E}">
        <p14:creationId xmlns:p14="http://schemas.microsoft.com/office/powerpoint/2010/main" xmlns="" val="3792030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10463</TotalTime>
  <Words>1984</Words>
  <Application>Microsoft Office PowerPoint</Application>
  <PresentationFormat>Custom</PresentationFormat>
  <Paragraphs>261</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Audio Feedback: A useful approach for international students ?</vt:lpstr>
      <vt:lpstr>     - Consistently a low area of student satisfaction in National Student Survey    - May reflect the structure of assessment in HE    e.g.  ‘One-way’, ‘high stakes’, infrequent   (Perera et al., 2009 )  - But also in specific individual feedback.  (Weaver, 2007)   e.g. too general &amp; vague, unfamiliar terms, lack guidance, too negative etc.  - Often has limited impact on students’ approach   e.g. Students do not address area(s) of concern raised (Crisp, 2007)          Cannot evaluate their own work. And do not get better at this (Lew et al., 2009)  - Students’ emotional response is important     e.g. judgement of their work / invested effort  (Carless, 2007)         </vt:lpstr>
      <vt:lpstr>               - Audio feedback seems to overcome some of these issues:         - More engaging (Lunt T &amp; Curran J, 2009)        - More convenient, effective &amp; personalised  (Carruthers et al., 2009)        - More detailed (Voelkel S &amp; Mello, 2015)        - More encouraging (Rhind, Pettigrew et al., 2013)        - More directed (Nemec &amp; Dintzner, 2016)  - Does ‘free flow’ process / tone of voice capture how the assessor is thinking ?     (Merry &amp; Orsmond, 2015)  - Or perception of personal interaction help in accepting feedback?   e.g. ‘Criticism, it seems is easier to accept in the spoken word.’ (Woodcock P., 2017)       </vt:lpstr>
      <vt:lpstr>Slide 4</vt:lpstr>
      <vt:lpstr>Slide 5</vt:lpstr>
      <vt:lpstr>Slide 6</vt:lpstr>
      <vt:lpstr>Slide 7</vt:lpstr>
      <vt:lpstr>Focus group themes (Preliminary, n=13)</vt:lpstr>
      <vt:lpstr>Focus group themes II</vt:lpstr>
      <vt:lpstr>Take-homes so far…  - Students find audio feedback more useful, and engage with it more  - Does this reflect poor experience with written feedback ?   (or its novelty ….?)   - Not a solution for all students …. </vt:lpstr>
      <vt:lpstr>Slide 11</vt:lpstr>
      <vt:lpstr>Slide 12</vt:lpstr>
      <vt:lpstr>A tutor’s perspective on audio feedback</vt:lpstr>
      <vt:lpstr>A tutor’s perspective on audio feedback</vt:lpstr>
      <vt:lpstr>A tutor’s perspective on audio feedback</vt:lpstr>
      <vt:lpstr>A tutor’s perspective on audio feedback</vt:lpstr>
      <vt:lpstr>Focus groups (International student-specific themes ?)</vt:lpstr>
      <vt:lpstr>Audio feedback. A useful approach for international students? A tutor’s perspective.</vt:lpstr>
      <vt:lpstr>Slide 19</vt:lpstr>
      <vt:lpstr>Slide 20</vt:lpstr>
    </vt:vector>
  </TitlesOfParts>
  <Company>UoB IT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Nightingale</dc:creator>
  <cp:lastModifiedBy>flower</cp:lastModifiedBy>
  <cp:revision>177</cp:revision>
  <cp:lastPrinted>2019-01-29T12:19:13Z</cp:lastPrinted>
  <dcterms:created xsi:type="dcterms:W3CDTF">2018-01-31T17:56:04Z</dcterms:created>
  <dcterms:modified xsi:type="dcterms:W3CDTF">2019-02-22T23:24:57Z</dcterms:modified>
</cp:coreProperties>
</file>