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1" tIns="47021" rIns="94041" bIns="47021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1" tIns="47021" rIns="94041" bIns="47021" rtlCol="0"/>
          <a:lstStyle>
            <a:lvl1pPr algn="r">
              <a:defRPr sz="1300"/>
            </a:lvl1pPr>
          </a:lstStyle>
          <a:p>
            <a:fld id="{47523CFC-37CA-461C-BF70-1BFA8DA0C740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5"/>
            <a:ext cx="3070860" cy="468630"/>
          </a:xfrm>
          <a:prstGeom prst="rect">
            <a:avLst/>
          </a:prstGeom>
        </p:spPr>
        <p:txBody>
          <a:bodyPr vert="horz" lIns="94041" tIns="47021" rIns="94041" bIns="47021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5"/>
            <a:ext cx="3070860" cy="468630"/>
          </a:xfrm>
          <a:prstGeom prst="rect">
            <a:avLst/>
          </a:prstGeom>
        </p:spPr>
        <p:txBody>
          <a:bodyPr vert="horz" lIns="94041" tIns="47021" rIns="94041" bIns="47021" rtlCol="0" anchor="b"/>
          <a:lstStyle>
            <a:lvl1pPr algn="r">
              <a:defRPr sz="1300"/>
            </a:lvl1pPr>
          </a:lstStyle>
          <a:p>
            <a:fld id="{6528FBB6-8169-452B-8C82-3352D94B3E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85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7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21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57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13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09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12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90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76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67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14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52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CE66-205C-4456-8066-280BFFBA8E21}" type="datetimeFigureOut">
              <a:rPr lang="en-GB" smtClean="0"/>
              <a:pPr/>
              <a:t>13/05/2019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47A57-1CC9-4D4D-AF30-57B8EE85CF3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11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nd_ppt_bac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 descr="TAB_allwhi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528" y="1628800"/>
            <a:ext cx="861846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Inductions on PS Courses: </a:t>
            </a:r>
          </a:p>
          <a:p>
            <a:pPr algn="ctr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role in preparing &amp; developing tutors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14862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45356" y="5949280"/>
            <a:ext cx="7466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Ruth Fordham</a:t>
            </a:r>
          </a:p>
          <a:p>
            <a:pPr algn="r"/>
            <a:endParaRPr lang="en-GB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rc_mi" descr="Image result for university language centre university of manchest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" y="3109610"/>
            <a:ext cx="9229725" cy="2684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20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DURING the course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Best opportunity to engage tutors</a:t>
            </a:r>
          </a:p>
          <a:p>
            <a:pPr algn="just"/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Tutor-led workshops</a:t>
            </a:r>
          </a:p>
          <a:p>
            <a:pPr marL="0" indent="0" algn="just">
              <a:buNone/>
            </a:pPr>
            <a:endParaRPr lang="en-GB" sz="1400" dirty="0" smtClean="0"/>
          </a:p>
          <a:p>
            <a:pPr algn="just"/>
            <a:r>
              <a:rPr lang="en-GB" sz="2800" dirty="0" smtClean="0"/>
              <a:t>we’re not the only experts</a:t>
            </a:r>
          </a:p>
          <a:p>
            <a:pPr algn="just"/>
            <a:endParaRPr lang="en-GB" sz="1400" dirty="0" smtClean="0"/>
          </a:p>
          <a:p>
            <a:pPr algn="just"/>
            <a:r>
              <a:rPr lang="en-GB" sz="2800" dirty="0" smtClean="0"/>
              <a:t>our role = provide time &amp; space within the timetable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455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Only those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experienced tutors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can deliver these sessions</a:t>
            </a:r>
          </a:p>
          <a:p>
            <a:pPr marL="0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‘experienced teachers’ are advised to be contributing to articles about EAP and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attending &amp; speaking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workshops, seminars and conferences</a:t>
            </a:r>
          </a:p>
          <a:p>
            <a:pPr marL="0" indent="0" algn="just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…those with ‘less experience’ are advised to be merely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EAP teacher development literature &amp;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attending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EAP staff development workshops &amp; conferences.</a:t>
            </a:r>
          </a:p>
          <a:p>
            <a:pPr marL="0" indent="0" algn="just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Ding &amp; Campion (2016:61)</a:t>
            </a:r>
          </a:p>
          <a:p>
            <a:pPr marL="0" indent="0" algn="just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 4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en-GB" u="sng" dirty="0" smtClean="0"/>
              <a:t>Reality</a:t>
            </a:r>
            <a:r>
              <a:rPr lang="en-GB" dirty="0" smtClean="0"/>
              <a:t>:</a:t>
            </a:r>
            <a:endParaRPr lang="en-GB" dirty="0" smtClean="0"/>
          </a:p>
          <a:p>
            <a:pPr marL="0" indent="0">
              <a:buNone/>
            </a:pPr>
            <a:endParaRPr lang="en-GB" sz="1600" dirty="0" smtClean="0"/>
          </a:p>
          <a:p>
            <a:endParaRPr lang="en-GB" sz="1400" dirty="0" smtClean="0"/>
          </a:p>
          <a:p>
            <a:r>
              <a:rPr lang="en-GB" sz="2800" dirty="0" smtClean="0"/>
              <a:t>all experienced tutors have something of value to share</a:t>
            </a:r>
          </a:p>
          <a:p>
            <a:endParaRPr lang="en-GB" sz="1400" dirty="0" smtClean="0"/>
          </a:p>
          <a:p>
            <a:r>
              <a:rPr lang="en-GB" sz="2800" dirty="0" smtClean="0"/>
              <a:t>don’t pigeon-hole people</a:t>
            </a:r>
          </a:p>
          <a:p>
            <a:endParaRPr lang="en-GB" sz="2800" dirty="0" smtClean="0"/>
          </a:p>
          <a:p>
            <a:r>
              <a:rPr lang="en-GB" sz="2800" dirty="0" smtClean="0"/>
              <a:t>knowledge &amp; skills are transferable – apply to EAP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/>
              <a:t>n</a:t>
            </a:r>
            <a:r>
              <a:rPr lang="en-GB" sz="2800" dirty="0" smtClean="0"/>
              <a:t>ot to disregard those with experience – practical or theoretical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7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en-GB" sz="2800" dirty="0" smtClean="0"/>
              <a:t>Achieve a balance &amp; maximise interest – emailing tutors BEFORE the course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400" i="1" dirty="0" smtClean="0"/>
              <a:t>What development sessions would you like to attend?</a:t>
            </a:r>
          </a:p>
          <a:p>
            <a:pPr marL="0" indent="0" algn="ctr">
              <a:buNone/>
            </a:pPr>
            <a:endParaRPr lang="en-GB" sz="2400" i="1" dirty="0"/>
          </a:p>
          <a:p>
            <a:pPr marL="0" indent="0" algn="ctr">
              <a:buNone/>
            </a:pPr>
            <a:r>
              <a:rPr lang="en-GB" sz="2400" i="1" dirty="0" smtClean="0"/>
              <a:t>Are there any sessions you would like to lead on?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3564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everyone isn’t interested, should development sessions be compulsory?</a:t>
            </a:r>
          </a:p>
          <a:p>
            <a:pPr marL="0" indent="0" algn="just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What is the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number of CPD sessions     </a:t>
            </a:r>
          </a:p>
          <a:p>
            <a:pPr marL="0" indent="0" algn="just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for a 10 week course?</a:t>
            </a:r>
          </a:p>
          <a:p>
            <a:pPr marL="0" indent="0" algn="just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What should the balance be between </a:t>
            </a:r>
          </a:p>
          <a:p>
            <a:pPr marL="0" indent="0" algn="just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practical &amp; theoretical sessions?</a:t>
            </a:r>
          </a:p>
          <a:p>
            <a:pPr marL="0" indent="0" algn="just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0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Campion, G. (2016)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learning never ends: exploring teachers’ views on the transition from General English to EAP.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Journal of English for Academic Purposes Volume 23, pp. 59-70 </a:t>
            </a:r>
          </a:p>
        </p:txBody>
      </p:sp>
    </p:spTree>
    <p:extLst>
      <p:ext uri="{BB962C8B-B14F-4D97-AF65-F5344CB8AC3E}">
        <p14:creationId xmlns:p14="http://schemas.microsoft.com/office/powerpoint/2010/main" val="244311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Pre-sessional Inductions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we make about inductions </a:t>
            </a: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&amp; development opportunities</a:t>
            </a:r>
          </a:p>
          <a:p>
            <a:pPr marL="0" indent="0" algn="just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our contexts </a:t>
            </a:r>
          </a:p>
        </p:txBody>
      </p:sp>
    </p:spTree>
    <p:extLst>
      <p:ext uri="{BB962C8B-B14F-4D97-AF65-F5344CB8AC3E}">
        <p14:creationId xmlns:p14="http://schemas.microsoft.com/office/powerpoint/2010/main" val="7727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 1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All teachers are like us and are interested in teacher development </a:t>
            </a:r>
          </a:p>
          <a:p>
            <a:pPr marL="0" indent="0" algn="just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stages in their careers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pay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34912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 2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time and space on inductions for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development.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ush between practitioners &amp; management </a:t>
            </a:r>
          </a:p>
          <a:p>
            <a:pPr algn="just"/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priority is making the course function to meet the needs of the students &amp; institution </a:t>
            </a:r>
          </a:p>
          <a:p>
            <a:pPr algn="just"/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overload </a:t>
            </a:r>
          </a:p>
        </p:txBody>
      </p:sp>
    </p:spTree>
    <p:extLst>
      <p:ext uri="{BB962C8B-B14F-4D97-AF65-F5344CB8AC3E}">
        <p14:creationId xmlns:p14="http://schemas.microsoft.com/office/powerpoint/2010/main" val="2642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Assumptions raise questions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some tutors are uninterested in development, should we be doing it?</a:t>
            </a:r>
          </a:p>
          <a:p>
            <a:pPr marL="0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our role?</a:t>
            </a:r>
          </a:p>
          <a:p>
            <a:pPr marL="0" indent="0" algn="just">
              <a:buNone/>
            </a:pPr>
            <a:endParaRPr lang="en-GB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give back?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7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Is induction the right place for development?</a:t>
            </a:r>
          </a:p>
          <a:p>
            <a:pPr marL="0" indent="0" algn="just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rethink - looking at things the wrong way round</a:t>
            </a:r>
          </a:p>
          <a:p>
            <a:pPr algn="just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not during but continuous</a:t>
            </a:r>
          </a:p>
          <a:p>
            <a:pPr marL="0" indent="0" algn="just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 phases:  before the course </a:t>
            </a:r>
          </a:p>
          <a:p>
            <a:pPr marL="0" indent="0" algn="just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during induction</a:t>
            </a:r>
          </a:p>
          <a:p>
            <a:pPr marL="0" indent="0" algn="just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during the course 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27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 3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for all tutors is 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same.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wants &amp; needs</a:t>
            </a:r>
          </a:p>
          <a:p>
            <a:pPr algn="just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here do we pitch it?</a:t>
            </a:r>
          </a:p>
          <a:p>
            <a:pPr algn="just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17581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116632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BEFORE the course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ncourage discussion via Padlet</a:t>
            </a:r>
          </a:p>
          <a:p>
            <a:pPr marL="0" indent="0" algn="just">
              <a:buNone/>
            </a:pPr>
            <a:endParaRPr lang="en-GB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Novice tutors – </a:t>
            </a:r>
          </a:p>
          <a:p>
            <a:pPr marL="0" indent="0" algn="just">
              <a:buNone/>
            </a:pP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demystify EAP &amp; bridge the gap:</a:t>
            </a:r>
          </a:p>
          <a:p>
            <a:pPr marL="0" indent="0" algn="just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your impressions of working within the field of EAP?</a:t>
            </a:r>
          </a:p>
          <a:p>
            <a:pPr algn="just">
              <a:buFont typeface="+mj-lt"/>
              <a:buAutoNum type="arabicPeriod"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skills, knowledge and qualifications do you have which are transferable to EAP?</a:t>
            </a:r>
          </a:p>
          <a:p>
            <a:pPr algn="just">
              <a:buFont typeface="+mj-lt"/>
              <a:buAutoNum type="arabicPeriod"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What challenges do you think you might have this summer?</a:t>
            </a:r>
          </a:p>
          <a:p>
            <a:pPr marL="0" indent="0" algn="just">
              <a:buNone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Adapted from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Campion (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2016:69)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GB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1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(More) experienced tutors-</a:t>
            </a:r>
          </a:p>
          <a:p>
            <a:pPr marL="0" indent="0" algn="just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ngagement with discussions we are having </a:t>
            </a:r>
          </a:p>
          <a:p>
            <a:pPr marL="0" indent="0" algn="just">
              <a:buNone/>
            </a:pP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Criticality and Chinese students</a:t>
            </a:r>
          </a:p>
          <a:p>
            <a:pPr marL="0" indent="0" algn="just">
              <a:buNone/>
            </a:pP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Aim is for both discussions to picked up on in induction</a:t>
            </a:r>
          </a:p>
          <a:p>
            <a:pPr marL="0" indent="0" algn="just">
              <a:buNone/>
            </a:pP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re- discussion helps us pitch it correctly </a:t>
            </a:r>
          </a:p>
          <a:p>
            <a:pPr algn="just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in induction = more focused</a:t>
            </a:r>
          </a:p>
        </p:txBody>
      </p:sp>
    </p:spTree>
    <p:extLst>
      <p:ext uri="{BB962C8B-B14F-4D97-AF65-F5344CB8AC3E}">
        <p14:creationId xmlns:p14="http://schemas.microsoft.com/office/powerpoint/2010/main" val="40310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512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Pre-sessional Inductions</vt:lpstr>
      <vt:lpstr>Assumption 1</vt:lpstr>
      <vt:lpstr>Assumption 2</vt:lpstr>
      <vt:lpstr>Assumptions raise questions</vt:lpstr>
      <vt:lpstr>PowerPoint Presentation</vt:lpstr>
      <vt:lpstr>Assumption 3</vt:lpstr>
      <vt:lpstr>Development BEFORE the course</vt:lpstr>
      <vt:lpstr>PowerPoint Presentation</vt:lpstr>
      <vt:lpstr>Development DURING the course</vt:lpstr>
      <vt:lpstr>Assumption 4</vt:lpstr>
      <vt:lpstr>PowerPoint Presentation</vt:lpstr>
      <vt:lpstr>PowerPoint Presentation</vt:lpstr>
      <vt:lpstr>Questions </vt:lpstr>
      <vt:lpstr> 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Popplewell</dc:creator>
  <cp:lastModifiedBy>Ruth Fordham</cp:lastModifiedBy>
  <cp:revision>63</cp:revision>
  <cp:lastPrinted>2019-05-10T11:27:56Z</cp:lastPrinted>
  <dcterms:created xsi:type="dcterms:W3CDTF">2017-10-02T14:53:58Z</dcterms:created>
  <dcterms:modified xsi:type="dcterms:W3CDTF">2019-05-13T09:39:26Z</dcterms:modified>
</cp:coreProperties>
</file>