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702" r:id="rId5"/>
    <p:sldMasterId id="2147483685" r:id="rId6"/>
    <p:sldMasterId id="2147483684" r:id="rId7"/>
    <p:sldMasterId id="2147483686" r:id="rId8"/>
  </p:sldMasterIdLst>
  <p:notesMasterIdLst>
    <p:notesMasterId r:id="rId34"/>
  </p:notesMasterIdLst>
  <p:handoutMasterIdLst>
    <p:handoutMasterId r:id="rId35"/>
  </p:handoutMasterIdLst>
  <p:sldIdLst>
    <p:sldId id="342" r:id="rId9"/>
    <p:sldId id="343" r:id="rId10"/>
    <p:sldId id="352" r:id="rId11"/>
    <p:sldId id="346" r:id="rId12"/>
    <p:sldId id="312" r:id="rId13"/>
    <p:sldId id="350" r:id="rId14"/>
    <p:sldId id="339" r:id="rId15"/>
    <p:sldId id="340" r:id="rId16"/>
    <p:sldId id="317" r:id="rId17"/>
    <p:sldId id="351" r:id="rId18"/>
    <p:sldId id="308" r:id="rId19"/>
    <p:sldId id="310" r:id="rId20"/>
    <p:sldId id="309" r:id="rId21"/>
    <p:sldId id="314" r:id="rId22"/>
    <p:sldId id="353" r:id="rId23"/>
    <p:sldId id="335" r:id="rId24"/>
    <p:sldId id="347" r:id="rId25"/>
    <p:sldId id="354" r:id="rId26"/>
    <p:sldId id="311" r:id="rId27"/>
    <p:sldId id="318" r:id="rId28"/>
    <p:sldId id="319" r:id="rId29"/>
    <p:sldId id="336" r:id="rId30"/>
    <p:sldId id="355" r:id="rId31"/>
    <p:sldId id="356" r:id="rId32"/>
    <p:sldId id="357" r:id="rId3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495966"/>
    <a:srgbClr val="5E6A71"/>
    <a:srgbClr val="00549F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8" autoAdjust="0"/>
    <p:restoredTop sz="84913" autoAdjust="0"/>
  </p:normalViewPr>
  <p:slideViewPr>
    <p:cSldViewPr>
      <p:cViewPr varScale="1">
        <p:scale>
          <a:sx n="84" d="100"/>
          <a:sy n="84" d="100"/>
        </p:scale>
        <p:origin x="2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12A4E-2746-40BE-AE1B-1FCFC8F8A307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0BFD8-FCE3-4CA1-AF32-0D8F5A8A6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52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E550E-689D-447C-9412-CDC033F0B3BB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1E05D-A457-42C6-9E86-CDA6B32D4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47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1E05D-A457-42C6-9E86-CDA6B32D4B8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369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Which stage are we/you at?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1E05D-A457-42C6-9E86-CDA6B32D4B8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235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But</a:t>
            </a:r>
            <a:r>
              <a:rPr lang="en-GB" dirty="0" smtClean="0"/>
              <a:t> exposure to different cultures does not automatically improve intercultural communication skills (ICC)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Important to highlight the benefits of diversity</a:t>
            </a:r>
            <a:r>
              <a:rPr lang="en-GB" b="1" baseline="0" dirty="0" smtClean="0"/>
              <a:t> and</a:t>
            </a:r>
            <a:r>
              <a:rPr lang="en-GB" b="1" dirty="0" smtClean="0"/>
              <a:t>,</a:t>
            </a:r>
            <a:r>
              <a:rPr lang="en-GB" b="1" baseline="0" dirty="0" smtClean="0"/>
              <a:t> e.g., diverse student groups, to students</a:t>
            </a:r>
            <a:r>
              <a:rPr lang="en-GB" b="1" baseline="0" dirty="0" smtClean="0"/>
              <a:t>. </a:t>
            </a:r>
            <a:r>
              <a:rPr lang="en-GB" dirty="0" smtClean="0"/>
              <a:t>Reduction of group think </a:t>
            </a:r>
            <a:r>
              <a:rPr lang="en-GB" b="0" dirty="0" smtClean="0">
                <a:solidFill>
                  <a:srgbClr val="FF0000"/>
                </a:solidFill>
              </a:rPr>
              <a:t>[REF]</a:t>
            </a:r>
            <a:endParaRPr lang="en-GB" b="0" dirty="0" smtClean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1E05D-A457-42C6-9E86-CDA6B32D4B8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073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Also - often unclear procedures for victims of discrimination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1E05D-A457-42C6-9E86-CDA6B32D4B8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825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1E05D-A457-42C6-9E86-CDA6B32D4B8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276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1E05D-A457-42C6-9E86-CDA6B32D4B8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062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1E05D-A457-42C6-9E86-CDA6B32D4B8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405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1E05D-A457-42C6-9E86-CDA6B32D4B8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222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1E05D-A457-42C6-9E86-CDA6B32D4B8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938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Younger student able to discuss</a:t>
            </a:r>
            <a:r>
              <a:rPr lang="en-GB" baseline="0" dirty="0" smtClean="0"/>
              <a:t> her social anxiety – older staff more at a loss, new experience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1E05D-A457-42C6-9E86-CDA6B32D4B8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550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1E05D-A457-42C6-9E86-CDA6B32D4B8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566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1E05D-A457-42C6-9E86-CDA6B32D4B8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088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Raises the question – who are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1E05D-A457-42C6-9E86-CDA6B32D4B8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9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Universities still designed for white, childless, able-bodied, middle class, neurotypical, middle income, males?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Equal opportunities/ Internationalisation  - buzz</a:t>
            </a:r>
            <a:r>
              <a:rPr lang="en-GB" baseline="0" dirty="0" smtClean="0"/>
              <a:t> words, but what action is HE taking?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1E05D-A457-42C6-9E86-CDA6B32D4B8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487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Intersectionality</a:t>
            </a:r>
            <a:r>
              <a:rPr lang="en-GB" b="1" baseline="0" dirty="0" smtClean="0"/>
              <a:t> </a:t>
            </a:r>
            <a:r>
              <a:rPr lang="en-GB" dirty="0" smtClean="0"/>
              <a:t>- insight that people may experience multiple advantages/ disadvantages/ mix of the two – how these interact </a:t>
            </a:r>
          </a:p>
          <a:p>
            <a:r>
              <a:rPr lang="en-GB" b="1" dirty="0" smtClean="0"/>
              <a:t> </a:t>
            </a:r>
            <a:r>
              <a:rPr lang="en-GB" dirty="0" smtClean="0"/>
              <a:t>And</a:t>
            </a:r>
            <a:r>
              <a:rPr lang="en-GB" baseline="0" dirty="0" smtClean="0"/>
              <a:t> s</a:t>
            </a:r>
            <a:r>
              <a:rPr lang="en-GB" dirty="0" smtClean="0"/>
              <a:t>tudy by </a:t>
            </a:r>
            <a:r>
              <a:rPr lang="en-GB" b="1" dirty="0" smtClean="0"/>
              <a:t>Moss-</a:t>
            </a:r>
            <a:r>
              <a:rPr lang="en-GB" b="1" dirty="0" err="1" smtClean="0"/>
              <a:t>Racusin</a:t>
            </a:r>
            <a:r>
              <a:rPr lang="en-GB" b="1" baseline="0" dirty="0" smtClean="0"/>
              <a:t> et al </a:t>
            </a:r>
            <a:r>
              <a:rPr lang="en-GB" baseline="0" dirty="0" smtClean="0"/>
              <a:t>(2012) found that women academics as biased against women as men. (pay level, also willingness to employ, or to mentor)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1E05D-A457-42C6-9E86-CDA6B32D4B8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170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*Everett (2014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1E05D-A457-42C6-9E86-CDA6B32D4B8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491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Institute for Public Policy Research’s 2017 survey ‘</a:t>
            </a:r>
            <a:r>
              <a:rPr lang="en-GB" i="1" dirty="0" smtClean="0"/>
              <a:t>Not by degrees: Improving student health in UK universities</a:t>
            </a:r>
            <a:r>
              <a:rPr lang="en-GB" dirty="0" smtClean="0"/>
              <a:t>’ revealed that</a:t>
            </a:r>
          </a:p>
          <a:p>
            <a:r>
              <a:rPr lang="en-GB" dirty="0" smtClean="0"/>
              <a:t>45% of students at HWU</a:t>
            </a:r>
            <a:r>
              <a:rPr lang="en-GB" baseline="0" dirty="0" smtClean="0"/>
              <a:t> have been diagnosed with a learning difficulty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1E05D-A457-42C6-9E86-CDA6B32D4B8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658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1E05D-A457-42C6-9E86-CDA6B32D4B8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916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Links back to self-awareness is the start of intercultural competence. </a:t>
            </a:r>
            <a:r>
              <a:rPr lang="en-US" dirty="0" smtClean="0"/>
              <a:t>GELT approach raises learners’ awareness of how English has spread and changed.</a:t>
            </a:r>
            <a:r>
              <a:rPr lang="en-US" baseline="0" dirty="0" smtClean="0"/>
              <a:t> </a:t>
            </a:r>
            <a:r>
              <a:rPr lang="en-US" dirty="0" smtClean="0"/>
              <a:t>Builds confidence in their different identity as English users and their proficiency in using it for global communication (not as a ‘native speaker’)</a:t>
            </a:r>
            <a:r>
              <a:rPr lang="en-US" baseline="0" dirty="0" smtClean="0"/>
              <a:t> </a:t>
            </a:r>
            <a:r>
              <a:rPr lang="en-US" dirty="0" smtClean="0"/>
              <a:t>(Galloway(2017); </a:t>
            </a:r>
            <a:r>
              <a:rPr lang="en-US" dirty="0" err="1" smtClean="0"/>
              <a:t>Dogancay-Aktuna</a:t>
            </a:r>
            <a:r>
              <a:rPr lang="en-US" dirty="0" smtClean="0"/>
              <a:t> and Hardman (2017) in Matsuda (ed.)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1E05D-A457-42C6-9E86-CDA6B32D4B8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499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5E6A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6400800" cy="1752600"/>
          </a:xfrm>
        </p:spPr>
        <p:txBody>
          <a:bodyPr/>
          <a:lstStyle>
            <a:lvl1pPr marL="0" indent="0" algn="l">
              <a:buNone/>
              <a:defRPr i="1">
                <a:solidFill>
                  <a:srgbClr val="0098DB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424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248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220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6400800" cy="1752600"/>
          </a:xfrm>
        </p:spPr>
        <p:txBody>
          <a:bodyPr/>
          <a:lstStyle>
            <a:lvl1pPr marL="0" indent="0" algn="l">
              <a:buNone/>
              <a:defRPr i="1">
                <a:solidFill>
                  <a:srgbClr val="5E6A7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062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24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E6A7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10/05/2019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916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2348880"/>
            <a:ext cx="3884240" cy="37772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560" y="2348880"/>
            <a:ext cx="3884240" cy="37772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899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2357190"/>
            <a:ext cx="38858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60" y="3068960"/>
            <a:ext cx="3885828" cy="3057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9446" y="2357190"/>
            <a:ext cx="38873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9446" y="3068960"/>
            <a:ext cx="3887354" cy="3057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113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855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88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008313" cy="370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630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858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4800600"/>
            <a:ext cx="51549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23728" y="612775"/>
            <a:ext cx="51549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23728" y="5367338"/>
            <a:ext cx="51549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527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103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02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91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54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02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E6A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98D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10/05/2019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726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2348880"/>
            <a:ext cx="3884240" cy="37772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560" y="2348880"/>
            <a:ext cx="3884240" cy="37772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58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2357190"/>
            <a:ext cx="38858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60" y="3068960"/>
            <a:ext cx="3885828" cy="3057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9446" y="2357190"/>
            <a:ext cx="38873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9446" y="3068960"/>
            <a:ext cx="3887354" cy="3057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78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938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922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008313" cy="370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44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4800600"/>
            <a:ext cx="51549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23728" y="612775"/>
            <a:ext cx="51549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23728" y="5367338"/>
            <a:ext cx="51549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02FAE-FC2F-47FD-82A7-D1DD5A1AC3E3}" type="datetimeFigureOut">
              <a:rPr lang="en-GB" smtClean="0"/>
              <a:t>10/05/2019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E7B16-C11D-48A6-9FE1-93A9A96AC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261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075240" cy="998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2348880"/>
            <a:ext cx="8075240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1102FAE-FC2F-47FD-82A7-D1DD5A1AC3E3}" type="datetimeFigureOut">
              <a:rPr lang="en-GB" smtClean="0"/>
              <a:pPr/>
              <a:t>10/05/2019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91E7B16-C11D-48A6-9FE1-93A9A96AC7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28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98D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5E6A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5E6A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5E6A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5E6A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5E6A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075240" cy="998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2348880"/>
            <a:ext cx="8075240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1102FAE-FC2F-47FD-82A7-D1DD5A1AC3E3}" type="datetimeFigureOut">
              <a:rPr lang="en-GB" smtClean="0"/>
              <a:pPr/>
              <a:t>10/05/2019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91E7B16-C11D-48A6-9FE1-93A9A96AC7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43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5E6A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41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5E6A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E6A71"/>
        </a:buClr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E6A71"/>
        </a:buClr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E6A7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E6A71"/>
        </a:buClr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E6A71"/>
        </a:buClr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13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5E6A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E6A71"/>
        </a:buClr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E6A71"/>
        </a:buClr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E6A7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E6A71"/>
        </a:buClr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E6A71"/>
        </a:buClr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026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5E6A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E6A71"/>
        </a:buClr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E6A71"/>
        </a:buClr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E6A7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E6A71"/>
        </a:buClr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E6A71"/>
        </a:buClr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.Richardson@hw.ac.uk" TargetMode="External"/><Relationship Id="rId2" Type="http://schemas.openxmlformats.org/officeDocument/2006/relationships/hyperlink" Target="mailto:jane.g.bell@hw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ists.asu.edu/cgi-bin/wa?A0=WPA-L" TargetMode="External"/><Relationship Id="rId2" Type="http://schemas.openxmlformats.org/officeDocument/2006/relationships/hyperlink" Target="http://www.acas.org.uk/index.aspx?articleid=190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education/2014/aug/11/students-work-part-time-employabilit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mplicit.harvard.edu/implicit/takeatest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LocalStore\lanjgb\Downloads\fundamental-facts-about-mental-health-2016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hecompleteuniversityguide.co.uk/media/4835861/scotland_bursary_scholarship_2018.pdf" TargetMode="External"/><Relationship Id="rId4" Type="http://schemas.openxmlformats.org/officeDocument/2006/relationships/hyperlink" Target="file:///C:\LocalStore\lanjgb\Downloads\Sexual%20identity,%20UK%202016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hronicle.com/article/Mobbing-Can-Damage-More/47736#c042164" TargetMode="External"/><Relationship Id="rId2" Type="http://schemas.openxmlformats.org/officeDocument/2006/relationships/hyperlink" Target="http://www2.warwick.ac.uk/fac/cross_fac/globalpeople/resourcebank/researchpaper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irp.edu/restorative-practices/defining-restorative/" TargetMode="External"/><Relationship Id="rId4" Type="http://schemas.openxmlformats.org/officeDocument/2006/relationships/hyperlink" Target="https://www.st-andrews.ac.uk/hr/edi/disability/facts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8424936" cy="2304255"/>
          </a:xfrm>
        </p:spPr>
        <p:txBody>
          <a:bodyPr>
            <a:normAutofit/>
          </a:bodyPr>
          <a:lstStyle/>
          <a:p>
            <a:r>
              <a:rPr lang="en-GB" dirty="0" smtClean="0"/>
              <a:t>Diversity Awareness Workshop, Pre-sessional Induction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365104"/>
            <a:ext cx="6400800" cy="1752600"/>
          </a:xfrm>
        </p:spPr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Jane </a:t>
            </a:r>
            <a:r>
              <a:rPr lang="en-GB" dirty="0"/>
              <a:t>Bell </a:t>
            </a:r>
            <a:r>
              <a:rPr lang="en-GB" dirty="0">
                <a:hlinkClick r:id="rId2"/>
              </a:rPr>
              <a:t>jane.g.bell@hw.ac.uk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Jane Richardson </a:t>
            </a:r>
            <a:r>
              <a:rPr lang="en-GB" dirty="0">
                <a:hlinkClick r:id="rId3"/>
              </a:rPr>
              <a:t>j.Richardson@hw.ac.uk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989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635080" cy="6480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Student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328592"/>
          </a:xfrm>
        </p:spPr>
        <p:txBody>
          <a:bodyPr>
            <a:normAutofit fontScale="85000" lnSpcReduction="10000"/>
          </a:bodyPr>
          <a:lstStyle/>
          <a:p>
            <a:r>
              <a:rPr lang="en-GB" dirty="0" err="1" smtClean="0"/>
              <a:t>Leki</a:t>
            </a:r>
            <a:r>
              <a:rPr lang="en-GB" dirty="0" smtClean="0"/>
              <a:t> (2001): ‘home’ students did not treat NNES students as equals, viewed them as ‘variously handicapped’</a:t>
            </a:r>
          </a:p>
          <a:p>
            <a:endParaRPr lang="en-GB" dirty="0" smtClean="0"/>
          </a:p>
          <a:p>
            <a:r>
              <a:rPr lang="en-GB" dirty="0" smtClean="0"/>
              <a:t>27% UK students struggling with mental health issues</a:t>
            </a:r>
            <a:r>
              <a:rPr lang="en-GB" dirty="0"/>
              <a:t> </a:t>
            </a:r>
            <a:r>
              <a:rPr lang="en-GB" dirty="0" smtClean="0"/>
              <a:t>(UK </a:t>
            </a:r>
            <a:r>
              <a:rPr lang="en-GB" dirty="0" err="1" smtClean="0"/>
              <a:t>Gov</a:t>
            </a:r>
            <a:r>
              <a:rPr lang="en-GB" dirty="0" smtClean="0"/>
              <a:t>, 2016), 21% of HWU students (HWU, 2018)</a:t>
            </a:r>
          </a:p>
          <a:p>
            <a:endParaRPr lang="en-GB" dirty="0" smtClean="0"/>
          </a:p>
          <a:p>
            <a:r>
              <a:rPr lang="en-GB" dirty="0" smtClean="0"/>
              <a:t>45% of HWU students report learning difficulties (HWU, 2018)</a:t>
            </a:r>
          </a:p>
          <a:p>
            <a:endParaRPr lang="en-GB" dirty="0" smtClean="0"/>
          </a:p>
          <a:p>
            <a:r>
              <a:rPr lang="en-GB" dirty="0"/>
              <a:t>95% of HEIs </a:t>
            </a:r>
            <a:r>
              <a:rPr lang="en-GB" dirty="0" smtClean="0"/>
              <a:t>↑ demand </a:t>
            </a:r>
            <a:r>
              <a:rPr lang="en-GB" dirty="0"/>
              <a:t>for counselling </a:t>
            </a:r>
            <a:r>
              <a:rPr lang="en-GB" dirty="0" smtClean="0"/>
              <a:t>services (PPR, 2017)</a:t>
            </a:r>
          </a:p>
          <a:p>
            <a:endParaRPr lang="en-GB" dirty="0" smtClean="0"/>
          </a:p>
          <a:p>
            <a:r>
              <a:rPr lang="en-GB" dirty="0"/>
              <a:t>S</a:t>
            </a:r>
            <a:r>
              <a:rPr lang="en-GB" dirty="0" smtClean="0"/>
              <a:t>tudent </a:t>
            </a:r>
            <a:r>
              <a:rPr lang="en-GB" dirty="0"/>
              <a:t>suicides </a:t>
            </a:r>
            <a:r>
              <a:rPr lang="en-GB" dirty="0" smtClean="0"/>
              <a:t>↑ to </a:t>
            </a:r>
            <a:r>
              <a:rPr lang="en-GB" dirty="0"/>
              <a:t>4.7% per 100,00 of </a:t>
            </a:r>
            <a:r>
              <a:rPr lang="en-GB" dirty="0" smtClean="0"/>
              <a:t>population </a:t>
            </a:r>
            <a:r>
              <a:rPr lang="en-GB" dirty="0"/>
              <a:t>(</a:t>
            </a:r>
            <a:r>
              <a:rPr lang="en-GB" dirty="0" smtClean="0"/>
              <a:t>Mental </a:t>
            </a:r>
            <a:r>
              <a:rPr lang="en-GB" dirty="0"/>
              <a:t>Health </a:t>
            </a:r>
            <a:r>
              <a:rPr lang="en-GB" dirty="0" smtClean="0"/>
              <a:t>Foundation, 2016/17).</a:t>
            </a: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49504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480720" cy="720080"/>
          </a:xfrm>
        </p:spPr>
        <p:txBody>
          <a:bodyPr>
            <a:normAutofit/>
          </a:bodyPr>
          <a:lstStyle/>
          <a:p>
            <a:r>
              <a:rPr lang="en-GB" dirty="0" smtClean="0"/>
              <a:t>Why focus on teachers?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51520" y="1268760"/>
            <a:ext cx="8911952" cy="5589240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>
                <a:solidFill>
                  <a:srgbClr val="495966"/>
                </a:solidFill>
              </a:rPr>
              <a:t>Equality Act (2010)</a:t>
            </a:r>
            <a:r>
              <a:rPr lang="en-GB" dirty="0">
                <a:solidFill>
                  <a:srgbClr val="495966"/>
                </a:solidFill>
              </a:rPr>
              <a:t>:</a:t>
            </a:r>
            <a:r>
              <a:rPr lang="en-GB" b="1" dirty="0">
                <a:solidFill>
                  <a:srgbClr val="495966"/>
                </a:solidFill>
              </a:rPr>
              <a:t> </a:t>
            </a:r>
            <a:r>
              <a:rPr lang="en-GB" dirty="0">
                <a:solidFill>
                  <a:srgbClr val="495966"/>
                </a:solidFill>
              </a:rPr>
              <a:t>responsibility to prevent discrimination</a:t>
            </a:r>
          </a:p>
          <a:p>
            <a:pPr marL="0" indent="0">
              <a:buNone/>
            </a:pPr>
            <a:endParaRPr lang="en-GB" dirty="0" smtClean="0">
              <a:solidFill>
                <a:srgbClr val="495966"/>
              </a:solidFill>
            </a:endParaRPr>
          </a:p>
          <a:p>
            <a:r>
              <a:rPr lang="en-GB" b="1" dirty="0">
                <a:solidFill>
                  <a:srgbClr val="7030A0"/>
                </a:solidFill>
              </a:rPr>
              <a:t>Dissonance between teacher beliefs and practice: </a:t>
            </a:r>
            <a:r>
              <a:rPr lang="en-GB" dirty="0">
                <a:solidFill>
                  <a:srgbClr val="7030A0"/>
                </a:solidFill>
              </a:rPr>
              <a:t>learner-centred vs teacher-centred (</a:t>
            </a:r>
            <a:r>
              <a:rPr lang="en-GB" dirty="0" err="1">
                <a:solidFill>
                  <a:srgbClr val="7030A0"/>
                </a:solidFill>
              </a:rPr>
              <a:t>Assen</a:t>
            </a:r>
            <a:r>
              <a:rPr lang="en-GB" dirty="0">
                <a:solidFill>
                  <a:srgbClr val="7030A0"/>
                </a:solidFill>
              </a:rPr>
              <a:t>, </a:t>
            </a:r>
            <a:r>
              <a:rPr lang="en-GB" dirty="0" err="1">
                <a:solidFill>
                  <a:srgbClr val="7030A0"/>
                </a:solidFill>
              </a:rPr>
              <a:t>Meijers</a:t>
            </a:r>
            <a:r>
              <a:rPr lang="en-GB" dirty="0">
                <a:solidFill>
                  <a:srgbClr val="7030A0"/>
                </a:solidFill>
              </a:rPr>
              <a:t>, </a:t>
            </a:r>
            <a:r>
              <a:rPr lang="en-GB" dirty="0" err="1">
                <a:solidFill>
                  <a:srgbClr val="7030A0"/>
                </a:solidFill>
              </a:rPr>
              <a:t>Otting</a:t>
            </a:r>
            <a:r>
              <a:rPr lang="en-GB" dirty="0">
                <a:solidFill>
                  <a:srgbClr val="7030A0"/>
                </a:solidFill>
              </a:rPr>
              <a:t>, </a:t>
            </a:r>
            <a:r>
              <a:rPr lang="en-GB" dirty="0" err="1">
                <a:solidFill>
                  <a:srgbClr val="7030A0"/>
                </a:solidFill>
              </a:rPr>
              <a:t>Poell</a:t>
            </a:r>
            <a:r>
              <a:rPr lang="en-GB" dirty="0">
                <a:solidFill>
                  <a:srgbClr val="7030A0"/>
                </a:solidFill>
              </a:rPr>
              <a:t>, 2016</a:t>
            </a:r>
            <a:r>
              <a:rPr lang="en-GB" dirty="0" smtClean="0">
                <a:solidFill>
                  <a:srgbClr val="7030A0"/>
                </a:solidFill>
              </a:rPr>
              <a:t>)</a:t>
            </a:r>
          </a:p>
          <a:p>
            <a:endParaRPr lang="en-GB" dirty="0">
              <a:solidFill>
                <a:srgbClr val="495966"/>
              </a:solidFill>
            </a:endParaRPr>
          </a:p>
          <a:p>
            <a:r>
              <a:rPr lang="en-GB" b="1" dirty="0" smtClean="0">
                <a:solidFill>
                  <a:srgbClr val="495966"/>
                </a:solidFill>
              </a:rPr>
              <a:t>Language</a:t>
            </a:r>
            <a:r>
              <a:rPr lang="en-GB" b="1" dirty="0">
                <a:solidFill>
                  <a:srgbClr val="495966"/>
                </a:solidFill>
              </a:rPr>
              <a:t>, culture and pedagogy </a:t>
            </a:r>
            <a:r>
              <a:rPr lang="en-GB" dirty="0" smtClean="0">
                <a:solidFill>
                  <a:srgbClr val="495966"/>
                </a:solidFill>
              </a:rPr>
              <a:t>linked </a:t>
            </a:r>
            <a:r>
              <a:rPr lang="en-GB" dirty="0">
                <a:solidFill>
                  <a:srgbClr val="495966"/>
                </a:solidFill>
              </a:rPr>
              <a:t>to participation in HE and admittance to chosen academic community (Kettle, 2017)</a:t>
            </a:r>
          </a:p>
          <a:p>
            <a:pPr marL="0" indent="0">
              <a:buNone/>
            </a:pPr>
            <a:endParaRPr lang="en-GB" dirty="0">
              <a:solidFill>
                <a:srgbClr val="495966"/>
              </a:solidFill>
            </a:endParaRPr>
          </a:p>
          <a:p>
            <a:r>
              <a:rPr lang="en-GB" b="1" dirty="0" smtClean="0">
                <a:solidFill>
                  <a:srgbClr val="7030A0"/>
                </a:solidFill>
              </a:rPr>
              <a:t>Institutional </a:t>
            </a:r>
            <a:r>
              <a:rPr lang="en-GB" b="1" dirty="0">
                <a:solidFill>
                  <a:srgbClr val="7030A0"/>
                </a:solidFill>
              </a:rPr>
              <a:t>approach:</a:t>
            </a:r>
            <a:r>
              <a:rPr lang="en-GB" dirty="0">
                <a:solidFill>
                  <a:srgbClr val="7030A0"/>
                </a:solidFill>
              </a:rPr>
              <a:t> examine structures to remove discrimination &amp; barriers to </a:t>
            </a:r>
            <a:r>
              <a:rPr lang="en-GB" dirty="0" smtClean="0">
                <a:solidFill>
                  <a:srgbClr val="7030A0"/>
                </a:solidFill>
              </a:rPr>
              <a:t>participation at </a:t>
            </a:r>
            <a:r>
              <a:rPr lang="en-GB" i="1" dirty="0" smtClean="0">
                <a:solidFill>
                  <a:srgbClr val="7030A0"/>
                </a:solidFill>
              </a:rPr>
              <a:t>every</a:t>
            </a:r>
            <a:r>
              <a:rPr lang="en-GB" dirty="0" smtClean="0">
                <a:solidFill>
                  <a:srgbClr val="7030A0"/>
                </a:solidFill>
              </a:rPr>
              <a:t> level</a:t>
            </a: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495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569370" cy="792088"/>
          </a:xfrm>
        </p:spPr>
        <p:txBody>
          <a:bodyPr/>
          <a:lstStyle/>
          <a:p>
            <a:r>
              <a:rPr lang="en-GB" dirty="0" smtClean="0"/>
              <a:t>Exploring our own biases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‘I teach Maths, I don’t need to think about culture’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‘too many Chinese students’</a:t>
            </a:r>
          </a:p>
          <a:p>
            <a:r>
              <a:rPr lang="en-GB" dirty="0" smtClean="0"/>
              <a:t>‘Students want to learn ‘proper’ English’ 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Stereotyping, e.g. men ‘better’ at Maths -&gt; fewer women in STEM</a:t>
            </a:r>
          </a:p>
          <a:p>
            <a:r>
              <a:rPr lang="en-GB" dirty="0" smtClean="0"/>
              <a:t>Indian or Pakistani English vs British English, e.g. ‘</a:t>
            </a:r>
            <a:r>
              <a:rPr lang="en-GB" dirty="0" err="1" smtClean="0"/>
              <a:t>mis</a:t>
            </a:r>
            <a:r>
              <a:rPr lang="en-GB" dirty="0" smtClean="0"/>
              <a:t>’-use of </a:t>
            </a:r>
            <a:r>
              <a:rPr lang="en-GB" dirty="0"/>
              <a:t>P</a:t>
            </a:r>
            <a:r>
              <a:rPr lang="en-GB" dirty="0" smtClean="0"/>
              <a:t>resent </a:t>
            </a:r>
            <a:r>
              <a:rPr lang="en-GB" dirty="0"/>
              <a:t>C</a:t>
            </a:r>
            <a:r>
              <a:rPr lang="en-GB" dirty="0" smtClean="0"/>
              <a:t>ontinuous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Arabic students ‘good at speaking, </a:t>
            </a:r>
            <a:r>
              <a:rPr lang="en-GB" dirty="0">
                <a:solidFill>
                  <a:srgbClr val="7030A0"/>
                </a:solidFill>
              </a:rPr>
              <a:t>not </a:t>
            </a:r>
            <a:r>
              <a:rPr lang="en-GB" dirty="0" smtClean="0">
                <a:solidFill>
                  <a:srgbClr val="7030A0"/>
                </a:solidFill>
              </a:rPr>
              <a:t>writing’</a:t>
            </a:r>
          </a:p>
          <a:p>
            <a:r>
              <a:rPr lang="en-GB" dirty="0"/>
              <a:t>‘poor’ English = low cognitive ability</a:t>
            </a:r>
          </a:p>
          <a:p>
            <a:pPr marL="0" indent="0">
              <a:buNone/>
            </a:pPr>
            <a:r>
              <a:rPr lang="en-GB" dirty="0"/>
              <a:t>    (</a:t>
            </a:r>
            <a:r>
              <a:rPr lang="en-GB" dirty="0" err="1"/>
              <a:t>Leki</a:t>
            </a:r>
            <a:r>
              <a:rPr lang="en-GB" dirty="0"/>
              <a:t>, 2001)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Chinese </a:t>
            </a:r>
            <a:r>
              <a:rPr lang="en-GB" dirty="0" smtClean="0">
                <a:solidFill>
                  <a:srgbClr val="7030A0"/>
                </a:solidFill>
              </a:rPr>
              <a:t>students ‘quiet’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460" y="4869160"/>
            <a:ext cx="2811540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840760" cy="1080120"/>
          </a:xfrm>
        </p:spPr>
        <p:txBody>
          <a:bodyPr>
            <a:noAutofit/>
          </a:bodyPr>
          <a:lstStyle/>
          <a:p>
            <a:r>
              <a:rPr lang="en-GB" sz="3200" dirty="0" smtClean="0"/>
              <a:t>Evolution of attitudes in HE to international students </a:t>
            </a:r>
            <a:r>
              <a:rPr lang="en-GB" sz="2800" dirty="0" smtClean="0"/>
              <a:t>(Kettle, 2017)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5328592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International students as: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Deficient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Font typeface="Arial" panose="020B0604020202020204" pitchFamily="34" charset="0"/>
              <a:buAutoNum type="arabicPeriod" startAt="2"/>
            </a:pPr>
            <a:r>
              <a:rPr lang="en-GB" b="1" dirty="0" smtClean="0"/>
              <a:t>Different but adaptive </a:t>
            </a:r>
            <a:r>
              <a:rPr lang="en-GB" dirty="0" smtClean="0"/>
              <a:t>(“the way we do things here</a:t>
            </a:r>
            <a:r>
              <a:rPr lang="en-GB" dirty="0"/>
              <a:t>”) </a:t>
            </a:r>
          </a:p>
          <a:p>
            <a:pPr marL="514350" indent="-514350">
              <a:buAutoNum type="arabicPeriod" startAt="2"/>
            </a:pPr>
            <a:endParaRPr lang="en-GB" dirty="0" smtClean="0"/>
          </a:p>
          <a:p>
            <a:pPr marL="514350" indent="-514350">
              <a:buFont typeface="Arial" panose="020B0604020202020204" pitchFamily="34" charset="0"/>
              <a:buAutoNum type="arabicPeriod" startAt="2"/>
            </a:pPr>
            <a:r>
              <a:rPr lang="en-GB" b="1" dirty="0" smtClean="0"/>
              <a:t>Focus on </a:t>
            </a:r>
            <a:r>
              <a:rPr lang="en-GB" b="1" dirty="0"/>
              <a:t>the institution and its power </a:t>
            </a:r>
            <a:r>
              <a:rPr lang="en-GB" b="1" dirty="0" smtClean="0"/>
              <a:t>relations </a:t>
            </a:r>
            <a:r>
              <a:rPr lang="en-GB" dirty="0"/>
              <a:t>(student has agency and can choose to appropriate some aspects of UK academic culture)</a:t>
            </a:r>
          </a:p>
          <a:p>
            <a:pPr marL="514350" indent="-514350">
              <a:buAutoNum type="arabicPeriod" startAt="2"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60" y="1443568"/>
            <a:ext cx="359664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07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6696744" cy="64807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Potential benefits of diversity: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54461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Better </a:t>
            </a:r>
            <a:r>
              <a:rPr lang="en-GB" dirty="0" smtClean="0"/>
              <a:t>problem-solving – different perspectives</a:t>
            </a:r>
          </a:p>
          <a:p>
            <a:r>
              <a:rPr lang="en-GB" dirty="0" smtClean="0"/>
              <a:t>Sharing perspectives, </a:t>
            </a:r>
            <a:r>
              <a:rPr lang="en-GB" dirty="0"/>
              <a:t>b</a:t>
            </a:r>
            <a:r>
              <a:rPr lang="en-GB" dirty="0" smtClean="0"/>
              <a:t>uilding new understandings </a:t>
            </a:r>
            <a:r>
              <a:rPr lang="en-GB" sz="2000" dirty="0" smtClean="0"/>
              <a:t>(Jackson, 2014</a:t>
            </a:r>
            <a:r>
              <a:rPr lang="en-GB" sz="2000" dirty="0" smtClean="0"/>
              <a:t>)</a:t>
            </a:r>
          </a:p>
          <a:p>
            <a:endParaRPr lang="en-GB" sz="2000" dirty="0" smtClean="0"/>
          </a:p>
          <a:p>
            <a:r>
              <a:rPr lang="en-GB" dirty="0"/>
              <a:t>Increased engagement - people respected for who they are </a:t>
            </a:r>
            <a:r>
              <a:rPr lang="en-GB" sz="2000" dirty="0" smtClean="0"/>
              <a:t>(Lozano &amp; </a:t>
            </a:r>
            <a:r>
              <a:rPr lang="en-GB" sz="2000" dirty="0" err="1" smtClean="0"/>
              <a:t>Escrich</a:t>
            </a:r>
            <a:r>
              <a:rPr lang="en-GB" sz="2000" dirty="0" smtClean="0"/>
              <a:t>, 2017</a:t>
            </a:r>
            <a:r>
              <a:rPr lang="en-GB" sz="2000" dirty="0" smtClean="0"/>
              <a:t>)</a:t>
            </a:r>
          </a:p>
          <a:p>
            <a:endParaRPr lang="en-GB" sz="2000" dirty="0" smtClean="0"/>
          </a:p>
          <a:p>
            <a:r>
              <a:rPr lang="en-GB" dirty="0" smtClean="0"/>
              <a:t>If </a:t>
            </a:r>
            <a:r>
              <a:rPr lang="en-GB" dirty="0" smtClean="0"/>
              <a:t>accorded dignity, </a:t>
            </a:r>
            <a:r>
              <a:rPr lang="en-US" dirty="0"/>
              <a:t>individuals can fulfil their potential </a:t>
            </a:r>
            <a:r>
              <a:rPr lang="en-US" dirty="0" smtClean="0"/>
              <a:t>and express their ID </a:t>
            </a:r>
            <a:r>
              <a:rPr lang="en-US" sz="2000" dirty="0" smtClean="0"/>
              <a:t>(Bell, Strani &amp; Ahmad, 2018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dirty="0" smtClean="0"/>
              <a:t>Thinking about counter-stereotypes → more flexible, creative thinking (</a:t>
            </a:r>
            <a:r>
              <a:rPr lang="en-US" sz="2200" dirty="0" smtClean="0"/>
              <a:t>Goclowska, Crisp &amp; </a:t>
            </a:r>
            <a:r>
              <a:rPr lang="en-US" sz="2200" dirty="0" err="1" smtClean="0"/>
              <a:t>Labuschagne</a:t>
            </a:r>
            <a:r>
              <a:rPr lang="en-US" sz="2200" dirty="0" smtClean="0"/>
              <a:t>, 2012</a:t>
            </a:r>
            <a:r>
              <a:rPr lang="en-US" dirty="0" smtClean="0"/>
              <a:t>) 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22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491064" cy="86409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Challenges &amp; Barriers: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58924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Criticism of HE for ‘othering’ </a:t>
            </a:r>
            <a:r>
              <a:rPr lang="en-GB" dirty="0" smtClean="0"/>
              <a:t>some </a:t>
            </a:r>
            <a:r>
              <a:rPr lang="en-GB" dirty="0"/>
              <a:t>students from </a:t>
            </a:r>
            <a:r>
              <a:rPr lang="en-GB" dirty="0" smtClean="0"/>
              <a:t>Day 1, </a:t>
            </a:r>
            <a:r>
              <a:rPr lang="en-GB" dirty="0"/>
              <a:t>via student categories (e.g. </a:t>
            </a:r>
            <a:r>
              <a:rPr lang="en-GB" dirty="0" err="1"/>
              <a:t>Dippold</a:t>
            </a:r>
            <a:r>
              <a:rPr lang="en-GB" dirty="0"/>
              <a:t> </a:t>
            </a:r>
            <a:r>
              <a:rPr lang="en-GB" i="1" dirty="0"/>
              <a:t>et al</a:t>
            </a:r>
            <a:r>
              <a:rPr lang="en-GB" dirty="0"/>
              <a:t>, 2018) </a:t>
            </a:r>
          </a:p>
          <a:p>
            <a:endParaRPr lang="en-GB" dirty="0"/>
          </a:p>
          <a:p>
            <a:r>
              <a:rPr lang="en-GB" dirty="0"/>
              <a:t>BUT, if no recognition of different groups, how to target different types of support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 smtClean="0"/>
              <a:t>HE ostensibly meritocratic: but this based on faulty premise of equal opportunities for all – may in fact perpetuate inequality (Johansson &amp; </a:t>
            </a:r>
            <a:r>
              <a:rPr lang="en-GB" dirty="0" err="1" smtClean="0"/>
              <a:t>Sliwa</a:t>
            </a:r>
            <a:r>
              <a:rPr lang="en-GB" dirty="0" smtClean="0"/>
              <a:t>, </a:t>
            </a:r>
            <a:r>
              <a:rPr lang="en-GB" dirty="0" smtClean="0">
                <a:solidFill>
                  <a:schemeClr val="accent3"/>
                </a:solidFill>
              </a:rPr>
              <a:t>2014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/>
              <a:t>Tension between a) highlighting benefits of diversity to students and b) encouraging them to see beyond superficial differences, e.g. </a:t>
            </a:r>
            <a:r>
              <a:rPr lang="en-GB" dirty="0" smtClean="0"/>
              <a:t>nationality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(Holliday, 2016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Creating learning environments based on mutual respect, despite sometimes conflicting cultural values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5884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563072" cy="6480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58924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For students to view diversity as a strength, institutions &amp; teaching staff must also do so – evidence of benefits</a:t>
            </a:r>
          </a:p>
          <a:p>
            <a:endParaRPr lang="en-GB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rgbClr val="7030A0"/>
                </a:solidFill>
              </a:rPr>
              <a:t>Teaching staff cultural self-awareness key to development of student </a:t>
            </a:r>
            <a:r>
              <a:rPr lang="en-GB" dirty="0" smtClean="0">
                <a:solidFill>
                  <a:srgbClr val="7030A0"/>
                </a:solidFill>
              </a:rPr>
              <a:t>self-awareness</a:t>
            </a:r>
          </a:p>
          <a:p>
            <a:endParaRPr lang="en-GB" dirty="0">
              <a:solidFill>
                <a:srgbClr val="7030A0"/>
              </a:solidFill>
            </a:endParaRPr>
          </a:p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Helping student groups to find common interests is key to facilitating development of negotiated cultures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based on mutual 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respect</a:t>
            </a:r>
          </a:p>
          <a:p>
            <a:endParaRPr lang="en-GB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rgbClr val="7030A0"/>
                </a:solidFill>
              </a:rPr>
              <a:t>HEIs must manage diversity</a:t>
            </a:r>
            <a:r>
              <a:rPr lang="en-GB" b="1" dirty="0" smtClean="0">
                <a:solidFill>
                  <a:srgbClr val="7030A0"/>
                </a:solidFill>
              </a:rPr>
              <a:t> pro-actively</a:t>
            </a:r>
            <a:r>
              <a:rPr lang="en-GB" dirty="0" smtClean="0">
                <a:solidFill>
                  <a:srgbClr val="7030A0"/>
                </a:solidFill>
              </a:rPr>
              <a:t>: clear procedures to address discrimination and increase participation – </a:t>
            </a:r>
            <a:r>
              <a:rPr lang="en-GB" b="1" dirty="0" smtClean="0">
                <a:solidFill>
                  <a:srgbClr val="7030A0"/>
                </a:solidFill>
              </a:rPr>
              <a:t>cultural mainstreaming</a:t>
            </a:r>
            <a:r>
              <a:rPr lang="en-GB" dirty="0" smtClean="0">
                <a:solidFill>
                  <a:srgbClr val="7030A0"/>
                </a:solidFill>
              </a:rPr>
              <a:t>?</a:t>
            </a:r>
          </a:p>
          <a:p>
            <a:endParaRPr lang="en-GB" dirty="0" smtClean="0">
              <a:solidFill>
                <a:schemeClr val="tx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3"/>
              </a:solidFill>
            </a:endParaRPr>
          </a:p>
          <a:p>
            <a:endParaRPr lang="en-GB" dirty="0" smtClean="0">
              <a:solidFill>
                <a:srgbClr val="7030A0"/>
              </a:solidFill>
            </a:endParaRPr>
          </a:p>
          <a:p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6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6059016" cy="720080"/>
          </a:xfrm>
        </p:spPr>
        <p:txBody>
          <a:bodyPr/>
          <a:lstStyle/>
          <a:p>
            <a:r>
              <a:rPr lang="en-GB" dirty="0" smtClean="0"/>
              <a:t>Over to you….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04056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b="1" dirty="0" smtClean="0">
                <a:solidFill>
                  <a:srgbClr val="7030A0"/>
                </a:solidFill>
              </a:rPr>
              <a:t>In small groups, choose topics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b="1" dirty="0" smtClean="0">
                <a:solidFill>
                  <a:srgbClr val="7030A0"/>
                </a:solidFill>
              </a:rPr>
              <a:t>in Q1, Section A to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b="1" dirty="0" smtClean="0">
                <a:solidFill>
                  <a:srgbClr val="7030A0"/>
                </a:solidFill>
              </a:rPr>
              <a:t>discuss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b="1" dirty="0" smtClean="0">
                <a:solidFill>
                  <a:srgbClr val="7030A0"/>
                </a:solidFill>
              </a:rPr>
              <a:t>(8 minutes)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2. </a:t>
            </a:r>
            <a:r>
              <a:rPr lang="en-GB" b="1" dirty="0" smtClean="0"/>
              <a:t>Report back </a:t>
            </a:r>
            <a:r>
              <a:rPr lang="en-GB" dirty="0" smtClean="0"/>
              <a:t>some key ideas </a:t>
            </a:r>
            <a:r>
              <a:rPr lang="en-GB" b="1" dirty="0" smtClean="0"/>
              <a:t>(7 minutes)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rgbClr val="7030A0"/>
                </a:solidFill>
              </a:rPr>
              <a:t>3. Choose cultural </a:t>
            </a:r>
            <a:r>
              <a:rPr lang="en-GB" b="1" dirty="0">
                <a:solidFill>
                  <a:srgbClr val="7030A0"/>
                </a:solidFill>
              </a:rPr>
              <a:t>misunderstandings </a:t>
            </a:r>
            <a:r>
              <a:rPr lang="en-GB" b="1" dirty="0" smtClean="0">
                <a:solidFill>
                  <a:srgbClr val="7030A0"/>
                </a:solidFill>
              </a:rPr>
              <a:t>in Section B to discuss (8 minutes) </a:t>
            </a:r>
            <a:endParaRPr lang="en-GB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4. </a:t>
            </a:r>
            <a:r>
              <a:rPr lang="en-GB" b="1" dirty="0" smtClean="0"/>
              <a:t>Report back </a:t>
            </a:r>
            <a:r>
              <a:rPr lang="en-GB" dirty="0" smtClean="0"/>
              <a:t>some key ideas </a:t>
            </a:r>
            <a:r>
              <a:rPr lang="en-GB" b="1" dirty="0" smtClean="0"/>
              <a:t>(7 minutes)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89729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563072" cy="864096"/>
          </a:xfrm>
        </p:spPr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Thank you for taking part!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533820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600" dirty="0" smtClean="0">
                <a:solidFill>
                  <a:srgbClr val="7030A0"/>
                </a:solidFill>
              </a:rPr>
              <a:t>‘‘</a:t>
            </a:r>
            <a:r>
              <a:rPr lang="en-GB" sz="3600" dirty="0">
                <a:solidFill>
                  <a:srgbClr val="7030A0"/>
                </a:solidFill>
              </a:rPr>
              <a:t>Cultural </a:t>
            </a:r>
            <a:r>
              <a:rPr lang="en-US" sz="3600" dirty="0">
                <a:solidFill>
                  <a:srgbClr val="7030A0"/>
                </a:solidFill>
              </a:rPr>
              <a:t>diversity is as necessary for humankind as biodiversity is </a:t>
            </a:r>
            <a:r>
              <a:rPr lang="en-GB" sz="3600" dirty="0">
                <a:solidFill>
                  <a:srgbClr val="7030A0"/>
                </a:solidFill>
              </a:rPr>
              <a:t>for nature” (UNESCO, 2001, Article 1)</a:t>
            </a:r>
            <a:r>
              <a:rPr lang="en-GB" sz="2000" dirty="0"/>
              <a:t/>
            </a:r>
            <a:br>
              <a:rPr lang="en-GB" sz="2000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724" y="1986076"/>
            <a:ext cx="3554276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1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69776"/>
            <a:ext cx="6563072" cy="782960"/>
          </a:xfrm>
        </p:spPr>
        <p:txBody>
          <a:bodyPr/>
          <a:lstStyle/>
          <a:p>
            <a:r>
              <a:rPr lang="en-GB" dirty="0"/>
              <a:t>R</a:t>
            </a:r>
            <a:r>
              <a:rPr lang="en-GB" dirty="0" smtClean="0"/>
              <a:t>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472608"/>
          </a:xfrm>
        </p:spPr>
        <p:txBody>
          <a:bodyPr>
            <a:noAutofit/>
          </a:bodyPr>
          <a:lstStyle/>
          <a:p>
            <a:r>
              <a:rPr lang="en-GB" sz="1800" dirty="0" smtClean="0"/>
              <a:t>ACAS (2018) Mental Health in </a:t>
            </a:r>
            <a:r>
              <a:rPr lang="en-GB" sz="1800" dirty="0"/>
              <a:t>the Workplace. </a:t>
            </a:r>
            <a:r>
              <a:rPr lang="en-GB" sz="1800" dirty="0">
                <a:hlinkClick r:id="rId2"/>
              </a:rPr>
              <a:t>http://</a:t>
            </a:r>
            <a:r>
              <a:rPr lang="en-GB" sz="1800" dirty="0" smtClean="0">
                <a:hlinkClick r:id="rId2"/>
              </a:rPr>
              <a:t>www.acas.org.uk/index.aspx?articleid=1900</a:t>
            </a:r>
            <a:r>
              <a:rPr lang="en-GB" sz="1800" dirty="0" smtClean="0"/>
              <a:t> </a:t>
            </a:r>
          </a:p>
          <a:p>
            <a:r>
              <a:rPr lang="en-GB" altLang="en-US" sz="1800" dirty="0"/>
              <a:t>Bell, J., Strani, K. &amp; Ahmad, J. (2018)</a:t>
            </a:r>
            <a:r>
              <a:rPr lang="en-US" altLang="en-US" sz="1800" dirty="0"/>
              <a:t>, Dignity and Diversity in the Workplace in M. Nic Craith &amp; K. Strani (eds.) </a:t>
            </a:r>
            <a:r>
              <a:rPr lang="en-US" altLang="en-US" sz="1800" i="1" dirty="0"/>
              <a:t>Intercultural Issues in Business Management</a:t>
            </a:r>
            <a:r>
              <a:rPr lang="en-US" altLang="en-US" sz="1800" dirty="0"/>
              <a:t>. In press. Edinburgh: </a:t>
            </a:r>
            <a:r>
              <a:rPr lang="en-US" altLang="en-US" sz="1800" dirty="0" smtClean="0"/>
              <a:t>HWU</a:t>
            </a:r>
            <a:endParaRPr lang="en-GB" sz="1800" dirty="0" smtClean="0"/>
          </a:p>
          <a:p>
            <a:r>
              <a:rPr lang="en-GB" sz="1800" dirty="0" err="1" smtClean="0"/>
              <a:t>Dogancay-Aktuna</a:t>
            </a:r>
            <a:r>
              <a:rPr lang="en-GB" sz="1800" dirty="0" smtClean="0"/>
              <a:t>, S. &amp; Hardman, J. (2017) A Framework for Incorporating an English as an International Language Perspective into TESOL Teacher Education. In Matsuda</a:t>
            </a:r>
            <a:r>
              <a:rPr lang="en-GB" sz="1800" dirty="0"/>
              <a:t>, A. (</a:t>
            </a:r>
            <a:r>
              <a:rPr lang="en-GB" sz="1800" dirty="0" err="1"/>
              <a:t>ed</a:t>
            </a:r>
            <a:r>
              <a:rPr lang="en-GB" sz="1800" dirty="0" smtClean="0"/>
              <a:t>) </a:t>
            </a:r>
            <a:r>
              <a:rPr lang="en-GB" sz="1800" i="1" dirty="0"/>
              <a:t>Preparing Teachers to Teach English as an International Language </a:t>
            </a:r>
            <a:r>
              <a:rPr lang="en-GB" sz="1800" dirty="0"/>
              <a:t>Bristol: Multilingual </a:t>
            </a:r>
            <a:r>
              <a:rPr lang="en-GB" sz="1800" dirty="0" smtClean="0"/>
              <a:t>Matters</a:t>
            </a:r>
            <a:endParaRPr lang="en-GB" sz="1800" dirty="0"/>
          </a:p>
          <a:p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Deardorff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D.K. (2006) </a:t>
            </a:r>
            <a:r>
              <a:rPr lang="en-GB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Indentification</a:t>
            </a:r>
            <a:r>
              <a:rPr lang="en-GB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and Assessment of Intercultural Competence as a student Outcome of </a:t>
            </a:r>
            <a:r>
              <a:rPr lang="en-GB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Internationalization. </a:t>
            </a:r>
            <a:r>
              <a:rPr lang="en-GB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Journal of Studies in International Education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Volume 10, No. 3, </a:t>
            </a:r>
            <a:r>
              <a:rPr lang="en-GB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241-266</a:t>
            </a:r>
            <a:endParaRPr lang="en-GB" sz="1800" dirty="0" smtClean="0"/>
          </a:p>
          <a:p>
            <a:r>
              <a:rPr lang="en-GB" sz="1800" dirty="0" smtClean="0"/>
              <a:t>Everett, J. (2014, May 31) </a:t>
            </a:r>
            <a:r>
              <a:rPr lang="en-GB" sz="1800" i="1" dirty="0" smtClean="0"/>
              <a:t>Bullying</a:t>
            </a:r>
            <a:r>
              <a:rPr lang="en-GB" sz="1800" dirty="0" smtClean="0"/>
              <a:t>. Message posted to </a:t>
            </a:r>
            <a:r>
              <a:rPr lang="en-GB" sz="1800" dirty="0" smtClean="0">
                <a:hlinkClick r:id="rId3"/>
              </a:rPr>
              <a:t>https://lists.asu.edu/cgi-bin/wa?A0=WPA-L</a:t>
            </a:r>
            <a:endParaRPr lang="en-GB" sz="1800" dirty="0" smtClean="0"/>
          </a:p>
          <a:p>
            <a:r>
              <a:rPr lang="en-GB" sz="1800" dirty="0" smtClean="0"/>
              <a:t>Galloway, N. (2017) Global </a:t>
            </a:r>
            <a:r>
              <a:rPr lang="en-GB" sz="1800" dirty="0" err="1" smtClean="0"/>
              <a:t>Englishes</a:t>
            </a:r>
            <a:r>
              <a:rPr lang="en-GB" sz="1800" dirty="0" smtClean="0"/>
              <a:t> for Language Teaching: Preparing MSc TESOL Students to Teach in a Globalized World. In </a:t>
            </a:r>
            <a:r>
              <a:rPr lang="en-GB" sz="1800" dirty="0"/>
              <a:t>Matsuda, A. (</a:t>
            </a:r>
            <a:r>
              <a:rPr lang="en-GB" sz="1800" dirty="0" err="1"/>
              <a:t>ed</a:t>
            </a:r>
            <a:r>
              <a:rPr lang="en-GB" sz="1800" dirty="0"/>
              <a:t>) </a:t>
            </a:r>
            <a:r>
              <a:rPr lang="en-GB" sz="1800" dirty="0" smtClean="0"/>
              <a:t> </a:t>
            </a:r>
            <a:r>
              <a:rPr lang="en-GB" sz="1800" i="1" dirty="0"/>
              <a:t>Preparing Teachers to Teach English as an International Language </a:t>
            </a:r>
            <a:r>
              <a:rPr lang="en-GB" sz="1800" dirty="0"/>
              <a:t>Bristol: Multilingual </a:t>
            </a:r>
            <a:r>
              <a:rPr lang="en-GB" sz="1800" dirty="0" smtClean="0"/>
              <a:t>Matters</a:t>
            </a: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531421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635080" cy="720080"/>
          </a:xfrm>
        </p:spPr>
        <p:txBody>
          <a:bodyPr/>
          <a:lstStyle/>
          <a:p>
            <a:r>
              <a:rPr lang="en-GB" dirty="0" smtClean="0"/>
              <a:t>Session 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4006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How diverse is UK Higher Education?</a:t>
            </a:r>
          </a:p>
          <a:p>
            <a:endParaRPr lang="en-GB" dirty="0"/>
          </a:p>
          <a:p>
            <a:r>
              <a:rPr lang="en-GB" dirty="0" smtClean="0"/>
              <a:t>Why is change needed?</a:t>
            </a:r>
          </a:p>
          <a:p>
            <a:endParaRPr lang="en-GB" dirty="0"/>
          </a:p>
          <a:p>
            <a:r>
              <a:rPr lang="en-GB" dirty="0" smtClean="0"/>
              <a:t>Benefits of diverse groups</a:t>
            </a:r>
          </a:p>
          <a:p>
            <a:endParaRPr lang="en-GB" dirty="0" smtClean="0"/>
          </a:p>
          <a:p>
            <a:r>
              <a:rPr lang="en-GB" dirty="0" smtClean="0"/>
              <a:t>Challenges &amp; barriers to change in HE</a:t>
            </a:r>
          </a:p>
          <a:p>
            <a:endParaRPr lang="en-GB" dirty="0" smtClean="0"/>
          </a:p>
          <a:p>
            <a:r>
              <a:rPr lang="en-GB" dirty="0" smtClean="0"/>
              <a:t>Implications</a:t>
            </a:r>
          </a:p>
          <a:p>
            <a:endParaRPr lang="en-GB" dirty="0" smtClean="0"/>
          </a:p>
          <a:p>
            <a:r>
              <a:rPr lang="en-GB" dirty="0" smtClean="0"/>
              <a:t>Over to you….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1"/>
            <a:ext cx="2339752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40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563072" cy="6480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References, cont’d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661248"/>
          </a:xfrm>
        </p:spPr>
        <p:txBody>
          <a:bodyPr>
            <a:noAutofit/>
          </a:bodyPr>
          <a:lstStyle/>
          <a:p>
            <a:r>
              <a:rPr lang="en-US" sz="1700" dirty="0"/>
              <a:t>Gil, N. (1/08/14) </a:t>
            </a:r>
            <a:r>
              <a:rPr lang="en-GB" sz="1700" dirty="0"/>
              <a:t>One in seven students work full-time while they study. Guardian </a:t>
            </a:r>
            <a:r>
              <a:rPr lang="en-GB" sz="1700" dirty="0">
                <a:hlinkClick r:id="rId3"/>
              </a:rPr>
              <a:t>https://www.theguardian.com/education/2014/aug/11/students-work-part-time-employability</a:t>
            </a:r>
            <a:endParaRPr lang="en-US" sz="1700" dirty="0"/>
          </a:p>
          <a:p>
            <a:r>
              <a:rPr lang="en-US" sz="1700" dirty="0" err="1"/>
              <a:t>Goclowska</a:t>
            </a:r>
            <a:r>
              <a:rPr lang="en-US" sz="1700" dirty="0"/>
              <a:t>, M. Crisp, R., </a:t>
            </a:r>
            <a:r>
              <a:rPr lang="en-US" sz="1700" dirty="0" err="1"/>
              <a:t>Labuschagne,K</a:t>
            </a:r>
            <a:r>
              <a:rPr lang="en-US" sz="1700" dirty="0"/>
              <a:t>. (2012) Can counter-stereotypes boost flexible thinking? </a:t>
            </a:r>
            <a:r>
              <a:rPr lang="en-US" sz="1700" i="1" dirty="0"/>
              <a:t>Group Processes &amp; Intergroup Relations </a:t>
            </a:r>
            <a:r>
              <a:rPr lang="en-US" sz="1700" dirty="0"/>
              <a:t>16(2), </a:t>
            </a:r>
            <a:r>
              <a:rPr lang="en-US" sz="1700" dirty="0" smtClean="0"/>
              <a:t>217-231</a:t>
            </a:r>
            <a:endParaRPr lang="en-GB" sz="17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1700" dirty="0" smtClean="0">
                <a:solidFill>
                  <a:schemeClr val="accent3">
                    <a:lumMod val="75000"/>
                  </a:schemeClr>
                </a:solidFill>
              </a:rPr>
              <a:t>Harvard </a:t>
            </a:r>
            <a:r>
              <a:rPr lang="en-GB" sz="1700" dirty="0" smtClean="0">
                <a:solidFill>
                  <a:schemeClr val="accent3">
                    <a:lumMod val="75000"/>
                  </a:schemeClr>
                </a:solidFill>
              </a:rPr>
              <a:t>University (2018) </a:t>
            </a:r>
            <a:r>
              <a:rPr lang="en-US" sz="1700" i="1" dirty="0">
                <a:solidFill>
                  <a:schemeClr val="accent3">
                    <a:lumMod val="75000"/>
                  </a:schemeClr>
                </a:solidFill>
              </a:rPr>
              <a:t>Project Implicit: Harvard Unconscious Bias </a:t>
            </a:r>
            <a:r>
              <a:rPr lang="en-US" sz="1700" i="1" dirty="0" smtClean="0">
                <a:solidFill>
                  <a:schemeClr val="accent3">
                    <a:lumMod val="75000"/>
                  </a:schemeClr>
                </a:solidFill>
              </a:rPr>
              <a:t>Test  </a:t>
            </a:r>
            <a:r>
              <a:rPr lang="en-US" sz="1700" dirty="0" smtClean="0">
                <a:solidFill>
                  <a:schemeClr val="accent3">
                    <a:lumMod val="75000"/>
                  </a:schemeClr>
                </a:solidFill>
                <a:hlinkClick r:id="rId4"/>
              </a:rPr>
              <a:t>https</a:t>
            </a:r>
            <a:r>
              <a:rPr lang="en-US" sz="1700" dirty="0">
                <a:solidFill>
                  <a:schemeClr val="accent3">
                    <a:lumMod val="75000"/>
                  </a:schemeClr>
                </a:solidFill>
                <a:hlinkClick r:id="rId4"/>
              </a:rPr>
              <a:t>://</a:t>
            </a:r>
            <a:r>
              <a:rPr lang="en-US" sz="1700" dirty="0" smtClean="0">
                <a:solidFill>
                  <a:schemeClr val="accent3">
                    <a:lumMod val="75000"/>
                  </a:schemeClr>
                </a:solidFill>
                <a:hlinkClick r:id="rId4"/>
              </a:rPr>
              <a:t>implicit.harvard.edu/implicit/takeatest.html</a:t>
            </a:r>
            <a:r>
              <a:rPr lang="en-US" sz="17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GB" sz="1700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1700" dirty="0" smtClean="0"/>
              <a:t>Holliday, A. </a:t>
            </a:r>
            <a:r>
              <a:rPr lang="en-GB" sz="1700" dirty="0"/>
              <a:t>(2016) Difference and awareness in cultural travel:</a:t>
            </a:r>
          </a:p>
          <a:p>
            <a:r>
              <a:rPr lang="en-GB" sz="1700" dirty="0"/>
              <a:t>negotiating blocks and threads, </a:t>
            </a:r>
            <a:r>
              <a:rPr lang="en-GB" sz="1700" i="1" dirty="0"/>
              <a:t>Language and Intercultural Communication</a:t>
            </a:r>
            <a:r>
              <a:rPr lang="en-GB" sz="1700" dirty="0"/>
              <a:t>, 16:3, 318-331</a:t>
            </a:r>
            <a:endParaRPr lang="en-GB" sz="1700" dirty="0" smtClean="0"/>
          </a:p>
          <a:p>
            <a:r>
              <a:rPr lang="en-GB" sz="1700" dirty="0" smtClean="0"/>
              <a:t>Jackson</a:t>
            </a:r>
            <a:r>
              <a:rPr lang="en-GB" sz="1700" dirty="0"/>
              <a:t>, J.  (2014) </a:t>
            </a:r>
            <a:r>
              <a:rPr lang="en-GB" sz="1700" i="1" dirty="0"/>
              <a:t>Introducing language and intercultural communication</a:t>
            </a:r>
            <a:r>
              <a:rPr lang="en-GB" sz="1700" dirty="0"/>
              <a:t> London: </a:t>
            </a:r>
            <a:r>
              <a:rPr lang="en-GB" sz="1700" dirty="0" smtClean="0"/>
              <a:t>Routledge</a:t>
            </a:r>
          </a:p>
          <a:p>
            <a:r>
              <a:rPr lang="en-GB" sz="1700" dirty="0"/>
              <a:t>Johansson, M and </a:t>
            </a:r>
            <a:r>
              <a:rPr lang="en-GB" sz="1700" dirty="0" err="1"/>
              <a:t>Sliwa</a:t>
            </a:r>
            <a:r>
              <a:rPr lang="en-GB" sz="1700" dirty="0"/>
              <a:t>, M (2014) Gender, foreignness and academia: an intersectional analysis of the experiences of foreign women academics in UK business schools. </a:t>
            </a:r>
            <a:r>
              <a:rPr lang="en-GB" sz="1700" i="1" dirty="0"/>
              <a:t>Gender, Work &amp; Organization</a:t>
            </a:r>
            <a:r>
              <a:rPr lang="en-GB" sz="1700" dirty="0"/>
              <a:t> 21(1), 18–36</a:t>
            </a:r>
            <a:r>
              <a:rPr lang="en-GB" sz="1700" dirty="0" smtClean="0"/>
              <a:t>.</a:t>
            </a:r>
          </a:p>
          <a:p>
            <a:r>
              <a:rPr lang="en-GB" sz="1700" dirty="0" err="1" smtClean="0"/>
              <a:t>Keim</a:t>
            </a:r>
            <a:r>
              <a:rPr lang="en-GB" sz="1700" dirty="0"/>
              <a:t>, J., &amp; McDermott, J.C. (2010). Mobbing: Workplace in the academy. </a:t>
            </a:r>
            <a:r>
              <a:rPr lang="en-GB" sz="1700" i="1" dirty="0"/>
              <a:t>The Educational Forum</a:t>
            </a:r>
            <a:r>
              <a:rPr lang="en-GB" sz="1700" dirty="0"/>
              <a:t>, 74, 167-173.</a:t>
            </a:r>
          </a:p>
          <a:p>
            <a:r>
              <a:rPr lang="en-GB" sz="1700" dirty="0" err="1"/>
              <a:t>Kotthoff</a:t>
            </a:r>
            <a:r>
              <a:rPr lang="en-GB" sz="1700" dirty="0"/>
              <a:t>, H. and Spencer-</a:t>
            </a:r>
            <a:r>
              <a:rPr lang="en-GB" sz="1700" dirty="0" err="1"/>
              <a:t>Oatey</a:t>
            </a:r>
            <a:r>
              <a:rPr lang="en-GB" sz="1700" dirty="0"/>
              <a:t>, H. </a:t>
            </a:r>
            <a:r>
              <a:rPr lang="en-GB" sz="1700" dirty="0" err="1"/>
              <a:t>Eds</a:t>
            </a:r>
            <a:r>
              <a:rPr lang="en-GB" sz="1700" dirty="0"/>
              <a:t> (2009) </a:t>
            </a:r>
            <a:r>
              <a:rPr lang="en-GB" sz="1700" i="1" dirty="0"/>
              <a:t>Handbook of Intercultural Communication </a:t>
            </a:r>
            <a:r>
              <a:rPr lang="en-GB" sz="1700" dirty="0"/>
              <a:t>Berlin: Mouton de </a:t>
            </a:r>
            <a:r>
              <a:rPr lang="en-GB" sz="1700" dirty="0" err="1" smtClean="0"/>
              <a:t>Gruyter</a:t>
            </a:r>
            <a:endParaRPr lang="en-GB" sz="1700" dirty="0" smtClean="0"/>
          </a:p>
        </p:txBody>
      </p:sp>
    </p:spTree>
    <p:extLst>
      <p:ext uri="{BB962C8B-B14F-4D97-AF65-F5344CB8AC3E}">
        <p14:creationId xmlns:p14="http://schemas.microsoft.com/office/powerpoint/2010/main" val="2436604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635080" cy="6480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References, cont’d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544616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Lozano, J. F., &amp; </a:t>
            </a:r>
            <a:r>
              <a:rPr lang="en-GB" dirty="0" err="1"/>
              <a:t>Escrich</a:t>
            </a:r>
            <a:r>
              <a:rPr lang="en-GB" dirty="0"/>
              <a:t>, T. (2017) Cultural Diversity in Business: A Critical Reflection on the Ideology of Tolerance. </a:t>
            </a:r>
            <a:r>
              <a:rPr lang="en-GB" i="1" dirty="0"/>
              <a:t>Business Ethics </a:t>
            </a:r>
            <a:r>
              <a:rPr lang="en-GB" dirty="0"/>
              <a:t>142:679-696</a:t>
            </a:r>
          </a:p>
          <a:p>
            <a:r>
              <a:rPr lang="en-GB" dirty="0"/>
              <a:t>McWilliam, Erica L. (2009) Teaching for creativity: from sage to guide to meddler. </a:t>
            </a:r>
            <a:r>
              <a:rPr lang="en-GB" i="1" dirty="0"/>
              <a:t>Asia Pacific Journal of Education, </a:t>
            </a:r>
            <a:r>
              <a:rPr lang="en-GB" dirty="0"/>
              <a:t>29(3). pp. 281-293</a:t>
            </a:r>
            <a:r>
              <a:rPr lang="en-GB" dirty="0" smtClean="0"/>
              <a:t>.</a:t>
            </a:r>
          </a:p>
          <a:p>
            <a:r>
              <a:rPr lang="en-GB" dirty="0" smtClean="0"/>
              <a:t>Mental </a:t>
            </a:r>
            <a:r>
              <a:rPr lang="en-GB" dirty="0"/>
              <a:t>Health Foundation (2016) </a:t>
            </a:r>
            <a:r>
              <a:rPr lang="en-GB" i="1" dirty="0"/>
              <a:t>Fundamental Facts About Mental Health 2016</a:t>
            </a:r>
            <a:r>
              <a:rPr lang="en-GB" dirty="0"/>
              <a:t>. Mental Health Foundation: London. </a:t>
            </a:r>
            <a:r>
              <a:rPr lang="en-GB" dirty="0">
                <a:hlinkClick r:id="rId3" action="ppaction://hlinkfile"/>
              </a:rPr>
              <a:t>file:///C:/LocalStore/lanjgb/Downloads/fundamental-facts-about-mental-health-2016.pdf</a:t>
            </a:r>
            <a:r>
              <a:rPr lang="en-GB" dirty="0"/>
              <a:t> </a:t>
            </a:r>
          </a:p>
          <a:p>
            <a:r>
              <a:rPr lang="en-GB" dirty="0"/>
              <a:t>Metzger, A. M., Petit, A. &amp; </a:t>
            </a:r>
            <a:r>
              <a:rPr lang="en-GB" dirty="0" err="1"/>
              <a:t>Sieber</a:t>
            </a:r>
            <a:r>
              <a:rPr lang="en-GB" dirty="0"/>
              <a:t>, S. (2015) Mentoring as a Way to Change a Culture of Academic Bullying and Mobbing in the Humanities. </a:t>
            </a:r>
            <a:r>
              <a:rPr lang="en-GB" i="1" dirty="0"/>
              <a:t>Higher Education for the Future</a:t>
            </a:r>
            <a:r>
              <a:rPr lang="en-GB" dirty="0"/>
              <a:t>, 2 (2), 139-150</a:t>
            </a:r>
          </a:p>
          <a:p>
            <a:r>
              <a:rPr lang="en-GB" dirty="0"/>
              <a:t>Miner, K. N., Settles, L. H., Pratt-Hyatt, J. S., &amp; Brady, C. C. (2012) Experiencing incivility in organisations: The buffering effects of emotional and organisational support. </a:t>
            </a:r>
            <a:r>
              <a:rPr lang="en-GB" i="1" dirty="0"/>
              <a:t>Journal of Applied Psychology</a:t>
            </a:r>
            <a:r>
              <a:rPr lang="en-GB" dirty="0"/>
              <a:t>, 42 (2), </a:t>
            </a:r>
            <a:r>
              <a:rPr lang="en-GB" dirty="0" smtClean="0"/>
              <a:t>340-372</a:t>
            </a:r>
            <a:endParaRPr lang="en-GB" dirty="0" smtClean="0"/>
          </a:p>
          <a:p>
            <a:r>
              <a:rPr lang="en-GB" dirty="0" smtClean="0"/>
              <a:t>Peña</a:t>
            </a:r>
            <a:r>
              <a:rPr lang="en-GB" dirty="0"/>
              <a:t>, F., Martin, B., </a:t>
            </a:r>
            <a:r>
              <a:rPr lang="en-GB" dirty="0" err="1"/>
              <a:t>López</a:t>
            </a:r>
            <a:r>
              <a:rPr lang="en-GB" dirty="0"/>
              <a:t>, H., &amp; </a:t>
            </a:r>
            <a:r>
              <a:rPr lang="en-GB" dirty="0" err="1"/>
              <a:t>Moheno</a:t>
            </a:r>
            <a:r>
              <a:rPr lang="en-GB" dirty="0"/>
              <a:t>, L. (2014). Graduate students as proxy mobbing targets: Insights from three Mexican universities. </a:t>
            </a:r>
            <a:r>
              <a:rPr lang="en-GB" i="1" dirty="0"/>
              <a:t>Workplace</a:t>
            </a:r>
            <a:r>
              <a:rPr lang="en-GB" dirty="0"/>
              <a:t>, 24, 19–32.</a:t>
            </a:r>
          </a:p>
          <a:p>
            <a:r>
              <a:rPr lang="en-GB" dirty="0"/>
              <a:t>ONS (2016) </a:t>
            </a:r>
            <a:r>
              <a:rPr lang="en-GB" i="1" dirty="0"/>
              <a:t>Sexual identity, UK: 2016; Statistical Bulletin</a:t>
            </a:r>
            <a:r>
              <a:rPr lang="en-GB" dirty="0"/>
              <a:t>. Office for National Statistics. </a:t>
            </a:r>
            <a:r>
              <a:rPr lang="en-GB" dirty="0">
                <a:hlinkClick r:id="rId4" action="ppaction://hlinkfile"/>
              </a:rPr>
              <a:t>file:///C:/LocalStore/lanjgb/Downloads/Sexual%20identity,%20UK%202016.pdf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The Complete </a:t>
            </a:r>
            <a:r>
              <a:rPr lang="en-GB" dirty="0"/>
              <a:t>U</a:t>
            </a:r>
            <a:r>
              <a:rPr lang="en-GB" dirty="0" smtClean="0"/>
              <a:t>niversity Guide (2018) Scotland Bursary and Scholarship. </a:t>
            </a:r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www.thecompleteuniversityguide.co.uk/media/4835861/scotland_bursary_scholarship_2018.pdf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52683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491064" cy="576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References continued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472608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Spencer-</a:t>
            </a:r>
            <a:r>
              <a:rPr lang="en-GB" dirty="0" err="1" smtClean="0"/>
              <a:t>Oatey</a:t>
            </a:r>
            <a:r>
              <a:rPr lang="en-GB" dirty="0"/>
              <a:t>, H. (2011). Achieving Mutual Understanding for Effective Intercultural project Management.  Centre for Applied Linguistics, University of Warwick Global People Resource Bank Available at: </a:t>
            </a:r>
            <a:r>
              <a:rPr lang="en-GB" dirty="0">
                <a:hlinkClick r:id="rId2"/>
              </a:rPr>
              <a:t>http://www2.warwick.ac.uk/fac/cross_fac/globalpeople/resourcebank/researchpapers</a:t>
            </a:r>
            <a:endParaRPr lang="en-GB" dirty="0"/>
          </a:p>
          <a:p>
            <a:r>
              <a:rPr lang="en-GB" altLang="en-US" dirty="0"/>
              <a:t>Strani, K., Bell, J., Castillo, P. and Karanasiou, P. (2018) </a:t>
            </a:r>
            <a:r>
              <a:rPr lang="en-US" altLang="en-US" dirty="0"/>
              <a:t>Multicultural Communication in the Business Workplace, in M. Nic Craith &amp; K. Strani (eds.) </a:t>
            </a:r>
            <a:r>
              <a:rPr lang="en-US" altLang="en-US" i="1" dirty="0"/>
              <a:t>Intercultural Issues in Business Management</a:t>
            </a:r>
            <a:r>
              <a:rPr lang="en-US" altLang="en-US" dirty="0"/>
              <a:t>. In press. Edinburgh: </a:t>
            </a:r>
            <a:r>
              <a:rPr lang="en-US" altLang="en-US" dirty="0" smtClean="0"/>
              <a:t>HWU</a:t>
            </a:r>
            <a:endParaRPr lang="en-GB" i="1" dirty="0"/>
          </a:p>
          <a:p>
            <a:r>
              <a:rPr lang="en-GB" i="1" dirty="0" smtClean="0"/>
              <a:t>The </a:t>
            </a:r>
            <a:r>
              <a:rPr lang="en-GB" i="1" dirty="0"/>
              <a:t>Chronicle of Higher Education</a:t>
            </a:r>
            <a:r>
              <a:rPr lang="en-GB" dirty="0"/>
              <a:t> (2009, June 11). Mobbing can damage more than careers, professors are told at conference. Retrieved 30 June 2014, from </a:t>
            </a:r>
            <a:r>
              <a:rPr lang="en-GB" u="sng" dirty="0">
                <a:hlinkClick r:id="rId3"/>
              </a:rPr>
              <a:t>http://chronicle.com/article/Mobbing-Can-Damage-More/47736#c042164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Thomas</a:t>
            </a:r>
            <a:r>
              <a:rPr lang="en-GB" dirty="0"/>
              <a:t>, M. (2005) Bullying among support staff in a higher education institution. </a:t>
            </a:r>
            <a:r>
              <a:rPr lang="en-GB" i="1" dirty="0"/>
              <a:t>Health Education</a:t>
            </a:r>
            <a:r>
              <a:rPr lang="en-GB" dirty="0"/>
              <a:t>, 105 (4), </a:t>
            </a:r>
            <a:r>
              <a:rPr lang="en-GB" dirty="0" smtClean="0"/>
              <a:t>273-288</a:t>
            </a:r>
          </a:p>
          <a:p>
            <a:r>
              <a:rPr lang="en-GB" dirty="0" smtClean="0"/>
              <a:t>University </a:t>
            </a:r>
            <a:r>
              <a:rPr lang="en-GB" dirty="0"/>
              <a:t>of St Andrews (2019) </a:t>
            </a:r>
            <a:r>
              <a:rPr lang="en-GB" i="1" dirty="0"/>
              <a:t>Facts on </a:t>
            </a:r>
            <a:r>
              <a:rPr lang="en-GB" i="1" dirty="0" smtClean="0"/>
              <a:t>Disability</a:t>
            </a:r>
            <a:r>
              <a:rPr lang="en-GB" dirty="0" smtClean="0"/>
              <a:t>. Human Resources, University of St Andrews </a:t>
            </a:r>
            <a:r>
              <a:rPr lang="en-GB" dirty="0">
                <a:hlinkClick r:id="rId4"/>
              </a:rPr>
              <a:t>https://www.st-andrews.ac.uk/hr/edi/disability/facts/</a:t>
            </a:r>
            <a:endParaRPr lang="en-GB" dirty="0"/>
          </a:p>
          <a:p>
            <a:r>
              <a:rPr lang="en-GB" dirty="0"/>
              <a:t>Van Camp, D., Sloan, L. R., &amp; </a:t>
            </a:r>
            <a:r>
              <a:rPr lang="en-GB" dirty="0" err="1"/>
              <a:t>ElBassiouny</a:t>
            </a:r>
            <a:r>
              <a:rPr lang="en-GB" dirty="0"/>
              <a:t>, A. (2016) People notice and use an applicant’s religion in job suitability evaluations. </a:t>
            </a:r>
            <a:r>
              <a:rPr lang="en-GB" i="1" dirty="0"/>
              <a:t>The Social Science Journal</a:t>
            </a:r>
            <a:r>
              <a:rPr lang="en-GB" dirty="0"/>
              <a:t>, 53, </a:t>
            </a:r>
            <a:r>
              <a:rPr lang="en-GB" dirty="0" smtClean="0"/>
              <a:t>459-466</a:t>
            </a:r>
          </a:p>
          <a:p>
            <a:r>
              <a:rPr lang="en-GB" dirty="0" err="1" smtClean="0"/>
              <a:t>Wachtel</a:t>
            </a:r>
            <a:r>
              <a:rPr lang="en-GB" dirty="0" smtClean="0"/>
              <a:t>, T. (2016</a:t>
            </a:r>
            <a:r>
              <a:rPr lang="en-GB" dirty="0"/>
              <a:t>) </a:t>
            </a:r>
            <a:r>
              <a:rPr lang="en-GB" dirty="0" smtClean="0"/>
              <a:t>Defining Restorative. IIRP. Accessed (28/11/18) from </a:t>
            </a:r>
            <a:r>
              <a:rPr lang="en-GB" u="sng" dirty="0">
                <a:hlinkClick r:id="rId5"/>
              </a:rPr>
              <a:t>https://www.iirp.edu/restorative-practices/defining-restorative/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508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707088" cy="864096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Some responses from Pre-sessional teachers to induction task: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544616"/>
          </a:xfrm>
        </p:spPr>
        <p:txBody>
          <a:bodyPr>
            <a:normAutofit/>
          </a:bodyPr>
          <a:lstStyle/>
          <a:p>
            <a:r>
              <a:rPr lang="en-GB" dirty="0"/>
              <a:t>S</a:t>
            </a:r>
            <a:r>
              <a:rPr lang="en-GB" dirty="0" smtClean="0"/>
              <a:t>ession </a:t>
            </a:r>
            <a:r>
              <a:rPr lang="en-GB" dirty="0" smtClean="0"/>
              <a:t>useful - </a:t>
            </a:r>
            <a:r>
              <a:rPr lang="en-GB" dirty="0" smtClean="0"/>
              <a:t>a </a:t>
            </a:r>
            <a:r>
              <a:rPr lang="en-GB" dirty="0" smtClean="0"/>
              <a:t>need for more education &amp; diversity training for HE </a:t>
            </a:r>
            <a:r>
              <a:rPr lang="en-GB" dirty="0" smtClean="0"/>
              <a:t>staff</a:t>
            </a:r>
            <a:r>
              <a:rPr lang="en-GB" dirty="0"/>
              <a:t>, </a:t>
            </a:r>
            <a:r>
              <a:rPr lang="en-GB" dirty="0" smtClean="0"/>
              <a:t>e.g</a:t>
            </a:r>
            <a:r>
              <a:rPr lang="en-GB" dirty="0"/>
              <a:t>., unsure recently how to </a:t>
            </a:r>
            <a:r>
              <a:rPr lang="en-GB" dirty="0" smtClean="0"/>
              <a:t>deal </a:t>
            </a:r>
            <a:r>
              <a:rPr lang="en-GB" dirty="0"/>
              <a:t>with a student with social </a:t>
            </a:r>
            <a:r>
              <a:rPr lang="en-GB" dirty="0" smtClean="0"/>
              <a:t>anxiety</a:t>
            </a:r>
            <a:endParaRPr lang="en-GB" dirty="0" smtClean="0"/>
          </a:p>
          <a:p>
            <a:r>
              <a:rPr lang="en-GB" dirty="0">
                <a:solidFill>
                  <a:srgbClr val="7030A0"/>
                </a:solidFill>
              </a:rPr>
              <a:t>The induction session helped us to reflect on the social aspect of teaching</a:t>
            </a:r>
          </a:p>
          <a:p>
            <a:r>
              <a:rPr lang="en-GB" dirty="0"/>
              <a:t>Students would benefit from cultural awareness workshops and doing unconscious bias tests too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Cultural </a:t>
            </a:r>
            <a:r>
              <a:rPr lang="en-GB" dirty="0">
                <a:solidFill>
                  <a:srgbClr val="7030A0"/>
                </a:solidFill>
              </a:rPr>
              <a:t>ID varies according to context: ‘I am not the same ‘I’ across groups, institutions, lessons</a:t>
            </a:r>
            <a:r>
              <a:rPr lang="en-GB" dirty="0" smtClean="0">
                <a:solidFill>
                  <a:srgbClr val="7030A0"/>
                </a:solidFill>
              </a:rPr>
              <a:t>…</a:t>
            </a:r>
            <a:endParaRPr lang="en-GB" dirty="0">
              <a:solidFill>
                <a:srgbClr val="7030A0"/>
              </a:solidFill>
            </a:endParaRPr>
          </a:p>
          <a:p>
            <a:r>
              <a:rPr lang="en-GB" dirty="0" smtClean="0"/>
              <a:t>Students find trying to learn HE rules ‘unnerving</a:t>
            </a:r>
            <a:r>
              <a:rPr lang="en-GB" dirty="0" smtClean="0"/>
              <a:t>’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735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635080" cy="79208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More HWU teacher responses: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7260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‘No English L2 student or staff member has</a:t>
            </a:r>
            <a:r>
              <a:rPr lang="en-GB" i="1" dirty="0" smtClean="0"/>
              <a:t> ever </a:t>
            </a:r>
            <a:r>
              <a:rPr lang="en-GB" dirty="0" smtClean="0"/>
              <a:t>sought our help for depression’ (staff </a:t>
            </a:r>
            <a:r>
              <a:rPr lang="en-GB" dirty="0"/>
              <a:t>at HWU Health </a:t>
            </a:r>
            <a:r>
              <a:rPr lang="en-GB" dirty="0" smtClean="0"/>
              <a:t>Centre) – stigma or lack of awareness of mental health issues in some </a:t>
            </a:r>
            <a:r>
              <a:rPr lang="en-GB" dirty="0" smtClean="0"/>
              <a:t>countries</a:t>
            </a:r>
            <a:endParaRPr lang="en-GB" dirty="0" smtClean="0"/>
          </a:p>
          <a:p>
            <a:r>
              <a:rPr lang="en-GB" dirty="0" smtClean="0">
                <a:solidFill>
                  <a:srgbClr val="7030A0"/>
                </a:solidFill>
              </a:rPr>
              <a:t>My initial desire for a career in Mathematics frustrated by a lack of recognition at school of my dyspraxia &amp; </a:t>
            </a:r>
            <a:r>
              <a:rPr lang="en-GB" dirty="0" smtClean="0">
                <a:solidFill>
                  <a:srgbClr val="7030A0"/>
                </a:solidFill>
              </a:rPr>
              <a:t>dyslexia</a:t>
            </a:r>
            <a:endParaRPr lang="en-GB" dirty="0" smtClean="0">
              <a:solidFill>
                <a:srgbClr val="7030A0"/>
              </a:solidFill>
            </a:endParaRPr>
          </a:p>
          <a:p>
            <a:r>
              <a:rPr lang="en-GB" dirty="0" smtClean="0"/>
              <a:t>Will </a:t>
            </a:r>
            <a:r>
              <a:rPr lang="en-GB" dirty="0" err="1" smtClean="0"/>
              <a:t>Brexit</a:t>
            </a:r>
            <a:r>
              <a:rPr lang="en-GB" dirty="0" smtClean="0"/>
              <a:t> lead to loss of many brilliant researchers in UK? (loss of diversity</a:t>
            </a:r>
            <a:r>
              <a:rPr lang="en-GB" dirty="0" smtClean="0"/>
              <a:t>)</a:t>
            </a:r>
            <a:endParaRPr lang="en-GB" dirty="0" smtClean="0"/>
          </a:p>
          <a:p>
            <a:r>
              <a:rPr lang="en-GB" dirty="0" smtClean="0">
                <a:solidFill>
                  <a:srgbClr val="7030A0"/>
                </a:solidFill>
              </a:rPr>
              <a:t>Neo-liberal commodification of </a:t>
            </a:r>
            <a:r>
              <a:rPr lang="en-GB" dirty="0" smtClean="0">
                <a:solidFill>
                  <a:srgbClr val="7030A0"/>
                </a:solidFill>
              </a:rPr>
              <a:t>HE – negative effects</a:t>
            </a:r>
          </a:p>
          <a:p>
            <a:r>
              <a:rPr lang="en-GB" dirty="0" smtClean="0"/>
              <a:t>Lack </a:t>
            </a:r>
            <a:r>
              <a:rPr lang="en-GB" dirty="0" smtClean="0"/>
              <a:t>of diversity in HE positions of power: usually white, middle class, heterosexual and </a:t>
            </a:r>
            <a:r>
              <a:rPr lang="en-GB" dirty="0" smtClean="0"/>
              <a:t>male</a:t>
            </a:r>
            <a:endParaRPr lang="en-GB" dirty="0" smtClean="0"/>
          </a:p>
          <a:p>
            <a:r>
              <a:rPr lang="en-GB" dirty="0" smtClean="0">
                <a:solidFill>
                  <a:srgbClr val="7030A0"/>
                </a:solidFill>
              </a:rPr>
              <a:t>The workshop showed the need to highlight cultural diversity in </a:t>
            </a:r>
            <a:r>
              <a:rPr lang="en-GB" dirty="0" smtClean="0">
                <a:solidFill>
                  <a:srgbClr val="7030A0"/>
                </a:solidFill>
              </a:rPr>
              <a:t>HE</a:t>
            </a:r>
            <a:endParaRPr lang="en-GB" dirty="0" smtClean="0">
              <a:solidFill>
                <a:srgbClr val="7030A0"/>
              </a:solidFill>
            </a:endParaRPr>
          </a:p>
          <a:p>
            <a:r>
              <a:rPr lang="en-GB" dirty="0" smtClean="0"/>
              <a:t>Link between student autonomy and confidence?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829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624736" cy="64807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Staff session comments cont’d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54461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We can’t change </a:t>
            </a:r>
            <a:r>
              <a:rPr lang="en-GB" dirty="0" smtClean="0"/>
              <a:t>the world but can influence what goes on in the classroom, i.e. trying to develop a negotiated class culture based on mutual respect </a:t>
            </a:r>
          </a:p>
          <a:p>
            <a:r>
              <a:rPr lang="en-GB" dirty="0">
                <a:solidFill>
                  <a:srgbClr val="7030A0"/>
                </a:solidFill>
              </a:rPr>
              <a:t>B</a:t>
            </a:r>
            <a:r>
              <a:rPr lang="en-GB" dirty="0" smtClean="0">
                <a:solidFill>
                  <a:srgbClr val="7030A0"/>
                </a:solidFill>
              </a:rPr>
              <a:t>ut “imperative that we do this in a way that does not ‘other’ our students or indeed promotes Western modes of thinking (and educating) as superior</a:t>
            </a:r>
            <a:r>
              <a:rPr lang="en-GB" dirty="0" smtClean="0">
                <a:solidFill>
                  <a:srgbClr val="7030A0"/>
                </a:solidFill>
              </a:rPr>
              <a:t>”</a:t>
            </a:r>
            <a:endParaRPr lang="en-GB" dirty="0" smtClean="0">
              <a:solidFill>
                <a:srgbClr val="7030A0"/>
              </a:solidFill>
            </a:endParaRPr>
          </a:p>
          <a:p>
            <a:r>
              <a:rPr lang="en-GB" dirty="0" smtClean="0"/>
              <a:t>I’m ‘ready to discard my own assumptions about the cognitive and academic challenges of producing research based assignments’ [prior to Pre-sessional</a:t>
            </a:r>
            <a:r>
              <a:rPr lang="en-GB" dirty="0" smtClean="0"/>
              <a:t>]</a:t>
            </a:r>
            <a:endParaRPr lang="en-GB" dirty="0" smtClean="0"/>
          </a:p>
          <a:p>
            <a:r>
              <a:rPr lang="en-GB" dirty="0" smtClean="0">
                <a:solidFill>
                  <a:srgbClr val="7030A0"/>
                </a:solidFill>
              </a:rPr>
              <a:t>Intersectionality </a:t>
            </a:r>
            <a:r>
              <a:rPr lang="en-GB" dirty="0" smtClean="0">
                <a:solidFill>
                  <a:srgbClr val="7030A0"/>
                </a:solidFill>
              </a:rPr>
              <a:t>an </a:t>
            </a:r>
            <a:r>
              <a:rPr lang="en-GB" dirty="0" smtClean="0">
                <a:solidFill>
                  <a:srgbClr val="7030A0"/>
                </a:solidFill>
              </a:rPr>
              <a:t>important </a:t>
            </a:r>
            <a:r>
              <a:rPr lang="en-GB" dirty="0" smtClean="0">
                <a:solidFill>
                  <a:srgbClr val="7030A0"/>
                </a:solidFill>
              </a:rPr>
              <a:t>consideration</a:t>
            </a:r>
            <a:endParaRPr lang="en-GB" dirty="0" smtClean="0">
              <a:solidFill>
                <a:srgbClr val="7030A0"/>
              </a:solidFill>
            </a:endParaRPr>
          </a:p>
          <a:p>
            <a:r>
              <a:rPr lang="en-GB" dirty="0" smtClean="0"/>
              <a:t>Shocked by lack of diversity in UK HE staff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70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60648"/>
            <a:ext cx="6696744" cy="864096"/>
          </a:xfrm>
        </p:spPr>
        <p:txBody>
          <a:bodyPr/>
          <a:lstStyle/>
          <a:p>
            <a:r>
              <a:rPr lang="en-GB" dirty="0" smtClean="0"/>
              <a:t>Our teaching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400600"/>
          </a:xfrm>
        </p:spPr>
        <p:txBody>
          <a:bodyPr/>
          <a:lstStyle/>
          <a:p>
            <a:r>
              <a:rPr lang="en-GB" dirty="0" smtClean="0"/>
              <a:t>Assistant Professors in the English Section in Heriot-Watt School of Social Sciences, Edinburgh</a:t>
            </a:r>
          </a:p>
          <a:p>
            <a:endParaRPr lang="en-GB" dirty="0"/>
          </a:p>
          <a:p>
            <a:r>
              <a:rPr lang="en-GB" dirty="0" smtClean="0"/>
              <a:t>Besides EAP, all members of the ‘English’ Section also teach content courses, e.g.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Jane B: LEADS (teacher development), Scottish Studies, Intercultural Issues in Business</a:t>
            </a:r>
          </a:p>
          <a:p>
            <a:endParaRPr lang="en-GB" dirty="0"/>
          </a:p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Jane R: Global Communication in English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9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491064" cy="864096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Rationale for induction session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1. Sharing the diverse cultural experience </a:t>
            </a:r>
            <a:r>
              <a:rPr lang="en-GB" dirty="0"/>
              <a:t>of Pre-sessional teaching </a:t>
            </a:r>
            <a:r>
              <a:rPr lang="en-GB" dirty="0" smtClean="0"/>
              <a:t>staff</a:t>
            </a:r>
          </a:p>
          <a:p>
            <a:pPr marL="0" indent="0">
              <a:buNone/>
            </a:pPr>
            <a:r>
              <a:rPr lang="en-GB" dirty="0" smtClean="0"/>
              <a:t>2. Facilitating cultural awareness in </a:t>
            </a:r>
            <a:r>
              <a:rPr lang="en-GB" dirty="0"/>
              <a:t>students requires culturally aware staff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3. </a:t>
            </a:r>
            <a:r>
              <a:rPr lang="en-GB" dirty="0" smtClean="0"/>
              <a:t>Universities keen in principle to maximise the  </a:t>
            </a:r>
            <a:r>
              <a:rPr lang="en-GB" dirty="0" smtClean="0"/>
              <a:t>benefits of diversity</a:t>
            </a:r>
            <a:r>
              <a:rPr lang="en-GB" dirty="0"/>
              <a:t> </a:t>
            </a:r>
            <a:r>
              <a:rPr lang="en-GB" dirty="0" smtClean="0"/>
              <a:t>and</a:t>
            </a:r>
            <a:r>
              <a:rPr lang="en-GB" dirty="0"/>
              <a:t> </a:t>
            </a:r>
            <a:r>
              <a:rPr lang="en-GB" dirty="0" smtClean="0"/>
              <a:t>produce </a:t>
            </a:r>
            <a:r>
              <a:rPr lang="en-GB" dirty="0" smtClean="0"/>
              <a:t>global citizens,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BUT</a:t>
            </a:r>
            <a:r>
              <a:rPr lang="en-GB" dirty="0"/>
              <a:t> </a:t>
            </a:r>
            <a:r>
              <a:rPr lang="en-GB" dirty="0" smtClean="0"/>
              <a:t>culture change happens </a:t>
            </a:r>
            <a:r>
              <a:rPr lang="en-GB" i="1" dirty="0" smtClean="0"/>
              <a:t>slowly</a:t>
            </a:r>
            <a:r>
              <a:rPr lang="en-GB" dirty="0" smtClean="0"/>
              <a:t> –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Institutional bias         staff bias, and</a:t>
            </a:r>
          </a:p>
          <a:p>
            <a:pPr marL="0" indent="0">
              <a:buNone/>
            </a:pPr>
            <a:r>
              <a:rPr lang="en-GB" dirty="0" smtClean="0"/>
              <a:t>staff bias         student bias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2051720" y="5805264"/>
            <a:ext cx="546360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>
            <a:off x="3131840" y="5373216"/>
            <a:ext cx="546360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819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6912768" cy="108012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B0F0"/>
                </a:solidFill>
              </a:rPr>
              <a:t>To what extent </a:t>
            </a:r>
            <a:r>
              <a:rPr lang="en-GB" sz="3200" dirty="0">
                <a:solidFill>
                  <a:srgbClr val="00B0F0"/>
                </a:solidFill>
              </a:rPr>
              <a:t>i</a:t>
            </a:r>
            <a:r>
              <a:rPr lang="en-GB" sz="3200" dirty="0" smtClean="0">
                <a:solidFill>
                  <a:srgbClr val="00B0F0"/>
                </a:solidFill>
              </a:rPr>
              <a:t>s </a:t>
            </a:r>
            <a:r>
              <a:rPr lang="en-GB" sz="3200" dirty="0" smtClean="0">
                <a:solidFill>
                  <a:srgbClr val="00B0F0"/>
                </a:solidFill>
              </a:rPr>
              <a:t>UK HE </a:t>
            </a:r>
            <a:r>
              <a:rPr lang="en-GB" sz="3200" dirty="0" smtClean="0">
                <a:solidFill>
                  <a:srgbClr val="00B0F0"/>
                </a:solidFill>
              </a:rPr>
              <a:t>designed to accommodate diversity?</a:t>
            </a:r>
            <a:endParaRPr lang="en-GB" sz="32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373216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Ethnicity: 86% </a:t>
            </a:r>
            <a:r>
              <a:rPr lang="en-GB" sz="2400" dirty="0" smtClean="0"/>
              <a:t>of Russell Group academics white </a:t>
            </a:r>
            <a:r>
              <a:rPr lang="en-GB" sz="2000" dirty="0" smtClean="0"/>
              <a:t>(BBC News (07/12/18) </a:t>
            </a:r>
          </a:p>
          <a:p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Income: </a:t>
            </a:r>
            <a:r>
              <a:rPr lang="en-GB" sz="2400" b="1" dirty="0">
                <a:solidFill>
                  <a:srgbClr val="00B0F0"/>
                </a:solidFill>
              </a:rPr>
              <a:t>45% of </a:t>
            </a:r>
            <a:r>
              <a:rPr lang="en-GB" sz="2400" b="1" dirty="0" err="1">
                <a:solidFill>
                  <a:srgbClr val="00B0F0"/>
                </a:solidFill>
              </a:rPr>
              <a:t>uni.</a:t>
            </a:r>
            <a:r>
              <a:rPr lang="en-GB" sz="2400" b="1" dirty="0">
                <a:solidFill>
                  <a:srgbClr val="00B0F0"/>
                </a:solidFill>
              </a:rPr>
              <a:t> students work p/t, 13% f/t </a:t>
            </a:r>
            <a:r>
              <a:rPr lang="en-GB" sz="2000" dirty="0">
                <a:solidFill>
                  <a:schemeClr val="accent3"/>
                </a:solidFill>
              </a:rPr>
              <a:t>(Gil, 2014)</a:t>
            </a:r>
          </a:p>
          <a:p>
            <a:r>
              <a:rPr lang="en-GB" sz="2400" b="1" dirty="0"/>
              <a:t>LBGT: </a:t>
            </a:r>
            <a:r>
              <a:rPr lang="en-GB" sz="2400" b="1" dirty="0">
                <a:solidFill>
                  <a:srgbClr val="00B0F0"/>
                </a:solidFill>
              </a:rPr>
              <a:t>2.7% of 16-24 age group </a:t>
            </a:r>
            <a:r>
              <a:rPr lang="en-GB" sz="2000" dirty="0"/>
              <a:t>(ONS, 2016)</a:t>
            </a:r>
          </a:p>
          <a:p>
            <a:r>
              <a:rPr lang="en-GB" sz="2400" b="1" dirty="0">
                <a:solidFill>
                  <a:schemeClr val="accent6">
                    <a:lumMod val="50000"/>
                  </a:schemeClr>
                </a:solidFill>
              </a:rPr>
              <a:t>Language: </a:t>
            </a:r>
            <a:r>
              <a:rPr lang="en-GB" sz="2400" b="1" dirty="0">
                <a:solidFill>
                  <a:srgbClr val="00B0F0"/>
                </a:solidFill>
              </a:rPr>
              <a:t>8% of UK pop. English L2 or multilingual</a:t>
            </a:r>
            <a:r>
              <a:rPr lang="en-GB" sz="2000" dirty="0">
                <a:solidFill>
                  <a:schemeClr val="accent3"/>
                </a:solidFill>
              </a:rPr>
              <a:t>(ONS 2011) </a:t>
            </a:r>
          </a:p>
          <a:p>
            <a:r>
              <a:rPr lang="en-GB" sz="2400" b="1" dirty="0"/>
              <a:t>Age: </a:t>
            </a:r>
            <a:r>
              <a:rPr lang="en-GB" sz="2400" b="1" dirty="0">
                <a:solidFill>
                  <a:srgbClr val="00B0F0"/>
                </a:solidFill>
              </a:rPr>
              <a:t>mature students 31% of UK HE </a:t>
            </a:r>
            <a:r>
              <a:rPr lang="en-GB" sz="2000" dirty="0">
                <a:solidFill>
                  <a:schemeClr val="accent3"/>
                </a:solidFill>
              </a:rPr>
              <a:t>(HESA 2017)</a:t>
            </a:r>
          </a:p>
          <a:p>
            <a:r>
              <a:rPr lang="en-GB" sz="2400" b="1" dirty="0" smtClean="0"/>
              <a:t>Neurological difference:</a:t>
            </a:r>
            <a:r>
              <a:rPr lang="en-GB" sz="2400" dirty="0" smtClean="0"/>
              <a:t> </a:t>
            </a:r>
            <a:r>
              <a:rPr lang="en-GB" sz="2400" b="1" dirty="0">
                <a:solidFill>
                  <a:srgbClr val="00B0F0"/>
                </a:solidFill>
              </a:rPr>
              <a:t>↑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00B0F0"/>
                </a:solidFill>
              </a:rPr>
              <a:t>10% of pop. </a:t>
            </a:r>
            <a:r>
              <a:rPr lang="en-GB" sz="2000" dirty="0"/>
              <a:t>(CIPD, 2018, p.3)</a:t>
            </a:r>
          </a:p>
          <a:p>
            <a:r>
              <a:rPr lang="en-GB" sz="2400" b="1" dirty="0" smtClean="0"/>
              <a:t>Disability: </a:t>
            </a:r>
            <a:r>
              <a:rPr lang="en-GB" sz="2400" b="1" dirty="0" smtClean="0">
                <a:solidFill>
                  <a:srgbClr val="00B0F0"/>
                </a:solidFill>
              </a:rPr>
              <a:t>1 in 5 in Scotland </a:t>
            </a:r>
            <a:r>
              <a:rPr lang="en-GB" sz="2000" dirty="0" smtClean="0">
                <a:solidFill>
                  <a:schemeClr val="accent3"/>
                </a:solidFill>
              </a:rPr>
              <a:t>(University of St Andrews, 2019)</a:t>
            </a:r>
            <a:endParaRPr lang="en-GB" sz="2000" dirty="0">
              <a:solidFill>
                <a:schemeClr val="accent3"/>
              </a:solidFill>
            </a:endParaRPr>
          </a:p>
          <a:p>
            <a:r>
              <a:rPr lang="en-GB" sz="2400" b="1" dirty="0" smtClean="0"/>
              <a:t>Mental </a:t>
            </a:r>
            <a:r>
              <a:rPr lang="en-GB" sz="2400" b="1" dirty="0" smtClean="0"/>
              <a:t>health issues: </a:t>
            </a:r>
            <a:r>
              <a:rPr lang="en-GB" sz="2400" b="1" dirty="0" smtClean="0">
                <a:solidFill>
                  <a:srgbClr val="00B0F0"/>
                </a:solidFill>
              </a:rPr>
              <a:t>1 </a:t>
            </a:r>
            <a:r>
              <a:rPr lang="en-GB" sz="2400" b="1" dirty="0">
                <a:solidFill>
                  <a:srgbClr val="00B0F0"/>
                </a:solidFill>
              </a:rPr>
              <a:t>in 4 people in UK </a:t>
            </a:r>
            <a:r>
              <a:rPr lang="en-GB" sz="2000" dirty="0" smtClean="0"/>
              <a:t>(Mental Health Foundation, 2016)</a:t>
            </a:r>
          </a:p>
          <a:p>
            <a:r>
              <a:rPr lang="en-GB" sz="2400" b="1" dirty="0" smtClean="0"/>
              <a:t>Religion (or </a:t>
            </a:r>
            <a:r>
              <a:rPr lang="en-GB" sz="2400" b="1" dirty="0" smtClean="0"/>
              <a:t>lack of </a:t>
            </a:r>
            <a:r>
              <a:rPr lang="en-GB" sz="2400" b="1" dirty="0" smtClean="0"/>
              <a:t>it): </a:t>
            </a:r>
            <a:r>
              <a:rPr lang="en-GB" sz="2400" dirty="0" smtClean="0"/>
              <a:t>differing values &amp; world views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57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363272" cy="1152128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Why does HE academic culture need to 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852936"/>
            <a:ext cx="8075240" cy="3273227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789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349896"/>
            <a:ext cx="8075240" cy="998984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19256" cy="4509120"/>
          </a:xfrm>
        </p:spPr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sz="2400" dirty="0" smtClean="0"/>
              <a:t>                                                                  BBC News (07/12/18)</a:t>
            </a:r>
            <a:endParaRPr lang="en-GB" sz="2400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7281"/>
            <a:ext cx="8784976" cy="613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62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768752" cy="108012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Pay gaps in Russell Group universities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00600"/>
          </a:xfrm>
        </p:spPr>
        <p:txBody>
          <a:bodyPr>
            <a:normAutofit fontScale="92500" lnSpcReduction="10000"/>
          </a:bodyPr>
          <a:lstStyle/>
          <a:p>
            <a:pPr lvl="0" fontAlgn="base"/>
            <a:r>
              <a:rPr lang="en-GB" dirty="0"/>
              <a:t>£52,000 for white </a:t>
            </a:r>
            <a:r>
              <a:rPr lang="en-GB" dirty="0" smtClean="0"/>
              <a:t>academics (£55,000 for men)</a:t>
            </a:r>
            <a:endParaRPr lang="en-GB" dirty="0"/>
          </a:p>
          <a:p>
            <a:pPr lvl="0" fontAlgn="base"/>
            <a:r>
              <a:rPr lang="en-GB" dirty="0"/>
              <a:t>£38,000 for black academics</a:t>
            </a:r>
          </a:p>
          <a:p>
            <a:pPr lvl="0" fontAlgn="base"/>
            <a:r>
              <a:rPr lang="en-GB" dirty="0"/>
              <a:t>£37,000 for academics from an Arab background</a:t>
            </a:r>
          </a:p>
          <a:p>
            <a:pPr fontAlgn="base"/>
            <a:endParaRPr lang="en-GB" dirty="0" smtClean="0"/>
          </a:p>
          <a:p>
            <a:pPr marL="0" indent="0" fontAlgn="base">
              <a:buNone/>
            </a:pPr>
            <a:r>
              <a:rPr lang="en-GB" dirty="0" smtClean="0"/>
              <a:t>On </a:t>
            </a:r>
            <a:r>
              <a:rPr lang="en-GB" dirty="0"/>
              <a:t>average, compared with white men:</a:t>
            </a:r>
          </a:p>
          <a:p>
            <a:pPr lvl="0" fontAlgn="base"/>
            <a:r>
              <a:rPr lang="en-GB" dirty="0"/>
              <a:t>W</a:t>
            </a:r>
            <a:r>
              <a:rPr lang="en-GB" dirty="0" smtClean="0"/>
              <a:t>hite women,15</a:t>
            </a:r>
            <a:r>
              <a:rPr lang="en-GB" dirty="0"/>
              <a:t>% less</a:t>
            </a:r>
          </a:p>
          <a:p>
            <a:pPr lvl="0" fontAlgn="base"/>
            <a:r>
              <a:rPr lang="en-GB" dirty="0"/>
              <a:t>Asian women, 22% less</a:t>
            </a:r>
          </a:p>
          <a:p>
            <a:pPr lvl="0" fontAlgn="base"/>
            <a:r>
              <a:rPr lang="en-GB" dirty="0"/>
              <a:t>B</a:t>
            </a:r>
            <a:r>
              <a:rPr lang="en-GB" dirty="0" smtClean="0"/>
              <a:t>lack </a:t>
            </a:r>
            <a:r>
              <a:rPr lang="en-GB" dirty="0"/>
              <a:t>women, 39% less</a:t>
            </a:r>
          </a:p>
          <a:p>
            <a:endParaRPr lang="en-GB" dirty="0" smtClean="0"/>
          </a:p>
          <a:p>
            <a:r>
              <a:rPr lang="en-GB" dirty="0"/>
              <a:t>S</a:t>
            </a:r>
            <a:r>
              <a:rPr lang="en-GB" dirty="0" smtClean="0"/>
              <a:t>tudy </a:t>
            </a:r>
            <a:r>
              <a:rPr lang="en-GB" dirty="0"/>
              <a:t>by Moss-</a:t>
            </a:r>
            <a:r>
              <a:rPr lang="en-GB" dirty="0" err="1"/>
              <a:t>Racusin</a:t>
            </a:r>
            <a:r>
              <a:rPr lang="en-GB" dirty="0"/>
              <a:t> et al (2012) found that </a:t>
            </a:r>
            <a:r>
              <a:rPr lang="en-GB" dirty="0" smtClean="0"/>
              <a:t>male and female academics in STEM equally </a:t>
            </a:r>
            <a:r>
              <a:rPr lang="en-GB" dirty="0"/>
              <a:t>biased against </a:t>
            </a:r>
            <a:r>
              <a:rPr lang="en-GB" dirty="0" smtClean="0"/>
              <a:t>women, willing to pay men more </a:t>
            </a: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7643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6624736" cy="86409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Bullying &amp; incivility in HE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256584"/>
          </a:xfrm>
        </p:spPr>
        <p:txBody>
          <a:bodyPr>
            <a:normAutofit/>
          </a:bodyPr>
          <a:lstStyle/>
          <a:p>
            <a:r>
              <a:rPr lang="en-GB" dirty="0" smtClean="0"/>
              <a:t>‘Bullying ‘is pervasive in academia’ (Everett, 2014</a:t>
            </a:r>
            <a:r>
              <a:rPr lang="en-GB" dirty="0"/>
              <a:t>)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At </a:t>
            </a:r>
            <a:r>
              <a:rPr lang="en-GB" dirty="0"/>
              <a:t>a large university in UK, 45% of support staff reported being bullied, 40% reported witnessing it (Thomas, 2005) </a:t>
            </a:r>
          </a:p>
          <a:p>
            <a:endParaRPr lang="en-GB" dirty="0" smtClean="0"/>
          </a:p>
          <a:p>
            <a:r>
              <a:rPr lang="en-GB" dirty="0" smtClean="0"/>
              <a:t>Organisational tolerance of incivility (e.g. overt rudeness, lack of respect) can negatively impact employee job satisfaction + mental + physical health (Miner et al., 2012)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54856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Heriot-Watt">
      <a:dk1>
        <a:srgbClr val="5E6A71"/>
      </a:dk1>
      <a:lt1>
        <a:srgbClr val="FFFFFF"/>
      </a:lt1>
      <a:dk2>
        <a:srgbClr val="0098DB"/>
      </a:dk2>
      <a:lt2>
        <a:srgbClr val="00549F"/>
      </a:lt2>
      <a:accent1>
        <a:srgbClr val="0098DB"/>
      </a:accent1>
      <a:accent2>
        <a:srgbClr val="A5ACAF"/>
      </a:accent2>
      <a:accent3>
        <a:srgbClr val="5E6A71"/>
      </a:accent3>
      <a:accent4>
        <a:srgbClr val="00549F"/>
      </a:accent4>
      <a:accent5>
        <a:srgbClr val="72BCFF"/>
      </a:accent5>
      <a:accent6>
        <a:srgbClr val="BCC3C7"/>
      </a:accent6>
      <a:hlink>
        <a:srgbClr val="0098DB"/>
      </a:hlink>
      <a:folHlink>
        <a:srgbClr val="A5AC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Heriot-Watt">
      <a:dk1>
        <a:srgbClr val="5E6A71"/>
      </a:dk1>
      <a:lt1>
        <a:srgbClr val="FFFFFF"/>
      </a:lt1>
      <a:dk2>
        <a:srgbClr val="0098DB"/>
      </a:dk2>
      <a:lt2>
        <a:srgbClr val="00549F"/>
      </a:lt2>
      <a:accent1>
        <a:srgbClr val="0098DB"/>
      </a:accent1>
      <a:accent2>
        <a:srgbClr val="A5ACAF"/>
      </a:accent2>
      <a:accent3>
        <a:srgbClr val="5E6A71"/>
      </a:accent3>
      <a:accent4>
        <a:srgbClr val="00549F"/>
      </a:accent4>
      <a:accent5>
        <a:srgbClr val="72BCFF"/>
      </a:accent5>
      <a:accent6>
        <a:srgbClr val="BCC3C7"/>
      </a:accent6>
      <a:hlink>
        <a:srgbClr val="0098DB"/>
      </a:hlink>
      <a:folHlink>
        <a:srgbClr val="A5AC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Heriot-Watt">
      <a:dk1>
        <a:srgbClr val="5E6A71"/>
      </a:dk1>
      <a:lt1>
        <a:srgbClr val="FFFFFF"/>
      </a:lt1>
      <a:dk2>
        <a:srgbClr val="0098DB"/>
      </a:dk2>
      <a:lt2>
        <a:srgbClr val="00549F"/>
      </a:lt2>
      <a:accent1>
        <a:srgbClr val="0098DB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Heriot-Watt">
      <a:dk1>
        <a:srgbClr val="5E6A71"/>
      </a:dk1>
      <a:lt1>
        <a:srgbClr val="FFFFFF"/>
      </a:lt1>
      <a:dk2>
        <a:srgbClr val="0098DB"/>
      </a:dk2>
      <a:lt2>
        <a:srgbClr val="00549F"/>
      </a:lt2>
      <a:accent1>
        <a:srgbClr val="0098DB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Heriot-Watt">
      <a:dk1>
        <a:srgbClr val="5E6A71"/>
      </a:dk1>
      <a:lt1>
        <a:srgbClr val="FFFFFF"/>
      </a:lt1>
      <a:dk2>
        <a:srgbClr val="0098DB"/>
      </a:dk2>
      <a:lt2>
        <a:srgbClr val="00549F"/>
      </a:lt2>
      <a:accent1>
        <a:srgbClr val="0098DB"/>
      </a:accent1>
      <a:accent2>
        <a:srgbClr val="FF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E07C38512818468275603CD5E61BA0" ma:contentTypeVersion="0" ma:contentTypeDescription="Create a new document." ma:contentTypeScope="" ma:versionID="bffdf6d8b42402b1618094c717ddf4d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9AB7AB-D87E-4CE6-8813-9B5D560C3A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F7ACEBA-99EE-4B9A-99FE-F9695B41FA9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FC14F33-A9A2-48F1-A0A9-DB146E88F9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6327</TotalTime>
  <Words>2430</Words>
  <Application>Microsoft Office PowerPoint</Application>
  <PresentationFormat>On-screen Show (4:3)</PresentationFormat>
  <Paragraphs>246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Times New Roman</vt:lpstr>
      <vt:lpstr>1_Office Theme</vt:lpstr>
      <vt:lpstr>2_Office Theme</vt:lpstr>
      <vt:lpstr>4_Office Theme</vt:lpstr>
      <vt:lpstr>3_Office Theme</vt:lpstr>
      <vt:lpstr>5_Office Theme</vt:lpstr>
      <vt:lpstr>Diversity Awareness Workshop, Pre-sessional Induction </vt:lpstr>
      <vt:lpstr>Session outline</vt:lpstr>
      <vt:lpstr>Our teaching context</vt:lpstr>
      <vt:lpstr>Rationale for induction session </vt:lpstr>
      <vt:lpstr>To what extent is UK HE designed to accommodate diversity?</vt:lpstr>
      <vt:lpstr>Why does HE academic culture need to change?</vt:lpstr>
      <vt:lpstr>PowerPoint Presentation</vt:lpstr>
      <vt:lpstr>Pay gaps in Russell Group universities</vt:lpstr>
      <vt:lpstr>Bullying &amp; incivility in HE</vt:lpstr>
      <vt:lpstr>Student issues</vt:lpstr>
      <vt:lpstr>Why focus on teachers?</vt:lpstr>
      <vt:lpstr>Exploring our own biases</vt:lpstr>
      <vt:lpstr>Evolution of attitudes in HE to international students (Kettle, 2017)</vt:lpstr>
      <vt:lpstr>Potential benefits of diversity:</vt:lpstr>
      <vt:lpstr>Challenges &amp; Barriers:</vt:lpstr>
      <vt:lpstr>Conclusions</vt:lpstr>
      <vt:lpstr>Over to you….</vt:lpstr>
      <vt:lpstr>Thank you for taking part!</vt:lpstr>
      <vt:lpstr>References</vt:lpstr>
      <vt:lpstr>References, cont’d</vt:lpstr>
      <vt:lpstr>References, cont’d</vt:lpstr>
      <vt:lpstr>References continued</vt:lpstr>
      <vt:lpstr>Some responses from Pre-sessional teachers to induction task:</vt:lpstr>
      <vt:lpstr>More HWU teacher responses:</vt:lpstr>
      <vt:lpstr>Staff session comments cont’d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Iain McGeary</dc:creator>
  <cp:lastModifiedBy>Bell, Jane G</cp:lastModifiedBy>
  <cp:revision>295</cp:revision>
  <cp:lastPrinted>2019-05-10T15:48:15Z</cp:lastPrinted>
  <dcterms:created xsi:type="dcterms:W3CDTF">2016-02-11T16:23:53Z</dcterms:created>
  <dcterms:modified xsi:type="dcterms:W3CDTF">2019-05-10T16:07:09Z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0x0101006EE07C38512818468275603CD5E61BA0</vt:lpwstr>
  </property>
</Properties>
</file>