
<file path=[Content_Types].xml><?xml version="1.0" encoding="utf-8"?>
<Types xmlns="http://schemas.openxmlformats.org/package/2006/content-types">
  <Default Extension="png" ContentType="image/png"/>
  <Default Extension="png10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1"/>
  </p:notesMasterIdLst>
  <p:sldIdLst>
    <p:sldId id="257" r:id="rId3"/>
    <p:sldId id="263" r:id="rId4"/>
    <p:sldId id="262" r:id="rId5"/>
    <p:sldId id="260" r:id="rId6"/>
    <p:sldId id="265" r:id="rId7"/>
    <p:sldId id="276" r:id="rId8"/>
    <p:sldId id="266" r:id="rId9"/>
    <p:sldId id="274" r:id="rId10"/>
    <p:sldId id="281" r:id="rId11"/>
    <p:sldId id="271" r:id="rId12"/>
    <p:sldId id="272" r:id="rId13"/>
    <p:sldId id="275" r:id="rId14"/>
    <p:sldId id="280" r:id="rId15"/>
    <p:sldId id="273" r:id="rId16"/>
    <p:sldId id="277" r:id="rId17"/>
    <p:sldId id="278" r:id="rId18"/>
    <p:sldId id="279" r:id="rId19"/>
    <p:sldId id="269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30" autoAdjust="0"/>
  </p:normalViewPr>
  <p:slideViewPr>
    <p:cSldViewPr>
      <p:cViewPr>
        <p:scale>
          <a:sx n="61" d="100"/>
          <a:sy n="61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hyperlink" Target="https://www.mentimeter.com/s/506ee2986abcaff77b0664a5a8f5ca54/041f285547d1/ed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9A94E-1642-43C6-9156-FD3590EAF59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64E3F0-AEC5-457A-AC18-F9BFAB3C27FC}">
      <dgm:prSet phldrT="[Text]"/>
      <dgm:spPr/>
      <dgm:t>
        <a:bodyPr/>
        <a:lstStyle/>
        <a:p>
          <a:r>
            <a:rPr lang="en-GB" dirty="0" smtClean="0"/>
            <a:t>An EAP gap?</a:t>
          </a:r>
          <a:endParaRPr lang="en-GB" dirty="0"/>
        </a:p>
      </dgm:t>
    </dgm:pt>
    <dgm:pt modelId="{79588E59-9B65-47C6-9E8F-96D284394C8E}" type="parTrans" cxnId="{ED798697-64CE-416D-954D-E2312B85B916}">
      <dgm:prSet/>
      <dgm:spPr/>
      <dgm:t>
        <a:bodyPr/>
        <a:lstStyle/>
        <a:p>
          <a:endParaRPr lang="en-GB"/>
        </a:p>
      </dgm:t>
    </dgm:pt>
    <dgm:pt modelId="{78163BB7-AA25-43C0-B444-E0D5DDF45B02}" type="sibTrans" cxnId="{ED798697-64CE-416D-954D-E2312B85B916}">
      <dgm:prSet/>
      <dgm:spPr/>
      <dgm:t>
        <a:bodyPr/>
        <a:lstStyle/>
        <a:p>
          <a:endParaRPr lang="en-GB"/>
        </a:p>
      </dgm:t>
    </dgm:pt>
    <dgm:pt modelId="{407160AD-DAB3-4754-9C20-CE5AEF8DF874}">
      <dgm:prSet phldrT="[Text]"/>
      <dgm:spPr/>
      <dgm:t>
        <a:bodyPr/>
        <a:lstStyle/>
        <a:p>
          <a:r>
            <a:rPr lang="en-GB" dirty="0" smtClean="0"/>
            <a:t>Our experience</a:t>
          </a:r>
          <a:endParaRPr lang="en-GB" dirty="0"/>
        </a:p>
      </dgm:t>
    </dgm:pt>
    <dgm:pt modelId="{761D9E25-B25B-4C8E-86C0-44156395358D}" type="parTrans" cxnId="{3B11405D-81C8-49E3-8E4A-868F45920957}">
      <dgm:prSet/>
      <dgm:spPr/>
      <dgm:t>
        <a:bodyPr/>
        <a:lstStyle/>
        <a:p>
          <a:endParaRPr lang="en-GB"/>
        </a:p>
      </dgm:t>
    </dgm:pt>
    <dgm:pt modelId="{B40E9652-B1F3-4A81-B806-C5578BD52927}" type="sibTrans" cxnId="{3B11405D-81C8-49E3-8E4A-868F45920957}">
      <dgm:prSet/>
      <dgm:spPr/>
      <dgm:t>
        <a:bodyPr/>
        <a:lstStyle/>
        <a:p>
          <a:endParaRPr lang="en-GB"/>
        </a:p>
      </dgm:t>
    </dgm:pt>
    <dgm:pt modelId="{FDE4C7B3-A6B3-4C79-B88E-7A2C8E2944BD}">
      <dgm:prSet phldrT="[Text]"/>
      <dgm:spPr/>
      <dgm:t>
        <a:bodyPr/>
        <a:lstStyle/>
        <a:p>
          <a:r>
            <a:rPr lang="en-GB" dirty="0" smtClean="0"/>
            <a:t>Research/ Lit review*</a:t>
          </a:r>
          <a:endParaRPr lang="en-GB" dirty="0"/>
        </a:p>
      </dgm:t>
    </dgm:pt>
    <dgm:pt modelId="{BEA2E717-3990-44E4-A6EE-CB649FD56B11}" type="parTrans" cxnId="{A40C0E9D-A4C6-4CF8-9039-15E0DF106065}">
      <dgm:prSet/>
      <dgm:spPr/>
      <dgm:t>
        <a:bodyPr/>
        <a:lstStyle/>
        <a:p>
          <a:endParaRPr lang="en-GB"/>
        </a:p>
      </dgm:t>
    </dgm:pt>
    <dgm:pt modelId="{762708A0-F5CA-414F-A793-9E4B9D863595}" type="sibTrans" cxnId="{A40C0E9D-A4C6-4CF8-9039-15E0DF106065}">
      <dgm:prSet/>
      <dgm:spPr/>
      <dgm:t>
        <a:bodyPr/>
        <a:lstStyle/>
        <a:p>
          <a:endParaRPr lang="en-GB"/>
        </a:p>
      </dgm:t>
    </dgm:pt>
    <dgm:pt modelId="{BFA53646-5324-4DB2-8353-B4208DC43A0C}">
      <dgm:prSet/>
      <dgm:spPr/>
      <dgm:t>
        <a:bodyPr/>
        <a:lstStyle/>
        <a:p>
          <a:r>
            <a:rPr lang="en-GB" dirty="0" smtClean="0"/>
            <a:t>Comparison with other sectors</a:t>
          </a:r>
          <a:endParaRPr lang="en-GB" dirty="0"/>
        </a:p>
      </dgm:t>
    </dgm:pt>
    <dgm:pt modelId="{78DF4752-C540-4408-8718-BBEFADA5A3B7}" type="parTrans" cxnId="{2EE20BC6-2361-4AEA-8DFF-0091B178DA88}">
      <dgm:prSet/>
      <dgm:spPr/>
      <dgm:t>
        <a:bodyPr/>
        <a:lstStyle/>
        <a:p>
          <a:endParaRPr lang="en-GB"/>
        </a:p>
      </dgm:t>
    </dgm:pt>
    <dgm:pt modelId="{BCF1840A-F7EA-470C-8F91-6CF339D80150}" type="sibTrans" cxnId="{2EE20BC6-2361-4AEA-8DFF-0091B178DA88}">
      <dgm:prSet/>
      <dgm:spPr/>
      <dgm:t>
        <a:bodyPr/>
        <a:lstStyle/>
        <a:p>
          <a:endParaRPr lang="en-GB"/>
        </a:p>
      </dgm:t>
    </dgm:pt>
    <dgm:pt modelId="{9252ECAA-13F5-430D-B743-A33E77AE5C99}" type="pres">
      <dgm:prSet presAssocID="{8AC9A94E-1642-43C6-9156-FD3590EAF5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47991A-5B8A-4B79-BF16-EBBA4F334F8C}" type="pres">
      <dgm:prSet presAssocID="{5264E3F0-AEC5-457A-AC18-F9BFAB3C27FC}" presName="centerShape" presStyleLbl="node0" presStyleIdx="0" presStyleCnt="1" custScaleX="95747" custScaleY="90960" custLinFactNeighborY="-7709"/>
      <dgm:spPr/>
      <dgm:t>
        <a:bodyPr/>
        <a:lstStyle/>
        <a:p>
          <a:endParaRPr lang="en-GB"/>
        </a:p>
      </dgm:t>
    </dgm:pt>
    <dgm:pt modelId="{8ECA7D35-B852-412A-8D88-80724D482A14}" type="pres">
      <dgm:prSet presAssocID="{761D9E25-B25B-4C8E-86C0-44156395358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99F73FD8-D049-4CA6-B175-D04C924E026B}" type="pres">
      <dgm:prSet presAssocID="{407160AD-DAB3-4754-9C20-CE5AEF8DF874}" presName="node" presStyleLbl="node1" presStyleIdx="0" presStyleCnt="3" custScaleY="94487" custRadScaleRad="105288" custRadScaleInc="-33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06A56-22FA-415F-AF71-0B4EFF9D305B}" type="pres">
      <dgm:prSet presAssocID="{BEA2E717-3990-44E4-A6EE-CB649FD56B1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FF8D758-988C-4941-A66D-C2FF5385E507}" type="pres">
      <dgm:prSet presAssocID="{FDE4C7B3-A6B3-4C79-B88E-7A2C8E2944BD}" presName="node" presStyleLbl="node1" presStyleIdx="1" presStyleCnt="3" custScaleY="88188" custRadScaleRad="1033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CC02AE-3C05-49AD-B448-4C74F623B818}" type="pres">
      <dgm:prSet presAssocID="{78DF4752-C540-4408-8718-BBEFADA5A3B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F3447D2-87FE-4FA2-AA13-2544EF2E219A}" type="pres">
      <dgm:prSet presAssocID="{BFA53646-5324-4DB2-8353-B4208DC43A0C}" presName="node" presStyleLbl="node1" presStyleIdx="2" presStyleCnt="3" custScaleY="94487" custRadScaleRad="103915" custRadScaleInc="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9E4A5-7028-4B01-BA63-9962ECAD6CD9}" type="presOf" srcId="{FDE4C7B3-A6B3-4C79-B88E-7A2C8E2944BD}" destId="{8FF8D758-988C-4941-A66D-C2FF5385E507}" srcOrd="0" destOrd="0" presId="urn:microsoft.com/office/officeart/2005/8/layout/radial4"/>
    <dgm:cxn modelId="{5955AA4F-B124-4EF5-BA7E-7A6E24A34852}" type="presOf" srcId="{BEA2E717-3990-44E4-A6EE-CB649FD56B11}" destId="{39206A56-22FA-415F-AF71-0B4EFF9D305B}" srcOrd="0" destOrd="0" presId="urn:microsoft.com/office/officeart/2005/8/layout/radial4"/>
    <dgm:cxn modelId="{C123D178-16E9-402E-A9AB-ED6C20846F40}" type="presOf" srcId="{407160AD-DAB3-4754-9C20-CE5AEF8DF874}" destId="{99F73FD8-D049-4CA6-B175-D04C924E026B}" srcOrd="0" destOrd="0" presId="urn:microsoft.com/office/officeart/2005/8/layout/radial4"/>
    <dgm:cxn modelId="{A40C0E9D-A4C6-4CF8-9039-15E0DF106065}" srcId="{5264E3F0-AEC5-457A-AC18-F9BFAB3C27FC}" destId="{FDE4C7B3-A6B3-4C79-B88E-7A2C8E2944BD}" srcOrd="1" destOrd="0" parTransId="{BEA2E717-3990-44E4-A6EE-CB649FD56B11}" sibTransId="{762708A0-F5CA-414F-A793-9E4B9D863595}"/>
    <dgm:cxn modelId="{0265508B-DC6D-4361-B3EA-45FD5574F311}" type="presOf" srcId="{761D9E25-B25B-4C8E-86C0-44156395358D}" destId="{8ECA7D35-B852-412A-8D88-80724D482A14}" srcOrd="0" destOrd="0" presId="urn:microsoft.com/office/officeart/2005/8/layout/radial4"/>
    <dgm:cxn modelId="{2EE20BC6-2361-4AEA-8DFF-0091B178DA88}" srcId="{5264E3F0-AEC5-457A-AC18-F9BFAB3C27FC}" destId="{BFA53646-5324-4DB2-8353-B4208DC43A0C}" srcOrd="2" destOrd="0" parTransId="{78DF4752-C540-4408-8718-BBEFADA5A3B7}" sibTransId="{BCF1840A-F7EA-470C-8F91-6CF339D80150}"/>
    <dgm:cxn modelId="{3B11405D-81C8-49E3-8E4A-868F45920957}" srcId="{5264E3F0-AEC5-457A-AC18-F9BFAB3C27FC}" destId="{407160AD-DAB3-4754-9C20-CE5AEF8DF874}" srcOrd="0" destOrd="0" parTransId="{761D9E25-B25B-4C8E-86C0-44156395358D}" sibTransId="{B40E9652-B1F3-4A81-B806-C5578BD52927}"/>
    <dgm:cxn modelId="{02D758AD-5CB3-47FC-A225-194C44A2C7DE}" type="presOf" srcId="{5264E3F0-AEC5-457A-AC18-F9BFAB3C27FC}" destId="{4F47991A-5B8A-4B79-BF16-EBBA4F334F8C}" srcOrd="0" destOrd="0" presId="urn:microsoft.com/office/officeart/2005/8/layout/radial4"/>
    <dgm:cxn modelId="{46EF3A27-B8B1-48D6-9AB7-F25F9D0F812B}" type="presOf" srcId="{BFA53646-5324-4DB2-8353-B4208DC43A0C}" destId="{EF3447D2-87FE-4FA2-AA13-2544EF2E219A}" srcOrd="0" destOrd="0" presId="urn:microsoft.com/office/officeart/2005/8/layout/radial4"/>
    <dgm:cxn modelId="{B4B51007-6A8C-4484-892F-F6D620BA5861}" type="presOf" srcId="{78DF4752-C540-4408-8718-BBEFADA5A3B7}" destId="{75CC02AE-3C05-49AD-B448-4C74F623B818}" srcOrd="0" destOrd="0" presId="urn:microsoft.com/office/officeart/2005/8/layout/radial4"/>
    <dgm:cxn modelId="{C40888CD-AA26-4D2B-9053-FEC5C0F9E9A7}" type="presOf" srcId="{8AC9A94E-1642-43C6-9156-FD3590EAF59E}" destId="{9252ECAA-13F5-430D-B743-A33E77AE5C99}" srcOrd="0" destOrd="0" presId="urn:microsoft.com/office/officeart/2005/8/layout/radial4"/>
    <dgm:cxn modelId="{ED798697-64CE-416D-954D-E2312B85B916}" srcId="{8AC9A94E-1642-43C6-9156-FD3590EAF59E}" destId="{5264E3F0-AEC5-457A-AC18-F9BFAB3C27FC}" srcOrd="0" destOrd="0" parTransId="{79588E59-9B65-47C6-9E8F-96D284394C8E}" sibTransId="{78163BB7-AA25-43C0-B444-E0D5DDF45B02}"/>
    <dgm:cxn modelId="{306ABB35-E300-48F6-BF28-EA1A34610538}" type="presParOf" srcId="{9252ECAA-13F5-430D-B743-A33E77AE5C99}" destId="{4F47991A-5B8A-4B79-BF16-EBBA4F334F8C}" srcOrd="0" destOrd="0" presId="urn:microsoft.com/office/officeart/2005/8/layout/radial4"/>
    <dgm:cxn modelId="{B00A25C0-A582-4D23-A5DE-0C533877DAE3}" type="presParOf" srcId="{9252ECAA-13F5-430D-B743-A33E77AE5C99}" destId="{8ECA7D35-B852-412A-8D88-80724D482A14}" srcOrd="1" destOrd="0" presId="urn:microsoft.com/office/officeart/2005/8/layout/radial4"/>
    <dgm:cxn modelId="{35B4599B-15AE-48FD-B821-C566B7D3E0C3}" type="presParOf" srcId="{9252ECAA-13F5-430D-B743-A33E77AE5C99}" destId="{99F73FD8-D049-4CA6-B175-D04C924E026B}" srcOrd="2" destOrd="0" presId="urn:microsoft.com/office/officeart/2005/8/layout/radial4"/>
    <dgm:cxn modelId="{98C9F568-FEFE-4493-80FD-CACDC6AD8F4D}" type="presParOf" srcId="{9252ECAA-13F5-430D-B743-A33E77AE5C99}" destId="{39206A56-22FA-415F-AF71-0B4EFF9D305B}" srcOrd="3" destOrd="0" presId="urn:microsoft.com/office/officeart/2005/8/layout/radial4"/>
    <dgm:cxn modelId="{43670A52-B52D-4914-9209-16B1A6C9DDB8}" type="presParOf" srcId="{9252ECAA-13F5-430D-B743-A33E77AE5C99}" destId="{8FF8D758-988C-4941-A66D-C2FF5385E507}" srcOrd="4" destOrd="0" presId="urn:microsoft.com/office/officeart/2005/8/layout/radial4"/>
    <dgm:cxn modelId="{A4A6A36B-7A49-42CF-B9C0-3A9C5CA29416}" type="presParOf" srcId="{9252ECAA-13F5-430D-B743-A33E77AE5C99}" destId="{75CC02AE-3C05-49AD-B448-4C74F623B818}" srcOrd="5" destOrd="0" presId="urn:microsoft.com/office/officeart/2005/8/layout/radial4"/>
    <dgm:cxn modelId="{AB126DBC-E00D-4F5B-911B-7CC428A2C523}" type="presParOf" srcId="{9252ECAA-13F5-430D-B743-A33E77AE5C99}" destId="{EF3447D2-87FE-4FA2-AA13-2544EF2E219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A2B3C-C4BE-4D75-B757-AD3DFBDA86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72E585-8D51-4658-855B-4F04D9398EFD}">
      <dgm:prSet phldrT="[Text]"/>
      <dgm:spPr/>
      <dgm:t>
        <a:bodyPr/>
        <a:lstStyle/>
        <a:p>
          <a:r>
            <a:rPr lang="en-US" dirty="0" smtClean="0"/>
            <a:t>Does BALEAP need a L/M network?</a:t>
          </a:r>
          <a:endParaRPr lang="en-US" dirty="0"/>
        </a:p>
      </dgm:t>
    </dgm:pt>
    <dgm:pt modelId="{9A1850C5-7C00-46C8-A75F-CC5BBF4F65A5}" type="parTrans" cxnId="{69917A78-A96B-42B5-9D45-28BF35504001}">
      <dgm:prSet/>
      <dgm:spPr/>
      <dgm:t>
        <a:bodyPr/>
        <a:lstStyle/>
        <a:p>
          <a:endParaRPr lang="en-US"/>
        </a:p>
      </dgm:t>
    </dgm:pt>
    <dgm:pt modelId="{A1800F72-D25B-4D78-AABC-8D2819611502}" type="sibTrans" cxnId="{69917A78-A96B-42B5-9D45-28BF35504001}">
      <dgm:prSet/>
      <dgm:spPr/>
      <dgm:t>
        <a:bodyPr/>
        <a:lstStyle/>
        <a:p>
          <a:endParaRPr lang="en-US"/>
        </a:p>
      </dgm:t>
    </dgm:pt>
    <dgm:pt modelId="{21B4ED44-7DCC-443C-AFFE-68226CC49D72}">
      <dgm:prSet/>
      <dgm:spPr/>
      <dgm:t>
        <a:bodyPr/>
        <a:lstStyle/>
        <a:p>
          <a:r>
            <a:rPr lang="en-US" dirty="0" smtClean="0"/>
            <a:t>What scope/goals should it have?</a:t>
          </a:r>
          <a:endParaRPr lang="en-US" dirty="0"/>
        </a:p>
      </dgm:t>
    </dgm:pt>
    <dgm:pt modelId="{8311C111-0307-47BE-920E-CECDF4120A3D}" type="parTrans" cxnId="{BEE4DCD1-1D12-4A00-8974-F777B7BF468E}">
      <dgm:prSet/>
      <dgm:spPr/>
      <dgm:t>
        <a:bodyPr/>
        <a:lstStyle/>
        <a:p>
          <a:endParaRPr lang="en-US"/>
        </a:p>
      </dgm:t>
    </dgm:pt>
    <dgm:pt modelId="{407D665D-7535-4F1D-B18C-D70BA2B95003}" type="sibTrans" cxnId="{BEE4DCD1-1D12-4A00-8974-F777B7BF468E}">
      <dgm:prSet/>
      <dgm:spPr/>
      <dgm:t>
        <a:bodyPr/>
        <a:lstStyle/>
        <a:p>
          <a:endParaRPr lang="en-US"/>
        </a:p>
      </dgm:t>
    </dgm:pt>
    <dgm:pt modelId="{E7EC8C19-9A68-4554-BD9F-DD6D8158AB58}">
      <dgm:prSet phldrT="[Text]"/>
      <dgm:spPr/>
      <dgm:t>
        <a:bodyPr/>
        <a:lstStyle/>
        <a:p>
          <a:r>
            <a:rPr lang="en-US" dirty="0" smtClean="0"/>
            <a:t>What next?</a:t>
          </a:r>
          <a:endParaRPr lang="en-US" dirty="0"/>
        </a:p>
      </dgm:t>
    </dgm:pt>
    <dgm:pt modelId="{9535E93E-D758-440F-9E0A-C34DA96CE29F}" type="sibTrans" cxnId="{45E08A6C-2E91-44CA-AB99-22831F4F82B6}">
      <dgm:prSet/>
      <dgm:spPr/>
      <dgm:t>
        <a:bodyPr/>
        <a:lstStyle/>
        <a:p>
          <a:endParaRPr lang="en-US"/>
        </a:p>
      </dgm:t>
    </dgm:pt>
    <dgm:pt modelId="{6005B1F2-EFAC-4942-B464-D5F96E64EDED}" type="parTrans" cxnId="{45E08A6C-2E91-44CA-AB99-22831F4F82B6}">
      <dgm:prSet/>
      <dgm:spPr/>
      <dgm:t>
        <a:bodyPr/>
        <a:lstStyle/>
        <a:p>
          <a:endParaRPr lang="en-US"/>
        </a:p>
      </dgm:t>
    </dgm:pt>
    <dgm:pt modelId="{140D58D7-FAC4-41B8-8B32-C7C088E099F2}" type="pres">
      <dgm:prSet presAssocID="{62CA2B3C-C4BE-4D75-B757-AD3DFBDA86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64C74CA-FF8F-458C-89F8-C4B1FDAA248E}" type="pres">
      <dgm:prSet presAssocID="{62CA2B3C-C4BE-4D75-B757-AD3DFBDA86A6}" presName="Name1" presStyleCnt="0"/>
      <dgm:spPr/>
    </dgm:pt>
    <dgm:pt modelId="{A8BD4462-8867-494C-B2BA-47F8CCE21BF9}" type="pres">
      <dgm:prSet presAssocID="{62CA2B3C-C4BE-4D75-B757-AD3DFBDA86A6}" presName="cycle" presStyleCnt="0"/>
      <dgm:spPr/>
    </dgm:pt>
    <dgm:pt modelId="{15EB9BE9-0504-4E45-96F4-6277BB6BCCF9}" type="pres">
      <dgm:prSet presAssocID="{62CA2B3C-C4BE-4D75-B757-AD3DFBDA86A6}" presName="srcNode" presStyleLbl="node1" presStyleIdx="0" presStyleCnt="3"/>
      <dgm:spPr/>
    </dgm:pt>
    <dgm:pt modelId="{5B36C202-4E19-4D14-86CF-05DAA38F7014}" type="pres">
      <dgm:prSet presAssocID="{62CA2B3C-C4BE-4D75-B757-AD3DFBDA86A6}" presName="conn" presStyleLbl="parChTrans1D2" presStyleIdx="0" presStyleCnt="1"/>
      <dgm:spPr/>
      <dgm:t>
        <a:bodyPr/>
        <a:lstStyle/>
        <a:p>
          <a:endParaRPr lang="en-US"/>
        </a:p>
      </dgm:t>
    </dgm:pt>
    <dgm:pt modelId="{69193601-9E38-4D61-A5E3-029D7DBAB1A7}" type="pres">
      <dgm:prSet presAssocID="{62CA2B3C-C4BE-4D75-B757-AD3DFBDA86A6}" presName="extraNode" presStyleLbl="node1" presStyleIdx="0" presStyleCnt="3"/>
      <dgm:spPr/>
    </dgm:pt>
    <dgm:pt modelId="{0B247A1A-5FAE-4802-86AB-4F6741967079}" type="pres">
      <dgm:prSet presAssocID="{62CA2B3C-C4BE-4D75-B757-AD3DFBDA86A6}" presName="dstNode" presStyleLbl="node1" presStyleIdx="0" presStyleCnt="3"/>
      <dgm:spPr/>
    </dgm:pt>
    <dgm:pt modelId="{D985D20C-8AE0-4553-8A3C-BF5FFF5A0788}" type="pres">
      <dgm:prSet presAssocID="{4D72E585-8D51-4658-855B-4F04D9398EF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43995-6513-41B7-A8D7-230CC1609980}" type="pres">
      <dgm:prSet presAssocID="{4D72E585-8D51-4658-855B-4F04D9398EFD}" presName="accent_1" presStyleCnt="0"/>
      <dgm:spPr/>
    </dgm:pt>
    <dgm:pt modelId="{0B8FF424-BC21-4642-9EE7-E337E51DB3D3}" type="pres">
      <dgm:prSet presAssocID="{4D72E585-8D51-4658-855B-4F04D9398EFD}" presName="accentRepeatNode" presStyleLbl="solidFgAcc1" presStyleIdx="0" presStyleCnt="3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4072E29F-EB0D-40EC-AA67-E1ED09752DDF}" type="pres">
      <dgm:prSet presAssocID="{21B4ED44-7DCC-443C-AFFE-68226CC49D7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ABAA-CB3A-411F-A32B-F6B55AED32D6}" type="pres">
      <dgm:prSet presAssocID="{21B4ED44-7DCC-443C-AFFE-68226CC49D72}" presName="accent_2" presStyleCnt="0"/>
      <dgm:spPr/>
    </dgm:pt>
    <dgm:pt modelId="{880DD08D-A019-48D0-BD68-967192233EDD}" type="pres">
      <dgm:prSet presAssocID="{21B4ED44-7DCC-443C-AFFE-68226CC49D72}" presName="accentRepeatNode" presStyleLbl="solidFgAcc1" presStyleIdx="1" presStyleCnt="3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5D059A9-E572-447A-BBB4-882779A7F8B2}" type="pres">
      <dgm:prSet presAssocID="{E7EC8C19-9A68-4554-BD9F-DD6D8158AB5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5E154-DD89-4AC5-A5EA-264B34C11D5C}" type="pres">
      <dgm:prSet presAssocID="{E7EC8C19-9A68-4554-BD9F-DD6D8158AB58}" presName="accent_3" presStyleCnt="0"/>
      <dgm:spPr/>
    </dgm:pt>
    <dgm:pt modelId="{F5AE3C52-E76F-4601-901A-54981D43040E}" type="pres">
      <dgm:prSet presAssocID="{E7EC8C19-9A68-4554-BD9F-DD6D8158AB58}" presName="accentRepeatNode" presStyleLbl="solidFgAcc1" presStyleIdx="2" presStyleCnt="3"/>
      <dgm:spPr/>
      <dgm:extLst/>
    </dgm:pt>
  </dgm:ptLst>
  <dgm:cxnLst>
    <dgm:cxn modelId="{DB8D6432-C9F9-4AF8-87FB-4BDBE7261E90}" type="presOf" srcId="{21B4ED44-7DCC-443C-AFFE-68226CC49D72}" destId="{4072E29F-EB0D-40EC-AA67-E1ED09752DDF}" srcOrd="0" destOrd="0" presId="urn:microsoft.com/office/officeart/2008/layout/VerticalCurvedList"/>
    <dgm:cxn modelId="{69917A78-A96B-42B5-9D45-28BF35504001}" srcId="{62CA2B3C-C4BE-4D75-B757-AD3DFBDA86A6}" destId="{4D72E585-8D51-4658-855B-4F04D9398EFD}" srcOrd="0" destOrd="0" parTransId="{9A1850C5-7C00-46C8-A75F-CC5BBF4F65A5}" sibTransId="{A1800F72-D25B-4D78-AABC-8D2819611502}"/>
    <dgm:cxn modelId="{45E08A6C-2E91-44CA-AB99-22831F4F82B6}" srcId="{62CA2B3C-C4BE-4D75-B757-AD3DFBDA86A6}" destId="{E7EC8C19-9A68-4554-BD9F-DD6D8158AB58}" srcOrd="2" destOrd="0" parTransId="{6005B1F2-EFAC-4942-B464-D5F96E64EDED}" sibTransId="{9535E93E-D758-440F-9E0A-C34DA96CE29F}"/>
    <dgm:cxn modelId="{63D256F0-C21B-441B-A8CB-AA93A432365D}" type="presOf" srcId="{4D72E585-8D51-4658-855B-4F04D9398EFD}" destId="{D985D20C-8AE0-4553-8A3C-BF5FFF5A0788}" srcOrd="0" destOrd="0" presId="urn:microsoft.com/office/officeart/2008/layout/VerticalCurvedList"/>
    <dgm:cxn modelId="{CA93A2C3-BB06-48F9-9845-9A1A21A90146}" type="presOf" srcId="{62CA2B3C-C4BE-4D75-B757-AD3DFBDA86A6}" destId="{140D58D7-FAC4-41B8-8B32-C7C088E099F2}" srcOrd="0" destOrd="0" presId="urn:microsoft.com/office/officeart/2008/layout/VerticalCurvedList"/>
    <dgm:cxn modelId="{265D572A-A612-481A-885B-615081BB1B39}" type="presOf" srcId="{A1800F72-D25B-4D78-AABC-8D2819611502}" destId="{5B36C202-4E19-4D14-86CF-05DAA38F7014}" srcOrd="0" destOrd="0" presId="urn:microsoft.com/office/officeart/2008/layout/VerticalCurvedList"/>
    <dgm:cxn modelId="{BEE4DCD1-1D12-4A00-8974-F777B7BF468E}" srcId="{62CA2B3C-C4BE-4D75-B757-AD3DFBDA86A6}" destId="{21B4ED44-7DCC-443C-AFFE-68226CC49D72}" srcOrd="1" destOrd="0" parTransId="{8311C111-0307-47BE-920E-CECDF4120A3D}" sibTransId="{407D665D-7535-4F1D-B18C-D70BA2B95003}"/>
    <dgm:cxn modelId="{7979BBF5-3BC1-43D5-897A-50086DCD2FBD}" type="presOf" srcId="{E7EC8C19-9A68-4554-BD9F-DD6D8158AB58}" destId="{65D059A9-E572-447A-BBB4-882779A7F8B2}" srcOrd="0" destOrd="0" presId="urn:microsoft.com/office/officeart/2008/layout/VerticalCurvedList"/>
    <dgm:cxn modelId="{A4284380-3069-4029-B69D-33DAF2D7C9F7}" type="presParOf" srcId="{140D58D7-FAC4-41B8-8B32-C7C088E099F2}" destId="{B64C74CA-FF8F-458C-89F8-C4B1FDAA248E}" srcOrd="0" destOrd="0" presId="urn:microsoft.com/office/officeart/2008/layout/VerticalCurvedList"/>
    <dgm:cxn modelId="{0C2E9732-A740-4CD9-BD6B-1FAFF56AD3E5}" type="presParOf" srcId="{B64C74CA-FF8F-458C-89F8-C4B1FDAA248E}" destId="{A8BD4462-8867-494C-B2BA-47F8CCE21BF9}" srcOrd="0" destOrd="0" presId="urn:microsoft.com/office/officeart/2008/layout/VerticalCurvedList"/>
    <dgm:cxn modelId="{14793CB8-543E-4CAC-8FC7-E9A7B6EB7308}" type="presParOf" srcId="{A8BD4462-8867-494C-B2BA-47F8CCE21BF9}" destId="{15EB9BE9-0504-4E45-96F4-6277BB6BCCF9}" srcOrd="0" destOrd="0" presId="urn:microsoft.com/office/officeart/2008/layout/VerticalCurvedList"/>
    <dgm:cxn modelId="{8620D9F7-DB03-428D-AF67-E4AFF77C0571}" type="presParOf" srcId="{A8BD4462-8867-494C-B2BA-47F8CCE21BF9}" destId="{5B36C202-4E19-4D14-86CF-05DAA38F7014}" srcOrd="1" destOrd="0" presId="urn:microsoft.com/office/officeart/2008/layout/VerticalCurvedList"/>
    <dgm:cxn modelId="{F354196F-0BD6-44E5-AA84-AECEE4FB082F}" type="presParOf" srcId="{A8BD4462-8867-494C-B2BA-47F8CCE21BF9}" destId="{69193601-9E38-4D61-A5E3-029D7DBAB1A7}" srcOrd="2" destOrd="0" presId="urn:microsoft.com/office/officeart/2008/layout/VerticalCurvedList"/>
    <dgm:cxn modelId="{604E6F06-58D6-4BD9-9347-A56D16D43071}" type="presParOf" srcId="{A8BD4462-8867-494C-B2BA-47F8CCE21BF9}" destId="{0B247A1A-5FAE-4802-86AB-4F6741967079}" srcOrd="3" destOrd="0" presId="urn:microsoft.com/office/officeart/2008/layout/VerticalCurvedList"/>
    <dgm:cxn modelId="{14DF40DD-5DAE-4F9C-9667-4123DB6A8AE7}" type="presParOf" srcId="{B64C74CA-FF8F-458C-89F8-C4B1FDAA248E}" destId="{D985D20C-8AE0-4553-8A3C-BF5FFF5A0788}" srcOrd="1" destOrd="0" presId="urn:microsoft.com/office/officeart/2008/layout/VerticalCurvedList"/>
    <dgm:cxn modelId="{8854A2C3-A408-42DE-9492-6DA4BF55F36A}" type="presParOf" srcId="{B64C74CA-FF8F-458C-89F8-C4B1FDAA248E}" destId="{15943995-6513-41B7-A8D7-230CC1609980}" srcOrd="2" destOrd="0" presId="urn:microsoft.com/office/officeart/2008/layout/VerticalCurvedList"/>
    <dgm:cxn modelId="{C294D4D5-0F3D-4C0A-9085-B41753D21F07}" type="presParOf" srcId="{15943995-6513-41B7-A8D7-230CC1609980}" destId="{0B8FF424-BC21-4642-9EE7-E337E51DB3D3}" srcOrd="0" destOrd="0" presId="urn:microsoft.com/office/officeart/2008/layout/VerticalCurvedList"/>
    <dgm:cxn modelId="{27ADB713-8042-4F71-8B1E-84A010F31810}" type="presParOf" srcId="{B64C74CA-FF8F-458C-89F8-C4B1FDAA248E}" destId="{4072E29F-EB0D-40EC-AA67-E1ED09752DDF}" srcOrd="3" destOrd="0" presId="urn:microsoft.com/office/officeart/2008/layout/VerticalCurvedList"/>
    <dgm:cxn modelId="{9FF778A4-B09C-4F07-A419-DF5654C8761E}" type="presParOf" srcId="{B64C74CA-FF8F-458C-89F8-C4B1FDAA248E}" destId="{5A00ABAA-CB3A-411F-A32B-F6B55AED32D6}" srcOrd="4" destOrd="0" presId="urn:microsoft.com/office/officeart/2008/layout/VerticalCurvedList"/>
    <dgm:cxn modelId="{A653C8CE-DAAF-48C6-9CA2-F75DBEEC3321}" type="presParOf" srcId="{5A00ABAA-CB3A-411F-A32B-F6B55AED32D6}" destId="{880DD08D-A019-48D0-BD68-967192233EDD}" srcOrd="0" destOrd="0" presId="urn:microsoft.com/office/officeart/2008/layout/VerticalCurvedList"/>
    <dgm:cxn modelId="{8B29287F-A417-4FDC-8E66-52AE1875F08E}" type="presParOf" srcId="{B64C74CA-FF8F-458C-89F8-C4B1FDAA248E}" destId="{65D059A9-E572-447A-BBB4-882779A7F8B2}" srcOrd="5" destOrd="0" presId="urn:microsoft.com/office/officeart/2008/layout/VerticalCurvedList"/>
    <dgm:cxn modelId="{38EE39EF-14E6-40BE-8D6A-68BB7641CDCB}" type="presParOf" srcId="{B64C74CA-FF8F-458C-89F8-C4B1FDAA248E}" destId="{8255E154-DD89-4AC5-A5EA-264B34C11D5C}" srcOrd="6" destOrd="0" presId="urn:microsoft.com/office/officeart/2008/layout/VerticalCurvedList"/>
    <dgm:cxn modelId="{9BBA7164-B173-4EAC-9CF9-98DC80C101E2}" type="presParOf" srcId="{8255E154-DD89-4AC5-A5EA-264B34C11D5C}" destId="{F5AE3C52-E76F-4601-901A-54981D4304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7991A-5B8A-4B79-BF16-EBBA4F334F8C}">
      <dsp:nvSpPr>
        <dsp:cNvPr id="0" name=""/>
        <dsp:cNvSpPr/>
      </dsp:nvSpPr>
      <dsp:spPr>
        <a:xfrm>
          <a:off x="3233838" y="2088557"/>
          <a:ext cx="1931785" cy="1835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An EAP gap?</a:t>
          </a:r>
          <a:endParaRPr lang="en-GB" sz="3100" kern="1200" dirty="0"/>
        </a:p>
      </dsp:txBody>
      <dsp:txXfrm>
        <a:off x="3516741" y="2357316"/>
        <a:ext cx="1365979" cy="1297685"/>
      </dsp:txXfrm>
    </dsp:sp>
    <dsp:sp modelId="{8ECA7D35-B852-412A-8D88-80724D482A14}">
      <dsp:nvSpPr>
        <dsp:cNvPr id="0" name=""/>
        <dsp:cNvSpPr/>
      </dsp:nvSpPr>
      <dsp:spPr>
        <a:xfrm rot="12324459">
          <a:off x="1788640" y="1939298"/>
          <a:ext cx="1540681" cy="5750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73FD8-D049-4CA6-B175-D04C924E026B}">
      <dsp:nvSpPr>
        <dsp:cNvPr id="0" name=""/>
        <dsp:cNvSpPr/>
      </dsp:nvSpPr>
      <dsp:spPr>
        <a:xfrm>
          <a:off x="904792" y="1171868"/>
          <a:ext cx="1916713" cy="144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Our experience</a:t>
          </a:r>
          <a:endParaRPr lang="en-GB" sz="2500" kern="1200" dirty="0"/>
        </a:p>
      </dsp:txBody>
      <dsp:txXfrm>
        <a:off x="947227" y="1214303"/>
        <a:ext cx="1831843" cy="1363966"/>
      </dsp:txXfrm>
    </dsp:sp>
    <dsp:sp modelId="{39206A56-22FA-415F-AF71-0B4EFF9D305B}">
      <dsp:nvSpPr>
        <dsp:cNvPr id="0" name=""/>
        <dsp:cNvSpPr/>
      </dsp:nvSpPr>
      <dsp:spPr>
        <a:xfrm rot="16200000">
          <a:off x="3533369" y="1057122"/>
          <a:ext cx="1332724" cy="5750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8D758-988C-4941-A66D-C2FF5385E507}">
      <dsp:nvSpPr>
        <dsp:cNvPr id="0" name=""/>
        <dsp:cNvSpPr/>
      </dsp:nvSpPr>
      <dsp:spPr>
        <a:xfrm>
          <a:off x="3241374" y="2142"/>
          <a:ext cx="1916713" cy="1352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Research/ Lit review*</a:t>
          </a:r>
          <a:endParaRPr lang="en-GB" sz="2500" kern="1200" dirty="0"/>
        </a:p>
      </dsp:txBody>
      <dsp:txXfrm>
        <a:off x="3280980" y="41748"/>
        <a:ext cx="1837501" cy="1273037"/>
      </dsp:txXfrm>
    </dsp:sp>
    <dsp:sp modelId="{75CC02AE-3C05-49AD-B448-4C74F623B818}">
      <dsp:nvSpPr>
        <dsp:cNvPr id="0" name=""/>
        <dsp:cNvSpPr/>
      </dsp:nvSpPr>
      <dsp:spPr>
        <a:xfrm rot="19997563">
          <a:off x="5051289" y="1913010"/>
          <a:ext cx="1499551" cy="5750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447D2-87FE-4FA2-AA13-2544EF2E219A}">
      <dsp:nvSpPr>
        <dsp:cNvPr id="0" name=""/>
        <dsp:cNvSpPr/>
      </dsp:nvSpPr>
      <dsp:spPr>
        <a:xfrm>
          <a:off x="5512493" y="1139125"/>
          <a:ext cx="1916713" cy="144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Comparison with other sectors</a:t>
          </a:r>
          <a:endParaRPr lang="en-GB" sz="2500" kern="1200" dirty="0"/>
        </a:p>
      </dsp:txBody>
      <dsp:txXfrm>
        <a:off x="5554928" y="1181560"/>
        <a:ext cx="1831843" cy="1363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F06AE-EAE2-4CFF-AA58-BC83D025DCEA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A7770-00DA-4D6B-9B97-025397E16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8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906C3-D48F-46F5-82A5-5400AD8CB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1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Q10. Broad</a:t>
            </a:r>
            <a:r>
              <a:rPr lang="en-GB" baseline="0" dirty="0" smtClean="0"/>
              <a:t> range, with the top groupings being:</a:t>
            </a:r>
            <a:endParaRPr lang="en-GB" dirty="0" smtClean="0"/>
          </a:p>
          <a:p>
            <a:r>
              <a:rPr lang="en-GB" dirty="0" smtClean="0"/>
              <a:t>15</a:t>
            </a:r>
            <a:r>
              <a:rPr lang="en-GB" baseline="0" dirty="0" smtClean="0"/>
              <a:t> academic </a:t>
            </a:r>
            <a:r>
              <a:rPr lang="en-GB" baseline="0" dirty="0" err="1" smtClean="0"/>
              <a:t>depts</a:t>
            </a:r>
            <a:endParaRPr lang="en-GB" baseline="0" dirty="0" smtClean="0"/>
          </a:p>
          <a:p>
            <a:r>
              <a:rPr lang="en-GB" baseline="0" dirty="0" smtClean="0"/>
              <a:t>21 schools</a:t>
            </a:r>
          </a:p>
          <a:p>
            <a:r>
              <a:rPr lang="en-GB" baseline="0" dirty="0" smtClean="0"/>
              <a:t>(of 36 above, 19 referred to languages)</a:t>
            </a:r>
          </a:p>
          <a:p>
            <a:r>
              <a:rPr lang="en-GB" b="1" baseline="0" dirty="0" smtClean="0"/>
              <a:t>16 academic/student services</a:t>
            </a:r>
          </a:p>
          <a:p>
            <a:r>
              <a:rPr lang="en-GB" baseline="0" dirty="0" smtClean="0"/>
              <a:t>13 language centres</a:t>
            </a:r>
          </a:p>
          <a:p>
            <a:r>
              <a:rPr lang="en-GB" baseline="0" dirty="0" smtClean="0"/>
              <a:t>7 ‘independent’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8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11a Other services listed =</a:t>
            </a:r>
          </a:p>
          <a:p>
            <a:r>
              <a:rPr lang="en-GB" dirty="0" smtClean="0"/>
              <a:t>Visa compliance/immigration (8)</a:t>
            </a:r>
          </a:p>
          <a:p>
            <a:r>
              <a:rPr lang="en-GB" dirty="0" smtClean="0"/>
              <a:t>Student and academic support (7)</a:t>
            </a:r>
          </a:p>
          <a:p>
            <a:r>
              <a:rPr lang="en-GB" dirty="0" smtClean="0"/>
              <a:t>Student Services</a:t>
            </a:r>
            <a:r>
              <a:rPr lang="en-GB" baseline="0" dirty="0" smtClean="0"/>
              <a:t> (5)</a:t>
            </a:r>
          </a:p>
          <a:p>
            <a:r>
              <a:rPr lang="en-GB" baseline="0" dirty="0" smtClean="0"/>
              <a:t>Other departments (5)</a:t>
            </a:r>
          </a:p>
          <a:p>
            <a:r>
              <a:rPr lang="en-GB" baseline="0" dirty="0" smtClean="0"/>
              <a:t>Careers (5)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11b anything you would like to change?</a:t>
            </a:r>
          </a:p>
          <a:p>
            <a:r>
              <a:rPr lang="en-GB" baseline="0" dirty="0" smtClean="0"/>
              <a:t>No particular theme</a:t>
            </a:r>
          </a:p>
          <a:p>
            <a:r>
              <a:rPr lang="en-GB" baseline="0" dirty="0" smtClean="0"/>
              <a:t>No/not really (10)</a:t>
            </a:r>
          </a:p>
          <a:p>
            <a:r>
              <a:rPr lang="en-GB" baseline="0" dirty="0" smtClean="0"/>
              <a:t>Greater awareness/understanding/be understood/recognition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3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main issues identified by Gillett</a:t>
            </a:r>
            <a:r>
              <a:rPr lang="en-GB" baseline="0" dirty="0" smtClean="0"/>
              <a:t> 2016: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People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Curriculum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(Resource management)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2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Q16</a:t>
            </a:r>
            <a:r>
              <a:rPr lang="en-GB" baseline="0" dirty="0" smtClean="0"/>
              <a:t> indicated an interest in the network</a:t>
            </a:r>
          </a:p>
          <a:p>
            <a:r>
              <a:rPr lang="en-GB" baseline="0" dirty="0" smtClean="0"/>
              <a:t>Yes 74 (82.2%); No 16 (17.8%)</a:t>
            </a:r>
          </a:p>
          <a:p>
            <a:r>
              <a:rPr lang="en-GB" b="1" baseline="0" dirty="0" smtClean="0"/>
              <a:t>Hyperlink ink to </a:t>
            </a:r>
            <a:r>
              <a:rPr lang="en-GB" b="1" baseline="0" dirty="0" err="1" smtClean="0"/>
              <a:t>Mentimeter</a:t>
            </a:r>
            <a:endParaRPr lang="en-GB" b="1" dirty="0" smtClean="0"/>
          </a:p>
          <a:p>
            <a:endParaRPr lang="en-GB" dirty="0" smtClean="0"/>
          </a:p>
          <a:p>
            <a:r>
              <a:rPr lang="en-GB" b="1" dirty="0" smtClean="0"/>
              <a:t>2. Possible goals </a:t>
            </a:r>
          </a:p>
          <a:p>
            <a:r>
              <a:rPr lang="en-GB" dirty="0" smtClean="0"/>
              <a:t>Hyperlin</a:t>
            </a:r>
            <a:r>
              <a:rPr lang="en-GB" baseline="0" dirty="0" smtClean="0"/>
              <a:t>k to next slide.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3. What</a:t>
            </a:r>
            <a:r>
              <a:rPr lang="en-GB" baseline="0" dirty="0" smtClean="0"/>
              <a:t> next = </a:t>
            </a:r>
            <a:r>
              <a:rPr lang="en-GB" dirty="0" smtClean="0"/>
              <a:t>Shape and 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5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Sharing practice:</a:t>
            </a:r>
            <a:r>
              <a:rPr lang="en-GB" baseline="0" dirty="0" smtClean="0"/>
              <a:t>  Three areas highlighted by Gillett in his research.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Group activity: (5-10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suggest re-grouping</a:t>
            </a:r>
            <a:r>
              <a:rPr lang="en-GB" baseline="0" dirty="0" smtClean="0"/>
              <a:t> into L/M streams.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Things to add to the list: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STUDENTS!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International</a:t>
            </a:r>
            <a:r>
              <a:rPr lang="en-GB" baseline="0" dirty="0" smtClean="0"/>
              <a:t> activity such as branch campuses or TNE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Income generating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Finance (possibly included in resource management?)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Training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70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Mentimeter</a:t>
            </a:r>
            <a:endParaRPr lang="en-GB" dirty="0" smtClean="0"/>
          </a:p>
          <a:p>
            <a:r>
              <a:rPr lang="en-GB" dirty="0" smtClean="0"/>
              <a:t>Other ideas: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Follow-up questionnaire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Email discussion</a:t>
            </a:r>
            <a:r>
              <a:rPr lang="en-GB" baseline="0" dirty="0" smtClean="0"/>
              <a:t>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Blog/website to share info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Mentoring of those new to L/M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Dedicated workshops or training sessions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CoP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7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9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2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0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Our Experience: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Current</a:t>
            </a:r>
            <a:r>
              <a:rPr lang="en-GB" baseline="0" dirty="0" smtClean="0"/>
              <a:t> roles SB = PD and LW = DHOS. Years of experience leading/managing modules, courses, programmes, teachers,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Keen personal and professional interest in this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Discussion with each other and colleagues </a:t>
            </a:r>
            <a:r>
              <a:rPr lang="en-GB" baseline="0" dirty="0" smtClean="0">
                <a:sym typeface="Wingdings" panose="05000000000000000000" pitchFamily="2" charset="2"/>
              </a:rPr>
              <a:t> need for more regular sector-wide activity with an EAP L&amp;M focus</a:t>
            </a:r>
            <a:endParaRPr lang="en-GB" baseline="0" dirty="0" smtClean="0"/>
          </a:p>
          <a:p>
            <a:r>
              <a:rPr lang="en-GB" b="1" baseline="0" dirty="0" smtClean="0"/>
              <a:t>Research: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Gillett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Other mainly on ELT and in US</a:t>
            </a:r>
            <a:endParaRPr lang="en-GB" dirty="0" smtClean="0"/>
          </a:p>
          <a:p>
            <a:r>
              <a:rPr lang="en-GB" b="1" dirty="0" smtClean="0"/>
              <a:t>Comparison</a:t>
            </a:r>
            <a:r>
              <a:rPr lang="en-GB" b="1" baseline="0" dirty="0" smtClean="0"/>
              <a:t> with other sectors: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AULC Management SIG and May meeting to launch an Administration SIG;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IATEFL Leadership and Management SIG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ELT further ahead? Also see qualifications in ELT: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DELTA/MA modules and distinct MA with ELT management [find </a:t>
            </a:r>
            <a:r>
              <a:rPr lang="en-GB" baseline="0" dirty="0" err="1" smtClean="0"/>
              <a:t>exs</a:t>
            </a:r>
            <a:r>
              <a:rPr lang="en-GB" baseline="0" dirty="0" smtClean="0"/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EAP Gap: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Timely to bring colleagues together to consider ISSUES and POSSIBILIITES, elicit INTEREST in network, and SHAPE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“While the tasks and functions of management and leadership are unique, there is a link between them. It is clear that different problems require different solutions at different times. Rather than being mutually exclusive, these two competencies are interdependent.” (</a:t>
            </a:r>
            <a:r>
              <a:rPr lang="en-GB" sz="1200" dirty="0" err="1" smtClean="0"/>
              <a:t>Dembowski</a:t>
            </a:r>
            <a:r>
              <a:rPr lang="en-GB" sz="1200" dirty="0" smtClean="0"/>
              <a:t>, 2006)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9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1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Q1. What is your job title? (87 responses)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0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Q2 Overall, what % of your role</a:t>
            </a:r>
            <a:r>
              <a:rPr lang="en-GB" baseline="0" dirty="0" smtClean="0"/>
              <a:t> is given to the following activities? </a:t>
            </a:r>
            <a:r>
              <a:rPr lang="en-GB" baseline="0" dirty="0" err="1" smtClean="0"/>
              <a:t>Mgt</a:t>
            </a:r>
            <a:r>
              <a:rPr lang="en-GB" baseline="0" dirty="0" smtClean="0"/>
              <a:t>, Teaching, Research, Other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OTHER: please</a:t>
            </a:r>
            <a:r>
              <a:rPr lang="en-GB" baseline="0" dirty="0" smtClean="0"/>
              <a:t> specify:</a:t>
            </a:r>
            <a:r>
              <a:rPr lang="en-GB" dirty="0" smtClean="0"/>
              <a:t> top answers</a:t>
            </a:r>
            <a:r>
              <a:rPr lang="en-GB" baseline="0" dirty="0" smtClean="0"/>
              <a:t> =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Admin</a:t>
            </a:r>
            <a:r>
              <a:rPr lang="en-GB" baseline="0" dirty="0" smtClean="0"/>
              <a:t> (10)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Materials creation and development (9)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Recruitment/marketing (6)</a:t>
            </a:r>
          </a:p>
          <a:p>
            <a:endParaRPr lang="en-GB" baseline="0" dirty="0" smtClean="0"/>
          </a:p>
          <a:p>
            <a:r>
              <a:rPr lang="en-GB" baseline="0" dirty="0" smtClean="0"/>
              <a:t>Q2b re leadership (already mentioned earlier) over 80% felt </a:t>
            </a:r>
            <a:r>
              <a:rPr lang="en-GB" baseline="0" dirty="0" err="1" smtClean="0"/>
              <a:t>mgt</a:t>
            </a:r>
            <a:r>
              <a:rPr lang="en-GB" baseline="0" dirty="0" smtClean="0"/>
              <a:t> role allowed for significant element of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9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Q4: significant proportion</a:t>
            </a:r>
            <a:r>
              <a:rPr lang="en-GB" baseline="0" dirty="0" smtClean="0"/>
              <a:t> manage staff.</a:t>
            </a:r>
          </a:p>
          <a:p>
            <a:r>
              <a:rPr lang="en-GB" baseline="0" dirty="0" smtClean="0"/>
              <a:t>Q5: significant fluctuations throughout the year in some cases.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82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Q6a – </a:t>
            </a:r>
          </a:p>
          <a:p>
            <a:r>
              <a:rPr lang="en-GB" dirty="0" smtClean="0"/>
              <a:t>OTHER</a:t>
            </a:r>
            <a:r>
              <a:rPr lang="en-GB" baseline="0" dirty="0" smtClean="0"/>
              <a:t> areas: </a:t>
            </a:r>
            <a:r>
              <a:rPr lang="en-GB" dirty="0" smtClean="0"/>
              <a:t>respondents</a:t>
            </a:r>
            <a:r>
              <a:rPr lang="en-GB" baseline="0" dirty="0" smtClean="0"/>
              <a:t> gave wide range of other areas: from marketing/recruitment (8) to one-off answers such as room booking</a:t>
            </a:r>
          </a:p>
          <a:p>
            <a:endParaRPr lang="en-GB" baseline="0" dirty="0" smtClean="0"/>
          </a:p>
          <a:p>
            <a:r>
              <a:rPr lang="en-GB" dirty="0" smtClean="0"/>
              <a:t>Note Q7</a:t>
            </a:r>
          </a:p>
          <a:p>
            <a:r>
              <a:rPr lang="en-GB" dirty="0" smtClean="0"/>
              <a:t>Do</a:t>
            </a:r>
            <a:r>
              <a:rPr lang="en-GB" baseline="0" dirty="0" smtClean="0"/>
              <a:t> you have </a:t>
            </a:r>
            <a:r>
              <a:rPr lang="en-GB" dirty="0" smtClean="0"/>
              <a:t>Teacher development responsibility? Yes</a:t>
            </a:r>
            <a:r>
              <a:rPr lang="en-GB" baseline="0" dirty="0" smtClean="0"/>
              <a:t> = 70, No = 21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7770-00DA-4D6B-9B97-025397E16D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43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762000"/>
            <a:ext cx="8280000" cy="82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1752600"/>
            <a:ext cx="3888000" cy="47814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1752600"/>
            <a:ext cx="3888000" cy="47814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131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10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07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907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093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547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653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664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06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93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03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762000"/>
            <a:ext cx="8280000" cy="82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752600"/>
            <a:ext cx="8280000" cy="46482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36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1_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A7F45B35-A862-456B-A106-755378D51142}" type="datetimeFigureOut">
              <a:rPr lang="en-GB" smtClean="0"/>
              <a:t>28/11/2018</a:t>
            </a:fld>
            <a:endParaRPr lang="en-GB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7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A7F45B35-A862-456B-A106-755378D51142}" type="datetimeFigureOut">
              <a:rPr lang="en-GB" smtClean="0"/>
              <a:t>28/11/2018</a:t>
            </a:fld>
            <a:endParaRPr lang="en-GB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48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A7F45B35-A862-456B-A106-755378D51142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912824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698677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814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615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827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218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90872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1988840"/>
            <a:ext cx="8280000" cy="418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F57C626-FC68-47BE-AB12-4B1D8A82B3FE}" type="slidenum">
              <a:rPr lang="en-GB" smtClean="0"/>
              <a:t>‹#›</a:t>
            </a:fld>
            <a:endParaRPr lang="en-GB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4011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A0284A56-EB35-49A3-B025-51238CF89810}" type="slidenum">
              <a:rPr lang="en-GB" smtClean="0"/>
              <a:t>‹#›</a:t>
            </a:fld>
            <a:endParaRPr lang="en-GB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10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506ee2986abcaff77b0664a5a8f5ca54/cd8d43770c19/ed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506ee2986abcaff77b0664a5a8f5ca54/cd8d43770c19/edi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.m.brewer@reading.ac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e.a.wilding@reading.ac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fhe.ac.uk/filemanager/root/site_assets/research_resources/research/series_1/S1-4%20Bryman%20-%20Effective%20Leadership%20-%20Summary%200f%20Finding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506ee2986abcaff77b0664a5a8f5ca54/a9bb01132227/ed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Creating an </a:t>
            </a:r>
            <a:r>
              <a:rPr lang="en-GB" sz="2400" dirty="0" err="1" smtClean="0"/>
              <a:t>eap</a:t>
            </a:r>
            <a:r>
              <a:rPr lang="en-GB" sz="2400" dirty="0" smtClean="0"/>
              <a:t> management network together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Sarah Brewer and Liz Wilding</a:t>
            </a:r>
          </a:p>
          <a:p>
            <a:r>
              <a:rPr lang="en-GB" dirty="0" smtClean="0"/>
              <a:t>BALEAP 2017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1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4226496" cy="867106"/>
          </a:xfrm>
        </p:spPr>
        <p:txBody>
          <a:bodyPr/>
          <a:lstStyle/>
          <a:p>
            <a:r>
              <a:rPr lang="en-GB" dirty="0" smtClean="0"/>
              <a:t>International Study and Language Institute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858598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9. How would you define your institutional context?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dirty="0" smtClean="0"/>
              <a:t>10. Institutionally, where does your unit/centre/department sit?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484904"/>
              </p:ext>
            </p:extLst>
          </p:nvPr>
        </p:nvGraphicFramePr>
        <p:xfrm>
          <a:off x="6324600" y="1752600"/>
          <a:ext cx="25908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University/HE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82/90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 b="4661"/>
          <a:stretch/>
        </p:blipFill>
        <p:spPr>
          <a:xfrm>
            <a:off x="2926715" y="2730500"/>
            <a:ext cx="601408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4152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Professional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GB" dirty="0" smtClean="0"/>
              <a:t>11. Which services in your institution do you have an active relationship      with?</a:t>
            </a:r>
          </a:p>
          <a:p>
            <a:endParaRPr lang="en-GB" dirty="0"/>
          </a:p>
        </p:txBody>
      </p:sp>
      <p:pic>
        <p:nvPicPr>
          <p:cNvPr id="4" name="Picture 3" descr="C:\Users\Liz Wilding\Downloads\leadership-and-management-roles-in-eap-programmes-q11(hbar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2895600"/>
            <a:ext cx="7195200" cy="28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893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8" y="1752600"/>
            <a:ext cx="8898243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3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pic>
        <p:nvPicPr>
          <p:cNvPr id="4" name="Content Placeholder 3" descr="N:\My Documents\Conferences\BALEAP 2017\Wordles for teacher related Q17\Wordle for management\Wordle for management 2\wordle 6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4126"/>
          <a:stretch/>
        </p:blipFill>
        <p:spPr bwMode="auto">
          <a:xfrm>
            <a:off x="853678" y="1676400"/>
            <a:ext cx="7436644" cy="472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511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7001313"/>
              </p:ext>
            </p:extLst>
          </p:nvPr>
        </p:nvGraphicFramePr>
        <p:xfrm>
          <a:off x="609600" y="1625600"/>
          <a:ext cx="82296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0983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Sharing practice</a:t>
            </a:r>
          </a:p>
          <a:p>
            <a:endParaRPr lang="en-GB" sz="800" b="1" dirty="0" smtClean="0"/>
          </a:p>
          <a:p>
            <a:r>
              <a:rPr lang="en-GB" dirty="0" smtClean="0"/>
              <a:t>Influencing </a:t>
            </a:r>
            <a:r>
              <a:rPr lang="en-GB" dirty="0"/>
              <a:t>policy</a:t>
            </a:r>
          </a:p>
          <a:p>
            <a:r>
              <a:rPr lang="en-GB" dirty="0" smtClean="0"/>
              <a:t>Profile-raising/strengthening</a:t>
            </a:r>
          </a:p>
          <a:p>
            <a:r>
              <a:rPr lang="en-GB" dirty="0" smtClean="0"/>
              <a:t>Mapping the sector</a:t>
            </a:r>
          </a:p>
          <a:p>
            <a:r>
              <a:rPr lang="en-GB" dirty="0" smtClean="0"/>
              <a:t>Cross-institutional collaboration/initiatives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Small group </a:t>
            </a:r>
            <a:r>
              <a:rPr lang="en-GB" sz="2400" b="1" dirty="0" smtClean="0">
                <a:solidFill>
                  <a:schemeClr val="accent1"/>
                </a:solidFill>
              </a:rPr>
              <a:t>activity</a:t>
            </a:r>
          </a:p>
          <a:p>
            <a:pPr marL="360000" lvl="1" indent="0">
              <a:buNone/>
            </a:pPr>
            <a:r>
              <a:rPr lang="en-GB" dirty="0" smtClean="0"/>
              <a:t>Discuss these goals and add others to the list.</a:t>
            </a:r>
          </a:p>
          <a:p>
            <a:pPr marL="360000" lvl="1" indent="0">
              <a:buNone/>
            </a:pPr>
            <a:r>
              <a:rPr lang="en-GB" dirty="0" smtClean="0"/>
              <a:t>Decide which </a:t>
            </a:r>
            <a:r>
              <a:rPr lang="en-GB" b="1" dirty="0" smtClean="0"/>
              <a:t>two or three </a:t>
            </a:r>
            <a:r>
              <a:rPr lang="en-GB" dirty="0" smtClean="0"/>
              <a:t>goals the network should prioritise </a:t>
            </a:r>
            <a:r>
              <a:rPr lang="en-GB" dirty="0"/>
              <a:t>(from the list or your suggestions</a:t>
            </a:r>
            <a:r>
              <a:rPr lang="en-GB" dirty="0" smtClean="0"/>
              <a:t>). </a:t>
            </a:r>
            <a:endParaRPr lang="en-GB" dirty="0"/>
          </a:p>
          <a:p>
            <a:pPr marL="360000" lvl="1" indent="0">
              <a:buNone/>
            </a:pPr>
            <a:r>
              <a:rPr lang="en-GB" dirty="0" smtClean="0"/>
              <a:t>Add them to the </a:t>
            </a:r>
            <a:r>
              <a:rPr lang="en-GB" dirty="0" smtClean="0">
                <a:hlinkClick r:id="rId3"/>
              </a:rPr>
              <a:t>poll</a:t>
            </a:r>
            <a:r>
              <a:rPr lang="en-GB" dirty="0" smtClean="0"/>
              <a:t> (one at a time). </a:t>
            </a:r>
            <a:endParaRPr lang="en-GB" dirty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1676400"/>
            <a:ext cx="3962400" cy="112371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People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Curriculum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2606510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What shape should the network take and what activities can we engage in? For example:</a:t>
            </a:r>
          </a:p>
          <a:p>
            <a:r>
              <a:rPr lang="en-GB" dirty="0" smtClean="0"/>
              <a:t>Regular meetings – virtual or F2F</a:t>
            </a:r>
          </a:p>
          <a:p>
            <a:r>
              <a:rPr lang="en-GB" dirty="0"/>
              <a:t>A</a:t>
            </a:r>
            <a:r>
              <a:rPr lang="en-GB" dirty="0" smtClean="0"/>
              <a:t> BALEAP PIM	</a:t>
            </a:r>
          </a:p>
          <a:p>
            <a:r>
              <a:rPr lang="en-GB" dirty="0" err="1" smtClean="0"/>
              <a:t>Etc</a:t>
            </a:r>
            <a:r>
              <a:rPr lang="en-GB" dirty="0" smtClean="0"/>
              <a:t>	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Small group activity</a:t>
            </a:r>
          </a:p>
          <a:p>
            <a:pPr marL="0" indent="0">
              <a:buNone/>
            </a:pPr>
            <a:r>
              <a:rPr lang="en-GB" dirty="0" smtClean="0"/>
              <a:t>Add your suggestions to the </a:t>
            </a:r>
            <a:r>
              <a:rPr lang="en-GB" dirty="0" smtClean="0">
                <a:hlinkClick r:id="rId3"/>
              </a:rPr>
              <a:t>poll.</a:t>
            </a:r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4419600" y="2590800"/>
            <a:ext cx="4450500" cy="3635454"/>
          </a:xfrm>
          <a:prstGeom prst="wedgeEllipseCallout">
            <a:avLst>
              <a:gd name="adj1" fmla="val -71520"/>
              <a:gd name="adj2" fmla="val 47267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This has been an idea of mine for a long time </a:t>
            </a:r>
            <a:r>
              <a:rPr lang="en-GB" dirty="0" smtClean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I </a:t>
            </a:r>
            <a:r>
              <a:rPr lang="en-GB" dirty="0">
                <a:solidFill>
                  <a:schemeClr val="bg1"/>
                </a:solidFill>
              </a:rPr>
              <a:t>think we need to find ways to improve our status in and service to our respective institutions, </a:t>
            </a:r>
            <a:r>
              <a:rPr lang="en-GB" dirty="0" smtClean="0">
                <a:solidFill>
                  <a:schemeClr val="bg1"/>
                </a:solidFill>
              </a:rPr>
              <a:t>share </a:t>
            </a:r>
            <a:r>
              <a:rPr lang="en-GB" dirty="0">
                <a:solidFill>
                  <a:schemeClr val="bg1"/>
                </a:solidFill>
              </a:rPr>
              <a:t>best practice, and work to take EAP forward in innovative and collaborative ways</a:t>
            </a:r>
          </a:p>
        </p:txBody>
      </p:sp>
    </p:spTree>
    <p:extLst>
      <p:ext uri="{BB962C8B-B14F-4D97-AF65-F5344CB8AC3E}">
        <p14:creationId xmlns:p14="http://schemas.microsoft.com/office/powerpoint/2010/main" val="4258241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Stay in touch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/>
              <a:t>Thank you!</a:t>
            </a:r>
            <a:endParaRPr lang="en-GB" sz="3200" dirty="0"/>
          </a:p>
          <a:p>
            <a:pPr marL="720000" lvl="2" indent="0">
              <a:buNone/>
            </a:pPr>
            <a:r>
              <a:rPr lang="en-GB" dirty="0" smtClean="0"/>
              <a:t>Sarah Brewer </a:t>
            </a:r>
            <a:r>
              <a:rPr lang="en-GB" dirty="0" smtClean="0">
                <a:hlinkClick r:id="rId3"/>
              </a:rPr>
              <a:t>s.m.brewer@reading.ac.uk</a:t>
            </a:r>
            <a:r>
              <a:rPr lang="en-GB" dirty="0" smtClean="0"/>
              <a:t> </a:t>
            </a:r>
          </a:p>
          <a:p>
            <a:pPr marL="720000" lvl="2" indent="0">
              <a:buNone/>
            </a:pPr>
            <a:r>
              <a:rPr lang="en-GB" dirty="0" smtClean="0"/>
              <a:t>Liz Wilding </a:t>
            </a:r>
            <a:r>
              <a:rPr lang="en-GB" dirty="0" smtClean="0">
                <a:hlinkClick r:id="rId4"/>
              </a:rPr>
              <a:t>e.a.wilding@reading.ac.uk</a:t>
            </a:r>
            <a:r>
              <a:rPr lang="en-GB" dirty="0" smtClean="0"/>
              <a:t> </a:t>
            </a:r>
          </a:p>
          <a:p>
            <a:pPr marL="720000" lvl="2" indent="0">
              <a:buNone/>
            </a:pPr>
            <a:endParaRPr lang="en-GB" sz="800" dirty="0" smtClean="0"/>
          </a:p>
          <a:p>
            <a:r>
              <a:rPr lang="en-GB" dirty="0" smtClean="0"/>
              <a:t>We will send a summary of our talk and of the </a:t>
            </a:r>
            <a:r>
              <a:rPr lang="en-GB" dirty="0" err="1" smtClean="0"/>
              <a:t>Menti</a:t>
            </a:r>
            <a:r>
              <a:rPr lang="en-GB" dirty="0" smtClean="0"/>
              <a:t> responses to the BALEAP discussion list.</a:t>
            </a:r>
          </a:p>
          <a:p>
            <a:r>
              <a:rPr lang="en-GB" dirty="0" smtClean="0"/>
              <a:t>Please leave us your email if you would like to be involved in the next steps in the development of the network.</a:t>
            </a:r>
          </a:p>
          <a:p>
            <a:r>
              <a:rPr lang="en-GB" dirty="0" smtClean="0"/>
              <a:t>We will be in touch.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486" y="4114800"/>
            <a:ext cx="3635313" cy="24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9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Select 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648200"/>
          </a:xfrm>
        </p:spPr>
        <p:txBody>
          <a:bodyPr/>
          <a:lstStyle/>
          <a:p>
            <a:r>
              <a:rPr lang="en-GB" sz="1600" dirty="0" err="1"/>
              <a:t>Bryman</a:t>
            </a:r>
            <a:r>
              <a:rPr lang="en-GB" sz="1600" dirty="0"/>
              <a:t>, A. (2007). </a:t>
            </a:r>
            <a:r>
              <a:rPr lang="en-GB" sz="1600" b="1" i="1" dirty="0"/>
              <a:t>Effective Leadership in higher education: Summary of Findings.</a:t>
            </a:r>
            <a:r>
              <a:rPr lang="en-GB" sz="1600" dirty="0"/>
              <a:t> </a:t>
            </a:r>
            <a:r>
              <a:rPr lang="en-GB" sz="1600" dirty="0" smtClean="0"/>
              <a:t>London: </a:t>
            </a:r>
            <a:r>
              <a:rPr lang="en-GB" sz="1600" dirty="0"/>
              <a:t>Leadership Foundation for Higher Education. </a:t>
            </a:r>
            <a:r>
              <a:rPr lang="en-GB" sz="1600" u="sng" dirty="0">
                <a:hlinkClick r:id="rId3"/>
              </a:rPr>
              <a:t>https://www.lfhe.ac.uk/filemanager/root/site_assets/research_resources/research/series_1/S1-4%20Bryman%20-%20Effective%20Leadership%20-%20Summary%200f%20Findings.pdf</a:t>
            </a:r>
            <a:r>
              <a:rPr lang="en-GB" sz="1600" dirty="0"/>
              <a:t> </a:t>
            </a:r>
          </a:p>
          <a:p>
            <a:r>
              <a:rPr lang="en-GB" sz="1600" dirty="0" err="1"/>
              <a:t>Christison</a:t>
            </a:r>
            <a:r>
              <a:rPr lang="en-GB" sz="1600" dirty="0"/>
              <a:t>, M. A. &amp; Murray, Denise E (</a:t>
            </a:r>
            <a:r>
              <a:rPr lang="en-GB" sz="1600" dirty="0" err="1"/>
              <a:t>Eds</a:t>
            </a:r>
            <a:r>
              <a:rPr lang="en-GB" sz="1600" dirty="0"/>
              <a:t>). (2009) </a:t>
            </a:r>
            <a:r>
              <a:rPr lang="en-GB" sz="1600" b="1" dirty="0"/>
              <a:t> </a:t>
            </a:r>
            <a:r>
              <a:rPr lang="en-GB" sz="1600" b="1" i="1" dirty="0"/>
              <a:t>Leadership in English Language Education</a:t>
            </a:r>
            <a:r>
              <a:rPr lang="en-GB" sz="1600" dirty="0"/>
              <a:t>: </a:t>
            </a:r>
            <a:r>
              <a:rPr lang="en-GB" sz="1600" b="1" i="1" dirty="0"/>
              <a:t>Theoretical Foundations and Practical Skills for Changing Times</a:t>
            </a:r>
            <a:r>
              <a:rPr lang="en-GB" sz="1600" dirty="0"/>
              <a:t>.  New York &amp; London: Routledge.</a:t>
            </a:r>
          </a:p>
          <a:p>
            <a:r>
              <a:rPr lang="en-GB" sz="1600" dirty="0" err="1"/>
              <a:t>Christison</a:t>
            </a:r>
            <a:r>
              <a:rPr lang="en-GB" sz="1600" dirty="0"/>
              <a:t>, M. A. &amp; </a:t>
            </a:r>
            <a:r>
              <a:rPr lang="en-GB" sz="1600" dirty="0" err="1"/>
              <a:t>Stoller</a:t>
            </a:r>
            <a:r>
              <a:rPr lang="en-GB" sz="1600" dirty="0"/>
              <a:t>, F. L.  (</a:t>
            </a:r>
            <a:r>
              <a:rPr lang="en-GB" sz="1600" dirty="0" err="1"/>
              <a:t>Eds</a:t>
            </a:r>
            <a:r>
              <a:rPr lang="en-GB" sz="1600" dirty="0"/>
              <a:t>), (2012) </a:t>
            </a:r>
            <a:r>
              <a:rPr lang="en-GB" sz="1600" b="1" i="1" dirty="0"/>
              <a:t>A handbook for language programme administrators.</a:t>
            </a:r>
            <a:r>
              <a:rPr lang="en-GB" sz="1600" dirty="0"/>
              <a:t> (2nd </a:t>
            </a:r>
            <a:r>
              <a:rPr lang="en-GB" sz="1600" dirty="0" err="1"/>
              <a:t>ed</a:t>
            </a:r>
            <a:r>
              <a:rPr lang="en-GB" sz="1600" dirty="0"/>
              <a:t> ). Miami Beach, FL: Alta Book </a:t>
            </a:r>
            <a:r>
              <a:rPr lang="en-GB" sz="1600" dirty="0" err="1"/>
              <a:t>Center</a:t>
            </a:r>
            <a:r>
              <a:rPr lang="en-GB" sz="1600" dirty="0"/>
              <a:t> Publishers.</a:t>
            </a:r>
          </a:p>
          <a:p>
            <a:r>
              <a:rPr lang="en-GB" sz="1600" dirty="0"/>
              <a:t>Coombe, C., McCloskey, M., Stephenson, L., &amp; Anderson, N. (</a:t>
            </a:r>
            <a:r>
              <a:rPr lang="en-GB" sz="1600" dirty="0" err="1"/>
              <a:t>Eds</a:t>
            </a:r>
            <a:r>
              <a:rPr lang="en-GB" sz="1600" dirty="0"/>
              <a:t>). (2008). </a:t>
            </a:r>
            <a:r>
              <a:rPr lang="en-GB" sz="1600" b="1" i="1" dirty="0"/>
              <a:t>Leadership in English Language Teaching and Learning</a:t>
            </a:r>
            <a:r>
              <a:rPr lang="en-GB" sz="1600" dirty="0"/>
              <a:t>. Ann </a:t>
            </a:r>
            <a:r>
              <a:rPr lang="en-GB" sz="1600" dirty="0" err="1"/>
              <a:t>Arbor</a:t>
            </a:r>
            <a:r>
              <a:rPr lang="en-GB" sz="1600" dirty="0"/>
              <a:t>, MI: University of Michigan Press.</a:t>
            </a:r>
          </a:p>
          <a:p>
            <a:r>
              <a:rPr lang="en-GB" sz="1600" dirty="0" smtClean="0"/>
              <a:t>Gillett</a:t>
            </a:r>
            <a:r>
              <a:rPr lang="en-GB" sz="1600" dirty="0"/>
              <a:t>, A. J. (2016). EAP management. In K. Hyland &amp; P. Shaw (</a:t>
            </a:r>
            <a:r>
              <a:rPr lang="en-GB" sz="1600" dirty="0" err="1"/>
              <a:t>Eds</a:t>
            </a:r>
            <a:r>
              <a:rPr lang="en-GB" sz="1600" dirty="0"/>
              <a:t>), </a:t>
            </a:r>
            <a:r>
              <a:rPr lang="en-GB" sz="1600" b="1" dirty="0"/>
              <a:t>The R</a:t>
            </a:r>
            <a:r>
              <a:rPr lang="en-GB" sz="1600" b="1" i="1" dirty="0"/>
              <a:t>outledge handbook of English for academic purposes</a:t>
            </a:r>
            <a:r>
              <a:rPr lang="en-GB" sz="1600" i="1" dirty="0"/>
              <a:t> </a:t>
            </a:r>
            <a:r>
              <a:rPr lang="en-GB" sz="1600" dirty="0"/>
              <a:t>(pp. 530-546)</a:t>
            </a:r>
            <a:r>
              <a:rPr lang="en-GB" sz="1600" i="1" dirty="0"/>
              <a:t>.</a:t>
            </a:r>
            <a:r>
              <a:rPr lang="en-GB" sz="1600" dirty="0"/>
              <a:t> London: Routledge.</a:t>
            </a:r>
          </a:p>
          <a:p>
            <a:r>
              <a:rPr lang="en-GB" sz="1600" dirty="0" smtClean="0"/>
              <a:t>White</a:t>
            </a:r>
            <a:r>
              <a:rPr lang="en-GB" sz="1600" dirty="0"/>
              <a:t>, R., Martin, M., Stimson, Ml &amp; Hodge, R. (1991). </a:t>
            </a:r>
            <a:r>
              <a:rPr lang="en-GB" sz="1600" b="1" i="1" dirty="0"/>
              <a:t>Management in English Language Teaching</a:t>
            </a:r>
            <a:r>
              <a:rPr lang="en-GB" sz="1600" i="1" dirty="0"/>
              <a:t>. </a:t>
            </a:r>
            <a:r>
              <a:rPr lang="en-GB" sz="1600" dirty="0"/>
              <a:t>Cambridge: Cambridge University Press.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431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Understand shared issues and concerns in EAP leadership and management</a:t>
            </a:r>
          </a:p>
          <a:p>
            <a:r>
              <a:rPr lang="en-GB" dirty="0" smtClean="0"/>
              <a:t>Identify avenues for collaborative activity and/or sharing of best practice</a:t>
            </a:r>
          </a:p>
          <a:p>
            <a:r>
              <a:rPr lang="en-GB" dirty="0" smtClean="0"/>
              <a:t>Shape a new network</a:t>
            </a:r>
          </a:p>
          <a:p>
            <a:pPr marL="0" lvl="0" indent="0">
              <a:buClr>
                <a:srgbClr val="D2002E"/>
              </a:buClr>
              <a:buNone/>
            </a:pP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first question now.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99400" y="4184631"/>
            <a:ext cx="8280000" cy="1981819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</a:pPr>
            <a:r>
              <a:rPr lang="en-GB" sz="2400" b="1" kern="0" dirty="0">
                <a:solidFill>
                  <a:schemeClr val="bg1"/>
                </a:solidFill>
              </a:rPr>
              <a:t>Using </a:t>
            </a:r>
            <a:r>
              <a:rPr lang="en-GB" sz="2400" b="1" kern="0" dirty="0" err="1">
                <a:solidFill>
                  <a:schemeClr val="bg1"/>
                </a:solidFill>
              </a:rPr>
              <a:t>mentimeter</a:t>
            </a:r>
            <a:endParaRPr lang="en-GB" sz="2400" b="1" kern="0" dirty="0">
              <a:solidFill>
                <a:schemeClr val="bg1"/>
              </a:solidFill>
            </a:endParaRPr>
          </a:p>
          <a:p>
            <a:pPr marL="180000" lvl="0" indent="-180000" fontAlgn="base"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Font typeface="Arial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Go </a:t>
            </a:r>
            <a:r>
              <a:rPr lang="en-GB" sz="2400" kern="0" dirty="0">
                <a:solidFill>
                  <a:schemeClr val="bg1"/>
                </a:solidFill>
                <a:hlinkClick r:id="rId3"/>
              </a:rPr>
              <a:t>to http://</a:t>
            </a:r>
            <a:r>
              <a:rPr lang="en-GB" sz="2400" kern="0" dirty="0" smtClean="0">
                <a:solidFill>
                  <a:schemeClr val="bg1"/>
                </a:solidFill>
                <a:hlinkClick r:id="rId3"/>
              </a:rPr>
              <a:t>www.menti.com </a:t>
            </a:r>
            <a:r>
              <a:rPr lang="en-GB" sz="2400" kern="0" dirty="0">
                <a:solidFill>
                  <a:schemeClr val="bg1"/>
                </a:solidFill>
              </a:rPr>
              <a:t>or download the </a:t>
            </a:r>
            <a:r>
              <a:rPr lang="en-GB" sz="2400" kern="0" dirty="0" err="1" smtClean="0">
                <a:solidFill>
                  <a:schemeClr val="bg1"/>
                </a:solidFill>
              </a:rPr>
              <a:t>Menti</a:t>
            </a:r>
            <a:r>
              <a:rPr lang="en-GB" sz="2400" kern="0" dirty="0" smtClean="0">
                <a:solidFill>
                  <a:schemeClr val="bg1"/>
                </a:solidFill>
              </a:rPr>
              <a:t> </a:t>
            </a:r>
            <a:r>
              <a:rPr lang="en-GB" sz="2400" kern="0" dirty="0">
                <a:solidFill>
                  <a:schemeClr val="bg1"/>
                </a:solidFill>
              </a:rPr>
              <a:t>app.</a:t>
            </a:r>
          </a:p>
          <a:p>
            <a:pPr marL="180000" lvl="0" indent="-180000" fontAlgn="base"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Font typeface="Arial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Input the code to enter.</a:t>
            </a:r>
          </a:p>
          <a:p>
            <a:pPr marL="180000" lvl="0" indent="-180000" fontAlgn="base"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Font typeface="Arial" charset="0"/>
              <a:buChar char="•"/>
            </a:pPr>
            <a:r>
              <a:rPr lang="en-GB" sz="2400" kern="0" dirty="0">
                <a:solidFill>
                  <a:schemeClr val="bg1"/>
                </a:solidFill>
              </a:rPr>
              <a:t>Try the first question now.</a:t>
            </a:r>
          </a:p>
        </p:txBody>
      </p:sp>
    </p:spTree>
    <p:extLst>
      <p:ext uri="{BB962C8B-B14F-4D97-AF65-F5344CB8AC3E}">
        <p14:creationId xmlns:p14="http://schemas.microsoft.com/office/powerpoint/2010/main" val="373587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new network?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57430"/>
              </p:ext>
            </p:extLst>
          </p:nvPr>
        </p:nvGraphicFramePr>
        <p:xfrm>
          <a:off x="304800" y="1590000"/>
          <a:ext cx="8399463" cy="442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566548" y="5943600"/>
            <a:ext cx="208711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BALEAP SURVEY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93954" y="5562600"/>
            <a:ext cx="533400" cy="381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96954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n-lt"/>
              </a:rPr>
              <a:t>*See especially Gillett (2016)</a:t>
            </a:r>
          </a:p>
        </p:txBody>
      </p:sp>
    </p:spTree>
    <p:extLst>
      <p:ext uri="{BB962C8B-B14F-4D97-AF65-F5344CB8AC3E}">
        <p14:creationId xmlns:p14="http://schemas.microsoft.com/office/powerpoint/2010/main" val="3906692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Baleap</a:t>
            </a:r>
            <a:r>
              <a:rPr lang="en-GB" dirty="0" smtClean="0"/>
              <a:t>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To gather information about the range of leadership and management roles across the EAP sector.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Why leadership AND management?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“…they frequently shade into each other, so that distinguishing between them becomes a semantic exercise that is unhelpful to apply in concrete situations.” (Bryman, 2007)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[In our survey, over 80% of respondents stated that their management role allowed for ‘a significant element of leadership.’]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sz="28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93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Baleap</a:t>
            </a:r>
            <a:r>
              <a:rPr lang="en-GB" dirty="0" smtClean="0"/>
              <a:t>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survey using BOS was distributed in January and February 2017.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dirty="0" smtClean="0"/>
              <a:t>18 questions focused on:</a:t>
            </a:r>
          </a:p>
          <a:p>
            <a:pPr lvl="1"/>
            <a:r>
              <a:rPr lang="en-GB" dirty="0" smtClean="0"/>
              <a:t>Areas of responsibility</a:t>
            </a:r>
          </a:p>
          <a:p>
            <a:pPr lvl="1"/>
            <a:r>
              <a:rPr lang="en-GB" dirty="0" smtClean="0"/>
              <a:t>Institutional context</a:t>
            </a:r>
          </a:p>
          <a:p>
            <a:pPr lvl="1"/>
            <a:r>
              <a:rPr lang="en-GB" dirty="0" smtClean="0"/>
              <a:t>Professional relationships</a:t>
            </a:r>
          </a:p>
          <a:p>
            <a:pPr lvl="1"/>
            <a:r>
              <a:rPr lang="en-GB" dirty="0" smtClean="0"/>
              <a:t>Training/development</a:t>
            </a:r>
          </a:p>
          <a:p>
            <a:pPr lvl="1"/>
            <a:r>
              <a:rPr lang="en-GB" dirty="0" smtClean="0"/>
              <a:t>Challenges/issues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b="1" dirty="0" smtClean="0"/>
              <a:t>91 Responses highlighted </a:t>
            </a:r>
            <a:r>
              <a:rPr lang="en-GB" b="1" dirty="0"/>
              <a:t>the considerable  </a:t>
            </a:r>
            <a:r>
              <a:rPr lang="en-GB" sz="2400" b="1" dirty="0">
                <a:solidFill>
                  <a:srgbClr val="C00000"/>
                </a:solidFill>
              </a:rPr>
              <a:t>range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b="1" dirty="0"/>
              <a:t>and </a:t>
            </a:r>
            <a:r>
              <a:rPr lang="en-GB" sz="2400" b="1" dirty="0">
                <a:solidFill>
                  <a:srgbClr val="C00000"/>
                </a:solidFill>
              </a:rPr>
              <a:t>diversity</a:t>
            </a:r>
            <a:r>
              <a:rPr lang="en-GB" b="1" dirty="0"/>
              <a:t> of the activity EAP professionals engage 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sz="28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543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Job titles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1" b="14807"/>
          <a:stretch/>
        </p:blipFill>
        <p:spPr>
          <a:xfrm>
            <a:off x="304800" y="1981200"/>
            <a:ext cx="8534397" cy="3657600"/>
          </a:xfrm>
        </p:spPr>
      </p:pic>
    </p:spTree>
    <p:extLst>
      <p:ext uri="{BB962C8B-B14F-4D97-AF65-F5344CB8AC3E}">
        <p14:creationId xmlns:p14="http://schemas.microsoft.com/office/powerpoint/2010/main" val="3203690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of responsibility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>
          <a:xfrm>
            <a:off x="4312800" y="1828800"/>
            <a:ext cx="4602600" cy="47052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304800" y="1828800"/>
            <a:ext cx="4684200" cy="47052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2. Percentage of role (average) given to: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3. Role primarily related to: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39078"/>
              </p:ext>
            </p:extLst>
          </p:nvPr>
        </p:nvGraphicFramePr>
        <p:xfrm>
          <a:off x="5199600" y="1963380"/>
          <a:ext cx="3505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Management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48.9%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36.7%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Research/Scholarship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3"/>
          <a:srcRect l="38086" t="44531" r="36404" b="28562"/>
          <a:stretch/>
        </p:blipFill>
        <p:spPr bwMode="auto">
          <a:xfrm>
            <a:off x="3657600" y="3398927"/>
            <a:ext cx="5047200" cy="3078073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590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of responsibility (2)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304800" y="1828800"/>
            <a:ext cx="6629400" cy="47052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 </a:t>
            </a:r>
            <a:r>
              <a:rPr lang="en-GB" dirty="0" smtClean="0"/>
              <a:t>Are you required </a:t>
            </a:r>
            <a:r>
              <a:rPr lang="en-GB" dirty="0"/>
              <a:t>to manage staff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5. If so, how many?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0376"/>
              </p:ext>
            </p:extLst>
          </p:nvPr>
        </p:nvGraphicFramePr>
        <p:xfrm>
          <a:off x="5715000" y="1859280"/>
          <a:ext cx="27432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65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Yes</a:t>
                      </a:r>
                      <a:endParaRPr lang="en-GB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 (82.4%)</a:t>
                      </a:r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No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 (17.6%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6" r="3462"/>
          <a:stretch/>
        </p:blipFill>
        <p:spPr bwMode="auto">
          <a:xfrm>
            <a:off x="2819400" y="3048000"/>
            <a:ext cx="56388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144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of responsibility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6. Do you have responsibility for any of the following?</a:t>
            </a:r>
            <a:endParaRPr lang="en-GB" dirty="0"/>
          </a:p>
        </p:txBody>
      </p:sp>
      <p:pic>
        <p:nvPicPr>
          <p:cNvPr id="4" name="Picture 3" descr="C:\Users\Liz Wilding\Downloads\leadership-and-management-roles-in-eap-programmes-q6(hbar)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87612"/>
            <a:ext cx="7467600" cy="3455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9762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UoR-PP-Template-STANDARD-WIDTH-NO-ANIMATION-v-24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-PP-Template-STANDARD-WIDTH-NO-ANIMATION-v-24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ALT presentation final version</Template>
  <TotalTime>2330</TotalTime>
  <Words>1177</Words>
  <Application>Microsoft Office PowerPoint</Application>
  <PresentationFormat>On-screen Show (4:3)</PresentationFormat>
  <Paragraphs>254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1_UoR-PP-Template-STANDARD-WIDTH-NO-ANIMATION-v-24</vt:lpstr>
      <vt:lpstr>UoR-PP-Template-STANDARD-WIDTH-NO-ANIMATION-v-24</vt:lpstr>
      <vt:lpstr>Creating an eap management network together</vt:lpstr>
      <vt:lpstr>Today’s outcomes</vt:lpstr>
      <vt:lpstr>Why a new network?</vt:lpstr>
      <vt:lpstr>Baleap survey</vt:lpstr>
      <vt:lpstr>Baleap survey</vt:lpstr>
      <vt:lpstr>Job titles</vt:lpstr>
      <vt:lpstr>Areas of responsibility</vt:lpstr>
      <vt:lpstr>Areas of responsibility (2)</vt:lpstr>
      <vt:lpstr>Areas of responsibility (3)</vt:lpstr>
      <vt:lpstr>Institutional context</vt:lpstr>
      <vt:lpstr>Professional relationships</vt:lpstr>
      <vt:lpstr>challenges</vt:lpstr>
      <vt:lpstr>challenges</vt:lpstr>
      <vt:lpstr>the network</vt:lpstr>
      <vt:lpstr>Network goals</vt:lpstr>
      <vt:lpstr>What next?</vt:lpstr>
      <vt:lpstr>Stay in touch</vt:lpstr>
      <vt:lpstr>Select bibliography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Wilding</dc:creator>
  <cp:lastModifiedBy>Jane Bottomley</cp:lastModifiedBy>
  <cp:revision>103</cp:revision>
  <cp:lastPrinted>2017-04-06T15:24:39Z</cp:lastPrinted>
  <dcterms:created xsi:type="dcterms:W3CDTF">2017-04-01T22:32:28Z</dcterms:created>
  <dcterms:modified xsi:type="dcterms:W3CDTF">2018-11-28T08:32:36Z</dcterms:modified>
</cp:coreProperties>
</file>