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3" r:id="rId7"/>
    <p:sldId id="264" r:id="rId8"/>
    <p:sldId id="266" r:id="rId9"/>
    <p:sldId id="267" r:id="rId10"/>
    <p:sldId id="268" r:id="rId11"/>
    <p:sldId id="269" r:id="rId12"/>
    <p:sldId id="270" r:id="rId13"/>
    <p:sldId id="284" r:id="rId14"/>
    <p:sldId id="271" r:id="rId15"/>
    <p:sldId id="272" r:id="rId16"/>
    <p:sldId id="273" r:id="rId17"/>
    <p:sldId id="274" r:id="rId18"/>
    <p:sldId id="285" r:id="rId19"/>
    <p:sldId id="275" r:id="rId20"/>
    <p:sldId id="276" r:id="rId21"/>
    <p:sldId id="277" r:id="rId22"/>
    <p:sldId id="281" r:id="rId23"/>
    <p:sldId id="283" r:id="rId24"/>
    <p:sldId id="282" r:id="rId25"/>
    <p:sldId id="278" r:id="rId26"/>
    <p:sldId id="280" r:id="rId27"/>
    <p:sldId id="279" r:id="rId28"/>
    <p:sldId id="286"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46" d="100"/>
          <a:sy n="46" d="100"/>
        </p:scale>
        <p:origin x="78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035BE06-7702-4F29-BE2C-E26B6D484221}" type="datetimeFigureOut">
              <a:rPr lang="en-GB" smtClean="0"/>
              <a:t>23/02/2019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A1D825-A65D-40E4-AADE-06CF22609242}" type="slidenum">
              <a:rPr lang="en-GB" smtClean="0"/>
              <a:t>‹#›</a:t>
            </a:fld>
            <a:endParaRPr lang="en-GB"/>
          </a:p>
        </p:txBody>
      </p:sp>
    </p:spTree>
    <p:extLst>
      <p:ext uri="{BB962C8B-B14F-4D97-AF65-F5344CB8AC3E}">
        <p14:creationId xmlns:p14="http://schemas.microsoft.com/office/powerpoint/2010/main" val="3319119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035BE06-7702-4F29-BE2C-E26B6D484221}" type="datetimeFigureOut">
              <a:rPr lang="en-GB" smtClean="0"/>
              <a:t>23/02/2019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A1D825-A65D-40E4-AADE-06CF22609242}" type="slidenum">
              <a:rPr lang="en-GB" smtClean="0"/>
              <a:t>‹#›</a:t>
            </a:fld>
            <a:endParaRPr lang="en-GB"/>
          </a:p>
        </p:txBody>
      </p:sp>
    </p:spTree>
    <p:extLst>
      <p:ext uri="{BB962C8B-B14F-4D97-AF65-F5344CB8AC3E}">
        <p14:creationId xmlns:p14="http://schemas.microsoft.com/office/powerpoint/2010/main" val="2462303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035BE06-7702-4F29-BE2C-E26B6D484221}" type="datetimeFigureOut">
              <a:rPr lang="en-GB" smtClean="0"/>
              <a:t>23/02/2019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A1D825-A65D-40E4-AADE-06CF22609242}" type="slidenum">
              <a:rPr lang="en-GB" smtClean="0"/>
              <a:t>‹#›</a:t>
            </a:fld>
            <a:endParaRPr lang="en-GB"/>
          </a:p>
        </p:txBody>
      </p:sp>
    </p:spTree>
    <p:extLst>
      <p:ext uri="{BB962C8B-B14F-4D97-AF65-F5344CB8AC3E}">
        <p14:creationId xmlns:p14="http://schemas.microsoft.com/office/powerpoint/2010/main" val="1148045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035BE06-7702-4F29-BE2C-E26B6D484221}" type="datetimeFigureOut">
              <a:rPr lang="en-GB" smtClean="0"/>
              <a:t>23/02/2019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A1D825-A65D-40E4-AADE-06CF22609242}"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2542205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35BE06-7702-4F29-BE2C-E26B6D484221}" type="datetimeFigureOut">
              <a:rPr lang="en-GB" smtClean="0"/>
              <a:t>23/02/2019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A1D825-A65D-40E4-AADE-06CF22609242}" type="slidenum">
              <a:rPr lang="en-GB" smtClean="0"/>
              <a:t>‹#›</a:t>
            </a:fld>
            <a:endParaRPr lang="en-GB"/>
          </a:p>
        </p:txBody>
      </p:sp>
    </p:spTree>
    <p:extLst>
      <p:ext uri="{BB962C8B-B14F-4D97-AF65-F5344CB8AC3E}">
        <p14:creationId xmlns:p14="http://schemas.microsoft.com/office/powerpoint/2010/main" val="1858555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35BE06-7702-4F29-BE2C-E26B6D484221}" type="datetimeFigureOut">
              <a:rPr lang="en-GB" smtClean="0"/>
              <a:t>23/02/2019</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A1D825-A65D-40E4-AADE-06CF22609242}" type="slidenum">
              <a:rPr lang="en-GB" smtClean="0"/>
              <a:t>‹#›</a:t>
            </a:fld>
            <a:endParaRPr lang="en-GB"/>
          </a:p>
        </p:txBody>
      </p:sp>
    </p:spTree>
    <p:extLst>
      <p:ext uri="{BB962C8B-B14F-4D97-AF65-F5344CB8AC3E}">
        <p14:creationId xmlns:p14="http://schemas.microsoft.com/office/powerpoint/2010/main" val="20879729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35BE06-7702-4F29-BE2C-E26B6D484221}" type="datetimeFigureOut">
              <a:rPr lang="en-GB" smtClean="0"/>
              <a:t>23/02/2019</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A1D825-A65D-40E4-AADE-06CF22609242}" type="slidenum">
              <a:rPr lang="en-GB" smtClean="0"/>
              <a:t>‹#›</a:t>
            </a:fld>
            <a:endParaRPr lang="en-GB"/>
          </a:p>
        </p:txBody>
      </p:sp>
    </p:spTree>
    <p:extLst>
      <p:ext uri="{BB962C8B-B14F-4D97-AF65-F5344CB8AC3E}">
        <p14:creationId xmlns:p14="http://schemas.microsoft.com/office/powerpoint/2010/main" val="3760704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35BE06-7702-4F29-BE2C-E26B6D484221}" type="datetimeFigureOut">
              <a:rPr lang="en-GB" smtClean="0"/>
              <a:t>23/02/2019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A1D825-A65D-40E4-AADE-06CF22609242}" type="slidenum">
              <a:rPr lang="en-GB" smtClean="0"/>
              <a:t>‹#›</a:t>
            </a:fld>
            <a:endParaRPr lang="en-GB"/>
          </a:p>
        </p:txBody>
      </p:sp>
    </p:spTree>
    <p:extLst>
      <p:ext uri="{BB962C8B-B14F-4D97-AF65-F5344CB8AC3E}">
        <p14:creationId xmlns:p14="http://schemas.microsoft.com/office/powerpoint/2010/main" val="31052371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35BE06-7702-4F29-BE2C-E26B6D484221}" type="datetimeFigureOut">
              <a:rPr lang="en-GB" smtClean="0"/>
              <a:t>23/02/2019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A1D825-A65D-40E4-AADE-06CF22609242}" type="slidenum">
              <a:rPr lang="en-GB" smtClean="0"/>
              <a:t>‹#›</a:t>
            </a:fld>
            <a:endParaRPr lang="en-GB"/>
          </a:p>
        </p:txBody>
      </p:sp>
    </p:spTree>
    <p:extLst>
      <p:ext uri="{BB962C8B-B14F-4D97-AF65-F5344CB8AC3E}">
        <p14:creationId xmlns:p14="http://schemas.microsoft.com/office/powerpoint/2010/main" val="1355224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E035BE06-7702-4F29-BE2C-E26B6D484221}" type="datetimeFigureOut">
              <a:rPr lang="en-GB" smtClean="0"/>
              <a:t>23/02/2019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A1D825-A65D-40E4-AADE-06CF22609242}" type="slidenum">
              <a:rPr lang="en-GB" smtClean="0"/>
              <a:t>‹#›</a:t>
            </a:fld>
            <a:endParaRPr lang="en-GB"/>
          </a:p>
        </p:txBody>
      </p:sp>
    </p:spTree>
    <p:extLst>
      <p:ext uri="{BB962C8B-B14F-4D97-AF65-F5344CB8AC3E}">
        <p14:creationId xmlns:p14="http://schemas.microsoft.com/office/powerpoint/2010/main" val="673866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35BE06-7702-4F29-BE2C-E26B6D484221}" type="datetimeFigureOut">
              <a:rPr lang="en-GB" smtClean="0"/>
              <a:t>23/02/2019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A1D825-A65D-40E4-AADE-06CF22609242}" type="slidenum">
              <a:rPr lang="en-GB" smtClean="0"/>
              <a:t>‹#›</a:t>
            </a:fld>
            <a:endParaRPr lang="en-GB"/>
          </a:p>
        </p:txBody>
      </p:sp>
    </p:spTree>
    <p:extLst>
      <p:ext uri="{BB962C8B-B14F-4D97-AF65-F5344CB8AC3E}">
        <p14:creationId xmlns:p14="http://schemas.microsoft.com/office/powerpoint/2010/main" val="2834169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035BE06-7702-4F29-BE2C-E26B6D484221}" type="datetimeFigureOut">
              <a:rPr lang="en-GB" smtClean="0"/>
              <a:t>23/02/2019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A1D825-A65D-40E4-AADE-06CF22609242}" type="slidenum">
              <a:rPr lang="en-GB" smtClean="0"/>
              <a:t>‹#›</a:t>
            </a:fld>
            <a:endParaRPr lang="en-GB"/>
          </a:p>
        </p:txBody>
      </p:sp>
    </p:spTree>
    <p:extLst>
      <p:ext uri="{BB962C8B-B14F-4D97-AF65-F5344CB8AC3E}">
        <p14:creationId xmlns:p14="http://schemas.microsoft.com/office/powerpoint/2010/main" val="3778042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035BE06-7702-4F29-BE2C-E26B6D484221}" type="datetimeFigureOut">
              <a:rPr lang="en-GB" smtClean="0"/>
              <a:t>23/02/2019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AA1D825-A65D-40E4-AADE-06CF22609242}" type="slidenum">
              <a:rPr lang="en-GB" smtClean="0"/>
              <a:t>‹#›</a:t>
            </a:fld>
            <a:endParaRPr lang="en-GB"/>
          </a:p>
        </p:txBody>
      </p:sp>
    </p:spTree>
    <p:extLst>
      <p:ext uri="{BB962C8B-B14F-4D97-AF65-F5344CB8AC3E}">
        <p14:creationId xmlns:p14="http://schemas.microsoft.com/office/powerpoint/2010/main" val="1016889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E035BE06-7702-4F29-BE2C-E26B6D484221}" type="datetimeFigureOut">
              <a:rPr lang="en-GB" smtClean="0"/>
              <a:t>23/02/2019</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1AA1D825-A65D-40E4-AADE-06CF22609242}" type="slidenum">
              <a:rPr lang="en-GB" smtClean="0"/>
              <a:t>‹#›</a:t>
            </a:fld>
            <a:endParaRPr lang="en-GB"/>
          </a:p>
        </p:txBody>
      </p:sp>
    </p:spTree>
    <p:extLst>
      <p:ext uri="{BB962C8B-B14F-4D97-AF65-F5344CB8AC3E}">
        <p14:creationId xmlns:p14="http://schemas.microsoft.com/office/powerpoint/2010/main" val="1942556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35BE06-7702-4F29-BE2C-E26B6D484221}" type="datetimeFigureOut">
              <a:rPr lang="en-GB" smtClean="0"/>
              <a:t>23/02/2019</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1AA1D825-A65D-40E4-AADE-06CF22609242}" type="slidenum">
              <a:rPr lang="en-GB" smtClean="0"/>
              <a:t>‹#›</a:t>
            </a:fld>
            <a:endParaRPr lang="en-GB"/>
          </a:p>
        </p:txBody>
      </p:sp>
    </p:spTree>
    <p:extLst>
      <p:ext uri="{BB962C8B-B14F-4D97-AF65-F5344CB8AC3E}">
        <p14:creationId xmlns:p14="http://schemas.microsoft.com/office/powerpoint/2010/main" val="3329101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E035BE06-7702-4F29-BE2C-E26B6D484221}" type="datetimeFigureOut">
              <a:rPr lang="en-GB" smtClean="0"/>
              <a:t>23/02/2019</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1AA1D825-A65D-40E4-AADE-06CF22609242}" type="slidenum">
              <a:rPr lang="en-GB" smtClean="0"/>
              <a:t>‹#›</a:t>
            </a:fld>
            <a:endParaRPr lang="en-GB"/>
          </a:p>
        </p:txBody>
      </p:sp>
    </p:spTree>
    <p:extLst>
      <p:ext uri="{BB962C8B-B14F-4D97-AF65-F5344CB8AC3E}">
        <p14:creationId xmlns:p14="http://schemas.microsoft.com/office/powerpoint/2010/main" val="566690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035BE06-7702-4F29-BE2C-E26B6D484221}" type="datetimeFigureOut">
              <a:rPr lang="en-GB" smtClean="0"/>
              <a:t>23/02/2019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A1D825-A65D-40E4-AADE-06CF22609242}" type="slidenum">
              <a:rPr lang="en-GB" smtClean="0"/>
              <a:t>‹#›</a:t>
            </a:fld>
            <a:endParaRPr lang="en-GB"/>
          </a:p>
        </p:txBody>
      </p:sp>
    </p:spTree>
    <p:extLst>
      <p:ext uri="{BB962C8B-B14F-4D97-AF65-F5344CB8AC3E}">
        <p14:creationId xmlns:p14="http://schemas.microsoft.com/office/powerpoint/2010/main" val="3245748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35BE06-7702-4F29-BE2C-E26B6D484221}" type="datetimeFigureOut">
              <a:rPr lang="en-GB" smtClean="0"/>
              <a:t>23/02/2019</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AA1D825-A65D-40E4-AADE-06CF22609242}" type="slidenum">
              <a:rPr lang="en-GB" smtClean="0"/>
              <a:t>‹#›</a:t>
            </a:fld>
            <a:endParaRPr lang="en-GB"/>
          </a:p>
        </p:txBody>
      </p:sp>
    </p:spTree>
    <p:extLst>
      <p:ext uri="{BB962C8B-B14F-4D97-AF65-F5344CB8AC3E}">
        <p14:creationId xmlns:p14="http://schemas.microsoft.com/office/powerpoint/2010/main" val="253499525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Reading into writing: a new integrated test and the avoidance of plagiarism</a:t>
            </a:r>
            <a:endParaRPr lang="en-GB" dirty="0"/>
          </a:p>
        </p:txBody>
      </p:sp>
      <p:sp>
        <p:nvSpPr>
          <p:cNvPr id="3" name="Subtitle 2"/>
          <p:cNvSpPr>
            <a:spLocks noGrp="1"/>
          </p:cNvSpPr>
          <p:nvPr>
            <p:ph type="subTitle" idx="1"/>
          </p:nvPr>
        </p:nvSpPr>
        <p:spPr/>
        <p:txBody>
          <a:bodyPr/>
          <a:lstStyle/>
          <a:p>
            <a:r>
              <a:rPr lang="en-GB" dirty="0" smtClean="0"/>
              <a:t>BALEAP PIM 2019</a:t>
            </a:r>
            <a:endParaRPr lang="en-GB" dirty="0"/>
          </a:p>
        </p:txBody>
      </p:sp>
    </p:spTree>
    <p:extLst>
      <p:ext uri="{BB962C8B-B14F-4D97-AF65-F5344CB8AC3E}">
        <p14:creationId xmlns:p14="http://schemas.microsoft.com/office/powerpoint/2010/main" val="41693916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authorship software</a:t>
            </a:r>
            <a:endParaRPr lang="en-GB" dirty="0"/>
          </a:p>
        </p:txBody>
      </p:sp>
      <p:sp>
        <p:nvSpPr>
          <p:cNvPr id="3" name="Content Placeholder 2"/>
          <p:cNvSpPr>
            <a:spLocks noGrp="1"/>
          </p:cNvSpPr>
          <p:nvPr>
            <p:ph idx="1"/>
          </p:nvPr>
        </p:nvSpPr>
        <p:spPr/>
        <p:txBody>
          <a:bodyPr>
            <a:noAutofit/>
          </a:bodyPr>
          <a:lstStyle/>
          <a:p>
            <a:pPr marL="0" indent="0">
              <a:buNone/>
            </a:pPr>
            <a:r>
              <a:rPr lang="en-GB" sz="3200" b="1" dirty="0" smtClean="0"/>
              <a:t>Multidimensional tagger (MAT) </a:t>
            </a:r>
            <a:r>
              <a:rPr lang="en-GB" sz="3200" dirty="0" smtClean="0"/>
              <a:t>+</a:t>
            </a:r>
          </a:p>
          <a:p>
            <a:pPr marL="0" indent="0">
              <a:buNone/>
            </a:pPr>
            <a:r>
              <a:rPr lang="en-GB" sz="3200" dirty="0" smtClean="0"/>
              <a:t>+ gives detailed profile</a:t>
            </a:r>
          </a:p>
          <a:p>
            <a:pPr>
              <a:buFontTx/>
              <a:buChar char="-"/>
            </a:pPr>
            <a:r>
              <a:rPr lang="en-GB" sz="3200" dirty="0" smtClean="0"/>
              <a:t>needs interpretation and mediation</a:t>
            </a:r>
          </a:p>
          <a:p>
            <a:pPr marL="0" indent="0">
              <a:buNone/>
            </a:pPr>
            <a:r>
              <a:rPr lang="en-GB" sz="3200" b="1" dirty="0" err="1" smtClean="0"/>
              <a:t>Coh</a:t>
            </a:r>
            <a:r>
              <a:rPr lang="en-GB" sz="3200" b="1" dirty="0" smtClean="0"/>
              <a:t> Metrix</a:t>
            </a:r>
          </a:p>
          <a:p>
            <a:pPr marL="0" indent="0">
              <a:buNone/>
            </a:pPr>
            <a:r>
              <a:rPr lang="en-GB" sz="3200" dirty="0" smtClean="0"/>
              <a:t>+ gives detailed profile</a:t>
            </a:r>
          </a:p>
          <a:p>
            <a:pPr marL="0" indent="0">
              <a:buNone/>
            </a:pPr>
            <a:r>
              <a:rPr lang="en-GB" sz="3200" dirty="0" smtClean="0"/>
              <a:t>- needs interpretation and mediation</a:t>
            </a:r>
          </a:p>
          <a:p>
            <a:pPr marL="0" indent="0">
              <a:buNone/>
            </a:pPr>
            <a:r>
              <a:rPr lang="en-GB" sz="3200" dirty="0" smtClean="0"/>
              <a:t> </a:t>
            </a:r>
            <a:endParaRPr lang="en-GB" sz="3200" dirty="0"/>
          </a:p>
        </p:txBody>
      </p:sp>
    </p:spTree>
    <p:extLst>
      <p:ext uri="{BB962C8B-B14F-4D97-AF65-F5344CB8AC3E}">
        <p14:creationId xmlns:p14="http://schemas.microsoft.com/office/powerpoint/2010/main" val="1158022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solution</a:t>
            </a:r>
            <a:endParaRPr lang="en-GB" dirty="0"/>
          </a:p>
        </p:txBody>
      </p:sp>
      <p:sp>
        <p:nvSpPr>
          <p:cNvPr id="3" name="Content Placeholder 2"/>
          <p:cNvSpPr>
            <a:spLocks noGrp="1"/>
          </p:cNvSpPr>
          <p:nvPr>
            <p:ph idx="1"/>
          </p:nvPr>
        </p:nvSpPr>
        <p:spPr/>
        <p:txBody>
          <a:bodyPr>
            <a:normAutofit/>
          </a:bodyPr>
          <a:lstStyle/>
          <a:p>
            <a:r>
              <a:rPr lang="en-GB" sz="4000" b="1" dirty="0" smtClean="0"/>
              <a:t>Reading into writing exam</a:t>
            </a:r>
          </a:p>
          <a:p>
            <a:pPr marL="0" indent="0">
              <a:buNone/>
            </a:pPr>
            <a:r>
              <a:rPr lang="en-GB" sz="4000" dirty="0"/>
              <a:t> </a:t>
            </a:r>
            <a:r>
              <a:rPr lang="en-GB" sz="4000" dirty="0" smtClean="0"/>
              <a:t>  + </a:t>
            </a:r>
            <a:r>
              <a:rPr lang="en-GB" sz="3200" dirty="0" smtClean="0"/>
              <a:t>includes the act of RIW as part of the overall assessment schedule</a:t>
            </a:r>
          </a:p>
          <a:p>
            <a:pPr marL="0" indent="0">
              <a:buNone/>
            </a:pPr>
            <a:r>
              <a:rPr lang="en-GB" sz="3200" dirty="0"/>
              <a:t> </a:t>
            </a:r>
            <a:r>
              <a:rPr lang="en-GB" sz="3200" dirty="0" smtClean="0"/>
              <a:t>  + recognises the RIW act as an essential competence for PG study</a:t>
            </a:r>
          </a:p>
          <a:p>
            <a:pPr marL="0" indent="0">
              <a:buNone/>
            </a:pPr>
            <a:r>
              <a:rPr lang="en-GB" sz="3200" dirty="0"/>
              <a:t> </a:t>
            </a:r>
            <a:r>
              <a:rPr lang="en-GB" sz="3200" dirty="0" smtClean="0"/>
              <a:t>  + projects the RIW act as a taught course component</a:t>
            </a:r>
            <a:endParaRPr lang="en-GB" sz="3200" dirty="0"/>
          </a:p>
        </p:txBody>
      </p:sp>
    </p:spTree>
    <p:extLst>
      <p:ext uri="{BB962C8B-B14F-4D97-AF65-F5344CB8AC3E}">
        <p14:creationId xmlns:p14="http://schemas.microsoft.com/office/powerpoint/2010/main" val="21573689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schedule</a:t>
            </a:r>
            <a:endParaRPr lang="en-GB" dirty="0"/>
          </a:p>
        </p:txBody>
      </p:sp>
      <p:sp>
        <p:nvSpPr>
          <p:cNvPr id="3" name="Content Placeholder 2"/>
          <p:cNvSpPr>
            <a:spLocks noGrp="1"/>
          </p:cNvSpPr>
          <p:nvPr>
            <p:ph idx="1"/>
          </p:nvPr>
        </p:nvSpPr>
        <p:spPr/>
        <p:txBody>
          <a:bodyPr>
            <a:normAutofit/>
          </a:bodyPr>
          <a:lstStyle/>
          <a:p>
            <a:pPr marL="0" indent="0">
              <a:buNone/>
            </a:pPr>
            <a:r>
              <a:rPr lang="en-GB" sz="3600" dirty="0"/>
              <a:t> </a:t>
            </a:r>
            <a:r>
              <a:rPr lang="en-GB" sz="3600" dirty="0" smtClean="0"/>
              <a:t>  </a:t>
            </a:r>
          </a:p>
          <a:p>
            <a:r>
              <a:rPr lang="en-GB" sz="3600" dirty="0"/>
              <a:t> </a:t>
            </a:r>
            <a:r>
              <a:rPr lang="en-GB" sz="3600" dirty="0" smtClean="0"/>
              <a:t>    Writing ARP                    25%</a:t>
            </a:r>
          </a:p>
          <a:p>
            <a:r>
              <a:rPr lang="en-GB" sz="3600" dirty="0"/>
              <a:t> </a:t>
            </a:r>
            <a:r>
              <a:rPr lang="en-GB" sz="3600" dirty="0" smtClean="0"/>
              <a:t>    Reading into writing     25%</a:t>
            </a:r>
          </a:p>
          <a:p>
            <a:r>
              <a:rPr lang="en-GB" sz="3600" dirty="0"/>
              <a:t> </a:t>
            </a:r>
            <a:r>
              <a:rPr lang="en-GB" sz="3600" dirty="0" smtClean="0"/>
              <a:t>    Oral presentation         25%</a:t>
            </a:r>
          </a:p>
          <a:p>
            <a:r>
              <a:rPr lang="en-GB" sz="3600" dirty="0"/>
              <a:t> </a:t>
            </a:r>
            <a:r>
              <a:rPr lang="en-GB" sz="3600" dirty="0" smtClean="0"/>
              <a:t>    Listening test                 25%</a:t>
            </a:r>
            <a:endParaRPr lang="en-GB" sz="3600" dirty="0"/>
          </a:p>
        </p:txBody>
      </p:sp>
    </p:spTree>
    <p:extLst>
      <p:ext uri="{BB962C8B-B14F-4D97-AF65-F5344CB8AC3E}">
        <p14:creationId xmlns:p14="http://schemas.microsoft.com/office/powerpoint/2010/main" val="30871050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ARP</a:t>
            </a:r>
            <a:endParaRPr lang="en-GB" dirty="0"/>
          </a:p>
        </p:txBody>
      </p:sp>
      <p:sp>
        <p:nvSpPr>
          <p:cNvPr id="3" name="Content Placeholder 2"/>
          <p:cNvSpPr>
            <a:spLocks noGrp="1"/>
          </p:cNvSpPr>
          <p:nvPr>
            <p:ph idx="1"/>
          </p:nvPr>
        </p:nvSpPr>
        <p:spPr/>
        <p:txBody>
          <a:bodyPr>
            <a:normAutofit/>
          </a:bodyPr>
          <a:lstStyle/>
          <a:p>
            <a:r>
              <a:rPr lang="en-GB" sz="3200" dirty="0" smtClean="0"/>
              <a:t>The effectiveness of public private partnerships in the UK  (MA Economics)</a:t>
            </a:r>
          </a:p>
          <a:p>
            <a:r>
              <a:rPr lang="en-GB" sz="3200" dirty="0" smtClean="0"/>
              <a:t>Task based teaching in Taiwan (MA TEFL)</a:t>
            </a:r>
          </a:p>
          <a:p>
            <a:r>
              <a:rPr lang="en-GB" sz="3200" dirty="0" smtClean="0"/>
              <a:t>Communication breakdown in Pinter’s The Caretaker (MA English Literature)</a:t>
            </a:r>
          </a:p>
          <a:p>
            <a:r>
              <a:rPr lang="en-GB" sz="3200" dirty="0" smtClean="0"/>
              <a:t>Using Biomass in the UK (MSc Biosciences)</a:t>
            </a:r>
          </a:p>
          <a:p>
            <a:endParaRPr lang="en-GB" dirty="0"/>
          </a:p>
        </p:txBody>
      </p:sp>
    </p:spTree>
    <p:extLst>
      <p:ext uri="{BB962C8B-B14F-4D97-AF65-F5344CB8AC3E}">
        <p14:creationId xmlns:p14="http://schemas.microsoft.com/office/powerpoint/2010/main" val="1809222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read to write construct</a:t>
            </a:r>
            <a:endParaRPr lang="en-GB" dirty="0"/>
          </a:p>
        </p:txBody>
      </p:sp>
      <p:sp>
        <p:nvSpPr>
          <p:cNvPr id="3" name="Content Placeholder 2"/>
          <p:cNvSpPr>
            <a:spLocks noGrp="1"/>
          </p:cNvSpPr>
          <p:nvPr>
            <p:ph idx="1"/>
          </p:nvPr>
        </p:nvSpPr>
        <p:spPr/>
        <p:txBody>
          <a:bodyPr>
            <a:normAutofit/>
          </a:bodyPr>
          <a:lstStyle/>
          <a:p>
            <a:pPr marL="0" indent="0">
              <a:buNone/>
            </a:pPr>
            <a:r>
              <a:rPr lang="en-GB" sz="3600" dirty="0"/>
              <a:t> </a:t>
            </a:r>
            <a:r>
              <a:rPr lang="en-GB" sz="3200" dirty="0" smtClean="0"/>
              <a:t>Widely used across the HE sector/exam organisations</a:t>
            </a:r>
          </a:p>
          <a:p>
            <a:r>
              <a:rPr lang="en-GB" sz="3200" dirty="0"/>
              <a:t> </a:t>
            </a:r>
            <a:r>
              <a:rPr lang="en-GB" sz="3200" dirty="0" smtClean="0"/>
              <a:t>“ a reciprocal interaction between literacy skills” </a:t>
            </a:r>
          </a:p>
          <a:p>
            <a:r>
              <a:rPr lang="en-GB" sz="3200" dirty="0" smtClean="0"/>
              <a:t>a dynamic ability which “interacts with the task demands”</a:t>
            </a:r>
            <a:r>
              <a:rPr lang="en-GB" sz="3200" dirty="0"/>
              <a:t> </a:t>
            </a:r>
            <a:endParaRPr lang="en-GB" sz="3200" dirty="0" smtClean="0"/>
          </a:p>
          <a:p>
            <a:pPr marL="0" indent="0">
              <a:buNone/>
            </a:pPr>
            <a:r>
              <a:rPr lang="en-GB" sz="3200" dirty="0"/>
              <a:t> </a:t>
            </a:r>
            <a:r>
              <a:rPr lang="en-GB" sz="3200" dirty="0" smtClean="0"/>
              <a:t>             (</a:t>
            </a:r>
            <a:r>
              <a:rPr lang="en-GB" sz="3200" dirty="0" err="1"/>
              <a:t>Asencion</a:t>
            </a:r>
            <a:r>
              <a:rPr lang="en-GB" sz="3200" dirty="0"/>
              <a:t> –Delaney 2008)</a:t>
            </a:r>
          </a:p>
          <a:p>
            <a:endParaRPr lang="en-GB" sz="3600" dirty="0" smtClean="0"/>
          </a:p>
          <a:p>
            <a:endParaRPr lang="en-GB" sz="3600" dirty="0"/>
          </a:p>
        </p:txBody>
      </p:sp>
    </p:spTree>
    <p:extLst>
      <p:ext uri="{BB962C8B-B14F-4D97-AF65-F5344CB8AC3E}">
        <p14:creationId xmlns:p14="http://schemas.microsoft.com/office/powerpoint/2010/main" val="13765824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read to write construct</a:t>
            </a:r>
            <a:endParaRPr lang="en-GB" dirty="0"/>
          </a:p>
        </p:txBody>
      </p:sp>
      <p:sp>
        <p:nvSpPr>
          <p:cNvPr id="3" name="Content Placeholder 2"/>
          <p:cNvSpPr>
            <a:spLocks noGrp="1"/>
          </p:cNvSpPr>
          <p:nvPr>
            <p:ph idx="1"/>
          </p:nvPr>
        </p:nvSpPr>
        <p:spPr/>
        <p:txBody>
          <a:bodyPr>
            <a:normAutofit/>
          </a:bodyPr>
          <a:lstStyle/>
          <a:p>
            <a:r>
              <a:rPr lang="en-GB" sz="3600" dirty="0" smtClean="0"/>
              <a:t> </a:t>
            </a:r>
            <a:r>
              <a:rPr lang="en-GB" sz="3200" dirty="0" smtClean="0"/>
              <a:t>The need to “integrate high level reading skills into the written response” (Chan et al 2016)</a:t>
            </a:r>
          </a:p>
          <a:p>
            <a:r>
              <a:rPr lang="en-GB" sz="3200" dirty="0"/>
              <a:t> </a:t>
            </a:r>
            <a:r>
              <a:rPr lang="en-GB" sz="3200" dirty="0" smtClean="0"/>
              <a:t>The student’s capacity to read and assimilate information and to report on it in the form of continuous academic prose</a:t>
            </a:r>
            <a:endParaRPr lang="en-GB" sz="3200" dirty="0"/>
          </a:p>
        </p:txBody>
      </p:sp>
    </p:spTree>
    <p:extLst>
      <p:ext uri="{BB962C8B-B14F-4D97-AF65-F5344CB8AC3E}">
        <p14:creationId xmlns:p14="http://schemas.microsoft.com/office/powerpoint/2010/main" val="3115392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exam (in two parts - 50 marks each- 2 hours)</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sz="3600" dirty="0" smtClean="0"/>
              <a:t>Question 1</a:t>
            </a:r>
          </a:p>
          <a:p>
            <a:pPr marL="0" indent="0">
              <a:buNone/>
            </a:pPr>
            <a:r>
              <a:rPr lang="en-GB" sz="3200" dirty="0" smtClean="0"/>
              <a:t>Candidates read a question which asks for their views on an issue</a:t>
            </a:r>
          </a:p>
          <a:p>
            <a:pPr marL="0" indent="0">
              <a:buNone/>
            </a:pPr>
            <a:r>
              <a:rPr lang="en-GB" sz="3200" dirty="0" smtClean="0"/>
              <a:t>Candidates then read two subject neutral texts with broadly opposing or complementary positions</a:t>
            </a:r>
          </a:p>
          <a:p>
            <a:pPr marL="0" indent="0">
              <a:buNone/>
            </a:pPr>
            <a:r>
              <a:rPr lang="en-GB" sz="3200" dirty="0" smtClean="0"/>
              <a:t>Candidates then invited to express the extent of agreement with the positions</a:t>
            </a:r>
          </a:p>
          <a:p>
            <a:pPr marL="0" indent="0">
              <a:buNone/>
            </a:pPr>
            <a:endParaRPr lang="en-GB" sz="3600" dirty="0"/>
          </a:p>
        </p:txBody>
      </p:sp>
    </p:spTree>
    <p:extLst>
      <p:ext uri="{BB962C8B-B14F-4D97-AF65-F5344CB8AC3E}">
        <p14:creationId xmlns:p14="http://schemas.microsoft.com/office/powerpoint/2010/main" val="2958605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question 1</a:t>
            </a:r>
            <a:endParaRPr lang="en-GB" dirty="0"/>
          </a:p>
        </p:txBody>
      </p:sp>
      <p:sp>
        <p:nvSpPr>
          <p:cNvPr id="3" name="Content Placeholder 2"/>
          <p:cNvSpPr>
            <a:spLocks noGrp="1"/>
          </p:cNvSpPr>
          <p:nvPr>
            <p:ph idx="1"/>
          </p:nvPr>
        </p:nvSpPr>
        <p:spPr/>
        <p:txBody>
          <a:bodyPr>
            <a:normAutofit/>
          </a:bodyPr>
          <a:lstStyle/>
          <a:p>
            <a:r>
              <a:rPr lang="en-GB" sz="3200" dirty="0" smtClean="0"/>
              <a:t>Some people think that students do not improve their writing over a short time period. Others believe that it is in fact possible. Which position do you agree with? Support your answers by reference to the texts as appropriate and by consideration of your own experience</a:t>
            </a:r>
            <a:endParaRPr lang="en-GB" sz="3200" dirty="0"/>
          </a:p>
        </p:txBody>
      </p:sp>
    </p:spTree>
    <p:extLst>
      <p:ext uri="{BB962C8B-B14F-4D97-AF65-F5344CB8AC3E}">
        <p14:creationId xmlns:p14="http://schemas.microsoft.com/office/powerpoint/2010/main" val="27044029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Another example question 1</a:t>
            </a:r>
            <a:endParaRPr lang="en-GB" dirty="0"/>
          </a:p>
        </p:txBody>
      </p:sp>
      <p:sp>
        <p:nvSpPr>
          <p:cNvPr id="3" name="Content Placeholder 2"/>
          <p:cNvSpPr>
            <a:spLocks noGrp="1"/>
          </p:cNvSpPr>
          <p:nvPr>
            <p:ph idx="1"/>
          </p:nvPr>
        </p:nvSpPr>
        <p:spPr/>
        <p:txBody>
          <a:bodyPr>
            <a:normAutofit/>
          </a:bodyPr>
          <a:lstStyle/>
          <a:p>
            <a:r>
              <a:rPr lang="en-GB" sz="3200" dirty="0" smtClean="0"/>
              <a:t>International students can choose to study in a variety of English speaking countries in addition the UK. One of these countries is the USA. What are the advantages and disadvantages of study in the UK in comparison to the USA? You should make reference to the texts and include examples from your own experience</a:t>
            </a:r>
          </a:p>
          <a:p>
            <a:endParaRPr lang="en-GB" sz="3200" dirty="0"/>
          </a:p>
        </p:txBody>
      </p:sp>
    </p:spTree>
    <p:extLst>
      <p:ext uri="{BB962C8B-B14F-4D97-AF65-F5344CB8AC3E}">
        <p14:creationId xmlns:p14="http://schemas.microsoft.com/office/powerpoint/2010/main" val="3202517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2</a:t>
            </a:r>
            <a:endParaRPr lang="en-GB" dirty="0"/>
          </a:p>
        </p:txBody>
      </p:sp>
      <p:sp>
        <p:nvSpPr>
          <p:cNvPr id="3" name="Content Placeholder 2"/>
          <p:cNvSpPr>
            <a:spLocks noGrp="1"/>
          </p:cNvSpPr>
          <p:nvPr>
            <p:ph idx="1"/>
          </p:nvPr>
        </p:nvSpPr>
        <p:spPr/>
        <p:txBody>
          <a:bodyPr>
            <a:normAutofit/>
          </a:bodyPr>
          <a:lstStyle/>
          <a:p>
            <a:r>
              <a:rPr lang="en-GB" sz="3200" dirty="0" smtClean="0"/>
              <a:t>Candidates use an entire, self-selected academic article, which has </a:t>
            </a:r>
            <a:r>
              <a:rPr lang="en-GB" sz="3200" i="1" dirty="0" smtClean="0"/>
              <a:t>been extensively referred to in the ARP.</a:t>
            </a:r>
            <a:endParaRPr lang="en-GB" sz="3200" i="1" dirty="0"/>
          </a:p>
        </p:txBody>
      </p:sp>
    </p:spTree>
    <p:extLst>
      <p:ext uri="{BB962C8B-B14F-4D97-AF65-F5344CB8AC3E}">
        <p14:creationId xmlns:p14="http://schemas.microsoft.com/office/powerpoint/2010/main" val="3952530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dirty="0" smtClean="0"/>
              <a:t>We are important</a:t>
            </a:r>
            <a:endParaRPr lang="en-GB" sz="4800" dirty="0"/>
          </a:p>
        </p:txBody>
      </p:sp>
      <p:sp>
        <p:nvSpPr>
          <p:cNvPr id="3" name="Content Placeholder 2"/>
          <p:cNvSpPr>
            <a:spLocks noGrp="1"/>
          </p:cNvSpPr>
          <p:nvPr>
            <p:ph idx="1"/>
          </p:nvPr>
        </p:nvSpPr>
        <p:spPr/>
        <p:txBody>
          <a:bodyPr>
            <a:normAutofit lnSpcReduction="10000"/>
          </a:bodyPr>
          <a:lstStyle/>
          <a:p>
            <a:r>
              <a:rPr lang="en-GB" sz="3200" dirty="0" smtClean="0"/>
              <a:t>Overall – English language courses in UK universities- worth £25 billion in 2016/17 and £4.9 billion off-campus expenditure (UKISA 2016)</a:t>
            </a:r>
          </a:p>
          <a:p>
            <a:r>
              <a:rPr lang="en-GB" sz="3200" dirty="0" smtClean="0"/>
              <a:t>Total international student numbers in UK 442,375 (2016/17)</a:t>
            </a:r>
          </a:p>
          <a:p>
            <a:r>
              <a:rPr lang="en-GB" sz="3200" dirty="0" smtClean="0"/>
              <a:t>Total at University of Birmingham 2016/17 8,210</a:t>
            </a:r>
            <a:endParaRPr lang="en-GB" sz="3200" dirty="0"/>
          </a:p>
        </p:txBody>
      </p:sp>
    </p:spTree>
    <p:extLst>
      <p:ext uri="{BB962C8B-B14F-4D97-AF65-F5344CB8AC3E}">
        <p14:creationId xmlns:p14="http://schemas.microsoft.com/office/powerpoint/2010/main" val="1985707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question 2</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sz="2400" dirty="0" smtClean="0"/>
              <a:t> </a:t>
            </a:r>
            <a:r>
              <a:rPr lang="en-GB" sz="2800" b="1" dirty="0" smtClean="0"/>
              <a:t>Please evaluate your article</a:t>
            </a:r>
          </a:p>
          <a:p>
            <a:pPr marL="0" indent="0">
              <a:buNone/>
            </a:pPr>
            <a:r>
              <a:rPr lang="en-GB" sz="2800" dirty="0"/>
              <a:t> </a:t>
            </a:r>
            <a:r>
              <a:rPr lang="en-GB" sz="2800" dirty="0" smtClean="0"/>
              <a:t>  </a:t>
            </a:r>
            <a:r>
              <a:rPr lang="en-GB" sz="3500" dirty="0" smtClean="0"/>
              <a:t>Your answer should include</a:t>
            </a:r>
          </a:p>
          <a:p>
            <a:pPr marL="0" indent="0">
              <a:buNone/>
            </a:pPr>
            <a:r>
              <a:rPr lang="en-GB" sz="3500" dirty="0"/>
              <a:t> </a:t>
            </a:r>
            <a:r>
              <a:rPr lang="en-GB" sz="3500" dirty="0" smtClean="0"/>
              <a:t>    * The contribution this article made to your ARP</a:t>
            </a:r>
          </a:p>
          <a:p>
            <a:pPr marL="0" indent="0">
              <a:buNone/>
            </a:pPr>
            <a:r>
              <a:rPr lang="en-GB" sz="3500" dirty="0"/>
              <a:t> </a:t>
            </a:r>
            <a:r>
              <a:rPr lang="en-GB" sz="3500" dirty="0" smtClean="0"/>
              <a:t>    * The strengths and weaknesses of this source</a:t>
            </a:r>
          </a:p>
          <a:p>
            <a:pPr marL="0" indent="0">
              <a:buNone/>
            </a:pPr>
            <a:r>
              <a:rPr lang="en-GB" sz="3500" dirty="0"/>
              <a:t> </a:t>
            </a:r>
            <a:r>
              <a:rPr lang="en-GB" sz="3500" dirty="0" smtClean="0"/>
              <a:t>    * Any unique features of your article (for example</a:t>
            </a:r>
          </a:p>
          <a:p>
            <a:pPr marL="0" indent="0">
              <a:buNone/>
            </a:pPr>
            <a:r>
              <a:rPr lang="en-GB" sz="3500" dirty="0"/>
              <a:t> </a:t>
            </a:r>
            <a:r>
              <a:rPr lang="en-GB" sz="3500" dirty="0" smtClean="0"/>
              <a:t>       the methodology/findings/approach) and any</a:t>
            </a:r>
          </a:p>
          <a:p>
            <a:pPr marL="0" indent="0">
              <a:buNone/>
            </a:pPr>
            <a:r>
              <a:rPr lang="en-GB" sz="3500" dirty="0"/>
              <a:t> </a:t>
            </a:r>
            <a:r>
              <a:rPr lang="en-GB" sz="3500" dirty="0" smtClean="0"/>
              <a:t>       contrasts with your other sources.</a:t>
            </a:r>
          </a:p>
        </p:txBody>
      </p:sp>
    </p:spTree>
    <p:extLst>
      <p:ext uri="{BB962C8B-B14F-4D97-AF65-F5344CB8AC3E}">
        <p14:creationId xmlns:p14="http://schemas.microsoft.com/office/powerpoint/2010/main" val="27995611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Implementation and marking</a:t>
            </a:r>
            <a:endParaRPr lang="en-GB" dirty="0"/>
          </a:p>
        </p:txBody>
      </p:sp>
      <p:sp>
        <p:nvSpPr>
          <p:cNvPr id="3" name="Content Placeholder 2"/>
          <p:cNvSpPr>
            <a:spLocks noGrp="1"/>
          </p:cNvSpPr>
          <p:nvPr>
            <p:ph idx="1"/>
          </p:nvPr>
        </p:nvSpPr>
        <p:spPr/>
        <p:txBody>
          <a:bodyPr>
            <a:normAutofit/>
          </a:bodyPr>
          <a:lstStyle/>
          <a:p>
            <a:r>
              <a:rPr lang="en-GB" sz="3200" dirty="0" smtClean="0"/>
              <a:t>Penultimate week of the programme</a:t>
            </a:r>
          </a:p>
          <a:p>
            <a:r>
              <a:rPr lang="en-GB" sz="3200" dirty="0" smtClean="0"/>
              <a:t>Marking team were  all language support - TEFL Q but not class teachers</a:t>
            </a:r>
          </a:p>
          <a:p>
            <a:r>
              <a:rPr lang="en-GB" sz="3200" dirty="0" smtClean="0"/>
              <a:t>Series of marking standardisation sessions plus moderation</a:t>
            </a:r>
          </a:p>
          <a:p>
            <a:r>
              <a:rPr lang="en-GB" sz="3200" dirty="0" smtClean="0"/>
              <a:t>The marking criteria do not require the marker to have read the ARP article</a:t>
            </a:r>
            <a:endParaRPr lang="en-GB" sz="3200" dirty="0"/>
          </a:p>
        </p:txBody>
      </p:sp>
    </p:spTree>
    <p:extLst>
      <p:ext uri="{BB962C8B-B14F-4D97-AF65-F5344CB8AC3E}">
        <p14:creationId xmlns:p14="http://schemas.microsoft.com/office/powerpoint/2010/main" val="4264865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Marking criteria example</a:t>
            </a:r>
            <a:endParaRPr lang="en-GB" dirty="0"/>
          </a:p>
        </p:txBody>
      </p:sp>
      <p:sp>
        <p:nvSpPr>
          <p:cNvPr id="3" name="Content Placeholder 2"/>
          <p:cNvSpPr>
            <a:spLocks noGrp="1"/>
          </p:cNvSpPr>
          <p:nvPr>
            <p:ph idx="1"/>
          </p:nvPr>
        </p:nvSpPr>
        <p:spPr/>
        <p:txBody>
          <a:bodyPr>
            <a:normAutofit/>
          </a:bodyPr>
          <a:lstStyle/>
          <a:p>
            <a:r>
              <a:rPr lang="en-GB" sz="3200" dirty="0" smtClean="0"/>
              <a:t>Question 1</a:t>
            </a:r>
          </a:p>
          <a:p>
            <a:r>
              <a:rPr lang="en-GB" sz="3200" b="1" dirty="0" smtClean="0"/>
              <a:t>Reading into writing quality</a:t>
            </a:r>
            <a:endParaRPr lang="en-GB" sz="3200" b="1" dirty="0"/>
          </a:p>
          <a:p>
            <a:r>
              <a:rPr lang="en-GB" sz="3200" dirty="0" smtClean="0"/>
              <a:t>Full comprehension of source texts</a:t>
            </a:r>
          </a:p>
          <a:p>
            <a:r>
              <a:rPr lang="en-GB" sz="3200" dirty="0" smtClean="0"/>
              <a:t>Full reference to source content</a:t>
            </a:r>
          </a:p>
          <a:p>
            <a:r>
              <a:rPr lang="en-GB" sz="3200" dirty="0" smtClean="0"/>
              <a:t>Excellent paraphrase of main ideas</a:t>
            </a:r>
            <a:endParaRPr lang="en-GB" sz="3200" dirty="0"/>
          </a:p>
        </p:txBody>
      </p:sp>
    </p:spTree>
    <p:extLst>
      <p:ext uri="{BB962C8B-B14F-4D97-AF65-F5344CB8AC3E}">
        <p14:creationId xmlns:p14="http://schemas.microsoft.com/office/powerpoint/2010/main" val="2339571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Marking criteria example</a:t>
            </a:r>
            <a:endParaRPr lang="en-GB" dirty="0"/>
          </a:p>
        </p:txBody>
      </p:sp>
      <p:sp>
        <p:nvSpPr>
          <p:cNvPr id="3" name="Content Placeholder 2"/>
          <p:cNvSpPr>
            <a:spLocks noGrp="1"/>
          </p:cNvSpPr>
          <p:nvPr>
            <p:ph idx="1"/>
          </p:nvPr>
        </p:nvSpPr>
        <p:spPr/>
        <p:txBody>
          <a:bodyPr>
            <a:normAutofit/>
          </a:bodyPr>
          <a:lstStyle/>
          <a:p>
            <a:r>
              <a:rPr lang="en-GB" sz="3200" dirty="0" smtClean="0"/>
              <a:t>Question 2 Reading into writing quality</a:t>
            </a:r>
          </a:p>
          <a:p>
            <a:r>
              <a:rPr lang="en-GB" sz="3200" dirty="0" smtClean="0"/>
              <a:t>Excellent range of reasons for selection of source texts</a:t>
            </a:r>
          </a:p>
          <a:p>
            <a:r>
              <a:rPr lang="en-GB" sz="3200" dirty="0" smtClean="0"/>
              <a:t>Excellent assessment of the source’s contribution to the ARP</a:t>
            </a:r>
          </a:p>
          <a:p>
            <a:r>
              <a:rPr lang="en-GB" sz="3200" dirty="0" smtClean="0"/>
              <a:t>Excellent assessment of the strengths and weakness of the source texts</a:t>
            </a:r>
            <a:endParaRPr lang="en-GB" sz="3200" dirty="0"/>
          </a:p>
        </p:txBody>
      </p:sp>
    </p:spTree>
    <p:extLst>
      <p:ext uri="{BB962C8B-B14F-4D97-AF65-F5344CB8AC3E}">
        <p14:creationId xmlns:p14="http://schemas.microsoft.com/office/powerpoint/2010/main" val="10298297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Marking criteria example</a:t>
            </a:r>
            <a:endParaRPr lang="en-GB" dirty="0"/>
          </a:p>
        </p:txBody>
      </p:sp>
      <p:sp>
        <p:nvSpPr>
          <p:cNvPr id="3" name="Content Placeholder 2"/>
          <p:cNvSpPr>
            <a:spLocks noGrp="1"/>
          </p:cNvSpPr>
          <p:nvPr>
            <p:ph idx="1"/>
          </p:nvPr>
        </p:nvSpPr>
        <p:spPr/>
        <p:txBody>
          <a:bodyPr>
            <a:noAutofit/>
          </a:bodyPr>
          <a:lstStyle/>
          <a:p>
            <a:r>
              <a:rPr lang="en-GB" sz="3200" dirty="0" smtClean="0"/>
              <a:t>Question 1 and 2 </a:t>
            </a:r>
            <a:r>
              <a:rPr lang="en-GB" sz="3200" b="1" dirty="0" smtClean="0"/>
              <a:t>language quality</a:t>
            </a:r>
            <a:endParaRPr lang="en-GB" sz="3200" b="1" dirty="0"/>
          </a:p>
          <a:p>
            <a:r>
              <a:rPr lang="en-GB" sz="3200" dirty="0" smtClean="0"/>
              <a:t>A very wide range of vocabulary is evident and skilfully used</a:t>
            </a:r>
          </a:p>
          <a:p>
            <a:r>
              <a:rPr lang="en-GB" sz="3200" dirty="0" smtClean="0"/>
              <a:t>Complex sentences are very frequent and very accurately formed</a:t>
            </a:r>
          </a:p>
          <a:p>
            <a:r>
              <a:rPr lang="en-GB" sz="3200" dirty="0" smtClean="0"/>
              <a:t>Simple sentences exhibit consistent and high level accuracy</a:t>
            </a:r>
          </a:p>
          <a:p>
            <a:r>
              <a:rPr lang="en-GB" sz="3200" dirty="0" smtClean="0"/>
              <a:t>Spelling, punctuation and word class are all very accurate</a:t>
            </a:r>
            <a:endParaRPr lang="en-GB" sz="3200" dirty="0"/>
          </a:p>
        </p:txBody>
      </p:sp>
    </p:spTree>
    <p:extLst>
      <p:ext uri="{BB962C8B-B14F-4D97-AF65-F5344CB8AC3E}">
        <p14:creationId xmlns:p14="http://schemas.microsoft.com/office/powerpoint/2010/main" val="16563956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a:t>
            </a:r>
            <a:endParaRPr lang="en-GB" dirty="0"/>
          </a:p>
        </p:txBody>
      </p:sp>
      <p:sp>
        <p:nvSpPr>
          <p:cNvPr id="3" name="Content Placeholder 2"/>
          <p:cNvSpPr>
            <a:spLocks noGrp="1"/>
          </p:cNvSpPr>
          <p:nvPr>
            <p:ph idx="1"/>
          </p:nvPr>
        </p:nvSpPr>
        <p:spPr/>
        <p:txBody>
          <a:bodyPr>
            <a:noAutofit/>
          </a:bodyPr>
          <a:lstStyle/>
          <a:p>
            <a:r>
              <a:rPr lang="en-GB" sz="3200" dirty="0" smtClean="0"/>
              <a:t> 35 classes- max 15 per class </a:t>
            </a:r>
          </a:p>
          <a:p>
            <a:r>
              <a:rPr lang="en-GB" sz="3200" dirty="0"/>
              <a:t>Average Reading Into Writing mark </a:t>
            </a:r>
            <a:r>
              <a:rPr lang="en-GB" sz="3200" dirty="0" smtClean="0"/>
              <a:t>63.34</a:t>
            </a:r>
          </a:p>
          <a:p>
            <a:r>
              <a:rPr lang="en-GB" sz="3200" dirty="0" smtClean="0"/>
              <a:t>Average Writing ARP 60.45</a:t>
            </a:r>
            <a:endParaRPr lang="en-GB" sz="3200" dirty="0"/>
          </a:p>
          <a:p>
            <a:r>
              <a:rPr lang="en-GB" sz="3200" dirty="0" smtClean="0"/>
              <a:t>A Pearson’s correlation analysis found a significant relationship between ARP and RIW marks</a:t>
            </a:r>
          </a:p>
          <a:p>
            <a:r>
              <a:rPr lang="en-GB" sz="3200" dirty="0"/>
              <a:t>p</a:t>
            </a:r>
            <a:r>
              <a:rPr lang="en-GB" sz="3200" dirty="0" smtClean="0"/>
              <a:t> value of 0.004</a:t>
            </a:r>
          </a:p>
          <a:p>
            <a:pPr marL="0" indent="0">
              <a:buNone/>
            </a:pPr>
            <a:endParaRPr lang="en-GB" sz="3200" dirty="0"/>
          </a:p>
        </p:txBody>
      </p:sp>
    </p:spTree>
    <p:extLst>
      <p:ext uri="{BB962C8B-B14F-4D97-AF65-F5344CB8AC3E}">
        <p14:creationId xmlns:p14="http://schemas.microsoft.com/office/powerpoint/2010/main" val="32333625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Statistical considerations</a:t>
            </a:r>
            <a:endParaRPr lang="en-GB" dirty="0"/>
          </a:p>
        </p:txBody>
      </p:sp>
      <p:sp>
        <p:nvSpPr>
          <p:cNvPr id="3" name="Content Placeholder 2"/>
          <p:cNvSpPr>
            <a:spLocks noGrp="1"/>
          </p:cNvSpPr>
          <p:nvPr>
            <p:ph idx="1"/>
          </p:nvPr>
        </p:nvSpPr>
        <p:spPr/>
        <p:txBody>
          <a:bodyPr>
            <a:noAutofit/>
          </a:bodyPr>
          <a:lstStyle/>
          <a:p>
            <a:r>
              <a:rPr lang="en-GB" sz="3200" dirty="0" smtClean="0"/>
              <a:t>Marks were paired (ARP and RIW) for each student and results compared on a class by class basis.</a:t>
            </a:r>
          </a:p>
          <a:p>
            <a:r>
              <a:rPr lang="en-GB" sz="3200" dirty="0" smtClean="0"/>
              <a:t>RIW scripts were marked on a whole class basis(one marker per class)</a:t>
            </a:r>
          </a:p>
          <a:p>
            <a:r>
              <a:rPr lang="en-GB" sz="3200" dirty="0" smtClean="0"/>
              <a:t>ARP scripts marked on a whole class basis (one marker per class)</a:t>
            </a:r>
          </a:p>
          <a:p>
            <a:r>
              <a:rPr lang="en-GB" sz="3200" dirty="0" smtClean="0"/>
              <a:t>RIW and ARP markers were different</a:t>
            </a:r>
            <a:endParaRPr lang="en-GB" sz="3200" dirty="0"/>
          </a:p>
        </p:txBody>
      </p:sp>
    </p:spTree>
    <p:extLst>
      <p:ext uri="{BB962C8B-B14F-4D97-AF65-F5344CB8AC3E}">
        <p14:creationId xmlns:p14="http://schemas.microsoft.com/office/powerpoint/2010/main" val="41408795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a:t>
            </a:r>
            <a:endParaRPr lang="en-GB" dirty="0"/>
          </a:p>
        </p:txBody>
      </p:sp>
      <p:sp>
        <p:nvSpPr>
          <p:cNvPr id="3" name="Content Placeholder 2"/>
          <p:cNvSpPr>
            <a:spLocks noGrp="1"/>
          </p:cNvSpPr>
          <p:nvPr>
            <p:ph idx="1"/>
          </p:nvPr>
        </p:nvSpPr>
        <p:spPr/>
        <p:txBody>
          <a:bodyPr>
            <a:noAutofit/>
          </a:bodyPr>
          <a:lstStyle/>
          <a:p>
            <a:r>
              <a:rPr lang="en-GB" sz="3200" dirty="0" smtClean="0"/>
              <a:t>It was (cautiously)anticipated that RIW marks would correlate with ARP marks- they did</a:t>
            </a:r>
          </a:p>
          <a:p>
            <a:r>
              <a:rPr lang="en-GB" sz="3200" dirty="0" smtClean="0"/>
              <a:t>Students appear to have learnt to read, assimilate and reproduce information in </a:t>
            </a:r>
            <a:r>
              <a:rPr lang="en-GB" sz="3200" b="1" dirty="0" smtClean="0"/>
              <a:t>dissertation </a:t>
            </a:r>
            <a:r>
              <a:rPr lang="en-GB" sz="3200" dirty="0" smtClean="0"/>
              <a:t>and</a:t>
            </a:r>
            <a:r>
              <a:rPr lang="en-GB" sz="3200" b="1" dirty="0" smtClean="0"/>
              <a:t> examination contexts  </a:t>
            </a:r>
          </a:p>
          <a:p>
            <a:r>
              <a:rPr lang="en-GB" sz="3200" dirty="0" smtClean="0"/>
              <a:t>Test facilitates awareness of the importance of the issue</a:t>
            </a:r>
          </a:p>
          <a:p>
            <a:pPr marL="0" indent="0">
              <a:buNone/>
            </a:pPr>
            <a:endParaRPr lang="en-GB" sz="3200" dirty="0" smtClean="0"/>
          </a:p>
          <a:p>
            <a:r>
              <a:rPr lang="en-GB" sz="3200" dirty="0" smtClean="0"/>
              <a:t>Test could be applicable to other (postgraduate) contexts </a:t>
            </a:r>
          </a:p>
          <a:p>
            <a:r>
              <a:rPr lang="en-GB" sz="3200" dirty="0" smtClean="0"/>
              <a:t>Test to evolve further this year</a:t>
            </a:r>
          </a:p>
          <a:p>
            <a:pPr marL="0" indent="0">
              <a:buNone/>
            </a:pPr>
            <a:endParaRPr lang="en-GB" sz="2400" dirty="0"/>
          </a:p>
        </p:txBody>
      </p:sp>
    </p:spTree>
    <p:extLst>
      <p:ext uri="{BB962C8B-B14F-4D97-AF65-F5344CB8AC3E}">
        <p14:creationId xmlns:p14="http://schemas.microsoft.com/office/powerpoint/2010/main" val="14571747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Closing comment</a:t>
            </a:r>
            <a:endParaRPr lang="en-GB" dirty="0"/>
          </a:p>
        </p:txBody>
      </p:sp>
      <p:sp>
        <p:nvSpPr>
          <p:cNvPr id="3" name="Content Placeholder 2"/>
          <p:cNvSpPr>
            <a:spLocks noGrp="1"/>
          </p:cNvSpPr>
          <p:nvPr>
            <p:ph idx="1"/>
          </p:nvPr>
        </p:nvSpPr>
        <p:spPr/>
        <p:txBody>
          <a:bodyPr>
            <a:normAutofit/>
          </a:bodyPr>
          <a:lstStyle/>
          <a:p>
            <a:r>
              <a:rPr lang="en-GB" sz="3600" dirty="0" smtClean="0"/>
              <a:t>Elimination/obliteration of EP may be an impossible goal but we have perhaps moved towards it</a:t>
            </a:r>
            <a:endParaRPr lang="en-GB" sz="3600" dirty="0"/>
          </a:p>
        </p:txBody>
      </p:sp>
    </p:spTree>
    <p:extLst>
      <p:ext uri="{BB962C8B-B14F-4D97-AF65-F5344CB8AC3E}">
        <p14:creationId xmlns:p14="http://schemas.microsoft.com/office/powerpoint/2010/main" val="1901891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Monetary value of </a:t>
            </a:r>
            <a:r>
              <a:rPr lang="en-GB" dirty="0" err="1" smtClean="0"/>
              <a:t>presessional</a:t>
            </a:r>
            <a:r>
              <a:rPr lang="en-GB" dirty="0" smtClean="0"/>
              <a:t> programmes</a:t>
            </a:r>
            <a:endParaRPr lang="en-GB" dirty="0"/>
          </a:p>
        </p:txBody>
      </p:sp>
      <p:sp>
        <p:nvSpPr>
          <p:cNvPr id="3" name="Content Placeholder 2"/>
          <p:cNvSpPr>
            <a:spLocks noGrp="1"/>
          </p:cNvSpPr>
          <p:nvPr>
            <p:ph idx="1"/>
          </p:nvPr>
        </p:nvSpPr>
        <p:spPr/>
        <p:txBody>
          <a:bodyPr>
            <a:noAutofit/>
          </a:bodyPr>
          <a:lstStyle/>
          <a:p>
            <a:r>
              <a:rPr lang="en-GB" sz="3200" dirty="0" smtClean="0"/>
              <a:t>Difficult to assess the exact monetary value</a:t>
            </a:r>
          </a:p>
          <a:p>
            <a:r>
              <a:rPr lang="en-GB" sz="3200" dirty="0" smtClean="0"/>
              <a:t>Estimate 1500 </a:t>
            </a:r>
            <a:r>
              <a:rPr lang="en-GB" sz="3200" dirty="0" err="1" smtClean="0"/>
              <a:t>presessional</a:t>
            </a:r>
            <a:r>
              <a:rPr lang="en-GB" sz="3200" dirty="0" smtClean="0"/>
              <a:t> students for summer 2018 and 8200 in a calendar year</a:t>
            </a:r>
          </a:p>
          <a:p>
            <a:r>
              <a:rPr lang="en-GB" sz="3200" dirty="0" smtClean="0"/>
              <a:t>A large proportion of any one cohort- probably the same nation wide</a:t>
            </a:r>
          </a:p>
          <a:p>
            <a:r>
              <a:rPr lang="en-GB" sz="3200" dirty="0" smtClean="0"/>
              <a:t>Important to preserve the integrity of our programmes and obliterate plagiarism</a:t>
            </a:r>
            <a:endParaRPr lang="en-GB" sz="3200" dirty="0"/>
          </a:p>
        </p:txBody>
      </p:sp>
    </p:spTree>
    <p:extLst>
      <p:ext uri="{BB962C8B-B14F-4D97-AF65-F5344CB8AC3E}">
        <p14:creationId xmlns:p14="http://schemas.microsoft.com/office/powerpoint/2010/main" val="69571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Plagiarism</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sz="3500" dirty="0" smtClean="0"/>
              <a:t>Wide spectrum</a:t>
            </a:r>
          </a:p>
          <a:p>
            <a:r>
              <a:rPr lang="en-GB" sz="3500" dirty="0"/>
              <a:t>a</a:t>
            </a:r>
            <a:r>
              <a:rPr lang="en-GB" sz="3500" dirty="0" smtClean="0"/>
              <a:t>ccidental</a:t>
            </a:r>
          </a:p>
          <a:p>
            <a:r>
              <a:rPr lang="en-GB" sz="3500" dirty="0"/>
              <a:t>s</a:t>
            </a:r>
            <a:r>
              <a:rPr lang="en-GB" sz="3500" dirty="0" smtClean="0"/>
              <a:t>elf</a:t>
            </a:r>
          </a:p>
          <a:p>
            <a:r>
              <a:rPr lang="en-GB" sz="3500" dirty="0"/>
              <a:t>p</a:t>
            </a:r>
            <a:r>
              <a:rPr lang="en-GB" sz="3500" dirty="0" smtClean="0"/>
              <a:t>atch/mosaic</a:t>
            </a:r>
          </a:p>
          <a:p>
            <a:r>
              <a:rPr lang="en-GB" sz="3500" b="1" dirty="0"/>
              <a:t>d</a:t>
            </a:r>
            <a:r>
              <a:rPr lang="en-GB" sz="3500" b="1" dirty="0" smtClean="0"/>
              <a:t>irect copy</a:t>
            </a:r>
          </a:p>
          <a:p>
            <a:r>
              <a:rPr lang="en-GB" sz="3500" b="1" dirty="0"/>
              <a:t>p</a:t>
            </a:r>
            <a:r>
              <a:rPr lang="en-GB" sz="3500" b="1" dirty="0" smtClean="0"/>
              <a:t>urchase (</a:t>
            </a:r>
            <a:r>
              <a:rPr lang="en-GB" sz="3500" dirty="0" smtClean="0"/>
              <a:t>from an “essay mill” BBC news 2018) </a:t>
            </a:r>
          </a:p>
          <a:p>
            <a:endParaRPr lang="en-GB" sz="4000" dirty="0" smtClean="0"/>
          </a:p>
          <a:p>
            <a:endParaRPr lang="en-GB" sz="4000" dirty="0"/>
          </a:p>
        </p:txBody>
      </p:sp>
    </p:spTree>
    <p:extLst>
      <p:ext uri="{BB962C8B-B14F-4D97-AF65-F5344CB8AC3E}">
        <p14:creationId xmlns:p14="http://schemas.microsoft.com/office/powerpoint/2010/main" val="3025941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sensitive approach to the problem</a:t>
            </a:r>
            <a:endParaRPr lang="en-GB" dirty="0"/>
          </a:p>
        </p:txBody>
      </p:sp>
      <p:sp>
        <p:nvSpPr>
          <p:cNvPr id="3" name="Content Placeholder 2"/>
          <p:cNvSpPr>
            <a:spLocks noGrp="1"/>
          </p:cNvSpPr>
          <p:nvPr>
            <p:ph idx="1"/>
          </p:nvPr>
        </p:nvSpPr>
        <p:spPr/>
        <p:txBody>
          <a:bodyPr>
            <a:normAutofit/>
          </a:bodyPr>
          <a:lstStyle/>
          <a:p>
            <a:r>
              <a:rPr lang="en-GB" sz="3200" dirty="0" smtClean="0"/>
              <a:t>A university wide perspective</a:t>
            </a:r>
          </a:p>
          <a:p>
            <a:r>
              <a:rPr lang="en-GB" sz="3200" dirty="0"/>
              <a:t> </a:t>
            </a:r>
            <a:r>
              <a:rPr lang="en-GB" sz="3200" dirty="0" smtClean="0"/>
              <a:t>“ The educational background of students may make unintentional plagiarism more likely (because of) - past experience of other educational contexts</a:t>
            </a:r>
          </a:p>
          <a:p>
            <a:endParaRPr lang="en-GB" sz="4000" dirty="0" smtClean="0"/>
          </a:p>
          <a:p>
            <a:endParaRPr lang="en-GB" sz="4000" dirty="0"/>
          </a:p>
        </p:txBody>
      </p:sp>
    </p:spTree>
    <p:extLst>
      <p:ext uri="{BB962C8B-B14F-4D97-AF65-F5344CB8AC3E}">
        <p14:creationId xmlns:p14="http://schemas.microsoft.com/office/powerpoint/2010/main" val="3220817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40018"/>
            <a:ext cx="9404723" cy="1400530"/>
          </a:xfrm>
        </p:spPr>
        <p:txBody>
          <a:bodyPr/>
          <a:lstStyle/>
          <a:p>
            <a:r>
              <a:rPr lang="en-GB" dirty="0" smtClean="0"/>
              <a:t>A sensitive approach</a:t>
            </a:r>
            <a:endParaRPr lang="en-GB" dirty="0"/>
          </a:p>
        </p:txBody>
      </p:sp>
      <p:sp>
        <p:nvSpPr>
          <p:cNvPr id="3" name="Content Placeholder 2"/>
          <p:cNvSpPr>
            <a:spLocks noGrp="1"/>
          </p:cNvSpPr>
          <p:nvPr>
            <p:ph idx="1"/>
          </p:nvPr>
        </p:nvSpPr>
        <p:spPr/>
        <p:txBody>
          <a:bodyPr>
            <a:normAutofit/>
          </a:bodyPr>
          <a:lstStyle/>
          <a:p>
            <a:r>
              <a:rPr lang="en-GB" sz="4000" dirty="0" smtClean="0"/>
              <a:t> </a:t>
            </a:r>
            <a:r>
              <a:rPr lang="en-GB" sz="3500" dirty="0" smtClean="0"/>
              <a:t>previous assessment systems</a:t>
            </a:r>
          </a:p>
          <a:p>
            <a:r>
              <a:rPr lang="en-GB" sz="3500" dirty="0"/>
              <a:t>p</a:t>
            </a:r>
            <a:r>
              <a:rPr lang="en-GB" sz="3500" dirty="0" smtClean="0"/>
              <a:t>ast shortages of materials/ resources </a:t>
            </a:r>
          </a:p>
          <a:p>
            <a:r>
              <a:rPr lang="en-GB" sz="3500" dirty="0" smtClean="0"/>
              <a:t>hierarchical understanding of knowledge production</a:t>
            </a:r>
          </a:p>
          <a:p>
            <a:r>
              <a:rPr lang="en-GB" sz="3500" dirty="0"/>
              <a:t> </a:t>
            </a:r>
            <a:r>
              <a:rPr lang="en-GB" sz="3500" dirty="0" smtClean="0"/>
              <a:t>different understanding of ownership of knowledge</a:t>
            </a:r>
          </a:p>
          <a:p>
            <a:endParaRPr lang="en-GB" sz="4000" dirty="0"/>
          </a:p>
        </p:txBody>
      </p:sp>
    </p:spTree>
    <p:extLst>
      <p:ext uri="{BB962C8B-B14F-4D97-AF65-F5344CB8AC3E}">
        <p14:creationId xmlns:p14="http://schemas.microsoft.com/office/powerpoint/2010/main" val="1120767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sensitive approach</a:t>
            </a:r>
            <a:endParaRPr lang="en-GB" dirty="0"/>
          </a:p>
        </p:txBody>
      </p:sp>
      <p:sp>
        <p:nvSpPr>
          <p:cNvPr id="3" name="Content Placeholder 2"/>
          <p:cNvSpPr>
            <a:spLocks noGrp="1"/>
          </p:cNvSpPr>
          <p:nvPr>
            <p:ph idx="1"/>
          </p:nvPr>
        </p:nvSpPr>
        <p:spPr/>
        <p:txBody>
          <a:bodyPr>
            <a:normAutofit/>
          </a:bodyPr>
          <a:lstStyle/>
          <a:p>
            <a:r>
              <a:rPr lang="en-GB" dirty="0" smtClean="0"/>
              <a:t> </a:t>
            </a:r>
            <a:r>
              <a:rPr lang="en-GB" sz="3200" dirty="0" smtClean="0"/>
              <a:t>a poor standard of English leading to a lack of confidence in the free expression of ideas within the academic environment</a:t>
            </a:r>
          </a:p>
          <a:p>
            <a:pPr marL="0" indent="0">
              <a:buNone/>
            </a:pPr>
            <a:endParaRPr lang="en-GB" sz="3200" dirty="0"/>
          </a:p>
          <a:p>
            <a:r>
              <a:rPr lang="en-GB" sz="2800" dirty="0" smtClean="0"/>
              <a:t>University of Birmingham Guidance on Plagiarism for students</a:t>
            </a:r>
            <a:endParaRPr lang="en-GB" sz="2800" dirty="0"/>
          </a:p>
        </p:txBody>
      </p:sp>
    </p:spTree>
    <p:extLst>
      <p:ext uri="{BB962C8B-B14F-4D97-AF65-F5344CB8AC3E}">
        <p14:creationId xmlns:p14="http://schemas.microsoft.com/office/powerpoint/2010/main" val="2622746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Extreme plagiarism</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sz="3500" dirty="0" smtClean="0"/>
              <a:t>The deliberate appropriation of another’s work either through direct copy or purchase</a:t>
            </a:r>
            <a:endParaRPr lang="en-GB" sz="3500" dirty="0"/>
          </a:p>
          <a:p>
            <a:pPr marL="0" indent="0">
              <a:buNone/>
            </a:pPr>
            <a:r>
              <a:rPr lang="en-GB" sz="4000" dirty="0"/>
              <a:t> </a:t>
            </a:r>
            <a:endParaRPr lang="en-GB" sz="4000" dirty="0" smtClean="0"/>
          </a:p>
          <a:p>
            <a:pPr marL="0" indent="0">
              <a:buNone/>
            </a:pPr>
            <a:r>
              <a:rPr lang="en-GB" sz="3500" dirty="0" smtClean="0"/>
              <a:t>Some </a:t>
            </a:r>
            <a:r>
              <a:rPr lang="en-GB" sz="3500" dirty="0"/>
              <a:t>reports suggest a 40% overall increase between 2014/5 and 2016/17 (The Guardian 2018) but for international students impossible to verify- trust the practitioners- US</a:t>
            </a:r>
          </a:p>
          <a:p>
            <a:endParaRPr lang="en-GB" sz="4000" dirty="0"/>
          </a:p>
        </p:txBody>
      </p:sp>
    </p:spTree>
    <p:extLst>
      <p:ext uri="{BB962C8B-B14F-4D97-AF65-F5344CB8AC3E}">
        <p14:creationId xmlns:p14="http://schemas.microsoft.com/office/powerpoint/2010/main" val="27903048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Possible solutions</a:t>
            </a:r>
            <a:endParaRPr lang="en-GB" dirty="0"/>
          </a:p>
        </p:txBody>
      </p:sp>
      <p:sp>
        <p:nvSpPr>
          <p:cNvPr id="3" name="Content Placeholder 2"/>
          <p:cNvSpPr>
            <a:spLocks noGrp="1"/>
          </p:cNvSpPr>
          <p:nvPr>
            <p:ph idx="1"/>
          </p:nvPr>
        </p:nvSpPr>
        <p:spPr/>
        <p:txBody>
          <a:bodyPr>
            <a:normAutofit/>
          </a:bodyPr>
          <a:lstStyle/>
          <a:p>
            <a:r>
              <a:rPr lang="en-GB" sz="3200" b="1" dirty="0" err="1" smtClean="0"/>
              <a:t>Turnitin</a:t>
            </a:r>
            <a:r>
              <a:rPr lang="en-GB" sz="3200" dirty="0" smtClean="0"/>
              <a:t>- standard practice + tried and tested - doesn’t identify EP</a:t>
            </a:r>
          </a:p>
          <a:p>
            <a:r>
              <a:rPr lang="en-GB" sz="3200" b="1" dirty="0" smtClean="0"/>
              <a:t>Other authorship software  </a:t>
            </a:r>
            <a:r>
              <a:rPr lang="en-GB" sz="3200" dirty="0" smtClean="0"/>
              <a:t>+ offers writing development profile</a:t>
            </a:r>
          </a:p>
          <a:p>
            <a:pPr marL="0" indent="0">
              <a:buNone/>
            </a:pPr>
            <a:r>
              <a:rPr lang="en-GB" sz="3200" dirty="0" smtClean="0"/>
              <a:t>   - requires intervention/mediation</a:t>
            </a:r>
            <a:endParaRPr lang="en-GB" sz="3200" dirty="0"/>
          </a:p>
        </p:txBody>
      </p:sp>
    </p:spTree>
    <p:extLst>
      <p:ext uri="{BB962C8B-B14F-4D97-AF65-F5344CB8AC3E}">
        <p14:creationId xmlns:p14="http://schemas.microsoft.com/office/powerpoint/2010/main" val="19773001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247</TotalTime>
  <Words>1074</Words>
  <Application>Microsoft Office PowerPoint</Application>
  <PresentationFormat>Widescreen</PresentationFormat>
  <Paragraphs>131</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Century Gothic</vt:lpstr>
      <vt:lpstr>Wingdings 3</vt:lpstr>
      <vt:lpstr>Ion</vt:lpstr>
      <vt:lpstr>Reading into writing: a new integrated test and the avoidance of plagiarism</vt:lpstr>
      <vt:lpstr>We are important</vt:lpstr>
      <vt:lpstr>Monetary value of presessional programmes</vt:lpstr>
      <vt:lpstr>Plagiarism</vt:lpstr>
      <vt:lpstr>A sensitive approach to the problem</vt:lpstr>
      <vt:lpstr>A sensitive approach</vt:lpstr>
      <vt:lpstr>A sensitive approach</vt:lpstr>
      <vt:lpstr>Extreme plagiarism</vt:lpstr>
      <vt:lpstr>Possible solutions</vt:lpstr>
      <vt:lpstr>Other authorship software</vt:lpstr>
      <vt:lpstr>Our solution</vt:lpstr>
      <vt:lpstr>Assessment schedule</vt:lpstr>
      <vt:lpstr>Example ARP</vt:lpstr>
      <vt:lpstr>The read to write construct</vt:lpstr>
      <vt:lpstr>The read to write construct</vt:lpstr>
      <vt:lpstr>The exam (in two parts - 50 marks each- 2 hours)</vt:lpstr>
      <vt:lpstr>Example question 1</vt:lpstr>
      <vt:lpstr>Another example question 1</vt:lpstr>
      <vt:lpstr>Question 2</vt:lpstr>
      <vt:lpstr>Example question 2</vt:lpstr>
      <vt:lpstr>Implementation and marking</vt:lpstr>
      <vt:lpstr>Marking criteria example</vt:lpstr>
      <vt:lpstr>Marking criteria example</vt:lpstr>
      <vt:lpstr>Marking criteria example</vt:lpstr>
      <vt:lpstr>Results</vt:lpstr>
      <vt:lpstr>Statistical considerations</vt:lpstr>
      <vt:lpstr>Discussion</vt:lpstr>
      <vt:lpstr>Closing comment</vt:lpstr>
    </vt:vector>
  </TitlesOfParts>
  <Company>The University of Birmingham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into writing: a new integrated test and the avoidance of plagiarism</dc:title>
  <dc:creator>Learning Spaces</dc:creator>
  <cp:lastModifiedBy>UoBConf29121</cp:lastModifiedBy>
  <cp:revision>63</cp:revision>
  <dcterms:created xsi:type="dcterms:W3CDTF">2019-02-05T11:16:14Z</dcterms:created>
  <dcterms:modified xsi:type="dcterms:W3CDTF">2019-02-23T14:45:07Z</dcterms:modified>
</cp:coreProperties>
</file>