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7" r:id="rId3"/>
    <p:sldId id="259" r:id="rId4"/>
    <p:sldId id="261" r:id="rId5"/>
    <p:sldId id="264" r:id="rId6"/>
    <p:sldId id="265" r:id="rId7"/>
    <p:sldId id="285" r:id="rId8"/>
    <p:sldId id="266" r:id="rId9"/>
    <p:sldId id="279" r:id="rId10"/>
    <p:sldId id="268" r:id="rId11"/>
    <p:sldId id="280" r:id="rId12"/>
    <p:sldId id="282" r:id="rId13"/>
    <p:sldId id="281" r:id="rId14"/>
    <p:sldId id="273" r:id="rId15"/>
    <p:sldId id="275" r:id="rId16"/>
    <p:sldId id="276" r:id="rId17"/>
    <p:sldId id="283" r:id="rId18"/>
    <p:sldId id="286" r:id="rId19"/>
    <p:sldId id="288" r:id="rId20"/>
    <p:sldId id="287" r:id="rId21"/>
    <p:sldId id="277" r:id="rId22"/>
  </p:sldIdLst>
  <p:sldSz cx="9144000" cy="5143500" type="screen16x9"/>
  <p:notesSz cx="6858000" cy="23145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6557B6-568D-4B34-840B-DDF7765FDE5D}" v="21" dt="2019-02-23T09:30:57.664"/>
  </p1510:revLst>
</p1510:revInfo>
</file>

<file path=ppt/tableStyles.xml><?xml version="1.0" encoding="utf-8"?>
<a:tblStyleLst xmlns:a="http://schemas.openxmlformats.org/drawingml/2006/main" def="{3F51473C-9607-4AC8-B0EE-C2FC49D0B9D6}">
  <a:tblStyle styleId="{3F51473C-9607-4AC8-B0EE-C2FC49D0B9D6}"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8B3B747D-F454-4453-BA7B-19586111B512}" styleName="Table_1">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859" autoAdjust="0"/>
  </p:normalViewPr>
  <p:slideViewPr>
    <p:cSldViewPr snapToGrid="0">
      <p:cViewPr varScale="1">
        <p:scale>
          <a:sx n="81" d="100"/>
          <a:sy n="81" d="100"/>
        </p:scale>
        <p:origin x="248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36989921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9633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4eb82a930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4eb82a930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4540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4eb82a930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4eb82a930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endParaRPr dirty="0"/>
          </a:p>
        </p:txBody>
      </p:sp>
    </p:spTree>
    <p:extLst>
      <p:ext uri="{BB962C8B-B14F-4D97-AF65-F5344CB8AC3E}">
        <p14:creationId xmlns:p14="http://schemas.microsoft.com/office/powerpoint/2010/main" val="449259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endParaRPr lang="en-GB" dirty="0"/>
          </a:p>
        </p:txBody>
      </p:sp>
      <p:sp>
        <p:nvSpPr>
          <p:cNvPr id="167" name="Google Shape;167;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7643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endParaRPr lang="en-GB" dirty="0"/>
          </a:p>
        </p:txBody>
      </p:sp>
      <p:sp>
        <p:nvSpPr>
          <p:cNvPr id="173" name="Google Shape;17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6048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9" name="Google Shape;179;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94543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26230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KM- </a:t>
            </a:r>
            <a:endParaRPr/>
          </a:p>
        </p:txBody>
      </p:sp>
    </p:spTree>
    <p:extLst>
      <p:ext uri="{BB962C8B-B14F-4D97-AF65-F5344CB8AC3E}">
        <p14:creationId xmlns:p14="http://schemas.microsoft.com/office/powerpoint/2010/main" val="495169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i="1" dirty="0" smtClean="0"/>
              <a:t>.</a:t>
            </a:r>
            <a:endParaRPr lang="en-GB" i="1" dirty="0"/>
          </a:p>
        </p:txBody>
      </p:sp>
    </p:spTree>
    <p:extLst>
      <p:ext uri="{BB962C8B-B14F-4D97-AF65-F5344CB8AC3E}">
        <p14:creationId xmlns:p14="http://schemas.microsoft.com/office/powerpoint/2010/main" val="1826938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endParaRPr lang="en-GB" i="1" dirty="0"/>
          </a:p>
        </p:txBody>
      </p:sp>
      <p:sp>
        <p:nvSpPr>
          <p:cNvPr id="101" name="Google Shape;10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4620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endParaRPr lang="en-GB" i="1" dirty="0"/>
          </a:p>
        </p:txBody>
      </p:sp>
      <p:sp>
        <p:nvSpPr>
          <p:cNvPr id="107" name="Google Shape;10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4473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4eb82a930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4eb82a930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endParaRPr dirty="0"/>
          </a:p>
        </p:txBody>
      </p:sp>
    </p:spTree>
    <p:extLst>
      <p:ext uri="{BB962C8B-B14F-4D97-AF65-F5344CB8AC3E}">
        <p14:creationId xmlns:p14="http://schemas.microsoft.com/office/powerpoint/2010/main" val="3889510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4eb82a930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4eb82a930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06467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i="1" dirty="0"/>
          </a:p>
        </p:txBody>
      </p:sp>
    </p:spTree>
    <p:extLst>
      <p:ext uri="{BB962C8B-B14F-4D97-AF65-F5344CB8AC3E}">
        <p14:creationId xmlns:p14="http://schemas.microsoft.com/office/powerpoint/2010/main" val="2045017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i.org/10.1007/s11528-011-0527-3"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arxiv.org/abs/1609.08144v2" TargetMode="External"/><Relationship Id="rId4" Type="http://schemas.openxmlformats.org/officeDocument/2006/relationships/hyperlink" Target="https://www.newscientist.com/article/2114748-google-translate-ai-invents-its-own-language-to-translate-with/"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24472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a:t>Distraction or development? What are the potential effects of Google Translate in EAP assessment?</a:t>
            </a:r>
            <a:endParaRPr/>
          </a:p>
        </p:txBody>
      </p:sp>
      <p:sp>
        <p:nvSpPr>
          <p:cNvPr id="55" name="Google Shape;55;p13"/>
          <p:cNvSpPr txBox="1">
            <a:spLocks noGrp="1"/>
          </p:cNvSpPr>
          <p:nvPr>
            <p:ph type="subTitle" idx="1"/>
          </p:nvPr>
        </p:nvSpPr>
        <p:spPr>
          <a:xfrm>
            <a:off x="292325" y="3477858"/>
            <a:ext cx="8520600" cy="9264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a:solidFill>
                  <a:srgbClr val="000000"/>
                </a:solidFill>
              </a:rPr>
              <a:t>Klaus Mundt - The University of Nottingham</a:t>
            </a:r>
            <a:endParaRPr>
              <a:solidFill>
                <a:srgbClr val="000000"/>
              </a:solidFill>
            </a:endParaRPr>
          </a:p>
          <a:p>
            <a:pPr marL="0" lvl="0" indent="0" algn="ctr" rtl="0">
              <a:lnSpc>
                <a:spcPct val="100000"/>
              </a:lnSpc>
              <a:spcBef>
                <a:spcPts val="0"/>
              </a:spcBef>
              <a:spcAft>
                <a:spcPts val="0"/>
              </a:spcAft>
              <a:buSzPts val="2800"/>
              <a:buNone/>
            </a:pPr>
            <a:r>
              <a:rPr lang="en-GB">
                <a:solidFill>
                  <a:srgbClr val="000000"/>
                </a:solidFill>
              </a:rPr>
              <a:t>Mike Groves - The University of Birmingham</a:t>
            </a:r>
            <a:endParaRP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286762" y="162392"/>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Control</a:t>
            </a:r>
            <a:endParaRPr/>
          </a:p>
        </p:txBody>
      </p:sp>
      <p:sp>
        <p:nvSpPr>
          <p:cNvPr id="3" name="TextBox 2"/>
          <p:cNvSpPr txBox="1"/>
          <p:nvPr/>
        </p:nvSpPr>
        <p:spPr>
          <a:xfrm>
            <a:off x="868366" y="1354975"/>
            <a:ext cx="7475730"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000"/>
              <a:t>I think at the moment I’m much more comfortable with the idea that the German student is using GT for checking various things, but not for a wholesale translation of a finished product.</a:t>
            </a:r>
          </a:p>
          <a:p>
            <a:r>
              <a:rPr lang="en-GB" sz="2000" u="sng">
                <a:effectLst>
                  <a:outerShdw blurRad="38100" dist="38100" dir="2700000" algn="tl">
                    <a:srgbClr val="000000">
                      <a:alpha val="43137"/>
                    </a:srgbClr>
                  </a:outerShdw>
                </a:effectLst>
              </a:rPr>
              <a:t>How you police that, I have </a:t>
            </a:r>
            <a:r>
              <a:rPr lang="en-GB" sz="2000" i="1" u="sng">
                <a:effectLst>
                  <a:outerShdw blurRad="38100" dist="38100" dir="2700000" algn="tl">
                    <a:srgbClr val="000000">
                      <a:alpha val="43137"/>
                    </a:srgbClr>
                  </a:outerShdw>
                </a:effectLst>
              </a:rPr>
              <a:t>no</a:t>
            </a:r>
            <a:r>
              <a:rPr lang="en-GB" sz="2000" u="sng">
                <a:effectLst>
                  <a:outerShdw blurRad="38100" dist="38100" dir="2700000" algn="tl">
                    <a:srgbClr val="000000">
                      <a:alpha val="43137"/>
                    </a:srgbClr>
                  </a:outerShdw>
                </a:effectLst>
              </a:rPr>
              <a:t> idea</a:t>
            </a:r>
            <a:r>
              <a:rPr lang="en-GB" sz="2000" u="sng"/>
              <a:t>.</a:t>
            </a:r>
            <a:endParaRPr lang="en-GB" sz="2000"/>
          </a:p>
          <a:p>
            <a:r>
              <a:rPr lang="en-GB" sz="1800"/>
              <a:t>Professor, Social Sciences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54080"/>
            <a:ext cx="8520600" cy="572700"/>
          </a:xfrm>
        </p:spPr>
        <p:txBody>
          <a:bodyPr/>
          <a:lstStyle/>
          <a:p>
            <a:r>
              <a:rPr lang="en-GB"/>
              <a:t>Employability</a:t>
            </a:r>
          </a:p>
        </p:txBody>
      </p:sp>
      <p:sp>
        <p:nvSpPr>
          <p:cNvPr id="4" name="TextBox 3"/>
          <p:cNvSpPr txBox="1"/>
          <p:nvPr/>
        </p:nvSpPr>
        <p:spPr>
          <a:xfrm>
            <a:off x="241069" y="651299"/>
            <a:ext cx="2946038" cy="4493538"/>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solidFill>
                  <a:schemeClr val="tx1"/>
                </a:solidFill>
              </a:rPr>
              <a:t>... if we think of what message we give to future employers ... </a:t>
            </a:r>
            <a:r>
              <a:rPr lang="en-GB" sz="1600" u="sng">
                <a:solidFill>
                  <a:schemeClr val="tx1"/>
                </a:solidFill>
                <a:effectLst>
                  <a:outerShdw blurRad="38100" dist="38100" dir="2700000" algn="tl">
                    <a:srgbClr val="000000">
                      <a:alpha val="43137"/>
                    </a:srgbClr>
                  </a:outerShdw>
                </a:effectLst>
              </a:rPr>
              <a:t>We are saying that these students are capable of producing English text, understanding and producing English text, for themselves.</a:t>
            </a:r>
            <a:r>
              <a:rPr lang="en-GB" sz="1600">
                <a:solidFill>
                  <a:schemeClr val="tx1"/>
                </a:solidFill>
              </a:rPr>
              <a:t> And if they were using GT, that isn’t actually what would be happening.</a:t>
            </a:r>
            <a:endParaRPr lang="en-GB" sz="1600">
              <a:solidFill>
                <a:schemeClr val="tx1"/>
              </a:solidFill>
              <a:cs typeface="Arial"/>
            </a:endParaRPr>
          </a:p>
          <a:p>
            <a:endParaRPr lang="en-GB" sz="1600">
              <a:solidFill>
                <a:schemeClr val="tx1"/>
              </a:solidFill>
              <a:cs typeface="Arial"/>
            </a:endParaRPr>
          </a:p>
          <a:p>
            <a:r>
              <a:rPr lang="en-GB" sz="1600"/>
              <a:t>Now, </a:t>
            </a:r>
            <a:r>
              <a:rPr lang="en-GB" sz="1600" b="1" u="sng">
                <a:effectLst>
                  <a:outerShdw blurRad="38100" dist="38100" dir="2700000" algn="tl">
                    <a:srgbClr val="000000">
                      <a:alpha val="43137"/>
                    </a:srgbClr>
                  </a:outerShdw>
                </a:effectLst>
              </a:rPr>
              <a:t>if</a:t>
            </a:r>
            <a:r>
              <a:rPr lang="en-GB" sz="1600"/>
              <a:t> the use of GT became so universal </a:t>
            </a:r>
            <a:r>
              <a:rPr lang="en-GB" sz="1600" u="sng">
                <a:effectLst>
                  <a:outerShdw blurRad="38100" dist="38100" dir="2700000" algn="tl">
                    <a:srgbClr val="000000">
                      <a:alpha val="43137"/>
                    </a:srgbClr>
                  </a:outerShdw>
                </a:effectLst>
              </a:rPr>
              <a:t>that an employer wouldn’t really have that expectation</a:t>
            </a:r>
            <a:r>
              <a:rPr lang="en-GB" sz="1600"/>
              <a:t>, … I think I would be much more relaxed about it. </a:t>
            </a:r>
            <a:endParaRPr lang="en-GB" sz="1600">
              <a:cs typeface="Arial"/>
            </a:endParaRPr>
          </a:p>
          <a:p>
            <a:r>
              <a:rPr lang="en-GB">
                <a:solidFill>
                  <a:schemeClr val="tx1"/>
                </a:solidFill>
              </a:rPr>
              <a:t>Academic Services</a:t>
            </a:r>
            <a:endParaRPr lang="en-GB">
              <a:solidFill>
                <a:schemeClr val="tx1"/>
              </a:solidFill>
              <a:cs typeface="Arial"/>
            </a:endParaRPr>
          </a:p>
        </p:txBody>
      </p:sp>
      <p:sp>
        <p:nvSpPr>
          <p:cNvPr id="5" name="TextBox 4"/>
          <p:cNvSpPr txBox="1"/>
          <p:nvPr/>
        </p:nvSpPr>
        <p:spPr>
          <a:xfrm>
            <a:off x="3300871" y="656596"/>
            <a:ext cx="2757550" cy="4001095"/>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solidFill>
                  <a:schemeClr val="tx1"/>
                </a:solidFill>
              </a:rPr>
              <a:t>There are a whole range of skills [...] you expect from a […] Graduate and I believe that </a:t>
            </a:r>
            <a:r>
              <a:rPr lang="en-GB" sz="1600" u="sng">
                <a:solidFill>
                  <a:schemeClr val="tx1"/>
                </a:solidFill>
                <a:effectLst>
                  <a:outerShdw blurRad="38100" dist="38100" dir="2700000" algn="tl">
                    <a:srgbClr val="000000">
                      <a:alpha val="43137"/>
                    </a:srgbClr>
                  </a:outerShdw>
                </a:effectLst>
              </a:rPr>
              <a:t>the ability to hold a conversation in English and to write a reasoned report or essay in English are inherent to that</a:t>
            </a:r>
            <a:r>
              <a:rPr lang="en-GB" sz="1600">
                <a:solidFill>
                  <a:schemeClr val="tx1"/>
                </a:solidFill>
              </a:rPr>
              <a:t>.</a:t>
            </a:r>
            <a:endParaRPr lang="en-GB" sz="1600">
              <a:solidFill>
                <a:schemeClr val="tx1"/>
              </a:solidFill>
              <a:cs typeface="Arial"/>
            </a:endParaRPr>
          </a:p>
          <a:p>
            <a:endParaRPr lang="en-GB" sz="1600">
              <a:solidFill>
                <a:schemeClr val="tx1"/>
              </a:solidFill>
              <a:cs typeface="Arial"/>
            </a:endParaRPr>
          </a:p>
          <a:p>
            <a:endParaRPr lang="en-GB" sz="1600">
              <a:solidFill>
                <a:schemeClr val="tx1"/>
              </a:solidFill>
              <a:cs typeface="Arial"/>
            </a:endParaRPr>
          </a:p>
          <a:p>
            <a:r>
              <a:rPr lang="en-GB" sz="1600">
                <a:solidFill>
                  <a:schemeClr val="tx1"/>
                </a:solidFill>
              </a:rPr>
              <a:t>If the end employer doesn’t care about the ability to formulate something in English, </a:t>
            </a:r>
            <a:r>
              <a:rPr lang="en-GB" sz="1600" u="sng">
                <a:solidFill>
                  <a:schemeClr val="tx1"/>
                </a:solidFill>
                <a:effectLst>
                  <a:outerShdw blurRad="38100" dist="38100" dir="2700000" algn="tl">
                    <a:srgbClr val="000000">
                      <a:alpha val="43137"/>
                    </a:srgbClr>
                  </a:outerShdw>
                </a:effectLst>
              </a:rPr>
              <a:t>maybe the market will decide what a degree is.</a:t>
            </a:r>
            <a:endParaRPr lang="en-GB" sz="1600" u="sng">
              <a:solidFill>
                <a:schemeClr val="tx1"/>
              </a:solidFill>
              <a:cs typeface="Arial"/>
            </a:endParaRPr>
          </a:p>
          <a:p>
            <a:r>
              <a:rPr lang="en-GB">
                <a:solidFill>
                  <a:schemeClr val="tx1"/>
                </a:solidFill>
              </a:rPr>
              <a:t>Senior Lecturer, Medicine</a:t>
            </a:r>
            <a:endParaRPr lang="en-GB">
              <a:solidFill>
                <a:schemeClr val="tx1"/>
              </a:solidFill>
              <a:cs typeface="Arial"/>
            </a:endParaRPr>
          </a:p>
        </p:txBody>
      </p:sp>
      <p:sp>
        <p:nvSpPr>
          <p:cNvPr id="6" name="TextBox 5"/>
          <p:cNvSpPr txBox="1"/>
          <p:nvPr/>
        </p:nvSpPr>
        <p:spPr>
          <a:xfrm>
            <a:off x="6161401" y="2396256"/>
            <a:ext cx="2892493" cy="2277547"/>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solidFill>
                  <a:schemeClr val="tx1"/>
                </a:solidFill>
              </a:rPr>
              <a:t>…it’s not just what’s good for the university, its precious ideas of its own standards. </a:t>
            </a:r>
            <a:r>
              <a:rPr lang="en-GB" sz="1600" u="sng">
                <a:solidFill>
                  <a:schemeClr val="tx1"/>
                </a:solidFill>
                <a:effectLst>
                  <a:outerShdw blurRad="38100" dist="38100" dir="2700000" algn="tl">
                    <a:srgbClr val="000000">
                      <a:alpha val="43137"/>
                    </a:srgbClr>
                  </a:outerShdw>
                </a:effectLst>
              </a:rPr>
              <a:t>What does the economy need? What do employers need?</a:t>
            </a:r>
            <a:r>
              <a:rPr lang="en-GB" sz="1600">
                <a:solidFill>
                  <a:schemeClr val="tx1"/>
                </a:solidFill>
                <a:effectLst>
                  <a:outerShdw blurRad="38100" dist="38100" dir="2700000" algn="tl">
                    <a:srgbClr val="000000">
                      <a:alpha val="43137"/>
                    </a:srgbClr>
                  </a:outerShdw>
                </a:effectLst>
              </a:rPr>
              <a:t> </a:t>
            </a:r>
            <a:r>
              <a:rPr lang="en-GB" sz="1600">
                <a:solidFill>
                  <a:schemeClr val="tx1"/>
                </a:solidFill>
              </a:rPr>
              <a:t>… We’ve got to look at what the external recipients of students, actually need.</a:t>
            </a:r>
            <a:endParaRPr lang="en-GB" sz="1600">
              <a:solidFill>
                <a:schemeClr val="tx1"/>
              </a:solidFill>
              <a:cs typeface="Arial"/>
            </a:endParaRPr>
          </a:p>
          <a:p>
            <a:r>
              <a:rPr lang="en-GB">
                <a:solidFill>
                  <a:schemeClr val="tx1"/>
                </a:solidFill>
              </a:rPr>
              <a:t>Professor, Social Sciences</a:t>
            </a:r>
            <a:endParaRPr lang="en-GB">
              <a:solidFill>
                <a:schemeClr val="tx1"/>
              </a:solidFill>
              <a:cs typeface="Arial"/>
            </a:endParaRPr>
          </a:p>
        </p:txBody>
      </p:sp>
    </p:spTree>
    <p:extLst>
      <p:ext uri="{BB962C8B-B14F-4D97-AF65-F5344CB8AC3E}">
        <p14:creationId xmlns:p14="http://schemas.microsoft.com/office/powerpoint/2010/main" val="370320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49" y="129141"/>
            <a:ext cx="8520600" cy="572700"/>
          </a:xfrm>
        </p:spPr>
        <p:txBody>
          <a:bodyPr/>
          <a:lstStyle/>
          <a:p>
            <a:r>
              <a:rPr lang="en-GB"/>
              <a:t>The wider academic community</a:t>
            </a:r>
            <a:endParaRPr lang="en-GB">
              <a:solidFill>
                <a:srgbClr val="FF0000"/>
              </a:solidFill>
            </a:endParaRPr>
          </a:p>
        </p:txBody>
      </p:sp>
      <p:sp>
        <p:nvSpPr>
          <p:cNvPr id="5" name="TextBox 4"/>
          <p:cNvSpPr txBox="1"/>
          <p:nvPr/>
        </p:nvSpPr>
        <p:spPr>
          <a:xfrm>
            <a:off x="173546" y="1080654"/>
            <a:ext cx="2810723" cy="22775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800">
                <a:solidFill>
                  <a:schemeClr val="tx1"/>
                </a:solidFill>
              </a:rPr>
              <a:t>When they are at some sort of conference, or when they are writing anything that is meant for publication, </a:t>
            </a:r>
            <a:r>
              <a:rPr lang="en-GB" sz="1800" u="sng">
                <a:solidFill>
                  <a:schemeClr val="tx1"/>
                </a:solidFill>
                <a:effectLst>
                  <a:outerShdw blurRad="38100" dist="38100" dir="2700000" algn="tl">
                    <a:srgbClr val="000000">
                      <a:alpha val="43137"/>
                    </a:srgbClr>
                  </a:outerShdw>
                </a:effectLst>
              </a:rPr>
              <a:t>they would not have the benefit of a translation machine.</a:t>
            </a:r>
          </a:p>
          <a:p>
            <a:r>
              <a:rPr lang="en-GB" sz="1600">
                <a:solidFill>
                  <a:schemeClr val="tx1"/>
                </a:solidFill>
              </a:rPr>
              <a:t>Lecturer, Humanities</a:t>
            </a:r>
          </a:p>
        </p:txBody>
      </p:sp>
      <p:sp>
        <p:nvSpPr>
          <p:cNvPr id="6" name="TextBox 5"/>
          <p:cNvSpPr txBox="1"/>
          <p:nvPr/>
        </p:nvSpPr>
        <p:spPr>
          <a:xfrm>
            <a:off x="3150524" y="1080654"/>
            <a:ext cx="5727469" cy="2277547"/>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800">
                <a:solidFill>
                  <a:schemeClr val="tx1"/>
                </a:solidFill>
              </a:rPr>
              <a:t>Actually I think </a:t>
            </a:r>
            <a:r>
              <a:rPr lang="en-GB" sz="1800" u="sng">
                <a:solidFill>
                  <a:schemeClr val="tx1"/>
                </a:solidFill>
                <a:effectLst>
                  <a:outerShdw blurRad="38100" dist="38100" dir="2700000" algn="tl">
                    <a:srgbClr val="000000">
                      <a:alpha val="43137"/>
                    </a:srgbClr>
                  </a:outerShdw>
                </a:effectLst>
              </a:rPr>
              <a:t>for science subjects it should be easier if people can do that</a:t>
            </a:r>
            <a:r>
              <a:rPr lang="en-GB" sz="1800">
                <a:solidFill>
                  <a:schemeClr val="tx1"/>
                </a:solidFill>
              </a:rPr>
              <a:t>. In the old days in China and Japan they had very good scientists - they didn’t have to do that in English… </a:t>
            </a:r>
            <a:r>
              <a:rPr lang="en-GB" sz="1800" u="sng">
                <a:solidFill>
                  <a:schemeClr val="tx1"/>
                </a:solidFill>
                <a:effectLst>
                  <a:outerShdw blurRad="38100" dist="38100" dir="2700000" algn="tl">
                    <a:srgbClr val="000000">
                      <a:alpha val="43137"/>
                    </a:srgbClr>
                  </a:outerShdw>
                </a:effectLst>
              </a:rPr>
              <a:t>The language issue can prevent these kind of discoveries from being spread all over the world</a:t>
            </a:r>
            <a:r>
              <a:rPr lang="en-GB" sz="1800">
                <a:solidFill>
                  <a:schemeClr val="tx1"/>
                </a:solidFill>
              </a:rPr>
              <a:t> […] But in that case certain translation can help I think.</a:t>
            </a:r>
          </a:p>
          <a:p>
            <a:r>
              <a:rPr lang="en-GB" sz="1600">
                <a:solidFill>
                  <a:schemeClr val="tx1"/>
                </a:solidFill>
              </a:rPr>
              <a:t>Senior Lecturer Biology</a:t>
            </a:r>
            <a:endParaRPr lang="en-GB" sz="1600">
              <a:solidFill>
                <a:schemeClr val="tx1"/>
              </a:solidFill>
              <a:cs typeface="Arial"/>
            </a:endParaRPr>
          </a:p>
        </p:txBody>
      </p:sp>
    </p:spTree>
    <p:extLst>
      <p:ext uri="{BB962C8B-B14F-4D97-AF65-F5344CB8AC3E}">
        <p14:creationId xmlns:p14="http://schemas.microsoft.com/office/powerpoint/2010/main" val="649468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95888"/>
            <a:ext cx="8520600" cy="572700"/>
          </a:xfrm>
        </p:spPr>
        <p:txBody>
          <a:bodyPr/>
          <a:lstStyle/>
          <a:p>
            <a:r>
              <a:rPr lang="en-GB"/>
              <a:t>Transition</a:t>
            </a:r>
          </a:p>
        </p:txBody>
      </p:sp>
      <p:sp>
        <p:nvSpPr>
          <p:cNvPr id="4" name="TextBox 3"/>
          <p:cNvSpPr txBox="1"/>
          <p:nvPr/>
        </p:nvSpPr>
        <p:spPr>
          <a:xfrm>
            <a:off x="181677" y="3545439"/>
            <a:ext cx="5818759" cy="1200329"/>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800">
                <a:solidFill>
                  <a:schemeClr val="tx1"/>
                </a:solidFill>
              </a:rPr>
              <a:t>... trying to get students a </a:t>
            </a:r>
            <a:r>
              <a:rPr lang="en-GB" sz="1800" i="1">
                <a:solidFill>
                  <a:schemeClr val="tx1"/>
                </a:solidFill>
              </a:rPr>
              <a:t>critical</a:t>
            </a:r>
            <a:r>
              <a:rPr lang="en-GB" sz="1800">
                <a:solidFill>
                  <a:schemeClr val="tx1"/>
                </a:solidFill>
              </a:rPr>
              <a:t> understanding to</a:t>
            </a:r>
            <a:r>
              <a:rPr lang="en-GB" sz="1800">
                <a:solidFill>
                  <a:schemeClr val="tx1"/>
                </a:solidFill>
                <a:effectLst>
                  <a:outerShdw blurRad="38100" dist="38100" dir="2700000" algn="tl">
                    <a:srgbClr val="000000">
                      <a:alpha val="43137"/>
                    </a:srgbClr>
                  </a:outerShdw>
                </a:effectLst>
              </a:rPr>
              <a:t> </a:t>
            </a:r>
            <a:r>
              <a:rPr lang="en-GB" sz="1800" u="sng">
                <a:solidFill>
                  <a:schemeClr val="tx1"/>
                </a:solidFill>
                <a:effectLst>
                  <a:outerShdw blurRad="38100" dist="38100" dir="2700000" algn="tl">
                    <a:srgbClr val="000000">
                      <a:alpha val="43137"/>
                    </a:srgbClr>
                  </a:outerShdw>
                </a:effectLst>
              </a:rPr>
              <a:t>see it as a scaffold</a:t>
            </a:r>
            <a:r>
              <a:rPr lang="en-GB" sz="1800">
                <a:solidFill>
                  <a:schemeClr val="tx1"/>
                </a:solidFill>
              </a:rPr>
              <a:t> and to understand that you kind of </a:t>
            </a:r>
            <a:r>
              <a:rPr lang="en-GB" sz="1800" u="sng">
                <a:solidFill>
                  <a:schemeClr val="tx1"/>
                </a:solidFill>
                <a:effectLst>
                  <a:outerShdw blurRad="38100" dist="38100" dir="2700000" algn="tl">
                    <a:srgbClr val="000000">
                      <a:alpha val="43137"/>
                    </a:srgbClr>
                  </a:outerShdw>
                </a:effectLst>
              </a:rPr>
              <a:t>grow out of scaffolds</a:t>
            </a:r>
            <a:r>
              <a:rPr lang="en-GB" sz="1800">
                <a:solidFill>
                  <a:schemeClr val="tx1"/>
                </a:solidFill>
                <a:effectLst>
                  <a:outerShdw blurRad="38100" dist="38100" dir="2700000" algn="tl">
                    <a:srgbClr val="000000">
                      <a:alpha val="43137"/>
                    </a:srgbClr>
                  </a:outerShdw>
                </a:effectLst>
              </a:rPr>
              <a:t> </a:t>
            </a:r>
            <a:r>
              <a:rPr lang="en-GB" sz="1800">
                <a:solidFill>
                  <a:schemeClr val="tx1"/>
                </a:solidFill>
              </a:rPr>
              <a:t>and that </a:t>
            </a:r>
            <a:r>
              <a:rPr lang="en-GB" sz="1800" u="sng">
                <a:solidFill>
                  <a:schemeClr val="tx1"/>
                </a:solidFill>
                <a:effectLst>
                  <a:outerShdw blurRad="38100" dist="38100" dir="2700000" algn="tl">
                    <a:srgbClr val="000000">
                      <a:alpha val="43137"/>
                    </a:srgbClr>
                  </a:outerShdw>
                </a:effectLst>
              </a:rPr>
              <a:t>scaffolding should be gradually withdrawn.</a:t>
            </a:r>
            <a:r>
              <a:rPr lang="en-GB" sz="1800">
                <a:solidFill>
                  <a:schemeClr val="tx1"/>
                </a:solidFill>
                <a:effectLst>
                  <a:outerShdw blurRad="38100" dist="38100" dir="2700000" algn="tl">
                    <a:srgbClr val="000000">
                      <a:alpha val="43137"/>
                    </a:srgbClr>
                  </a:outerShdw>
                </a:effectLst>
              </a:rPr>
              <a:t> </a:t>
            </a:r>
            <a:r>
              <a:rPr lang="en-GB" sz="1600">
                <a:solidFill>
                  <a:schemeClr val="tx1"/>
                </a:solidFill>
              </a:rPr>
              <a:t>Associate Professor, Social Sciences</a:t>
            </a:r>
            <a:endParaRPr lang="en-GB" sz="1600">
              <a:solidFill>
                <a:schemeClr val="tx1"/>
              </a:solidFill>
              <a:cs typeface="Arial"/>
            </a:endParaRPr>
          </a:p>
        </p:txBody>
      </p:sp>
      <p:sp>
        <p:nvSpPr>
          <p:cNvPr id="5" name="TextBox 4"/>
          <p:cNvSpPr txBox="1"/>
          <p:nvPr/>
        </p:nvSpPr>
        <p:spPr>
          <a:xfrm>
            <a:off x="183096" y="646121"/>
            <a:ext cx="2772616" cy="2820761"/>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800">
                <a:solidFill>
                  <a:schemeClr val="tx1"/>
                </a:solidFill>
              </a:rPr>
              <a:t> So when we talk about </a:t>
            </a:r>
            <a:r>
              <a:rPr lang="en-GB" sz="1800" u="sng">
                <a:solidFill>
                  <a:schemeClr val="tx1"/>
                </a:solidFill>
                <a:effectLst>
                  <a:outerShdw blurRad="38100" dist="38100" dir="2700000" algn="tl">
                    <a:srgbClr val="000000">
                      <a:alpha val="43137"/>
                    </a:srgbClr>
                  </a:outerShdw>
                </a:effectLst>
              </a:rPr>
              <a:t>early years students</a:t>
            </a:r>
            <a:r>
              <a:rPr lang="en-GB" sz="1800">
                <a:solidFill>
                  <a:schemeClr val="tx1"/>
                </a:solidFill>
                <a:effectLst>
                  <a:outerShdw blurRad="38100" dist="38100" dir="2700000" algn="tl">
                    <a:srgbClr val="000000">
                      <a:alpha val="43137"/>
                    </a:srgbClr>
                  </a:outerShdw>
                </a:effectLst>
              </a:rPr>
              <a:t> </a:t>
            </a:r>
            <a:r>
              <a:rPr lang="en-GB" sz="1800">
                <a:solidFill>
                  <a:schemeClr val="tx1"/>
                </a:solidFill>
              </a:rPr>
              <a:t>where we’re asking them to demonstrate understanding and knowledge - </a:t>
            </a:r>
            <a:r>
              <a:rPr lang="en-GB" sz="1800" u="sng">
                <a:solidFill>
                  <a:schemeClr val="tx1"/>
                </a:solidFill>
                <a:effectLst>
                  <a:outerShdw blurRad="38100" dist="38100" dir="2700000" algn="tl">
                    <a:srgbClr val="000000">
                      <a:alpha val="43137"/>
                    </a:srgbClr>
                  </a:outerShdw>
                </a:effectLst>
              </a:rPr>
              <a:t>yes</a:t>
            </a:r>
            <a:r>
              <a:rPr lang="en-GB" sz="1800">
                <a:solidFill>
                  <a:schemeClr val="tx1"/>
                </a:solidFill>
                <a:effectLst>
                  <a:outerShdw blurRad="38100" dist="38100" dir="2700000" algn="tl">
                    <a:srgbClr val="000000">
                      <a:alpha val="43137"/>
                    </a:srgbClr>
                  </a:outerShdw>
                </a:effectLst>
              </a:rPr>
              <a:t>…</a:t>
            </a:r>
            <a:r>
              <a:rPr lang="en-GB" sz="1800" u="sng">
                <a:solidFill>
                  <a:schemeClr val="tx1"/>
                </a:solidFill>
                <a:effectLst>
                  <a:outerShdw blurRad="38100" dist="38100" dir="2700000" algn="tl">
                    <a:srgbClr val="000000">
                      <a:alpha val="43137"/>
                    </a:srgbClr>
                  </a:outerShdw>
                </a:effectLst>
              </a:rPr>
              <a:t>later years three and four I don’t think it’s as appropriate. </a:t>
            </a:r>
            <a:r>
              <a:rPr lang="en-GB" sz="1600">
                <a:solidFill>
                  <a:schemeClr val="tx1"/>
                </a:solidFill>
              </a:rPr>
              <a:t>Lecturer, English</a:t>
            </a:r>
            <a:endParaRPr lang="en-GB" sz="1600">
              <a:solidFill>
                <a:schemeClr val="tx1"/>
              </a:solidFill>
              <a:cs typeface="Arial"/>
            </a:endParaRPr>
          </a:p>
        </p:txBody>
      </p:sp>
      <p:sp>
        <p:nvSpPr>
          <p:cNvPr id="6" name="TextBox 5"/>
          <p:cNvSpPr txBox="1"/>
          <p:nvPr/>
        </p:nvSpPr>
        <p:spPr>
          <a:xfrm>
            <a:off x="3056769" y="642075"/>
            <a:ext cx="3041754" cy="2277547"/>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800">
                <a:solidFill>
                  <a:schemeClr val="tx1"/>
                </a:solidFill>
              </a:rPr>
              <a:t>No, </a:t>
            </a:r>
            <a:r>
              <a:rPr lang="en-GB" sz="1800" u="sng">
                <a:solidFill>
                  <a:schemeClr val="tx1"/>
                </a:solidFill>
                <a:effectLst>
                  <a:outerShdw blurRad="38100" dist="38100" dir="2700000" algn="tl">
                    <a:srgbClr val="000000">
                      <a:alpha val="43137"/>
                    </a:srgbClr>
                  </a:outerShdw>
                </a:effectLst>
              </a:rPr>
              <a:t>I don't think it's a problem particularly at the start of a degree</a:t>
            </a:r>
            <a:r>
              <a:rPr lang="en-GB" sz="1800">
                <a:solidFill>
                  <a:schemeClr val="tx1"/>
                </a:solidFill>
                <a:effectLst>
                  <a:outerShdw blurRad="38100" dist="38100" dir="2700000" algn="tl">
                    <a:srgbClr val="000000">
                      <a:alpha val="43137"/>
                    </a:srgbClr>
                  </a:outerShdw>
                </a:effectLst>
              </a:rPr>
              <a:t> </a:t>
            </a:r>
            <a:r>
              <a:rPr lang="en-GB" sz="1800">
                <a:solidFill>
                  <a:schemeClr val="tx1"/>
                </a:solidFill>
              </a:rPr>
              <a:t>[…] At the exiting of a degree they should be able to deal with English as a native English speaker can ...</a:t>
            </a:r>
            <a:endParaRPr lang="en-GB" sz="1800">
              <a:solidFill>
                <a:schemeClr val="tx1"/>
              </a:solidFill>
              <a:cs typeface="Arial"/>
            </a:endParaRPr>
          </a:p>
          <a:p>
            <a:r>
              <a:rPr lang="en-GB" sz="1600">
                <a:solidFill>
                  <a:schemeClr val="tx1"/>
                </a:solidFill>
              </a:rPr>
              <a:t>Senior Lecturer, Medicine</a:t>
            </a:r>
            <a:endParaRPr lang="en-GB" sz="1600">
              <a:solidFill>
                <a:schemeClr val="tx1"/>
              </a:solidFill>
              <a:cs typeface="Arial"/>
            </a:endParaRPr>
          </a:p>
        </p:txBody>
      </p:sp>
      <p:sp>
        <p:nvSpPr>
          <p:cNvPr id="7" name="TextBox 6"/>
          <p:cNvSpPr txBox="1"/>
          <p:nvPr/>
        </p:nvSpPr>
        <p:spPr>
          <a:xfrm>
            <a:off x="6200980" y="635337"/>
            <a:ext cx="2883929" cy="3385542"/>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800">
                <a:solidFill>
                  <a:schemeClr val="tx1"/>
                </a:solidFill>
              </a:rPr>
              <a:t>...if they are using software […] </a:t>
            </a:r>
            <a:r>
              <a:rPr lang="en-GB" sz="1800" u="sng">
                <a:solidFill>
                  <a:schemeClr val="tx1"/>
                </a:solidFill>
                <a:effectLst>
                  <a:outerShdw blurRad="38100" dist="38100" dir="2700000" algn="tl">
                    <a:srgbClr val="000000">
                      <a:alpha val="43137"/>
                    </a:srgbClr>
                  </a:outerShdw>
                </a:effectLst>
              </a:rPr>
              <a:t>it’s possible that their English language competency will </a:t>
            </a:r>
            <a:r>
              <a:rPr lang="en-GB" sz="1800" i="1" u="sng">
                <a:solidFill>
                  <a:schemeClr val="tx1"/>
                </a:solidFill>
                <a:effectLst>
                  <a:outerShdw blurRad="38100" dist="38100" dir="2700000" algn="tl">
                    <a:srgbClr val="000000">
                      <a:alpha val="43137"/>
                    </a:srgbClr>
                  </a:outerShdw>
                </a:effectLst>
              </a:rPr>
              <a:t>decline</a:t>
            </a:r>
            <a:r>
              <a:rPr lang="en-GB" sz="1800">
                <a:solidFill>
                  <a:schemeClr val="tx1"/>
                </a:solidFill>
              </a:rPr>
              <a:t> […]</a:t>
            </a:r>
            <a:endParaRPr lang="en-GB" sz="1800" u="sng">
              <a:solidFill>
                <a:schemeClr val="tx1"/>
              </a:solidFill>
            </a:endParaRPr>
          </a:p>
          <a:p>
            <a:r>
              <a:rPr lang="en-GB" sz="1800">
                <a:solidFill>
                  <a:schemeClr val="tx1"/>
                </a:solidFill>
              </a:rPr>
              <a:t>Although the translation software may be very good – again, </a:t>
            </a:r>
            <a:r>
              <a:rPr lang="en-GB" sz="1800" u="sng">
                <a:solidFill>
                  <a:schemeClr val="tx1"/>
                </a:solidFill>
                <a:effectLst>
                  <a:outerShdw blurRad="38100" dist="38100" dir="2700000" algn="tl">
                    <a:srgbClr val="000000">
                      <a:alpha val="43137"/>
                    </a:srgbClr>
                  </a:outerShdw>
                </a:effectLst>
              </a:rPr>
              <a:t>it will still depend on the quality of the information that’s gone in it.</a:t>
            </a:r>
            <a:endParaRPr lang="en-GB" sz="1800" u="sng">
              <a:solidFill>
                <a:schemeClr val="tx1"/>
              </a:solidFill>
              <a:cs typeface="Arial"/>
            </a:endParaRPr>
          </a:p>
          <a:p>
            <a:r>
              <a:rPr lang="en-GB" sz="1600">
                <a:solidFill>
                  <a:schemeClr val="tx1"/>
                </a:solidFill>
              </a:rPr>
              <a:t>Professor, Social Sciences</a:t>
            </a:r>
            <a:endParaRPr lang="en-GB" sz="1600">
              <a:solidFill>
                <a:schemeClr val="tx1"/>
              </a:solidFill>
              <a:cs typeface="Arial"/>
            </a:endParaRPr>
          </a:p>
        </p:txBody>
      </p:sp>
    </p:spTree>
    <p:extLst>
      <p:ext uri="{BB962C8B-B14F-4D97-AF65-F5344CB8AC3E}">
        <p14:creationId xmlns:p14="http://schemas.microsoft.com/office/powerpoint/2010/main" val="383980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1703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Themes and their relevance to EAP assessment</a:t>
            </a:r>
            <a:endParaRPr/>
          </a:p>
        </p:txBody>
      </p:sp>
      <p:sp>
        <p:nvSpPr>
          <p:cNvPr id="158" name="Google Shape;158;p30"/>
          <p:cNvSpPr txBox="1">
            <a:spLocks noGrp="1"/>
          </p:cNvSpPr>
          <p:nvPr>
            <p:ph type="body" idx="1"/>
          </p:nvPr>
        </p:nvSpPr>
        <p:spPr>
          <a:xfrm>
            <a:off x="257950" y="712946"/>
            <a:ext cx="8819804" cy="4295700"/>
          </a:xfrm>
          <a:prstGeom prst="rect">
            <a:avLst/>
          </a:prstGeom>
        </p:spPr>
        <p:txBody>
          <a:bodyPr spcFirstLastPara="1" wrap="square" lIns="91425" tIns="91425" rIns="91425" bIns="91425" anchor="t" anchorCtr="0">
            <a:noAutofit/>
          </a:bodyPr>
          <a:lstStyle/>
          <a:p>
            <a:pPr marL="0" lvl="0" indent="0">
              <a:buNone/>
            </a:pPr>
            <a:r>
              <a:rPr lang="en-GB" sz="1600" b="1" dirty="0">
                <a:solidFill>
                  <a:schemeClr val="tx1"/>
                </a:solidFill>
              </a:rPr>
              <a:t>Policy</a:t>
            </a:r>
          </a:p>
          <a:p>
            <a:pPr marL="285750" indent="-285750"/>
            <a:r>
              <a:rPr lang="en-GB" sz="1600" dirty="0">
                <a:solidFill>
                  <a:schemeClr val="tx1"/>
                </a:solidFill>
              </a:rPr>
              <a:t>There is none. We will need one.</a:t>
            </a:r>
          </a:p>
          <a:p>
            <a:pPr marL="0" lvl="0" indent="0">
              <a:buNone/>
            </a:pPr>
            <a:r>
              <a:rPr lang="en-GB" sz="1600" b="1" dirty="0">
                <a:solidFill>
                  <a:schemeClr val="tx1"/>
                </a:solidFill>
              </a:rPr>
              <a:t>Control</a:t>
            </a:r>
          </a:p>
          <a:p>
            <a:pPr marL="285750" indent="-285750"/>
            <a:r>
              <a:rPr lang="en-GB" sz="1600" dirty="0">
                <a:solidFill>
                  <a:schemeClr val="tx1"/>
                </a:solidFill>
              </a:rPr>
              <a:t>There is none.</a:t>
            </a:r>
          </a:p>
          <a:p>
            <a:pPr marL="0" lvl="0" indent="0">
              <a:buNone/>
            </a:pPr>
            <a:r>
              <a:rPr lang="en-GB" sz="1600" b="1" dirty="0">
                <a:solidFill>
                  <a:schemeClr val="tx1"/>
                </a:solidFill>
              </a:rPr>
              <a:t>Academic Integrity/Writing</a:t>
            </a:r>
          </a:p>
          <a:p>
            <a:pPr marL="285750" indent="-285750"/>
            <a:r>
              <a:rPr lang="en-GB" sz="1600" dirty="0">
                <a:solidFill>
                  <a:schemeClr val="tx1"/>
                </a:solidFill>
              </a:rPr>
              <a:t>Several factors at play. One concern seems to be the status of English and the university brand. How much does that factor into our assessment?</a:t>
            </a:r>
          </a:p>
          <a:p>
            <a:pPr marL="0" lvl="0" indent="0">
              <a:buNone/>
            </a:pPr>
            <a:r>
              <a:rPr lang="en-GB" sz="1600" b="1" dirty="0">
                <a:solidFill>
                  <a:schemeClr val="tx1"/>
                </a:solidFill>
              </a:rPr>
              <a:t>The wider academic community/Employability</a:t>
            </a:r>
          </a:p>
          <a:p>
            <a:pPr marL="285750" indent="-285750"/>
            <a:r>
              <a:rPr lang="en-GB" sz="1600" dirty="0">
                <a:solidFill>
                  <a:schemeClr val="tx1"/>
                </a:solidFill>
              </a:rPr>
              <a:t>Concerns regarding student ability to communicate beyond university studies</a:t>
            </a:r>
          </a:p>
          <a:p>
            <a:pPr marL="285750" indent="-285750">
              <a:lnSpc>
                <a:spcPct val="114999"/>
              </a:lnSpc>
            </a:pPr>
            <a:r>
              <a:rPr lang="en-GB" sz="1600" dirty="0">
                <a:solidFill>
                  <a:schemeClr val="tx1"/>
                </a:solidFill>
              </a:rPr>
              <a:t>EAP as ‘first port of call’ and continuous support can offer very useful guidance here</a:t>
            </a:r>
            <a:endParaRPr lang="en-GB" dirty="0">
              <a:solidFill>
                <a:schemeClr val="tx1"/>
              </a:solidFill>
            </a:endParaRPr>
          </a:p>
          <a:p>
            <a:pPr marL="0" lvl="0" indent="0">
              <a:buNone/>
            </a:pPr>
            <a:r>
              <a:rPr lang="en-GB" sz="1600" b="1" dirty="0">
                <a:solidFill>
                  <a:schemeClr val="tx1"/>
                </a:solidFill>
              </a:rPr>
              <a:t>Transition</a:t>
            </a:r>
          </a:p>
          <a:p>
            <a:pPr marL="285750" indent="-285750"/>
            <a:r>
              <a:rPr lang="en-GB" sz="1600" dirty="0">
                <a:solidFill>
                  <a:schemeClr val="tx1"/>
                </a:solidFill>
              </a:rPr>
              <a:t>See above + plain old scaffolding leading towards independence?</a:t>
            </a:r>
          </a:p>
          <a:p>
            <a:pPr marL="0" indent="0">
              <a:lnSpc>
                <a:spcPct val="114999"/>
              </a:lnSpc>
              <a:buNone/>
            </a:pPr>
            <a:r>
              <a:rPr lang="en-GB" sz="1600" b="1" dirty="0">
                <a:solidFill>
                  <a:schemeClr val="tx1"/>
                </a:solidFill>
              </a:rPr>
              <a:t>In summary</a:t>
            </a:r>
          </a:p>
          <a:p>
            <a:pPr marL="285750" indent="-285750">
              <a:lnSpc>
                <a:spcPct val="114999"/>
              </a:lnSpc>
            </a:pPr>
            <a:r>
              <a:rPr lang="en-GB" sz="1600" dirty="0">
                <a:solidFill>
                  <a:schemeClr val="tx1"/>
                </a:solidFill>
              </a:rPr>
              <a:t>Academics are not generally opposed to GT, but also not ready for it to take over</a:t>
            </a:r>
            <a:endParaRPr lang="en-GB"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311700" y="240148"/>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So, what about GT in EAP?</a:t>
            </a:r>
            <a:endParaRPr/>
          </a:p>
        </p:txBody>
      </p:sp>
      <p:sp>
        <p:nvSpPr>
          <p:cNvPr id="170" name="Google Shape;170;p32"/>
          <p:cNvSpPr txBox="1">
            <a:spLocks noGrp="1"/>
          </p:cNvSpPr>
          <p:nvPr>
            <p:ph type="body" idx="1"/>
          </p:nvPr>
        </p:nvSpPr>
        <p:spPr>
          <a:xfrm>
            <a:off x="139172" y="947598"/>
            <a:ext cx="8908788" cy="3675192"/>
          </a:xfrm>
          <a:prstGeom prst="rect">
            <a:avLst/>
          </a:prstGeom>
          <a:noFill/>
          <a:ln>
            <a:noFill/>
          </a:ln>
        </p:spPr>
        <p:txBody>
          <a:bodyPr spcFirstLastPara="1" wrap="square" lIns="91425" tIns="91425" rIns="91425" bIns="91425" anchor="t" anchorCtr="0">
            <a:noAutofit/>
          </a:bodyPr>
          <a:lstStyle/>
          <a:p>
            <a:pPr>
              <a:buFont typeface="Arial"/>
              <a:buAutoNum type="arabicPeriod"/>
            </a:pPr>
            <a:r>
              <a:rPr lang="en-GB" sz="2400" dirty="0">
                <a:solidFill>
                  <a:schemeClr val="tx1"/>
                </a:solidFill>
              </a:rPr>
              <a:t>We can ignore this – but how will we handle student GT use?</a:t>
            </a:r>
            <a:endParaRPr lang="en-US" sz="2400" dirty="0">
              <a:solidFill>
                <a:schemeClr val="tx1"/>
              </a:solidFill>
            </a:endParaRPr>
          </a:p>
          <a:p>
            <a:pPr marL="914400" lvl="1" indent="-317500" algn="l" rtl="0">
              <a:lnSpc>
                <a:spcPct val="100000"/>
              </a:lnSpc>
              <a:spcBef>
                <a:spcPts val="1600"/>
              </a:spcBef>
              <a:spcAft>
                <a:spcPts val="0"/>
              </a:spcAft>
              <a:buSzPts val="1400"/>
              <a:buChar char="○"/>
            </a:pPr>
            <a:r>
              <a:rPr lang="en-GB" sz="1800" dirty="0">
                <a:solidFill>
                  <a:schemeClr val="tx1"/>
                </a:solidFill>
              </a:rPr>
              <a:t>Arbitrary judgement of a course coordinator?</a:t>
            </a:r>
            <a:endParaRPr sz="1800" dirty="0">
              <a:solidFill>
                <a:schemeClr val="tx1"/>
              </a:solidFill>
            </a:endParaRPr>
          </a:p>
          <a:p>
            <a:pPr marL="914400" lvl="1" indent="-317500" algn="l" rtl="0">
              <a:lnSpc>
                <a:spcPct val="100000"/>
              </a:lnSpc>
              <a:spcBef>
                <a:spcPts val="1600"/>
              </a:spcBef>
              <a:spcAft>
                <a:spcPts val="0"/>
              </a:spcAft>
              <a:buSzPts val="1400"/>
              <a:buChar char="○"/>
            </a:pPr>
            <a:r>
              <a:rPr lang="en-GB" sz="1800" dirty="0">
                <a:solidFill>
                  <a:schemeClr val="tx1"/>
                </a:solidFill>
              </a:rPr>
              <a:t>Passing the buck ‘upwards’?</a:t>
            </a:r>
          </a:p>
          <a:p>
            <a:pPr lvl="1">
              <a:lnSpc>
                <a:spcPct val="100000"/>
              </a:lnSpc>
            </a:pPr>
            <a:r>
              <a:rPr lang="en-GB" sz="1800" dirty="0">
                <a:solidFill>
                  <a:schemeClr val="tx1"/>
                </a:solidFill>
              </a:rPr>
              <a:t>Is this the professionally responsible approach?</a:t>
            </a:r>
          </a:p>
          <a:p>
            <a:pPr lvl="1">
              <a:lnSpc>
                <a:spcPct val="100000"/>
              </a:lnSpc>
              <a:buFont typeface="Arial"/>
              <a:buChar char="○"/>
            </a:pPr>
            <a:endParaRPr lang="en-GB" sz="1800">
              <a:solidFill>
                <a:schemeClr val="tx1"/>
              </a:solidFill>
            </a:endParaRPr>
          </a:p>
          <a:p>
            <a:pPr>
              <a:buFont typeface="Arial"/>
              <a:buAutoNum type="arabicPeriod"/>
            </a:pPr>
            <a:r>
              <a:rPr lang="en-GB" sz="2400" dirty="0">
                <a:solidFill>
                  <a:schemeClr val="tx1"/>
                </a:solidFill>
              </a:rPr>
              <a:t>We can engage with it in a transparent manner</a:t>
            </a:r>
          </a:p>
          <a:p>
            <a:pPr lvl="1" algn="l">
              <a:lnSpc>
                <a:spcPct val="114999"/>
              </a:lnSpc>
              <a:spcAft>
                <a:spcPts val="0"/>
              </a:spcAft>
              <a:buSzPts val="1800"/>
              <a:buFont typeface="Courier New"/>
              <a:buChar char="o"/>
            </a:pPr>
            <a:r>
              <a:rPr lang="en-GB" sz="1800" dirty="0">
                <a:solidFill>
                  <a:schemeClr val="tx1"/>
                </a:solidFill>
              </a:rPr>
              <a:t>Actively participate in university policy making.</a:t>
            </a:r>
            <a:endParaRPr sz="1800" dirty="0">
              <a:solidFill>
                <a:schemeClr val="tx1"/>
              </a:solidFill>
            </a:endParaRPr>
          </a:p>
          <a:p>
            <a:pPr marL="914400" lvl="1" indent="-317500" algn="l" rtl="0">
              <a:lnSpc>
                <a:spcPct val="100000"/>
              </a:lnSpc>
              <a:spcBef>
                <a:spcPts val="1600"/>
              </a:spcBef>
              <a:spcAft>
                <a:spcPts val="0"/>
              </a:spcAft>
              <a:buSzPts val="1400"/>
              <a:buChar char="○"/>
            </a:pPr>
            <a:r>
              <a:rPr lang="en-GB" sz="1800" dirty="0">
                <a:solidFill>
                  <a:schemeClr val="tx1"/>
                </a:solidFill>
              </a:rPr>
              <a:t>Be consistent and fair in what we do.</a:t>
            </a:r>
            <a:endParaRPr sz="1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311700" y="1798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So, what about GT in EAP assessment?</a:t>
            </a:r>
            <a:endParaRPr/>
          </a:p>
        </p:txBody>
      </p:sp>
      <p:sp>
        <p:nvSpPr>
          <p:cNvPr id="176" name="Google Shape;176;p33"/>
          <p:cNvSpPr txBox="1">
            <a:spLocks noGrp="1"/>
          </p:cNvSpPr>
          <p:nvPr>
            <p:ph type="body" idx="1"/>
          </p:nvPr>
        </p:nvSpPr>
        <p:spPr>
          <a:xfrm>
            <a:off x="139172" y="752500"/>
            <a:ext cx="8844090" cy="42111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Char char="●"/>
            </a:pPr>
            <a:r>
              <a:rPr lang="en-GB" sz="2000" dirty="0">
                <a:solidFill>
                  <a:schemeClr val="tx1"/>
                </a:solidFill>
              </a:rPr>
              <a:t>If 1, continue as always</a:t>
            </a:r>
          </a:p>
          <a:p>
            <a:pPr marL="457200" lvl="0" indent="-342900" algn="l" rtl="0">
              <a:lnSpc>
                <a:spcPct val="115000"/>
              </a:lnSpc>
              <a:spcBef>
                <a:spcPts val="0"/>
              </a:spcBef>
              <a:spcAft>
                <a:spcPts val="0"/>
              </a:spcAft>
              <a:buClr>
                <a:srgbClr val="000000"/>
              </a:buClr>
              <a:buSzPts val="1800"/>
              <a:buChar char="●"/>
            </a:pPr>
            <a:r>
              <a:rPr lang="en-GB" sz="2000" dirty="0">
                <a:solidFill>
                  <a:schemeClr val="tx1"/>
                </a:solidFill>
              </a:rPr>
              <a:t>If 2, adapt assessment of writing abilities</a:t>
            </a:r>
          </a:p>
          <a:p>
            <a:pPr lvl="1">
              <a:lnSpc>
                <a:spcPct val="100000"/>
              </a:lnSpc>
              <a:buClr>
                <a:srgbClr val="000000"/>
              </a:buClr>
            </a:pPr>
            <a:r>
              <a:rPr lang="en-GB" sz="1600" dirty="0">
                <a:solidFill>
                  <a:schemeClr val="tx1"/>
                </a:solidFill>
              </a:rPr>
              <a:t>For non-controlled work: </a:t>
            </a:r>
            <a:r>
              <a:rPr lang="en-GB" sz="1600" dirty="0">
                <a:solidFill>
                  <a:schemeClr val="tx1"/>
                </a:solidFill>
                <a:highlight>
                  <a:srgbClr val="FFFFFF"/>
                </a:highlight>
              </a:rPr>
              <a:t>‘a focus on</a:t>
            </a:r>
            <a:r>
              <a:rPr lang="en-GB" sz="1600" dirty="0">
                <a:solidFill>
                  <a:schemeClr val="tx1"/>
                </a:solidFill>
              </a:rPr>
              <a:t> </a:t>
            </a:r>
            <a:r>
              <a:rPr lang="en-GB" sz="1600" dirty="0">
                <a:solidFill>
                  <a:schemeClr val="tx1"/>
                </a:solidFill>
                <a:highlight>
                  <a:srgbClr val="FFFFFF"/>
                </a:highlight>
              </a:rPr>
              <a:t>discourse […]  embedded in social practices, disciplinary epistemologies'’ (Hyland 2018: 390)</a:t>
            </a:r>
            <a:endParaRPr lang="en-GB" sz="1600" dirty="0">
              <a:solidFill>
                <a:schemeClr val="tx1"/>
              </a:solidFill>
            </a:endParaRPr>
          </a:p>
          <a:p>
            <a:pPr lvl="3">
              <a:lnSpc>
                <a:spcPct val="114999"/>
              </a:lnSpc>
              <a:spcBef>
                <a:spcPts val="0"/>
              </a:spcBef>
              <a:buClr>
                <a:srgbClr val="000000"/>
              </a:buClr>
            </a:pPr>
            <a:r>
              <a:rPr lang="en-GB" sz="1600" dirty="0">
                <a:solidFill>
                  <a:schemeClr val="tx1"/>
                </a:solidFill>
                <a:highlight>
                  <a:srgbClr val="FFFFFF"/>
                </a:highlight>
              </a:rPr>
              <a:t>And remember the GIGO principle...</a:t>
            </a:r>
          </a:p>
          <a:p>
            <a:pPr marL="914400" lvl="1" indent="-317500" algn="l" rtl="0">
              <a:lnSpc>
                <a:spcPct val="100000"/>
              </a:lnSpc>
              <a:spcBef>
                <a:spcPts val="1600"/>
              </a:spcBef>
              <a:spcAft>
                <a:spcPts val="0"/>
              </a:spcAft>
              <a:buClr>
                <a:srgbClr val="000000"/>
              </a:buClr>
              <a:buSzPts val="1400"/>
              <a:buChar char="○"/>
            </a:pPr>
            <a:r>
              <a:rPr lang="en-GB" sz="1600" dirty="0">
                <a:solidFill>
                  <a:schemeClr val="tx1"/>
                </a:solidFill>
              </a:rPr>
              <a:t>Assess language proficiency in controlled environment</a:t>
            </a:r>
          </a:p>
          <a:p>
            <a:pPr lvl="2">
              <a:lnSpc>
                <a:spcPct val="100000"/>
              </a:lnSpc>
              <a:buClr>
                <a:srgbClr val="000000"/>
              </a:buClr>
            </a:pPr>
            <a:r>
              <a:rPr lang="en-GB" sz="1600" dirty="0">
                <a:solidFill>
                  <a:schemeClr val="tx1"/>
                </a:solidFill>
              </a:rPr>
              <a:t>A re-emergence of the timed essay?</a:t>
            </a:r>
          </a:p>
          <a:p>
            <a:pPr lvl="2">
              <a:lnSpc>
                <a:spcPct val="100000"/>
              </a:lnSpc>
              <a:buClr>
                <a:srgbClr val="000000"/>
              </a:buClr>
            </a:pPr>
            <a:r>
              <a:rPr lang="en-GB" sz="1600" dirty="0">
                <a:solidFill>
                  <a:schemeClr val="tx1"/>
                </a:solidFill>
              </a:rPr>
              <a:t>Editing as assessment opportunity?</a:t>
            </a:r>
          </a:p>
          <a:p>
            <a:pPr lvl="2">
              <a:lnSpc>
                <a:spcPct val="100000"/>
              </a:lnSpc>
              <a:buClr>
                <a:srgbClr val="000000"/>
              </a:buClr>
            </a:pPr>
            <a:r>
              <a:rPr lang="en-GB" sz="1600" dirty="0">
                <a:solidFill>
                  <a:schemeClr val="tx1"/>
                </a:solidFill>
              </a:rPr>
              <a:t>Commentary on text as </a:t>
            </a:r>
            <a:r>
              <a:rPr lang="en-GB" sz="1600">
                <a:solidFill>
                  <a:schemeClr val="tx1"/>
                </a:solidFill>
              </a:rPr>
              <a:t>assessment </a:t>
            </a:r>
            <a:r>
              <a:rPr lang="en-GB" sz="1600" smtClean="0">
                <a:solidFill>
                  <a:schemeClr val="tx1"/>
                </a:solidFill>
              </a:rPr>
              <a:t>opportunity?</a:t>
            </a:r>
            <a:endParaRPr lang="en-GB" sz="1600">
              <a:solidFill>
                <a:schemeClr val="tx1"/>
              </a:solidFill>
            </a:endParaRPr>
          </a:p>
          <a:p>
            <a:pPr marL="1371600" lvl="2" indent="-317500" algn="l">
              <a:lnSpc>
                <a:spcPct val="100000"/>
              </a:lnSpc>
              <a:spcBef>
                <a:spcPts val="1600"/>
              </a:spcBef>
              <a:spcAft>
                <a:spcPts val="0"/>
              </a:spcAft>
              <a:buClr>
                <a:srgbClr val="000000"/>
              </a:buClr>
              <a:buSzPts val="1400"/>
              <a:buChar char="■"/>
            </a:pPr>
            <a:r>
              <a:rPr lang="en-GB" sz="1600" dirty="0">
                <a:solidFill>
                  <a:schemeClr val="tx1"/>
                </a:solidFill>
              </a:rPr>
              <a:t>Guide students in its use as a transitional tool &amp; learning facilitator not a substitute.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E4F44-AAA9-417E-81D3-5D46EA528F55}"/>
              </a:ext>
            </a:extLst>
          </p:cNvPr>
          <p:cNvSpPr>
            <a:spLocks noGrp="1"/>
          </p:cNvSpPr>
          <p:nvPr>
            <p:ph type="title"/>
          </p:nvPr>
        </p:nvSpPr>
        <p:spPr>
          <a:xfrm>
            <a:off x="383138" y="206900"/>
            <a:ext cx="8520600" cy="572700"/>
          </a:xfrm>
        </p:spPr>
        <p:txBody>
          <a:bodyPr/>
          <a:lstStyle/>
          <a:p>
            <a:r>
              <a:rPr lang="en-US"/>
              <a:t>Arising Issues</a:t>
            </a:r>
          </a:p>
        </p:txBody>
      </p:sp>
      <p:sp>
        <p:nvSpPr>
          <p:cNvPr id="3" name="Text Placeholder 2">
            <a:extLst>
              <a:ext uri="{FF2B5EF4-FFF2-40B4-BE49-F238E27FC236}">
                <a16:creationId xmlns:a16="http://schemas.microsoft.com/office/drawing/2014/main" id="{4A22B6B2-7459-4BE9-ABD4-AD6794C93007}"/>
              </a:ext>
            </a:extLst>
          </p:cNvPr>
          <p:cNvSpPr>
            <a:spLocks noGrp="1"/>
          </p:cNvSpPr>
          <p:nvPr>
            <p:ph type="body" idx="1"/>
          </p:nvPr>
        </p:nvSpPr>
        <p:spPr>
          <a:xfrm>
            <a:off x="311700" y="777428"/>
            <a:ext cx="8520600" cy="4226023"/>
          </a:xfrm>
        </p:spPr>
        <p:txBody>
          <a:bodyPr/>
          <a:lstStyle/>
          <a:p>
            <a:r>
              <a:rPr lang="en-US" sz="2000" dirty="0">
                <a:solidFill>
                  <a:schemeClr val="tx1"/>
                </a:solidFill>
              </a:rPr>
              <a:t>Our data seems to suggest a concern on the part of the university about external stakeholder expectations regarding graduate English proficiency.</a:t>
            </a:r>
          </a:p>
          <a:p>
            <a:pPr lvl="1">
              <a:lnSpc>
                <a:spcPct val="114999"/>
              </a:lnSpc>
            </a:pPr>
            <a:r>
              <a:rPr lang="en-US" sz="1600" dirty="0">
                <a:solidFill>
                  <a:schemeClr val="tx1"/>
                </a:solidFill>
              </a:rPr>
              <a:t>Does that mean that university entry requirements ≠ exit expectations?</a:t>
            </a:r>
          </a:p>
          <a:p>
            <a:pPr lvl="1">
              <a:lnSpc>
                <a:spcPct val="114999"/>
              </a:lnSpc>
            </a:pPr>
            <a:r>
              <a:rPr lang="en-US" sz="1600" dirty="0">
                <a:solidFill>
                  <a:schemeClr val="tx1"/>
                </a:solidFill>
              </a:rPr>
              <a:t>Are the students made aware of that when they enroll?</a:t>
            </a:r>
          </a:p>
          <a:p>
            <a:pPr lvl="1">
              <a:lnSpc>
                <a:spcPct val="114999"/>
              </a:lnSpc>
            </a:pPr>
            <a:r>
              <a:rPr lang="en-US" sz="1600" dirty="0">
                <a:solidFill>
                  <a:schemeClr val="tx1"/>
                </a:solidFill>
              </a:rPr>
              <a:t>What does that mean for EAP assessment &amp; exit feedback?</a:t>
            </a:r>
          </a:p>
          <a:p>
            <a:pPr>
              <a:lnSpc>
                <a:spcPct val="114999"/>
              </a:lnSpc>
            </a:pPr>
            <a:r>
              <a:rPr lang="en-US" sz="2000" dirty="0">
                <a:solidFill>
                  <a:schemeClr val="tx1"/>
                </a:solidFill>
              </a:rPr>
              <a:t>With English as academic Lingua Franca beyond university, would the use of this technology as supportive mechanism fall under Academic Literacies?</a:t>
            </a:r>
          </a:p>
          <a:p>
            <a:pPr lvl="1">
              <a:lnSpc>
                <a:spcPct val="114999"/>
              </a:lnSpc>
            </a:pPr>
            <a:r>
              <a:rPr lang="en-US" sz="1600" dirty="0">
                <a:solidFill>
                  <a:schemeClr val="tx1"/>
                </a:solidFill>
              </a:rPr>
              <a:t>If so, should EAP teach it and assess its use?</a:t>
            </a:r>
          </a:p>
        </p:txBody>
      </p:sp>
    </p:spTree>
    <p:extLst>
      <p:ext uri="{BB962C8B-B14F-4D97-AF65-F5344CB8AC3E}">
        <p14:creationId xmlns:p14="http://schemas.microsoft.com/office/powerpoint/2010/main" val="1698512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ED87-83C3-4644-AC92-D3029E76A25B}"/>
              </a:ext>
            </a:extLst>
          </p:cNvPr>
          <p:cNvSpPr>
            <a:spLocks noGrp="1"/>
          </p:cNvSpPr>
          <p:nvPr>
            <p:ph type="title"/>
          </p:nvPr>
        </p:nvSpPr>
        <p:spPr/>
        <p:txBody>
          <a:bodyPr/>
          <a:lstStyle/>
          <a:p>
            <a:r>
              <a:rPr lang="en-US"/>
              <a:t>On a more global scale</a:t>
            </a:r>
          </a:p>
        </p:txBody>
      </p:sp>
      <p:sp>
        <p:nvSpPr>
          <p:cNvPr id="3" name="Text Placeholder 2">
            <a:extLst>
              <a:ext uri="{FF2B5EF4-FFF2-40B4-BE49-F238E27FC236}">
                <a16:creationId xmlns:a16="http://schemas.microsoft.com/office/drawing/2014/main" id="{36E6E440-89A0-4329-BF6F-96ED39595041}"/>
              </a:ext>
            </a:extLst>
          </p:cNvPr>
          <p:cNvSpPr>
            <a:spLocks noGrp="1"/>
          </p:cNvSpPr>
          <p:nvPr>
            <p:ph type="body" idx="1"/>
          </p:nvPr>
        </p:nvSpPr>
        <p:spPr/>
        <p:txBody>
          <a:bodyPr/>
          <a:lstStyle/>
          <a:p>
            <a:r>
              <a:rPr lang="en-US" sz="2000" dirty="0">
                <a:solidFill>
                  <a:schemeClr val="tx1"/>
                </a:solidFill>
              </a:rPr>
              <a:t>English is a shibboleth into the Academic Community</a:t>
            </a:r>
          </a:p>
          <a:p>
            <a:pPr>
              <a:lnSpc>
                <a:spcPct val="114999"/>
              </a:lnSpc>
            </a:pPr>
            <a:r>
              <a:rPr lang="en-US" sz="2000" dirty="0">
                <a:solidFill>
                  <a:schemeClr val="tx1"/>
                </a:solidFill>
              </a:rPr>
              <a:t>Can GT break this down?</a:t>
            </a:r>
          </a:p>
          <a:p>
            <a:pPr>
              <a:lnSpc>
                <a:spcPct val="114999"/>
              </a:lnSpc>
            </a:pPr>
            <a:r>
              <a:rPr lang="en-US" sz="2000" dirty="0">
                <a:solidFill>
                  <a:schemeClr val="tx1"/>
                </a:solidFill>
              </a:rPr>
              <a:t>What about global minority languages- e.g. French vs Lao</a:t>
            </a:r>
          </a:p>
        </p:txBody>
      </p:sp>
    </p:spTree>
    <p:extLst>
      <p:ext uri="{BB962C8B-B14F-4D97-AF65-F5344CB8AC3E}">
        <p14:creationId xmlns:p14="http://schemas.microsoft.com/office/powerpoint/2010/main" val="835123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E668D-0B54-4373-B659-699EB73AA8D7}"/>
              </a:ext>
            </a:extLst>
          </p:cNvPr>
          <p:cNvSpPr>
            <a:spLocks noGrp="1"/>
          </p:cNvSpPr>
          <p:nvPr>
            <p:ph type="title"/>
          </p:nvPr>
        </p:nvSpPr>
        <p:spPr>
          <a:xfrm>
            <a:off x="311700" y="445025"/>
            <a:ext cx="8520600" cy="1047152"/>
          </a:xfrm>
        </p:spPr>
        <p:txBody>
          <a:bodyPr/>
          <a:lstStyle/>
          <a:p>
            <a:r>
              <a:rPr lang="en-GB" dirty="0"/>
              <a:t>Distraction or development?</a:t>
            </a:r>
            <a:br>
              <a:rPr lang="en-GB" dirty="0"/>
            </a:br>
            <a:r>
              <a:rPr lang="en-GB" dirty="0"/>
              <a:t>Or an opportunity?</a:t>
            </a:r>
            <a:endParaRPr lang="en-US" dirty="0"/>
          </a:p>
        </p:txBody>
      </p:sp>
      <p:sp>
        <p:nvSpPr>
          <p:cNvPr id="3" name="Text Placeholder 2">
            <a:extLst>
              <a:ext uri="{FF2B5EF4-FFF2-40B4-BE49-F238E27FC236}">
                <a16:creationId xmlns:a16="http://schemas.microsoft.com/office/drawing/2014/main" id="{94DE28C5-E180-4948-89F3-56E286DF419F}"/>
              </a:ext>
            </a:extLst>
          </p:cNvPr>
          <p:cNvSpPr>
            <a:spLocks noGrp="1"/>
          </p:cNvSpPr>
          <p:nvPr>
            <p:ph type="body" idx="1"/>
          </p:nvPr>
        </p:nvSpPr>
        <p:spPr>
          <a:xfrm>
            <a:off x="247002" y="1357352"/>
            <a:ext cx="8520600" cy="3416400"/>
          </a:xfrm>
        </p:spPr>
        <p:txBody>
          <a:bodyPr/>
          <a:lstStyle/>
          <a:p>
            <a:r>
              <a:rPr lang="en-US" sz="2400" dirty="0">
                <a:solidFill>
                  <a:schemeClr val="tx1"/>
                </a:solidFill>
              </a:rPr>
              <a:t>Distraction?</a:t>
            </a:r>
          </a:p>
          <a:p>
            <a:pPr lvl="1">
              <a:lnSpc>
                <a:spcPct val="114999"/>
              </a:lnSpc>
            </a:pPr>
            <a:r>
              <a:rPr lang="en-US" sz="2000" dirty="0">
                <a:solidFill>
                  <a:schemeClr val="tx1"/>
                </a:solidFill>
              </a:rPr>
              <a:t>No- this is here to stay</a:t>
            </a:r>
          </a:p>
          <a:p>
            <a:pPr>
              <a:lnSpc>
                <a:spcPct val="114999"/>
              </a:lnSpc>
            </a:pPr>
            <a:r>
              <a:rPr lang="en-US" sz="2400" dirty="0">
                <a:solidFill>
                  <a:schemeClr val="tx1"/>
                </a:solidFill>
              </a:rPr>
              <a:t>Development?</a:t>
            </a:r>
          </a:p>
          <a:p>
            <a:pPr lvl="1">
              <a:lnSpc>
                <a:spcPct val="114999"/>
              </a:lnSpc>
            </a:pPr>
            <a:r>
              <a:rPr lang="en-US" sz="2000" dirty="0">
                <a:solidFill>
                  <a:schemeClr val="tx1"/>
                </a:solidFill>
              </a:rPr>
              <a:t>Academics not ready for wholesale adoption</a:t>
            </a:r>
          </a:p>
          <a:p>
            <a:pPr lvl="1">
              <a:lnSpc>
                <a:spcPct val="114999"/>
              </a:lnSpc>
            </a:pPr>
            <a:r>
              <a:rPr lang="en-US" sz="2000" dirty="0">
                <a:solidFill>
                  <a:schemeClr val="tx1"/>
                </a:solidFill>
              </a:rPr>
              <a:t>Importance of refocusing our assessment</a:t>
            </a:r>
          </a:p>
          <a:p>
            <a:pPr marL="596900" lvl="1" indent="0">
              <a:lnSpc>
                <a:spcPct val="114999"/>
              </a:lnSpc>
              <a:buNone/>
            </a:pPr>
            <a:endParaRPr lang="en-US" sz="2000" dirty="0">
              <a:solidFill>
                <a:schemeClr val="tx1"/>
              </a:solidFill>
            </a:endParaRPr>
          </a:p>
          <a:p>
            <a:pPr>
              <a:lnSpc>
                <a:spcPct val="114999"/>
              </a:lnSpc>
            </a:pPr>
            <a:endParaRPr lang="en-US" sz="2400" dirty="0">
              <a:solidFill>
                <a:schemeClr val="tx1"/>
              </a:solidFill>
            </a:endParaRPr>
          </a:p>
        </p:txBody>
      </p:sp>
    </p:spTree>
    <p:extLst>
      <p:ext uri="{BB962C8B-B14F-4D97-AF65-F5344CB8AC3E}">
        <p14:creationId xmlns:p14="http://schemas.microsoft.com/office/powerpoint/2010/main" val="26310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Outline</a:t>
            </a:r>
            <a:endParaRPr/>
          </a:p>
        </p:txBody>
      </p:sp>
      <p:sp>
        <p:nvSpPr>
          <p:cNvPr id="61" name="Google Shape;61;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Char char="●"/>
            </a:pPr>
            <a:r>
              <a:rPr lang="en-GB" sz="2000">
                <a:solidFill>
                  <a:srgbClr val="000000"/>
                </a:solidFill>
              </a:rPr>
              <a:t>Where we were in 2014 and where we are now</a:t>
            </a:r>
            <a:endParaRPr lang="en-US" sz="2000">
              <a:solidFill>
                <a:srgbClr val="000000"/>
              </a:solidFill>
            </a:endParaRPr>
          </a:p>
          <a:p>
            <a:pPr marL="457200" lvl="0" indent="-342900" algn="l" rtl="0">
              <a:lnSpc>
                <a:spcPct val="115000"/>
              </a:lnSpc>
              <a:spcBef>
                <a:spcPts val="0"/>
              </a:spcBef>
              <a:spcAft>
                <a:spcPts val="0"/>
              </a:spcAft>
              <a:buClr>
                <a:srgbClr val="000000"/>
              </a:buClr>
              <a:buSzPts val="1800"/>
              <a:buChar char="●"/>
            </a:pPr>
            <a:r>
              <a:rPr lang="en-GB" sz="2000">
                <a:solidFill>
                  <a:srgbClr val="000000"/>
                </a:solidFill>
              </a:rPr>
              <a:t>Interviews with academics</a:t>
            </a:r>
            <a:endParaRPr sz="2000"/>
          </a:p>
          <a:p>
            <a:pPr marL="457200" lvl="0" indent="-342900" algn="l" rtl="0">
              <a:lnSpc>
                <a:spcPct val="115000"/>
              </a:lnSpc>
              <a:spcBef>
                <a:spcPts val="0"/>
              </a:spcBef>
              <a:spcAft>
                <a:spcPts val="0"/>
              </a:spcAft>
              <a:buClr>
                <a:srgbClr val="000000"/>
              </a:buClr>
              <a:buSzPts val="1800"/>
              <a:buChar char="●"/>
            </a:pPr>
            <a:r>
              <a:rPr lang="en-GB" sz="2000">
                <a:solidFill>
                  <a:srgbClr val="000000"/>
                </a:solidFill>
              </a:rPr>
              <a:t>Implications for assessment</a:t>
            </a:r>
            <a:endParaRPr sz="200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C43D-E202-4AD1-9C80-E299065BA425}"/>
              </a:ext>
            </a:extLst>
          </p:cNvPr>
          <p:cNvSpPr>
            <a:spLocks noGrp="1"/>
          </p:cNvSpPr>
          <p:nvPr>
            <p:ph type="title"/>
          </p:nvPr>
        </p:nvSpPr>
        <p:spPr/>
        <p:txBody>
          <a:bodyPr/>
          <a:lstStyle/>
          <a:p>
            <a:r>
              <a:rPr lang="en-US"/>
              <a:t>Thank you for listening</a:t>
            </a:r>
          </a:p>
        </p:txBody>
      </p:sp>
      <p:sp>
        <p:nvSpPr>
          <p:cNvPr id="3" name="Text Placeholder 2">
            <a:extLst>
              <a:ext uri="{FF2B5EF4-FFF2-40B4-BE49-F238E27FC236}">
                <a16:creationId xmlns:a16="http://schemas.microsoft.com/office/drawing/2014/main" id="{21C0C96B-312C-4E4B-942D-3498F14E7430}"/>
              </a:ext>
            </a:extLst>
          </p:cNvPr>
          <p:cNvSpPr>
            <a:spLocks noGrp="1"/>
          </p:cNvSpPr>
          <p:nvPr>
            <p:ph type="body" idx="1"/>
          </p:nvPr>
        </p:nvSpPr>
        <p:spPr/>
        <p:txBody>
          <a:bodyPr/>
          <a:lstStyle/>
          <a:p>
            <a:r>
              <a:rPr lang="en-US" dirty="0">
                <a:solidFill>
                  <a:schemeClr val="tx1"/>
                </a:solidFill>
              </a:rPr>
              <a:t>Any questions?</a:t>
            </a:r>
          </a:p>
          <a:p>
            <a:pPr>
              <a:lnSpc>
                <a:spcPct val="114999"/>
              </a:lnSpc>
            </a:pPr>
            <a:endParaRPr lang="en-US" dirty="0">
              <a:solidFill>
                <a:schemeClr val="tx1"/>
              </a:solidFill>
            </a:endParaRPr>
          </a:p>
        </p:txBody>
      </p:sp>
    </p:spTree>
    <p:extLst>
      <p:ext uri="{BB962C8B-B14F-4D97-AF65-F5344CB8AC3E}">
        <p14:creationId xmlns:p14="http://schemas.microsoft.com/office/powerpoint/2010/main" val="3822754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4"/>
          <p:cNvSpPr txBox="1">
            <a:spLocks noGrp="1"/>
          </p:cNvSpPr>
          <p:nvPr>
            <p:ph type="title"/>
          </p:nvPr>
        </p:nvSpPr>
        <p:spPr>
          <a:xfrm>
            <a:off x="311700" y="836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References</a:t>
            </a:r>
            <a:endParaRPr/>
          </a:p>
        </p:txBody>
      </p:sp>
      <p:sp>
        <p:nvSpPr>
          <p:cNvPr id="182" name="Google Shape;182;p34"/>
          <p:cNvSpPr txBox="1">
            <a:spLocks noGrp="1"/>
          </p:cNvSpPr>
          <p:nvPr>
            <p:ph type="body" idx="1"/>
          </p:nvPr>
        </p:nvSpPr>
        <p:spPr>
          <a:xfrm>
            <a:off x="172450" y="569175"/>
            <a:ext cx="8895000" cy="45003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SzPts val="1800"/>
              <a:buNone/>
            </a:pPr>
            <a:r>
              <a:rPr lang="en-GB" sz="1050">
                <a:solidFill>
                  <a:schemeClr val="tx1"/>
                </a:solidFill>
              </a:rPr>
              <a:t>Davies, R.S. (2011) ‘Understanding Technology Literacy: A Framework for Evaluating Educational Technology Integration’ TECH TRENDS, 55: 45. </a:t>
            </a:r>
            <a:r>
              <a:rPr lang="en-GB" sz="1050" u="sng">
                <a:solidFill>
                  <a:schemeClr val="tx1"/>
                </a:solidFill>
                <a:hlinkClick r:id="rId3"/>
              </a:rPr>
              <a:t>https://doi.org/10.1007/s11528-011-0527-3</a:t>
            </a:r>
            <a:r>
              <a:rPr lang="en-GB" sz="1050">
                <a:solidFill>
                  <a:schemeClr val="tx1"/>
                </a:solidFill>
              </a:rPr>
              <a:t> [05/05/2019]</a:t>
            </a:r>
            <a:endParaRPr lang="en-US" sz="1050">
              <a:solidFill>
                <a:schemeClr val="tx1"/>
              </a:solidFill>
            </a:endParaRPr>
          </a:p>
          <a:p>
            <a:pPr marL="0" lvl="0" indent="0" algn="l" rtl="0">
              <a:lnSpc>
                <a:spcPct val="150000"/>
              </a:lnSpc>
              <a:spcBef>
                <a:spcPts val="0"/>
              </a:spcBef>
              <a:spcAft>
                <a:spcPts val="0"/>
              </a:spcAft>
              <a:buSzPts val="1800"/>
              <a:buNone/>
            </a:pPr>
            <a:r>
              <a:rPr lang="en-GB" sz="1050">
                <a:solidFill>
                  <a:schemeClr val="tx1"/>
                </a:solidFill>
              </a:rPr>
              <a:t>Groves, M., Mundt, K. (2015) ‘Friend or Foe? Google Translate in Language for Academic Purposes‘, </a:t>
            </a:r>
            <a:r>
              <a:rPr lang="en-GB" sz="1050" i="1">
                <a:solidFill>
                  <a:schemeClr val="tx1"/>
                </a:solidFill>
              </a:rPr>
              <a:t>English for Specific Purposes.</a:t>
            </a:r>
            <a:r>
              <a:rPr lang="en-GB" sz="1050">
                <a:solidFill>
                  <a:schemeClr val="tx1"/>
                </a:solidFill>
              </a:rPr>
              <a:t> 112-121</a:t>
            </a:r>
            <a:endParaRPr sz="1050">
              <a:solidFill>
                <a:schemeClr val="tx1"/>
              </a:solidFill>
            </a:endParaRPr>
          </a:p>
          <a:p>
            <a:pPr marL="0" indent="0">
              <a:lnSpc>
                <a:spcPct val="150000"/>
              </a:lnSpc>
              <a:buNone/>
            </a:pPr>
            <a:r>
              <a:rPr lang="en-GB" sz="1050">
                <a:solidFill>
                  <a:schemeClr val="tx1"/>
                </a:solidFill>
              </a:rPr>
              <a:t>Henderson, M., Selwyn, N., Aston, R. (2017) 'What works and why? Student perceptions of ‘useful’ digital technology in university teaching and learning',</a:t>
            </a:r>
            <a:r>
              <a:rPr lang="en-GB" sz="1050" i="1">
                <a:solidFill>
                  <a:schemeClr val="tx1"/>
                </a:solidFill>
              </a:rPr>
              <a:t> Studies in Higher Education</a:t>
            </a:r>
            <a:r>
              <a:rPr lang="en-GB" sz="1050">
                <a:solidFill>
                  <a:schemeClr val="tx1"/>
                </a:solidFill>
              </a:rPr>
              <a:t>, 42:8, 1567-1579, DOI: 10.1080/03075079.2015.1007946  </a:t>
            </a:r>
          </a:p>
          <a:p>
            <a:pPr marL="0" lvl="0" indent="0" algn="l" rtl="0">
              <a:lnSpc>
                <a:spcPct val="150000"/>
              </a:lnSpc>
              <a:spcBef>
                <a:spcPts val="0"/>
              </a:spcBef>
              <a:spcAft>
                <a:spcPts val="0"/>
              </a:spcAft>
              <a:buSzPts val="1800"/>
              <a:buNone/>
            </a:pPr>
            <a:r>
              <a:rPr lang="en-GB" sz="1050">
                <a:solidFill>
                  <a:schemeClr val="tx1"/>
                </a:solidFill>
              </a:rPr>
              <a:t>Hyland, K (2018) ‘Sympathy for the devil: A defence of EAP” </a:t>
            </a:r>
            <a:r>
              <a:rPr lang="en-GB" sz="1050" i="1">
                <a:solidFill>
                  <a:schemeClr val="tx1"/>
                </a:solidFill>
              </a:rPr>
              <a:t>Language Teaching. </a:t>
            </a:r>
            <a:r>
              <a:rPr lang="en-GB" sz="1050">
                <a:solidFill>
                  <a:schemeClr val="tx1"/>
                </a:solidFill>
              </a:rPr>
              <a:t>Volume 51 Issue 3 pp. 383-399 DOI </a:t>
            </a:r>
            <a:r>
              <a:rPr lang="en-GB" sz="1050">
                <a:solidFill>
                  <a:schemeClr val="tx1"/>
                </a:solidFill>
                <a:ea typeface="Roboto"/>
                <a:cs typeface="Roboto"/>
                <a:sym typeface="Roboto"/>
              </a:rPr>
              <a:t>https://doi.org/10.1017/S0261444818000101</a:t>
            </a:r>
            <a:endParaRPr sz="1050">
              <a:solidFill>
                <a:schemeClr val="tx1"/>
              </a:solidFill>
            </a:endParaRPr>
          </a:p>
          <a:p>
            <a:pPr marL="0" lvl="0" indent="0" algn="l" rtl="0">
              <a:lnSpc>
                <a:spcPct val="150000"/>
              </a:lnSpc>
              <a:spcBef>
                <a:spcPts val="0"/>
              </a:spcBef>
              <a:spcAft>
                <a:spcPts val="0"/>
              </a:spcAft>
              <a:buSzPts val="1800"/>
              <a:buNone/>
            </a:pPr>
            <a:r>
              <a:rPr lang="en-GB" sz="1050">
                <a:solidFill>
                  <a:schemeClr val="tx1"/>
                </a:solidFill>
              </a:rPr>
              <a:t>Swales, J.M., Feak, C.B. (2004) Academic Writing for Graduate Students. 2nd ed. Ann Arbor: University of Michigan Press</a:t>
            </a:r>
            <a:endParaRPr sz="1050">
              <a:solidFill>
                <a:schemeClr val="tx1"/>
              </a:solidFill>
            </a:endParaRPr>
          </a:p>
          <a:p>
            <a:pPr marL="0" lvl="0" indent="0" algn="l" rtl="0">
              <a:lnSpc>
                <a:spcPct val="150000"/>
              </a:lnSpc>
              <a:spcBef>
                <a:spcPts val="0"/>
              </a:spcBef>
              <a:spcAft>
                <a:spcPts val="0"/>
              </a:spcAft>
              <a:buSzPts val="1800"/>
              <a:buNone/>
            </a:pPr>
            <a:r>
              <a:rPr lang="en-GB" sz="1050">
                <a:solidFill>
                  <a:schemeClr val="tx1"/>
                </a:solidFill>
              </a:rPr>
              <a:t>Wong, S. (2016) ‘Google Translate AI invents its own language to translate with.’ </a:t>
            </a:r>
            <a:r>
              <a:rPr lang="en-GB" sz="1050" i="1">
                <a:solidFill>
                  <a:schemeClr val="tx1"/>
                </a:solidFill>
              </a:rPr>
              <a:t>New Scientist</a:t>
            </a:r>
            <a:r>
              <a:rPr lang="en-GB" sz="1050">
                <a:solidFill>
                  <a:schemeClr val="tx1"/>
                </a:solidFill>
              </a:rPr>
              <a:t> [online] </a:t>
            </a:r>
            <a:r>
              <a:rPr lang="en-GB" sz="1050">
                <a:solidFill>
                  <a:schemeClr val="tx1"/>
                </a:solidFill>
                <a:highlight>
                  <a:srgbClr val="FFFFFF"/>
                </a:highlight>
              </a:rPr>
              <a:t>30/11/2016</a:t>
            </a:r>
            <a:r>
              <a:rPr lang="en-GB" sz="1050">
                <a:solidFill>
                  <a:schemeClr val="tx1"/>
                </a:solidFill>
                <a:highlight>
                  <a:srgbClr val="FFFFFF"/>
                </a:highlight>
                <a:uFill>
                  <a:noFill/>
                </a:uFill>
                <a:hlinkClick r:id="rId4"/>
              </a:rPr>
              <a:t> </a:t>
            </a:r>
            <a:r>
              <a:rPr lang="en-GB" sz="1050" u="sng">
                <a:solidFill>
                  <a:schemeClr val="tx1"/>
                </a:solidFill>
                <a:highlight>
                  <a:srgbClr val="FFFFFF"/>
                </a:highlight>
                <a:hlinkClick r:id="rId4"/>
              </a:rPr>
              <a:t>https://www.newscientist.com/article/2114748-google-translate-ai-invents-its-own-language-to-translate-with/</a:t>
            </a:r>
            <a:r>
              <a:rPr lang="en-GB" sz="1050">
                <a:solidFill>
                  <a:schemeClr val="tx1"/>
                </a:solidFill>
                <a:highlight>
                  <a:srgbClr val="FFFFFF"/>
                </a:highlight>
              </a:rPr>
              <a:t> [7/10/2017]</a:t>
            </a:r>
            <a:endParaRPr sz="1050">
              <a:solidFill>
                <a:schemeClr val="tx1"/>
              </a:solidFill>
              <a:highlight>
                <a:srgbClr val="FFFFFF"/>
              </a:highlight>
            </a:endParaRPr>
          </a:p>
          <a:p>
            <a:pPr marL="0" lvl="0" indent="0" algn="l" rtl="0">
              <a:lnSpc>
                <a:spcPct val="150000"/>
              </a:lnSpc>
              <a:spcBef>
                <a:spcPts val="0"/>
              </a:spcBef>
              <a:spcAft>
                <a:spcPts val="0"/>
              </a:spcAft>
              <a:buSzPts val="1800"/>
              <a:buNone/>
            </a:pPr>
            <a:r>
              <a:rPr lang="en-GB" sz="1050">
                <a:solidFill>
                  <a:schemeClr val="tx1"/>
                </a:solidFill>
              </a:rPr>
              <a:t>Wu, Y., Schuster, M. Chen, Z., Le, Q.V., </a:t>
            </a:r>
            <a:r>
              <a:rPr lang="en-GB" sz="1050" err="1">
                <a:solidFill>
                  <a:schemeClr val="tx1"/>
                </a:solidFill>
              </a:rPr>
              <a:t>Norouzi</a:t>
            </a:r>
            <a:r>
              <a:rPr lang="en-GB" sz="1050">
                <a:solidFill>
                  <a:schemeClr val="tx1"/>
                </a:solidFill>
              </a:rPr>
              <a:t>, M., </a:t>
            </a:r>
            <a:r>
              <a:rPr lang="en-GB" sz="1050" err="1">
                <a:solidFill>
                  <a:schemeClr val="tx1"/>
                </a:solidFill>
              </a:rPr>
              <a:t>Macherey</a:t>
            </a:r>
            <a:r>
              <a:rPr lang="en-GB" sz="1050">
                <a:solidFill>
                  <a:schemeClr val="tx1"/>
                </a:solidFill>
              </a:rPr>
              <a:t>, W., </a:t>
            </a:r>
            <a:r>
              <a:rPr lang="en-GB" sz="1050" err="1">
                <a:solidFill>
                  <a:schemeClr val="tx1"/>
                </a:solidFill>
              </a:rPr>
              <a:t>Krikun</a:t>
            </a:r>
            <a:r>
              <a:rPr lang="en-GB" sz="1050">
                <a:solidFill>
                  <a:schemeClr val="tx1"/>
                </a:solidFill>
              </a:rPr>
              <a:t>, M., Cao, Y., Gao, Q., </a:t>
            </a:r>
            <a:r>
              <a:rPr lang="en-GB" sz="1050" err="1">
                <a:solidFill>
                  <a:schemeClr val="tx1"/>
                </a:solidFill>
              </a:rPr>
              <a:t>Macherey</a:t>
            </a:r>
            <a:r>
              <a:rPr lang="en-GB" sz="1050">
                <a:solidFill>
                  <a:schemeClr val="tx1"/>
                </a:solidFill>
              </a:rPr>
              <a:t>, K., Klingner, J., Shah, A., Johnson, M., Liu, X., Kaiser, Ł., Gouws, S., Kato, Y., Kudo, T., </a:t>
            </a:r>
            <a:r>
              <a:rPr lang="en-GB" sz="1050" err="1">
                <a:solidFill>
                  <a:schemeClr val="tx1"/>
                </a:solidFill>
              </a:rPr>
              <a:t>Kazawa</a:t>
            </a:r>
            <a:r>
              <a:rPr lang="en-GB" sz="1050">
                <a:solidFill>
                  <a:schemeClr val="tx1"/>
                </a:solidFill>
              </a:rPr>
              <a:t>, H., Stevens, K., Kurian, G., Patil, N., Wang, </a:t>
            </a:r>
            <a:r>
              <a:rPr lang="en-GB" sz="1050" err="1">
                <a:solidFill>
                  <a:schemeClr val="tx1"/>
                </a:solidFill>
              </a:rPr>
              <a:t>W.,Young</a:t>
            </a:r>
            <a:r>
              <a:rPr lang="en-GB" sz="1050">
                <a:solidFill>
                  <a:schemeClr val="tx1"/>
                </a:solidFill>
              </a:rPr>
              <a:t>, C., Smith, J., Riesa, J., Rudnick, A., </a:t>
            </a:r>
            <a:r>
              <a:rPr lang="en-GB" sz="1050" err="1">
                <a:solidFill>
                  <a:schemeClr val="tx1"/>
                </a:solidFill>
              </a:rPr>
              <a:t>Vinyals</a:t>
            </a:r>
            <a:r>
              <a:rPr lang="en-GB" sz="1050">
                <a:solidFill>
                  <a:schemeClr val="tx1"/>
                </a:solidFill>
              </a:rPr>
              <a:t>, O., </a:t>
            </a:r>
            <a:r>
              <a:rPr lang="en-GB" sz="1050" err="1">
                <a:solidFill>
                  <a:schemeClr val="tx1"/>
                </a:solidFill>
              </a:rPr>
              <a:t>Corrado</a:t>
            </a:r>
            <a:r>
              <a:rPr lang="en-GB" sz="1050">
                <a:solidFill>
                  <a:schemeClr val="tx1"/>
                </a:solidFill>
              </a:rPr>
              <a:t>, G., Hughes, M., Dean, J. (2016) ‘Google’s Neural Machine Translation System: Bridging the Gap between Human and Machine Translation.’ </a:t>
            </a:r>
            <a:r>
              <a:rPr lang="en-GB" sz="1050" i="1" err="1">
                <a:solidFill>
                  <a:schemeClr val="tx1"/>
                </a:solidFill>
                <a:highlight>
                  <a:srgbClr val="FFFFFF"/>
                </a:highlight>
              </a:rPr>
              <a:t>eprint</a:t>
            </a:r>
            <a:r>
              <a:rPr lang="en-GB" sz="1050" i="1">
                <a:solidFill>
                  <a:schemeClr val="tx1"/>
                </a:solidFill>
                <a:highlight>
                  <a:srgbClr val="FFFFFF"/>
                </a:highlight>
              </a:rPr>
              <a:t> arXiv:1609.08144</a:t>
            </a:r>
            <a:r>
              <a:rPr lang="en-GB" sz="1050">
                <a:solidFill>
                  <a:schemeClr val="tx1"/>
                </a:solidFill>
                <a:highlight>
                  <a:srgbClr val="FFFFFF"/>
                </a:highlight>
              </a:rPr>
              <a:t> &lt;</a:t>
            </a:r>
            <a:r>
              <a:rPr lang="en-GB" sz="1050" u="sng">
                <a:solidFill>
                  <a:schemeClr val="tx1"/>
                </a:solidFill>
                <a:hlinkClick r:id="rId5"/>
              </a:rPr>
              <a:t>https://arxiv.org/abs/1609.08144v2</a:t>
            </a:r>
            <a:r>
              <a:rPr lang="en-GB" sz="1050">
                <a:solidFill>
                  <a:schemeClr val="tx1"/>
                </a:solidFill>
              </a:rPr>
              <a:t>&gt;[7/10/2017]</a:t>
            </a:r>
            <a:endParaRPr sz="105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In 2014</a:t>
            </a:r>
            <a:endParaRPr/>
          </a:p>
        </p:txBody>
      </p:sp>
      <p:sp>
        <p:nvSpPr>
          <p:cNvPr id="74" name="Google Shape;74;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rgbClr val="000000"/>
              </a:buClr>
              <a:buSzPts val="1400"/>
              <a:buChar char="●"/>
            </a:pPr>
            <a:r>
              <a:rPr lang="en-GB" sz="2000">
                <a:solidFill>
                  <a:srgbClr val="000000"/>
                </a:solidFill>
              </a:rPr>
              <a:t>Error analysis of Chinese and Malay- Pre UG</a:t>
            </a:r>
          </a:p>
          <a:p>
            <a:pPr marL="457200" lvl="0" indent="-317500" algn="l" rtl="0">
              <a:lnSpc>
                <a:spcPct val="115000"/>
              </a:lnSpc>
              <a:spcBef>
                <a:spcPts val="0"/>
              </a:spcBef>
              <a:spcAft>
                <a:spcPts val="0"/>
              </a:spcAft>
              <a:buClr>
                <a:srgbClr val="000000"/>
              </a:buClr>
              <a:buSzPts val="1400"/>
              <a:buChar char="●"/>
            </a:pPr>
            <a:r>
              <a:rPr lang="en-GB" sz="2000">
                <a:solidFill>
                  <a:srgbClr val="000000"/>
                </a:solidFill>
              </a:rPr>
              <a:t>GT can write at a level of 6-6.5 (error count)</a:t>
            </a:r>
            <a:endParaRPr sz="200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sz="2000">
                <a:solidFill>
                  <a:srgbClr val="000000"/>
                </a:solidFill>
              </a:rPr>
              <a:t>It was a clumsy tool, but could work with human post editing</a:t>
            </a:r>
            <a:endParaRPr sz="200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sz="2000">
                <a:solidFill>
                  <a:srgbClr val="000000"/>
                </a:solidFill>
              </a:rPr>
              <a:t>Grammar only- not beyond the sentence</a:t>
            </a:r>
            <a:endParaRPr sz="200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sz="2000">
                <a:solidFill>
                  <a:srgbClr val="000000"/>
                </a:solidFill>
              </a:rPr>
              <a:t>Absolute or relative quality</a:t>
            </a:r>
            <a:endParaRPr sz="20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11700" y="15575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Comparison - errors highlighted, student writing</a:t>
            </a:r>
            <a:endParaRPr/>
          </a:p>
        </p:txBody>
      </p:sp>
      <p:graphicFrame>
        <p:nvGraphicFramePr>
          <p:cNvPr id="86" name="Google Shape;86;p18"/>
          <p:cNvGraphicFramePr/>
          <p:nvPr/>
        </p:nvGraphicFramePr>
        <p:xfrm>
          <a:off x="311700" y="791725"/>
          <a:ext cx="8256450" cy="4419540"/>
        </p:xfrm>
        <a:graphic>
          <a:graphicData uri="http://schemas.openxmlformats.org/drawingml/2006/table">
            <a:tbl>
              <a:tblPr>
                <a:noFill/>
                <a:tableStyleId>{8B3B747D-F454-4453-BA7B-19586111B512}</a:tableStyleId>
              </a:tblPr>
              <a:tblGrid>
                <a:gridCol w="4128225">
                  <a:extLst>
                    <a:ext uri="{9D8B030D-6E8A-4147-A177-3AD203B41FA5}">
                      <a16:colId xmlns:a16="http://schemas.microsoft.com/office/drawing/2014/main" val="20000"/>
                    </a:ext>
                  </a:extLst>
                </a:gridCol>
                <a:gridCol w="4128225">
                  <a:extLst>
                    <a:ext uri="{9D8B030D-6E8A-4147-A177-3AD203B41FA5}">
                      <a16:colId xmlns:a16="http://schemas.microsoft.com/office/drawing/2014/main" val="20001"/>
                    </a:ext>
                  </a:extLst>
                </a:gridCol>
              </a:tblGrid>
              <a:tr h="433750">
                <a:tc>
                  <a:txBody>
                    <a:bodyPr/>
                    <a:lstStyle/>
                    <a:p>
                      <a:pPr marL="0" marR="0" lvl="0" indent="0" algn="l" rtl="0">
                        <a:lnSpc>
                          <a:spcPct val="100000"/>
                        </a:lnSpc>
                        <a:spcBef>
                          <a:spcPts val="0"/>
                        </a:spcBef>
                        <a:spcAft>
                          <a:spcPts val="0"/>
                        </a:spcAft>
                        <a:buClr>
                          <a:srgbClr val="000000"/>
                        </a:buClr>
                        <a:buSzPts val="1400"/>
                        <a:buFont typeface="Arial"/>
                        <a:buNone/>
                      </a:pPr>
                      <a:r>
                        <a:rPr lang="en-GB" sz="1400" u="none" strike="noStrike" cap="none"/>
                        <a:t>2014</a:t>
                      </a:r>
                      <a:endParaRPr sz="14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GB" sz="1400" u="none" strike="noStrike" cap="none"/>
                        <a:t>2018</a:t>
                      </a:r>
                      <a:endParaRPr sz="1400" u="none" strike="noStrike" cap="none"/>
                    </a:p>
                  </a:txBody>
                  <a:tcPr marL="91425" marR="91425" marT="91425" marB="91425"/>
                </a:tc>
                <a:extLst>
                  <a:ext uri="{0D108BD9-81ED-4DB2-BD59-A6C34878D82A}">
                    <a16:rowId xmlns:a16="http://schemas.microsoft.com/office/drawing/2014/main" val="10000"/>
                  </a:ext>
                </a:extLst>
              </a:tr>
              <a:tr h="3297650">
                <a:tc>
                  <a:txBody>
                    <a:bodyPr/>
                    <a:lstStyle/>
                    <a:p>
                      <a:pPr marL="0" marR="0" lvl="0" indent="0" algn="l" rtl="0">
                        <a:lnSpc>
                          <a:spcPct val="100000"/>
                        </a:lnSpc>
                        <a:spcBef>
                          <a:spcPts val="0"/>
                        </a:spcBef>
                        <a:spcAft>
                          <a:spcPts val="0"/>
                        </a:spcAft>
                        <a:buClr>
                          <a:srgbClr val="000000"/>
                        </a:buClr>
                        <a:buSzPts val="1100"/>
                        <a:buFont typeface="Arial"/>
                        <a:buNone/>
                      </a:pPr>
                      <a:r>
                        <a:rPr lang="en-GB" sz="1400" u="none" strike="noStrike" cap="none"/>
                        <a:t>In my opinion , the examination is very important to evaluate the individual but its relevance to today's society, </a:t>
                      </a:r>
                      <a:r>
                        <a:rPr lang="en-GB" sz="1400" u="none" strike="noStrike" cap="none">
                          <a:highlight>
                            <a:srgbClr val="FFFF00"/>
                          </a:highlight>
                        </a:rPr>
                        <a:t>there are limitations</a:t>
                      </a:r>
                      <a:r>
                        <a:rPr lang="en-GB" sz="1400" u="none" strike="noStrike" cap="none"/>
                        <a:t>. </a:t>
                      </a:r>
                      <a:r>
                        <a:rPr lang="en-GB" sz="1400" u="none" strike="noStrike" cap="none">
                          <a:highlight>
                            <a:srgbClr val="FFFF00"/>
                          </a:highlight>
                        </a:rPr>
                        <a:t>Early age</a:t>
                      </a:r>
                      <a:r>
                        <a:rPr lang="en-GB" sz="1400" u="none" strike="noStrike" cap="none"/>
                        <a:t> , the students were taught to learn in order to achieve excellent results by their parents , but in reality, </a:t>
                      </a:r>
                      <a:r>
                        <a:rPr lang="en-GB" sz="1400" u="none" strike="noStrike" cap="none">
                          <a:highlight>
                            <a:srgbClr val="FFFF00"/>
                          </a:highlight>
                        </a:rPr>
                        <a:t>not so easy to accept</a:t>
                      </a:r>
                      <a:r>
                        <a:rPr lang="en-GB" sz="1400" u="none" strike="noStrike" cap="none"/>
                        <a:t>. Intelligence or </a:t>
                      </a:r>
                      <a:r>
                        <a:rPr lang="en-GB" sz="1400" u="none" strike="noStrike" cap="none">
                          <a:highlight>
                            <a:srgbClr val="FFFF00"/>
                          </a:highlight>
                        </a:rPr>
                        <a:t>excellence of a person</a:t>
                      </a:r>
                      <a:r>
                        <a:rPr lang="en-GB" sz="1400" u="none" strike="noStrike" cap="none"/>
                        <a:t> can not be assessed through exams. Activities such as </a:t>
                      </a:r>
                      <a:r>
                        <a:rPr lang="en-GB" sz="1400" u="none" strike="noStrike" cap="none">
                          <a:highlight>
                            <a:srgbClr val="FFFF00"/>
                          </a:highlight>
                        </a:rPr>
                        <a:t>off-site</a:t>
                      </a:r>
                      <a:r>
                        <a:rPr lang="en-GB" sz="1400" u="none" strike="noStrike" cap="none"/>
                        <a:t> is very dominant and </a:t>
                      </a:r>
                      <a:r>
                        <a:rPr lang="en-GB" sz="1400" u="none" strike="noStrike" cap="none">
                          <a:highlight>
                            <a:srgbClr val="FFFF00"/>
                          </a:highlight>
                        </a:rPr>
                        <a:t>practical lessons for the students to learn something </a:t>
                      </a:r>
                      <a:r>
                        <a:rPr lang="en-GB" sz="1400" u="none" strike="noStrike" cap="none"/>
                        <a:t>. Such evaluation also plays an important role in testing and evaluation of students' skills . Activities that stimulate the minds of students can teach them to be critical and </a:t>
                      </a:r>
                      <a:r>
                        <a:rPr lang="en-GB" sz="1400" u="none" strike="noStrike" cap="none">
                          <a:highlight>
                            <a:srgbClr val="FFFF00"/>
                          </a:highlight>
                        </a:rPr>
                        <a:t>creative thinking </a:t>
                      </a:r>
                      <a:r>
                        <a:rPr lang="en-GB" sz="1400" u="none" strike="noStrike" cap="none"/>
                        <a:t>. The only school -based learning in the classroom and </a:t>
                      </a:r>
                      <a:r>
                        <a:rPr lang="en-GB" sz="1400" u="none" strike="noStrike" cap="none">
                          <a:highlight>
                            <a:srgbClr val="FFFF00"/>
                          </a:highlight>
                        </a:rPr>
                        <a:t>on </a:t>
                      </a:r>
                      <a:r>
                        <a:rPr lang="en-GB" sz="1400" u="none" strike="noStrike" cap="none"/>
                        <a:t>exams memory , will only make the learning process </a:t>
                      </a:r>
                      <a:r>
                        <a:rPr lang="en-GB" sz="1400" u="none" strike="noStrike" cap="none">
                          <a:highlight>
                            <a:srgbClr val="FFFF00"/>
                          </a:highlight>
                        </a:rPr>
                        <a:t>is not very</a:t>
                      </a:r>
                      <a:r>
                        <a:rPr lang="en-GB" sz="1400" u="none" strike="noStrike" cap="none"/>
                        <a:t> efficient </a:t>
                      </a:r>
                      <a:r>
                        <a:rPr lang="en-GB" sz="1400" u="none" strike="noStrike" cap="none">
                          <a:highlight>
                            <a:srgbClr val="FFFF00"/>
                          </a:highlight>
                        </a:rPr>
                        <a:t>and </a:t>
                      </a:r>
                      <a:r>
                        <a:rPr lang="en-GB" sz="1400" u="none" strike="noStrike" cap="none"/>
                        <a:t>effective </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GB" sz="1400" u="none" strike="noStrike" cap="none"/>
                        <a:t>In my opinion, the exam is very important to assess a person but its relevance to society now has its limit. Since childhood, students have been taught to learn to </a:t>
                      </a:r>
                      <a:r>
                        <a:rPr lang="en-GB" sz="1400" u="none" strike="noStrike" cap="none">
                          <a:highlight>
                            <a:srgbClr val="FFFF00"/>
                          </a:highlight>
                        </a:rPr>
                        <a:t>achieve brilliant decisions</a:t>
                      </a:r>
                      <a:r>
                        <a:rPr lang="en-GB" sz="1400" u="none" strike="noStrike" cap="none"/>
                        <a:t> by their parents, but the reality is not so easy to accept. The skill or excellence of a person can not be evaluated by examination only. Activities such as out-of-school and practical sites are very </a:t>
                      </a:r>
                      <a:r>
                        <a:rPr lang="en-GB" sz="1400" u="none" strike="noStrike" cap="none">
                          <a:highlight>
                            <a:srgbClr val="FFFF00"/>
                          </a:highlight>
                        </a:rPr>
                        <a:t>dominant </a:t>
                      </a:r>
                      <a:r>
                        <a:rPr lang="en-GB" sz="1400" u="none" strike="noStrike" cap="none"/>
                        <a:t>for students to learn something. Such assessments also play an important role in testing and assessing the skills of students. Activities that stimulate the minds of the students can teach them to be critical and creative. Schools that are based only on classroom learning and memory-based examinations will only make the learning process less efficient and effective.</a:t>
                      </a:r>
                      <a:endParaRPr sz="1400" u="none" strike="noStrike" cap="none"/>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23496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So what?</a:t>
            </a:r>
            <a:endParaRPr/>
          </a:p>
        </p:txBody>
      </p:sp>
      <p:sp>
        <p:nvSpPr>
          <p:cNvPr id="104" name="Google Shape;104;p21"/>
          <p:cNvSpPr txBox="1">
            <a:spLocks noGrp="1"/>
          </p:cNvSpPr>
          <p:nvPr>
            <p:ph type="body" idx="1"/>
          </p:nvPr>
        </p:nvSpPr>
        <p:spPr>
          <a:xfrm>
            <a:off x="311700" y="806903"/>
            <a:ext cx="8649996" cy="3788130"/>
          </a:xfrm>
          <a:prstGeom prst="rect">
            <a:avLst/>
          </a:prstGeom>
          <a:noFill/>
          <a:ln>
            <a:noFill/>
          </a:ln>
        </p:spPr>
        <p:txBody>
          <a:bodyPr spcFirstLastPara="1" wrap="square" lIns="91425" tIns="91425" rIns="91425" bIns="91425" anchor="t" anchorCtr="0">
            <a:noAutofit/>
          </a:bodyPr>
          <a:lstStyle/>
          <a:p>
            <a:pPr>
              <a:buClr>
                <a:srgbClr val="000000"/>
              </a:buClr>
            </a:pPr>
            <a:r>
              <a:rPr lang="en-GB" sz="2000">
                <a:solidFill>
                  <a:schemeClr val="tx1"/>
                </a:solidFill>
              </a:rPr>
              <a:t>The growth and spread of this technology is undeniable</a:t>
            </a:r>
            <a:endParaRPr lang="en-US" sz="2000">
              <a:solidFill>
                <a:schemeClr val="tx1"/>
              </a:solidFill>
            </a:endParaRPr>
          </a:p>
          <a:p>
            <a:pPr>
              <a:buClr>
                <a:srgbClr val="000000"/>
              </a:buClr>
            </a:pPr>
            <a:r>
              <a:rPr lang="en-GB" sz="2000">
                <a:solidFill>
                  <a:schemeClr val="tx1"/>
                </a:solidFill>
              </a:rPr>
              <a:t>Students are likely to use technology that facilitates their studies</a:t>
            </a:r>
          </a:p>
          <a:p>
            <a:pPr>
              <a:lnSpc>
                <a:spcPct val="114999"/>
              </a:lnSpc>
              <a:buClr>
                <a:srgbClr val="000000"/>
              </a:buClr>
            </a:pPr>
            <a:r>
              <a:rPr lang="en-GB" sz="2000">
                <a:solidFill>
                  <a:schemeClr val="tx1"/>
                </a:solidFill>
              </a:rPr>
              <a:t>It could be argued it is becoming “a mundane …digital practise” (Henderson et al, 2017:1574)</a:t>
            </a:r>
          </a:p>
          <a:p>
            <a:pPr algn="l" rtl="0">
              <a:lnSpc>
                <a:spcPct val="115000"/>
              </a:lnSpc>
              <a:spcAft>
                <a:spcPts val="0"/>
              </a:spcAft>
              <a:buClr>
                <a:srgbClr val="000000"/>
              </a:buClr>
              <a:buSzPts val="1800"/>
            </a:pPr>
            <a:r>
              <a:rPr lang="en-GB" sz="2000">
                <a:solidFill>
                  <a:schemeClr val="tx1"/>
                </a:solidFill>
              </a:rPr>
              <a:t>Does not necessarily mean tech literacy and using tech responsibly and purposefully (Davies, 2011)</a:t>
            </a:r>
          </a:p>
          <a:p>
            <a:pPr marL="457200" lvl="0" indent="-342900" algn="l" rtl="0">
              <a:lnSpc>
                <a:spcPct val="115000"/>
              </a:lnSpc>
              <a:spcBef>
                <a:spcPts val="0"/>
              </a:spcBef>
              <a:spcAft>
                <a:spcPts val="0"/>
              </a:spcAft>
              <a:buClr>
                <a:srgbClr val="000000"/>
              </a:buClr>
              <a:buSzPts val="1800"/>
              <a:buChar char="●"/>
            </a:pPr>
            <a:r>
              <a:rPr lang="en-GB" sz="2000">
                <a:solidFill>
                  <a:schemeClr val="tx1"/>
                </a:solidFill>
              </a:rPr>
              <a:t>What constitutes responsible &amp; purposeful use in HE?</a:t>
            </a:r>
            <a:endParaRPr sz="2000">
              <a:solidFill>
                <a:schemeClr val="tx1"/>
              </a:solidFill>
            </a:endParaRPr>
          </a:p>
          <a:p>
            <a:pPr marL="914400" lvl="1" indent="-342900" algn="l" rtl="0">
              <a:lnSpc>
                <a:spcPct val="115000"/>
              </a:lnSpc>
              <a:spcBef>
                <a:spcPts val="0"/>
              </a:spcBef>
              <a:spcAft>
                <a:spcPts val="0"/>
              </a:spcAft>
              <a:buClr>
                <a:srgbClr val="000000"/>
              </a:buClr>
              <a:buSzPts val="1800"/>
              <a:buChar char="○"/>
            </a:pPr>
            <a:r>
              <a:rPr lang="en-GB" sz="1600">
                <a:solidFill>
                  <a:schemeClr val="tx1"/>
                </a:solidFill>
              </a:rPr>
              <a:t>i.e. Is student use of GT acceptable, controllable, misconduct, helpful, to be encouraged/discouraged, to be taught?</a:t>
            </a:r>
            <a:endParaRPr sz="1600">
              <a:solidFill>
                <a:schemeClr val="tx1"/>
              </a:solidFill>
            </a:endParaRPr>
          </a:p>
          <a:p>
            <a:pPr marL="457200" lvl="0" indent="-228600" algn="l" rtl="0">
              <a:lnSpc>
                <a:spcPct val="115000"/>
              </a:lnSpc>
              <a:spcBef>
                <a:spcPts val="0"/>
              </a:spcBef>
              <a:spcAft>
                <a:spcPts val="0"/>
              </a:spcAft>
              <a:buSzPts val="1800"/>
              <a:buNone/>
            </a:pPr>
            <a:endParaRPr sz="2000">
              <a:solidFill>
                <a:schemeClr val="tx1"/>
              </a:solidFill>
            </a:endParaRPr>
          </a:p>
          <a:p>
            <a:pPr marL="457200" lvl="0" indent="-228600" algn="l" rtl="0">
              <a:lnSpc>
                <a:spcPct val="115000"/>
              </a:lnSpc>
              <a:spcBef>
                <a:spcPts val="0"/>
              </a:spcBef>
              <a:spcAft>
                <a:spcPts val="0"/>
              </a:spcAft>
              <a:buSzPts val="1800"/>
              <a:buNone/>
            </a:pPr>
            <a:endParaRPr sz="2000">
              <a:solidFill>
                <a:schemeClr val="tx1"/>
              </a:solidFill>
            </a:endParaRPr>
          </a:p>
          <a:p>
            <a:pPr marL="457200" lvl="0" indent="-228600" algn="l" rtl="0">
              <a:lnSpc>
                <a:spcPct val="115000"/>
              </a:lnSpc>
              <a:spcBef>
                <a:spcPts val="0"/>
              </a:spcBef>
              <a:spcAft>
                <a:spcPts val="0"/>
              </a:spcAft>
              <a:buSzPts val="1800"/>
              <a:buNone/>
            </a:pPr>
            <a:endParaRPr sz="200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240148"/>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t>So we asked some academics</a:t>
            </a:r>
            <a:endParaRPr/>
          </a:p>
        </p:txBody>
      </p:sp>
      <p:sp>
        <p:nvSpPr>
          <p:cNvPr id="110" name="Google Shape;110;p22"/>
          <p:cNvSpPr txBox="1">
            <a:spLocks noGrp="1"/>
          </p:cNvSpPr>
          <p:nvPr>
            <p:ph type="body" idx="1"/>
          </p:nvPr>
        </p:nvSpPr>
        <p:spPr>
          <a:xfrm>
            <a:off x="311700" y="93681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Char char="●"/>
            </a:pPr>
            <a:r>
              <a:rPr lang="en-GB" sz="2000" dirty="0">
                <a:solidFill>
                  <a:srgbClr val="000000"/>
                </a:solidFill>
              </a:rPr>
              <a:t>Not directly connected to EAP</a:t>
            </a:r>
            <a:endParaRPr lang="en-US" sz="2000"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GB" sz="2000" dirty="0">
                <a:solidFill>
                  <a:srgbClr val="000000"/>
                </a:solidFill>
              </a:rPr>
              <a:t>We felt we should check how the wider academic community/the university perceives GT use so that EAP does not have to ‘go it alone’.</a:t>
            </a:r>
            <a:endParaRPr sz="2000" dirty="0">
              <a:solidFill>
                <a:srgbClr val="000000"/>
              </a:solidFill>
            </a:endParaRPr>
          </a:p>
          <a:p>
            <a:pPr marL="457200" lvl="0" indent="-342900" algn="l" rtl="0">
              <a:spcBef>
                <a:spcPts val="0"/>
              </a:spcBef>
              <a:spcAft>
                <a:spcPts val="0"/>
              </a:spcAft>
              <a:buClr>
                <a:schemeClr val="dk1"/>
              </a:buClr>
              <a:buSzPts val="1800"/>
              <a:buChar char="●"/>
            </a:pPr>
            <a:r>
              <a:rPr lang="en-GB" sz="2000" dirty="0">
                <a:solidFill>
                  <a:schemeClr val="dk1"/>
                </a:solidFill>
              </a:rPr>
              <a:t>10 participants</a:t>
            </a:r>
            <a:endParaRPr sz="2000" dirty="0">
              <a:solidFill>
                <a:schemeClr val="dk1"/>
              </a:solidFill>
            </a:endParaRPr>
          </a:p>
          <a:p>
            <a:pPr marL="457200" lvl="0" indent="-342900" algn="l" rtl="0">
              <a:spcBef>
                <a:spcPts val="0"/>
              </a:spcBef>
              <a:spcAft>
                <a:spcPts val="0"/>
              </a:spcAft>
              <a:buClr>
                <a:schemeClr val="dk1"/>
              </a:buClr>
              <a:buSzPts val="1800"/>
              <a:buChar char="●"/>
            </a:pPr>
            <a:r>
              <a:rPr lang="en-GB" sz="2000" dirty="0">
                <a:solidFill>
                  <a:schemeClr val="dk1"/>
                </a:solidFill>
              </a:rPr>
              <a:t>2 UK universities</a:t>
            </a:r>
            <a:endParaRPr sz="2000" dirty="0">
              <a:solidFill>
                <a:schemeClr val="dk1"/>
              </a:solidFill>
            </a:endParaRPr>
          </a:p>
          <a:p>
            <a:pPr marL="457200" lvl="0" indent="-342900" algn="l" rtl="0">
              <a:lnSpc>
                <a:spcPct val="115000"/>
              </a:lnSpc>
              <a:spcBef>
                <a:spcPts val="0"/>
              </a:spcBef>
              <a:spcAft>
                <a:spcPts val="0"/>
              </a:spcAft>
              <a:buClr>
                <a:srgbClr val="000000"/>
              </a:buClr>
              <a:buSzPts val="1800"/>
              <a:buChar char="●"/>
            </a:pPr>
            <a:r>
              <a:rPr lang="en-GB" sz="2000" dirty="0">
                <a:solidFill>
                  <a:srgbClr val="000000"/>
                </a:solidFill>
              </a:rPr>
              <a:t>Lecturers, senior lecturers, professors, policy makers, quality assurance officers - across the disciplines</a:t>
            </a:r>
            <a:endParaRPr sz="2000" dirty="0">
              <a:solidFill>
                <a:srgbClr val="000000"/>
              </a:solidFill>
            </a:endParaRPr>
          </a:p>
          <a:p>
            <a:pPr>
              <a:buClr>
                <a:srgbClr val="000000"/>
              </a:buClr>
            </a:pPr>
            <a:r>
              <a:rPr lang="en-GB" sz="2000" dirty="0">
                <a:solidFill>
                  <a:srgbClr val="000000"/>
                </a:solidFill>
              </a:rPr>
              <a:t>1:1 semi-structured interviews</a:t>
            </a:r>
          </a:p>
          <a:p>
            <a:pPr>
              <a:lnSpc>
                <a:spcPct val="114999"/>
              </a:lnSpc>
              <a:buClr>
                <a:srgbClr val="000000"/>
              </a:buClr>
            </a:pPr>
            <a:r>
              <a:rPr lang="en-GB" sz="2000" dirty="0">
                <a:solidFill>
                  <a:srgbClr val="000000"/>
                </a:solidFill>
              </a:rPr>
              <a:t>Questions about GT as reading &amp; writing tool and the acceptability &amp; desirability of its 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1703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Themes and their relevance to EAP assessment</a:t>
            </a:r>
            <a:endParaRPr/>
          </a:p>
        </p:txBody>
      </p:sp>
      <p:sp>
        <p:nvSpPr>
          <p:cNvPr id="158" name="Google Shape;158;p30"/>
          <p:cNvSpPr txBox="1">
            <a:spLocks noGrp="1"/>
          </p:cNvSpPr>
          <p:nvPr>
            <p:ph type="body" idx="1"/>
          </p:nvPr>
        </p:nvSpPr>
        <p:spPr>
          <a:xfrm>
            <a:off x="257950" y="712946"/>
            <a:ext cx="8819804" cy="4295700"/>
          </a:xfrm>
          <a:prstGeom prst="rect">
            <a:avLst/>
          </a:prstGeom>
        </p:spPr>
        <p:txBody>
          <a:bodyPr spcFirstLastPara="1" wrap="square" lIns="91425" tIns="91425" rIns="91425" bIns="91425" anchor="t" anchorCtr="0">
            <a:noAutofit/>
          </a:bodyPr>
          <a:lstStyle/>
          <a:p>
            <a:pPr marL="285750" lvl="0" indent="-285750"/>
            <a:r>
              <a:rPr lang="en-GB" sz="2000" dirty="0">
                <a:solidFill>
                  <a:schemeClr val="tx1"/>
                </a:solidFill>
              </a:rPr>
              <a:t>Policy</a:t>
            </a:r>
            <a:endParaRPr lang="en-US" sz="2000">
              <a:solidFill>
                <a:schemeClr val="tx1"/>
              </a:solidFill>
            </a:endParaRPr>
          </a:p>
          <a:p>
            <a:pPr marL="285750" lvl="0" indent="-285750"/>
            <a:r>
              <a:rPr lang="en-GB" sz="2000" dirty="0">
                <a:solidFill>
                  <a:schemeClr val="tx1"/>
                </a:solidFill>
              </a:rPr>
              <a:t>Academic Integrity/Writing</a:t>
            </a:r>
          </a:p>
          <a:p>
            <a:pPr marL="285750" indent="-285750"/>
            <a:r>
              <a:rPr lang="en-GB" sz="2000" dirty="0">
                <a:solidFill>
                  <a:schemeClr val="tx1"/>
                </a:solidFill>
              </a:rPr>
              <a:t>The wider academic community/Employability</a:t>
            </a:r>
          </a:p>
          <a:p>
            <a:pPr marL="285750" indent="-285750"/>
            <a:r>
              <a:rPr lang="en-GB" sz="2000" dirty="0">
                <a:solidFill>
                  <a:schemeClr val="tx1"/>
                </a:solidFill>
              </a:rPr>
              <a:t>Transition</a:t>
            </a:r>
          </a:p>
        </p:txBody>
      </p:sp>
    </p:spTree>
    <p:extLst>
      <p:ext uri="{BB962C8B-B14F-4D97-AF65-F5344CB8AC3E}">
        <p14:creationId xmlns:p14="http://schemas.microsoft.com/office/powerpoint/2010/main" val="2341134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Policy</a:t>
            </a:r>
            <a:endParaRPr/>
          </a:p>
        </p:txBody>
      </p:sp>
      <p:sp>
        <p:nvSpPr>
          <p:cNvPr id="116" name="Google Shape;11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solidFill>
                  <a:schemeClr val="tx1"/>
                </a:solidFill>
              </a:rPr>
              <a:t>Currently no university policy exists regarding student use of GT or similar technologies.</a:t>
            </a:r>
          </a:p>
          <a:p>
            <a:pPr marL="0" lvl="0" indent="0" algn="l" rtl="0">
              <a:spcBef>
                <a:spcPts val="0"/>
              </a:spcBef>
              <a:spcAft>
                <a:spcPts val="0"/>
              </a:spcAft>
              <a:buNone/>
            </a:pPr>
            <a:endParaRPr lang="en-GB">
              <a:solidFill>
                <a:schemeClr val="tx1"/>
              </a:solidFill>
            </a:endParaRPr>
          </a:p>
          <a:p>
            <a:pPr marL="0" lvl="0" indent="0" algn="l" rtl="0">
              <a:spcBef>
                <a:spcPts val="0"/>
              </a:spcBef>
              <a:spcAft>
                <a:spcPts val="0"/>
              </a:spcAft>
              <a:buNone/>
            </a:pPr>
            <a:endParaRPr>
              <a:solidFill>
                <a:schemeClr val="tx1"/>
              </a:solidFill>
            </a:endParaRPr>
          </a:p>
        </p:txBody>
      </p:sp>
      <p:sp>
        <p:nvSpPr>
          <p:cNvPr id="2" name="Rectangular Callout 1"/>
          <p:cNvSpPr/>
          <p:nvPr/>
        </p:nvSpPr>
        <p:spPr>
          <a:xfrm>
            <a:off x="922240" y="2005445"/>
            <a:ext cx="7247930" cy="2047010"/>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a:solidFill>
                  <a:schemeClr val="tx1"/>
                </a:solidFill>
              </a:rPr>
              <a:t>...</a:t>
            </a:r>
            <a:r>
              <a:rPr lang="en-GB" sz="1800" b="1" u="sng">
                <a:solidFill>
                  <a:schemeClr val="tx1"/>
                </a:solidFill>
              </a:rPr>
              <a:t>the university doesn’t have a regulation on translation</a:t>
            </a:r>
            <a:r>
              <a:rPr lang="en-GB" sz="1800">
                <a:solidFill>
                  <a:schemeClr val="tx1"/>
                </a:solidFill>
              </a:rPr>
              <a:t>, only on proof reading. And acceptable proof reading is really only sentence level spelling and sentence level grammar, basically. So you know… is the implication of all of that is </a:t>
            </a:r>
            <a:r>
              <a:rPr lang="en-GB" sz="1800" b="1" u="sng">
                <a:solidFill>
                  <a:schemeClr val="tx1"/>
                </a:solidFill>
              </a:rPr>
              <a:t>I think all of our rules and regulations are premised on the assumption that students would be writing in English in the first instance</a:t>
            </a:r>
            <a:r>
              <a:rPr lang="en-GB" sz="1800">
                <a:solidFill>
                  <a:schemeClr val="tx1"/>
                </a:solidFill>
              </a:rPr>
              <a:t>. </a:t>
            </a:r>
            <a:endParaRPr lang="en-GB" sz="1800">
              <a:solidFill>
                <a:schemeClr val="tx1"/>
              </a:solidFill>
              <a:cs typeface="Arial"/>
            </a:endParaRPr>
          </a:p>
          <a:p>
            <a:r>
              <a:rPr lang="en-GB" sz="1600">
                <a:solidFill>
                  <a:schemeClr val="tx1"/>
                </a:solidFill>
                <a:cs typeface="Arial"/>
              </a:rPr>
              <a:t>Associate Professor, Social Sciences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23718"/>
            <a:ext cx="8520600" cy="572700"/>
          </a:xfrm>
        </p:spPr>
        <p:txBody>
          <a:bodyPr/>
          <a:lstStyle/>
          <a:p>
            <a:r>
              <a:rPr lang="en-GB"/>
              <a:t>Academic Integrity/Writing</a:t>
            </a:r>
          </a:p>
        </p:txBody>
      </p:sp>
      <p:sp>
        <p:nvSpPr>
          <p:cNvPr id="6" name="TextBox 5"/>
          <p:cNvSpPr txBox="1"/>
          <p:nvPr/>
        </p:nvSpPr>
        <p:spPr>
          <a:xfrm>
            <a:off x="241069" y="1184607"/>
            <a:ext cx="4212827" cy="1046440"/>
          </a:xfrm>
          <a:prstGeom prst="rect">
            <a:avLst/>
          </a:prstGeom>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600" u="sng">
                <a:effectLst>
                  <a:outerShdw blurRad="38100" dist="38100" dir="2700000" algn="tl">
                    <a:srgbClr val="000000">
                      <a:alpha val="43137"/>
                    </a:srgbClr>
                  </a:outerShdw>
                </a:effectLst>
              </a:rPr>
              <a:t>Where in our codes of practise does it say </a:t>
            </a:r>
            <a:r>
              <a:rPr lang="en-GB" sz="1600"/>
              <a:t>that students have to write all their work in English?</a:t>
            </a:r>
          </a:p>
          <a:p>
            <a:pPr algn="ctr"/>
            <a:r>
              <a:rPr lang="en-GB"/>
              <a:t>Senior lecturer, Biology</a:t>
            </a:r>
          </a:p>
        </p:txBody>
      </p:sp>
      <p:sp>
        <p:nvSpPr>
          <p:cNvPr id="7" name="TextBox 6"/>
          <p:cNvSpPr txBox="1"/>
          <p:nvPr/>
        </p:nvSpPr>
        <p:spPr>
          <a:xfrm>
            <a:off x="241069" y="2377071"/>
            <a:ext cx="4212827" cy="1046440"/>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t>... the sort of classic thing in academic misconduct, we’ve got suspicions of </a:t>
            </a:r>
            <a:r>
              <a:rPr lang="en-GB" sz="1600" u="sng">
                <a:effectLst>
                  <a:outerShdw blurRad="38100" dist="38100" dir="2700000" algn="tl">
                    <a:srgbClr val="000000">
                      <a:alpha val="43137"/>
                    </a:srgbClr>
                  </a:outerShdw>
                </a:effectLst>
              </a:rPr>
              <a:t>false authorship, which this clearly </a:t>
            </a:r>
            <a:r>
              <a:rPr lang="en-GB" sz="1600" i="1" u="sng">
                <a:effectLst>
                  <a:outerShdw blurRad="38100" dist="38100" dir="2700000" algn="tl">
                    <a:srgbClr val="000000">
                      <a:alpha val="43137"/>
                    </a:srgbClr>
                  </a:outerShdw>
                </a:effectLst>
              </a:rPr>
              <a:t>isn’t…</a:t>
            </a:r>
            <a:endParaRPr lang="en-GB" sz="1600" u="sng">
              <a:effectLst>
                <a:outerShdw blurRad="38100" dist="38100" dir="2700000" algn="tl">
                  <a:srgbClr val="000000">
                    <a:alpha val="43137"/>
                  </a:srgbClr>
                </a:outerShdw>
              </a:effectLst>
            </a:endParaRPr>
          </a:p>
          <a:p>
            <a:r>
              <a:rPr lang="en-GB"/>
              <a:t>Associate Professor, Social Sciences</a:t>
            </a:r>
            <a:endParaRPr lang="en-GB">
              <a:cs typeface="Arial"/>
            </a:endParaRPr>
          </a:p>
        </p:txBody>
      </p:sp>
      <p:sp>
        <p:nvSpPr>
          <p:cNvPr id="8" name="TextBox 7"/>
          <p:cNvSpPr txBox="1"/>
          <p:nvPr/>
        </p:nvSpPr>
        <p:spPr>
          <a:xfrm>
            <a:off x="1354321" y="3571226"/>
            <a:ext cx="6479247" cy="800219"/>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t>Well, I think this is </a:t>
            </a:r>
            <a:r>
              <a:rPr lang="en-GB" sz="1600" u="sng">
                <a:effectLst>
                  <a:outerShdw blurRad="38100" dist="38100" dir="2700000" algn="tl">
                    <a:srgbClr val="000000">
                      <a:alpha val="43137"/>
                    </a:srgbClr>
                  </a:outerShdw>
                </a:effectLst>
              </a:rPr>
              <a:t>a minefield</a:t>
            </a:r>
            <a:r>
              <a:rPr lang="en-GB" sz="1600" u="sng"/>
              <a:t>.</a:t>
            </a:r>
            <a:r>
              <a:rPr lang="en-GB" sz="1600"/>
              <a:t> I think institutions have got a bit of </a:t>
            </a:r>
            <a:r>
              <a:rPr lang="en-GB" sz="1600" u="sng">
                <a:effectLst>
                  <a:outerShdw blurRad="38100" dist="38100" dir="2700000" algn="tl">
                    <a:srgbClr val="000000">
                      <a:alpha val="43137"/>
                    </a:srgbClr>
                  </a:outerShdw>
                </a:effectLst>
              </a:rPr>
              <a:t>a nettle to grasp </a:t>
            </a:r>
            <a:r>
              <a:rPr lang="en-GB" sz="1600"/>
              <a:t>here […] you are identifying </a:t>
            </a:r>
            <a:r>
              <a:rPr lang="en-GB" sz="1600" u="sng">
                <a:effectLst>
                  <a:outerShdw blurRad="38100" dist="38100" dir="2700000" algn="tl">
                    <a:srgbClr val="000000">
                      <a:alpha val="43137"/>
                    </a:srgbClr>
                  </a:outerShdw>
                </a:effectLst>
              </a:rPr>
              <a:t>a very significant problem</a:t>
            </a:r>
            <a:r>
              <a:rPr lang="en-GB" sz="1600"/>
              <a:t>.</a:t>
            </a:r>
          </a:p>
          <a:p>
            <a:r>
              <a:rPr lang="en-GB"/>
              <a:t>Professor, Social Sciences</a:t>
            </a:r>
            <a:endParaRPr lang="en-GB">
              <a:cs typeface="Arial"/>
            </a:endParaRPr>
          </a:p>
        </p:txBody>
      </p:sp>
      <p:sp>
        <p:nvSpPr>
          <p:cNvPr id="9" name="TextBox 8"/>
          <p:cNvSpPr txBox="1"/>
          <p:nvPr/>
        </p:nvSpPr>
        <p:spPr>
          <a:xfrm>
            <a:off x="4572248" y="1184607"/>
            <a:ext cx="4330683" cy="1538883"/>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600"/>
              <a:t>... </a:t>
            </a:r>
            <a:r>
              <a:rPr lang="en-GB" sz="1600" u="sng">
                <a:effectLst>
                  <a:outerShdw blurRad="38100" dist="38100" dir="2700000" algn="tl">
                    <a:srgbClr val="000000">
                      <a:alpha val="43137"/>
                    </a:srgbClr>
                  </a:outerShdw>
                </a:effectLst>
              </a:rPr>
              <a:t>they would be submitting something that is not their own work </a:t>
            </a:r>
            <a:r>
              <a:rPr lang="en-GB" sz="1600"/>
              <a:t>in the sense that the English words that had been selected would not have been their own creation.</a:t>
            </a:r>
          </a:p>
          <a:p>
            <a:r>
              <a:rPr lang="en-GB"/>
              <a:t>Academic Services</a:t>
            </a:r>
            <a:endParaRPr lang="en-GB">
              <a:cs typeface="Arial"/>
            </a:endParaRPr>
          </a:p>
          <a:p>
            <a:endParaRPr lang="en-GB" sz="1600"/>
          </a:p>
        </p:txBody>
      </p:sp>
    </p:spTree>
    <p:extLst>
      <p:ext uri="{BB962C8B-B14F-4D97-AF65-F5344CB8AC3E}">
        <p14:creationId xmlns:p14="http://schemas.microsoft.com/office/powerpoint/2010/main" val="35747406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1372</Words>
  <Application>Microsoft Office PowerPoint</Application>
  <PresentationFormat>On-screen Show (16:9)</PresentationFormat>
  <Paragraphs>143</Paragraphs>
  <Slides>21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Courier New</vt:lpstr>
      <vt:lpstr>Roboto</vt:lpstr>
      <vt:lpstr>Simple Light</vt:lpstr>
      <vt:lpstr>Distraction or development? What are the potential effects of Google Translate in EAP assessment?</vt:lpstr>
      <vt:lpstr>Outline</vt:lpstr>
      <vt:lpstr>In 2014</vt:lpstr>
      <vt:lpstr>Comparison - errors highlighted, student writing</vt:lpstr>
      <vt:lpstr>So what?</vt:lpstr>
      <vt:lpstr>So we asked some academics</vt:lpstr>
      <vt:lpstr>Themes and their relevance to EAP assessment</vt:lpstr>
      <vt:lpstr>Policy</vt:lpstr>
      <vt:lpstr>Academic Integrity/Writing</vt:lpstr>
      <vt:lpstr>Control</vt:lpstr>
      <vt:lpstr>Employability</vt:lpstr>
      <vt:lpstr>The wider academic community</vt:lpstr>
      <vt:lpstr>Transition</vt:lpstr>
      <vt:lpstr>Themes and their relevance to EAP assessment</vt:lpstr>
      <vt:lpstr>So, what about GT in EAP?</vt:lpstr>
      <vt:lpstr>So, what about GT in EAP assessment?</vt:lpstr>
      <vt:lpstr>Arising Issues</vt:lpstr>
      <vt:lpstr>On a more global scale</vt:lpstr>
      <vt:lpstr>Distraction or development? Or an opportunity?</vt:lpstr>
      <vt:lpstr>Thank you for listening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Distraction or development? What are the potential effects of Google Translate in EAP assessment?</dc:title>
  <dc:creator>Michael Groves</dc:creator>
  <cp:lastModifiedBy>Michael Groves (Birmingham International Academy)</cp:lastModifiedBy>
  <cp:revision>140</cp:revision>
  <dcterms:modified xsi:type="dcterms:W3CDTF">2019-03-18T14:36:26Z</dcterms:modified>
</cp:coreProperties>
</file>