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256" r:id="rId2"/>
    <p:sldId id="273" r:id="rId3"/>
    <p:sldId id="287" r:id="rId4"/>
    <p:sldId id="281" r:id="rId5"/>
    <p:sldId id="284" r:id="rId6"/>
    <p:sldId id="267" r:id="rId7"/>
    <p:sldId id="277" r:id="rId8"/>
    <p:sldId id="257" r:id="rId9"/>
    <p:sldId id="276" r:id="rId10"/>
    <p:sldId id="261" r:id="rId11"/>
    <p:sldId id="268" r:id="rId12"/>
    <p:sldId id="274" r:id="rId13"/>
    <p:sldId id="269" r:id="rId14"/>
    <p:sldId id="297" r:id="rId15"/>
    <p:sldId id="265" r:id="rId16"/>
    <p:sldId id="266" r:id="rId17"/>
    <p:sldId id="278" r:id="rId18"/>
    <p:sldId id="280" r:id="rId19"/>
    <p:sldId id="262" r:id="rId20"/>
    <p:sldId id="279" r:id="rId21"/>
    <p:sldId id="290" r:id="rId22"/>
    <p:sldId id="282" r:id="rId23"/>
    <p:sldId id="291" r:id="rId24"/>
    <p:sldId id="288" r:id="rId25"/>
    <p:sldId id="295" r:id="rId26"/>
    <p:sldId id="294" r:id="rId27"/>
    <p:sldId id="298" r:id="rId28"/>
    <p:sldId id="289" r:id="rId29"/>
    <p:sldId id="283" r:id="rId30"/>
    <p:sldId id="263" r:id="rId31"/>
    <p:sldId id="285" r:id="rId32"/>
    <p:sldId id="286" r:id="rId33"/>
    <p:sldId id="293" r:id="rId3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C94333-77E0-413E-BBA1-537DB6991E4D}" v="2" dt="2019-02-22T14:59:34.475"/>
    <p1510:client id="{A33F29C8-0E0E-4763-A94A-EC80BB5F54BE}" v="635" dt="2019-02-22T16:50:52.90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8" autoAdjust="0"/>
    <p:restoredTop sz="94660"/>
  </p:normalViewPr>
  <p:slideViewPr>
    <p:cSldViewPr snapToGrid="0">
      <p:cViewPr varScale="1">
        <p:scale>
          <a:sx n="73" d="100"/>
          <a:sy n="73" d="100"/>
        </p:scale>
        <p:origin x="54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659DFA4-E681-430E-88F9-6BD64E572DCB}" type="doc">
      <dgm:prSet loTypeId="urn:microsoft.com/office/officeart/2005/8/layout/hierarchy1" loCatId="hierarchy" qsTypeId="urn:microsoft.com/office/officeart/2005/8/quickstyle/simple4" qsCatId="simple" csTypeId="urn:microsoft.com/office/officeart/2005/8/colors/accent0_3" csCatId="mainScheme" phldr="1"/>
      <dgm:spPr/>
      <dgm:t>
        <a:bodyPr/>
        <a:lstStyle/>
        <a:p>
          <a:endParaRPr lang="en-US"/>
        </a:p>
      </dgm:t>
    </dgm:pt>
    <dgm:pt modelId="{8EAD7773-8870-45C8-BDF5-A0C45A793048}">
      <dgm:prSet/>
      <dgm:spPr/>
      <dgm:t>
        <a:bodyPr/>
        <a:lstStyle/>
        <a:p>
          <a:r>
            <a:rPr lang="en-US" dirty="0"/>
            <a:t>For each module, </a:t>
          </a:r>
          <a:r>
            <a:rPr lang="en-GB" dirty="0"/>
            <a:t>students produce an on-line </a:t>
          </a:r>
          <a:r>
            <a:rPr lang="en-US" dirty="0"/>
            <a:t>portfolio of four pieces </a:t>
          </a:r>
          <a:r>
            <a:rPr lang="en-US" dirty="0" smtClean="0"/>
            <a:t>of </a:t>
          </a:r>
          <a:r>
            <a:rPr lang="en-GB" dirty="0" smtClean="0"/>
            <a:t>work</a:t>
          </a:r>
          <a:r>
            <a:rPr lang="en-US" dirty="0"/>
            <a:t>.  </a:t>
          </a:r>
        </a:p>
      </dgm:t>
    </dgm:pt>
    <dgm:pt modelId="{F0F94868-613C-4095-890C-0A0DA42FF79E}" type="parTrans" cxnId="{9B7E23B8-E20F-40E6-BC1B-4DD5C4600684}">
      <dgm:prSet/>
      <dgm:spPr/>
      <dgm:t>
        <a:bodyPr/>
        <a:lstStyle/>
        <a:p>
          <a:endParaRPr lang="en-US"/>
        </a:p>
      </dgm:t>
    </dgm:pt>
    <dgm:pt modelId="{891440FE-0F19-44C6-AB96-30B7EB56C668}" type="sibTrans" cxnId="{9B7E23B8-E20F-40E6-BC1B-4DD5C4600684}">
      <dgm:prSet/>
      <dgm:spPr/>
      <dgm:t>
        <a:bodyPr/>
        <a:lstStyle/>
        <a:p>
          <a:endParaRPr lang="en-US"/>
        </a:p>
      </dgm:t>
    </dgm:pt>
    <dgm:pt modelId="{EE099C11-5D0C-4163-8CBA-C6E9A78A1B48}">
      <dgm:prSet/>
      <dgm:spPr/>
      <dgm:t>
        <a:bodyPr/>
        <a:lstStyle/>
        <a:p>
          <a:r>
            <a:rPr lang="en-US" dirty="0"/>
            <a:t>Each piece of work will </a:t>
          </a:r>
          <a:r>
            <a:rPr lang="en-US" dirty="0" smtClean="0"/>
            <a:t>generate self-evaluation</a:t>
          </a:r>
          <a:r>
            <a:rPr lang="en-US" dirty="0"/>
            <a:t>, peer discussion and </a:t>
          </a:r>
          <a:r>
            <a:rPr lang="en-GB" dirty="0"/>
            <a:t>tutor </a:t>
          </a:r>
          <a:r>
            <a:rPr lang="en-US" dirty="0"/>
            <a:t>comments.  </a:t>
          </a:r>
        </a:p>
      </dgm:t>
    </dgm:pt>
    <dgm:pt modelId="{84E4899E-A939-462F-A4C3-B3C8B0BA162A}" type="parTrans" cxnId="{7A445CBE-3495-45BE-84C6-E298E18AF087}">
      <dgm:prSet/>
      <dgm:spPr/>
      <dgm:t>
        <a:bodyPr/>
        <a:lstStyle/>
        <a:p>
          <a:endParaRPr lang="en-US"/>
        </a:p>
      </dgm:t>
    </dgm:pt>
    <dgm:pt modelId="{CBC52651-975C-4853-97FD-92B97D498852}" type="sibTrans" cxnId="{7A445CBE-3495-45BE-84C6-E298E18AF087}">
      <dgm:prSet/>
      <dgm:spPr/>
      <dgm:t>
        <a:bodyPr/>
        <a:lstStyle/>
        <a:p>
          <a:endParaRPr lang="en-US"/>
        </a:p>
      </dgm:t>
    </dgm:pt>
    <dgm:pt modelId="{A476F82F-0F32-499B-B011-FD0F1F56787E}" type="pres">
      <dgm:prSet presAssocID="{0659DFA4-E681-430E-88F9-6BD64E572DCB}" presName="hierChild1" presStyleCnt="0">
        <dgm:presLayoutVars>
          <dgm:chPref val="1"/>
          <dgm:dir/>
          <dgm:animOne val="branch"/>
          <dgm:animLvl val="lvl"/>
          <dgm:resizeHandles/>
        </dgm:presLayoutVars>
      </dgm:prSet>
      <dgm:spPr/>
      <dgm:t>
        <a:bodyPr/>
        <a:lstStyle/>
        <a:p>
          <a:endParaRPr lang="en-US"/>
        </a:p>
      </dgm:t>
    </dgm:pt>
    <dgm:pt modelId="{88953FE3-3394-408B-BFEF-A0B5409FBC9B}" type="pres">
      <dgm:prSet presAssocID="{8EAD7773-8870-45C8-BDF5-A0C45A793048}" presName="hierRoot1" presStyleCnt="0"/>
      <dgm:spPr/>
    </dgm:pt>
    <dgm:pt modelId="{991F840C-407E-4C14-8686-287CB316F557}" type="pres">
      <dgm:prSet presAssocID="{8EAD7773-8870-45C8-BDF5-A0C45A793048}" presName="composite" presStyleCnt="0"/>
      <dgm:spPr/>
    </dgm:pt>
    <dgm:pt modelId="{65EC56D8-939A-498D-AF96-05A5A7BDB10C}" type="pres">
      <dgm:prSet presAssocID="{8EAD7773-8870-45C8-BDF5-A0C45A793048}" presName="background" presStyleLbl="node0" presStyleIdx="0" presStyleCnt="2"/>
      <dgm:spPr/>
    </dgm:pt>
    <dgm:pt modelId="{75CD42C5-6287-4182-B71D-E1D426B8868A}" type="pres">
      <dgm:prSet presAssocID="{8EAD7773-8870-45C8-BDF5-A0C45A793048}" presName="text" presStyleLbl="fgAcc0" presStyleIdx="0" presStyleCnt="2">
        <dgm:presLayoutVars>
          <dgm:chPref val="3"/>
        </dgm:presLayoutVars>
      </dgm:prSet>
      <dgm:spPr/>
      <dgm:t>
        <a:bodyPr/>
        <a:lstStyle/>
        <a:p>
          <a:endParaRPr lang="en-US"/>
        </a:p>
      </dgm:t>
    </dgm:pt>
    <dgm:pt modelId="{376669E5-9887-45DC-91C5-FA7BF76E7940}" type="pres">
      <dgm:prSet presAssocID="{8EAD7773-8870-45C8-BDF5-A0C45A793048}" presName="hierChild2" presStyleCnt="0"/>
      <dgm:spPr/>
    </dgm:pt>
    <dgm:pt modelId="{BB77DBEF-6890-44CF-AE8C-1AD4A86F05C6}" type="pres">
      <dgm:prSet presAssocID="{EE099C11-5D0C-4163-8CBA-C6E9A78A1B48}" presName="hierRoot1" presStyleCnt="0"/>
      <dgm:spPr/>
    </dgm:pt>
    <dgm:pt modelId="{4172DA5F-9682-43B9-8EEE-57F4ACB467B5}" type="pres">
      <dgm:prSet presAssocID="{EE099C11-5D0C-4163-8CBA-C6E9A78A1B48}" presName="composite" presStyleCnt="0"/>
      <dgm:spPr/>
    </dgm:pt>
    <dgm:pt modelId="{0B3D0C36-155F-4720-8CE3-8A0A68B71261}" type="pres">
      <dgm:prSet presAssocID="{EE099C11-5D0C-4163-8CBA-C6E9A78A1B48}" presName="background" presStyleLbl="node0" presStyleIdx="1" presStyleCnt="2"/>
      <dgm:spPr/>
    </dgm:pt>
    <dgm:pt modelId="{E0DCCA75-7A18-4A45-BF5D-7997670B2E7B}" type="pres">
      <dgm:prSet presAssocID="{EE099C11-5D0C-4163-8CBA-C6E9A78A1B48}" presName="text" presStyleLbl="fgAcc0" presStyleIdx="1" presStyleCnt="2">
        <dgm:presLayoutVars>
          <dgm:chPref val="3"/>
        </dgm:presLayoutVars>
      </dgm:prSet>
      <dgm:spPr/>
      <dgm:t>
        <a:bodyPr/>
        <a:lstStyle/>
        <a:p>
          <a:endParaRPr lang="en-US"/>
        </a:p>
      </dgm:t>
    </dgm:pt>
    <dgm:pt modelId="{49E8020C-DCBC-4D83-9E14-87A4440E33BA}" type="pres">
      <dgm:prSet presAssocID="{EE099C11-5D0C-4163-8CBA-C6E9A78A1B48}" presName="hierChild2" presStyleCnt="0"/>
      <dgm:spPr/>
    </dgm:pt>
  </dgm:ptLst>
  <dgm:cxnLst>
    <dgm:cxn modelId="{8A9DF1CE-88BC-4B78-B4E5-932C6291536C}" type="presOf" srcId="{0659DFA4-E681-430E-88F9-6BD64E572DCB}" destId="{A476F82F-0F32-499B-B011-FD0F1F56787E}" srcOrd="0" destOrd="0" presId="urn:microsoft.com/office/officeart/2005/8/layout/hierarchy1"/>
    <dgm:cxn modelId="{7A445CBE-3495-45BE-84C6-E298E18AF087}" srcId="{0659DFA4-E681-430E-88F9-6BD64E572DCB}" destId="{EE099C11-5D0C-4163-8CBA-C6E9A78A1B48}" srcOrd="1" destOrd="0" parTransId="{84E4899E-A939-462F-A4C3-B3C8B0BA162A}" sibTransId="{CBC52651-975C-4853-97FD-92B97D498852}"/>
    <dgm:cxn modelId="{6CC3AD74-E4AE-4C85-B7D7-EF60C876DD57}" type="presOf" srcId="{8EAD7773-8870-45C8-BDF5-A0C45A793048}" destId="{75CD42C5-6287-4182-B71D-E1D426B8868A}" srcOrd="0" destOrd="0" presId="urn:microsoft.com/office/officeart/2005/8/layout/hierarchy1"/>
    <dgm:cxn modelId="{9B7E23B8-E20F-40E6-BC1B-4DD5C4600684}" srcId="{0659DFA4-E681-430E-88F9-6BD64E572DCB}" destId="{8EAD7773-8870-45C8-BDF5-A0C45A793048}" srcOrd="0" destOrd="0" parTransId="{F0F94868-613C-4095-890C-0A0DA42FF79E}" sibTransId="{891440FE-0F19-44C6-AB96-30B7EB56C668}"/>
    <dgm:cxn modelId="{7C37D514-D92D-46EA-97D8-D9B24580FA95}" type="presOf" srcId="{EE099C11-5D0C-4163-8CBA-C6E9A78A1B48}" destId="{E0DCCA75-7A18-4A45-BF5D-7997670B2E7B}" srcOrd="0" destOrd="0" presId="urn:microsoft.com/office/officeart/2005/8/layout/hierarchy1"/>
    <dgm:cxn modelId="{246037B7-21B7-4D6E-BE85-A64EF777968D}" type="presParOf" srcId="{A476F82F-0F32-499B-B011-FD0F1F56787E}" destId="{88953FE3-3394-408B-BFEF-A0B5409FBC9B}" srcOrd="0" destOrd="0" presId="urn:microsoft.com/office/officeart/2005/8/layout/hierarchy1"/>
    <dgm:cxn modelId="{E868DD15-F596-4B3C-9836-364912037840}" type="presParOf" srcId="{88953FE3-3394-408B-BFEF-A0B5409FBC9B}" destId="{991F840C-407E-4C14-8686-287CB316F557}" srcOrd="0" destOrd="0" presId="urn:microsoft.com/office/officeart/2005/8/layout/hierarchy1"/>
    <dgm:cxn modelId="{EB7B2600-D778-4672-89FD-9605E225884C}" type="presParOf" srcId="{991F840C-407E-4C14-8686-287CB316F557}" destId="{65EC56D8-939A-498D-AF96-05A5A7BDB10C}" srcOrd="0" destOrd="0" presId="urn:microsoft.com/office/officeart/2005/8/layout/hierarchy1"/>
    <dgm:cxn modelId="{967091FC-7852-4AFE-91C6-62E3A67303E2}" type="presParOf" srcId="{991F840C-407E-4C14-8686-287CB316F557}" destId="{75CD42C5-6287-4182-B71D-E1D426B8868A}" srcOrd="1" destOrd="0" presId="urn:microsoft.com/office/officeart/2005/8/layout/hierarchy1"/>
    <dgm:cxn modelId="{FD204AFA-13CD-4A64-8783-40BC8CC9F76E}" type="presParOf" srcId="{88953FE3-3394-408B-BFEF-A0B5409FBC9B}" destId="{376669E5-9887-45DC-91C5-FA7BF76E7940}" srcOrd="1" destOrd="0" presId="urn:microsoft.com/office/officeart/2005/8/layout/hierarchy1"/>
    <dgm:cxn modelId="{71D2D9B7-2250-4752-8F7E-5F0F44F40962}" type="presParOf" srcId="{A476F82F-0F32-499B-B011-FD0F1F56787E}" destId="{BB77DBEF-6890-44CF-AE8C-1AD4A86F05C6}" srcOrd="1" destOrd="0" presId="urn:microsoft.com/office/officeart/2005/8/layout/hierarchy1"/>
    <dgm:cxn modelId="{A31FDFAF-8375-4ECA-ABF5-0A531B53CDB7}" type="presParOf" srcId="{BB77DBEF-6890-44CF-AE8C-1AD4A86F05C6}" destId="{4172DA5F-9682-43B9-8EEE-57F4ACB467B5}" srcOrd="0" destOrd="0" presId="urn:microsoft.com/office/officeart/2005/8/layout/hierarchy1"/>
    <dgm:cxn modelId="{F83460A8-1B84-4B5E-AFA9-1289A393D3F2}" type="presParOf" srcId="{4172DA5F-9682-43B9-8EEE-57F4ACB467B5}" destId="{0B3D0C36-155F-4720-8CE3-8A0A68B71261}" srcOrd="0" destOrd="0" presId="urn:microsoft.com/office/officeart/2005/8/layout/hierarchy1"/>
    <dgm:cxn modelId="{858A02BB-C6F1-40AD-8FC4-323D70081CDE}" type="presParOf" srcId="{4172DA5F-9682-43B9-8EEE-57F4ACB467B5}" destId="{E0DCCA75-7A18-4A45-BF5D-7997670B2E7B}" srcOrd="1" destOrd="0" presId="urn:microsoft.com/office/officeart/2005/8/layout/hierarchy1"/>
    <dgm:cxn modelId="{5BB9ADF9-2117-4401-8A7D-7908FCD78FD5}" type="presParOf" srcId="{BB77DBEF-6890-44CF-AE8C-1AD4A86F05C6}" destId="{49E8020C-DCBC-4D83-9E14-87A4440E33BA}"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69D9478-F86B-418E-A1CF-A44A1AB785AE}" type="doc">
      <dgm:prSet loTypeId="urn:microsoft.com/office/officeart/2005/8/layout/cycle3" loCatId="cycle" qsTypeId="urn:microsoft.com/office/officeart/2005/8/quickstyle/simple2" qsCatId="simple" csTypeId="urn:microsoft.com/office/officeart/2005/8/colors/colorful5" csCatId="colorful" phldr="1"/>
      <dgm:spPr/>
      <dgm:t>
        <a:bodyPr/>
        <a:lstStyle/>
        <a:p>
          <a:endParaRPr lang="en-US"/>
        </a:p>
      </dgm:t>
    </dgm:pt>
    <dgm:pt modelId="{2EBD1960-4696-499C-B8A1-045B0031AEEA}">
      <dgm:prSet/>
      <dgm:spPr/>
      <dgm:t>
        <a:bodyPr/>
        <a:lstStyle/>
        <a:p>
          <a:pPr>
            <a:defRPr cap="all"/>
          </a:pPr>
          <a:r>
            <a:rPr lang="en-GB" dirty="0"/>
            <a:t>Subject lecturers</a:t>
          </a:r>
          <a:endParaRPr lang="en-US" dirty="0"/>
        </a:p>
      </dgm:t>
    </dgm:pt>
    <dgm:pt modelId="{FF8ABCCB-2BB9-4103-8427-DFD9660C6A16}" type="parTrans" cxnId="{A689DD60-7F0A-457A-9918-8FCE172E5419}">
      <dgm:prSet/>
      <dgm:spPr/>
      <dgm:t>
        <a:bodyPr/>
        <a:lstStyle/>
        <a:p>
          <a:endParaRPr lang="en-US"/>
        </a:p>
      </dgm:t>
    </dgm:pt>
    <dgm:pt modelId="{39BD7A30-4549-44A5-B735-0784AD9398D3}" type="sibTrans" cxnId="{A689DD60-7F0A-457A-9918-8FCE172E5419}">
      <dgm:prSet/>
      <dgm:spPr/>
      <dgm:t>
        <a:bodyPr/>
        <a:lstStyle/>
        <a:p>
          <a:endParaRPr lang="en-US"/>
        </a:p>
      </dgm:t>
    </dgm:pt>
    <dgm:pt modelId="{2BE6996F-7048-4E71-ABFA-BD8C65C0DC8B}">
      <dgm:prSet/>
      <dgm:spPr/>
      <dgm:t>
        <a:bodyPr/>
        <a:lstStyle/>
        <a:p>
          <a:pPr>
            <a:defRPr cap="all"/>
          </a:pPr>
          <a:r>
            <a:rPr lang="en-GB"/>
            <a:t>Students</a:t>
          </a:r>
          <a:endParaRPr lang="en-US"/>
        </a:p>
      </dgm:t>
    </dgm:pt>
    <dgm:pt modelId="{C2BD78C6-CA29-476C-9427-519944810DF5}" type="parTrans" cxnId="{477758CA-BB0F-494A-8E6B-AB3D6FA4A008}">
      <dgm:prSet/>
      <dgm:spPr/>
      <dgm:t>
        <a:bodyPr/>
        <a:lstStyle/>
        <a:p>
          <a:endParaRPr lang="en-US"/>
        </a:p>
      </dgm:t>
    </dgm:pt>
    <dgm:pt modelId="{341AF63E-0A6E-46B5-AD44-4ACEA8331684}" type="sibTrans" cxnId="{477758CA-BB0F-494A-8E6B-AB3D6FA4A008}">
      <dgm:prSet/>
      <dgm:spPr/>
      <dgm:t>
        <a:bodyPr/>
        <a:lstStyle/>
        <a:p>
          <a:endParaRPr lang="en-US"/>
        </a:p>
      </dgm:t>
    </dgm:pt>
    <dgm:pt modelId="{2F8845CC-906D-4A97-A4BB-07777C1BC418}">
      <dgm:prSet/>
      <dgm:spPr/>
      <dgm:t>
        <a:bodyPr/>
        <a:lstStyle/>
        <a:p>
          <a:pPr>
            <a:defRPr cap="all"/>
          </a:pPr>
          <a:r>
            <a:rPr lang="en-GB">
              <a:cs typeface="Calibri Light"/>
            </a:rPr>
            <a:t>ESP developments</a:t>
          </a:r>
        </a:p>
      </dgm:t>
    </dgm:pt>
    <dgm:pt modelId="{E9ABFE10-9D49-4E86-A220-4778D7A99919}" type="parTrans" cxnId="{ABBF7F76-70B4-4F1A-8CC0-105374F30757}">
      <dgm:prSet/>
      <dgm:spPr/>
      <dgm:t>
        <a:bodyPr/>
        <a:lstStyle/>
        <a:p>
          <a:endParaRPr lang="en-US"/>
        </a:p>
      </dgm:t>
    </dgm:pt>
    <dgm:pt modelId="{F35D5194-DA3A-4EF2-8B8A-6FF267BE1B64}" type="sibTrans" cxnId="{ABBF7F76-70B4-4F1A-8CC0-105374F30757}">
      <dgm:prSet/>
      <dgm:spPr/>
      <dgm:t>
        <a:bodyPr/>
        <a:lstStyle/>
        <a:p>
          <a:endParaRPr lang="en-US"/>
        </a:p>
      </dgm:t>
    </dgm:pt>
    <dgm:pt modelId="{369CBE11-92F3-4FC9-821C-4D8A2551667B}">
      <dgm:prSet/>
      <dgm:spPr/>
      <dgm:t>
        <a:bodyPr/>
        <a:lstStyle/>
        <a:p>
          <a:pPr>
            <a:defRPr cap="all"/>
          </a:pPr>
          <a:r>
            <a:rPr lang="en-GB">
              <a:cs typeface="Calibri Light" panose="020F0302020204030204"/>
            </a:rPr>
            <a:t>Personal experience</a:t>
          </a:r>
        </a:p>
      </dgm:t>
    </dgm:pt>
    <dgm:pt modelId="{C8F955E5-4420-4CD0-8C94-22B74C6DE225}" type="parTrans" cxnId="{FF6659DA-F829-4826-A6A4-F8853683E920}">
      <dgm:prSet/>
      <dgm:spPr/>
      <dgm:t>
        <a:bodyPr/>
        <a:lstStyle/>
        <a:p>
          <a:endParaRPr lang="en-US"/>
        </a:p>
      </dgm:t>
    </dgm:pt>
    <dgm:pt modelId="{1D84580C-028D-4E4B-96B1-D8605273FDD8}" type="sibTrans" cxnId="{FF6659DA-F829-4826-A6A4-F8853683E920}">
      <dgm:prSet/>
      <dgm:spPr/>
      <dgm:t>
        <a:bodyPr/>
        <a:lstStyle/>
        <a:p>
          <a:endParaRPr lang="en-US"/>
        </a:p>
      </dgm:t>
    </dgm:pt>
    <dgm:pt modelId="{89A4683F-46BD-4CC8-8E93-EA8C0427FD8C}">
      <dgm:prSet/>
      <dgm:spPr/>
      <dgm:t>
        <a:bodyPr/>
        <a:lstStyle/>
        <a:p>
          <a:pPr>
            <a:defRPr cap="all"/>
          </a:pPr>
          <a:r>
            <a:rPr lang="en-GB">
              <a:cs typeface="Calibri Light"/>
            </a:rPr>
            <a:t>Literature/ </a:t>
          </a:r>
          <a:r>
            <a:rPr lang="en-GB" dirty="0"/>
            <a:t>Science writing guides</a:t>
          </a:r>
          <a:endParaRPr lang="en-US" dirty="0">
            <a:cs typeface="Calibri Light"/>
          </a:endParaRPr>
        </a:p>
      </dgm:t>
    </dgm:pt>
    <dgm:pt modelId="{AE3C9419-80C1-4513-B183-60327972AE18}" type="parTrans" cxnId="{1B13E6B8-DD65-4693-963C-7460AD9E0AE7}">
      <dgm:prSet/>
      <dgm:spPr/>
    </dgm:pt>
    <dgm:pt modelId="{D263327A-CA32-469D-969C-8E9E19D1B612}" type="sibTrans" cxnId="{1B13E6B8-DD65-4693-963C-7460AD9E0AE7}">
      <dgm:prSet/>
      <dgm:spPr/>
    </dgm:pt>
    <dgm:pt modelId="{CECAD9DA-B366-4119-BC91-CD6C5F143DC3}" type="pres">
      <dgm:prSet presAssocID="{269D9478-F86B-418E-A1CF-A44A1AB785AE}" presName="Name0" presStyleCnt="0">
        <dgm:presLayoutVars>
          <dgm:dir/>
          <dgm:resizeHandles val="exact"/>
        </dgm:presLayoutVars>
      </dgm:prSet>
      <dgm:spPr/>
      <dgm:t>
        <a:bodyPr/>
        <a:lstStyle/>
        <a:p>
          <a:endParaRPr lang="en-US"/>
        </a:p>
      </dgm:t>
    </dgm:pt>
    <dgm:pt modelId="{61ABE03F-D3D9-4416-A93D-9672F66C0DCE}" type="pres">
      <dgm:prSet presAssocID="{269D9478-F86B-418E-A1CF-A44A1AB785AE}" presName="cycle" presStyleCnt="0"/>
      <dgm:spPr/>
    </dgm:pt>
    <dgm:pt modelId="{A22C55F0-E190-47C6-8123-52CC5B0C00C2}" type="pres">
      <dgm:prSet presAssocID="{2EBD1960-4696-499C-B8A1-045B0031AEEA}" presName="nodeFirstNode" presStyleLbl="node1" presStyleIdx="0" presStyleCnt="5">
        <dgm:presLayoutVars>
          <dgm:bulletEnabled val="1"/>
        </dgm:presLayoutVars>
      </dgm:prSet>
      <dgm:spPr/>
      <dgm:t>
        <a:bodyPr/>
        <a:lstStyle/>
        <a:p>
          <a:endParaRPr lang="en-US"/>
        </a:p>
      </dgm:t>
    </dgm:pt>
    <dgm:pt modelId="{D40DC653-C049-4EF8-9C5B-ABCAF8210547}" type="pres">
      <dgm:prSet presAssocID="{39BD7A30-4549-44A5-B735-0784AD9398D3}" presName="sibTransFirstNode" presStyleLbl="bgShp" presStyleIdx="0" presStyleCnt="1"/>
      <dgm:spPr/>
      <dgm:t>
        <a:bodyPr/>
        <a:lstStyle/>
        <a:p>
          <a:endParaRPr lang="en-US"/>
        </a:p>
      </dgm:t>
    </dgm:pt>
    <dgm:pt modelId="{43A097E2-7009-417E-BCE8-3D9DC62A8A0D}" type="pres">
      <dgm:prSet presAssocID="{2BE6996F-7048-4E71-ABFA-BD8C65C0DC8B}" presName="nodeFollowingNodes" presStyleLbl="node1" presStyleIdx="1" presStyleCnt="5">
        <dgm:presLayoutVars>
          <dgm:bulletEnabled val="1"/>
        </dgm:presLayoutVars>
      </dgm:prSet>
      <dgm:spPr/>
      <dgm:t>
        <a:bodyPr/>
        <a:lstStyle/>
        <a:p>
          <a:endParaRPr lang="en-US"/>
        </a:p>
      </dgm:t>
    </dgm:pt>
    <dgm:pt modelId="{1C7CA909-9068-43A8-8668-5762F49AF399}" type="pres">
      <dgm:prSet presAssocID="{89A4683F-46BD-4CC8-8E93-EA8C0427FD8C}" presName="nodeFollowingNodes" presStyleLbl="node1" presStyleIdx="2" presStyleCnt="5">
        <dgm:presLayoutVars>
          <dgm:bulletEnabled val="1"/>
        </dgm:presLayoutVars>
      </dgm:prSet>
      <dgm:spPr/>
      <dgm:t>
        <a:bodyPr/>
        <a:lstStyle/>
        <a:p>
          <a:endParaRPr lang="en-US"/>
        </a:p>
      </dgm:t>
    </dgm:pt>
    <dgm:pt modelId="{52ABDF5D-C477-4ED1-96C6-AB9CD95FE710}" type="pres">
      <dgm:prSet presAssocID="{2F8845CC-906D-4A97-A4BB-07777C1BC418}" presName="nodeFollowingNodes" presStyleLbl="node1" presStyleIdx="3" presStyleCnt="5">
        <dgm:presLayoutVars>
          <dgm:bulletEnabled val="1"/>
        </dgm:presLayoutVars>
      </dgm:prSet>
      <dgm:spPr/>
      <dgm:t>
        <a:bodyPr/>
        <a:lstStyle/>
        <a:p>
          <a:endParaRPr lang="en-US"/>
        </a:p>
      </dgm:t>
    </dgm:pt>
    <dgm:pt modelId="{94080964-8E91-4D73-8315-3D6680F744C8}" type="pres">
      <dgm:prSet presAssocID="{369CBE11-92F3-4FC9-821C-4D8A2551667B}" presName="nodeFollowingNodes" presStyleLbl="node1" presStyleIdx="4" presStyleCnt="5">
        <dgm:presLayoutVars>
          <dgm:bulletEnabled val="1"/>
        </dgm:presLayoutVars>
      </dgm:prSet>
      <dgm:spPr/>
      <dgm:t>
        <a:bodyPr/>
        <a:lstStyle/>
        <a:p>
          <a:endParaRPr lang="en-US"/>
        </a:p>
      </dgm:t>
    </dgm:pt>
  </dgm:ptLst>
  <dgm:cxnLst>
    <dgm:cxn modelId="{0FFB94E6-8521-4201-A8E0-03AE95AD404C}" type="presOf" srcId="{39BD7A30-4549-44A5-B735-0784AD9398D3}" destId="{D40DC653-C049-4EF8-9C5B-ABCAF8210547}" srcOrd="0" destOrd="0" presId="urn:microsoft.com/office/officeart/2005/8/layout/cycle3"/>
    <dgm:cxn modelId="{2C8626AA-ACD5-4B92-819E-A2D7BB2D6D86}" type="presOf" srcId="{2BE6996F-7048-4E71-ABFA-BD8C65C0DC8B}" destId="{43A097E2-7009-417E-BCE8-3D9DC62A8A0D}" srcOrd="0" destOrd="0" presId="urn:microsoft.com/office/officeart/2005/8/layout/cycle3"/>
    <dgm:cxn modelId="{4A70AAE7-7049-4F87-B378-5035588EEBAB}" type="presOf" srcId="{269D9478-F86B-418E-A1CF-A44A1AB785AE}" destId="{CECAD9DA-B366-4119-BC91-CD6C5F143DC3}" srcOrd="0" destOrd="0" presId="urn:microsoft.com/office/officeart/2005/8/layout/cycle3"/>
    <dgm:cxn modelId="{477758CA-BB0F-494A-8E6B-AB3D6FA4A008}" srcId="{269D9478-F86B-418E-A1CF-A44A1AB785AE}" destId="{2BE6996F-7048-4E71-ABFA-BD8C65C0DC8B}" srcOrd="1" destOrd="0" parTransId="{C2BD78C6-CA29-476C-9427-519944810DF5}" sibTransId="{341AF63E-0A6E-46B5-AD44-4ACEA8331684}"/>
    <dgm:cxn modelId="{813C22C1-5384-40D2-B587-C7897D8E17FE}" type="presOf" srcId="{2EBD1960-4696-499C-B8A1-045B0031AEEA}" destId="{A22C55F0-E190-47C6-8123-52CC5B0C00C2}" srcOrd="0" destOrd="0" presId="urn:microsoft.com/office/officeart/2005/8/layout/cycle3"/>
    <dgm:cxn modelId="{A1C7B7BE-E455-418D-80C6-059D742E9E5E}" type="presOf" srcId="{369CBE11-92F3-4FC9-821C-4D8A2551667B}" destId="{94080964-8E91-4D73-8315-3D6680F744C8}" srcOrd="0" destOrd="0" presId="urn:microsoft.com/office/officeart/2005/8/layout/cycle3"/>
    <dgm:cxn modelId="{1B13E6B8-DD65-4693-963C-7460AD9E0AE7}" srcId="{269D9478-F86B-418E-A1CF-A44A1AB785AE}" destId="{89A4683F-46BD-4CC8-8E93-EA8C0427FD8C}" srcOrd="2" destOrd="0" parTransId="{AE3C9419-80C1-4513-B183-60327972AE18}" sibTransId="{D263327A-CA32-469D-969C-8E9E19D1B612}"/>
    <dgm:cxn modelId="{EDF14A25-58BC-4AD8-9C84-F7B6FE67244F}" type="presOf" srcId="{89A4683F-46BD-4CC8-8E93-EA8C0427FD8C}" destId="{1C7CA909-9068-43A8-8668-5762F49AF399}" srcOrd="0" destOrd="0" presId="urn:microsoft.com/office/officeart/2005/8/layout/cycle3"/>
    <dgm:cxn modelId="{ABBF7F76-70B4-4F1A-8CC0-105374F30757}" srcId="{269D9478-F86B-418E-A1CF-A44A1AB785AE}" destId="{2F8845CC-906D-4A97-A4BB-07777C1BC418}" srcOrd="3" destOrd="0" parTransId="{E9ABFE10-9D49-4E86-A220-4778D7A99919}" sibTransId="{F35D5194-DA3A-4EF2-8B8A-6FF267BE1B64}"/>
    <dgm:cxn modelId="{A689DD60-7F0A-457A-9918-8FCE172E5419}" srcId="{269D9478-F86B-418E-A1CF-A44A1AB785AE}" destId="{2EBD1960-4696-499C-B8A1-045B0031AEEA}" srcOrd="0" destOrd="0" parTransId="{FF8ABCCB-2BB9-4103-8427-DFD9660C6A16}" sibTransId="{39BD7A30-4549-44A5-B735-0784AD9398D3}"/>
    <dgm:cxn modelId="{108697F3-A34D-4676-AE26-E04CB588A656}" type="presOf" srcId="{2F8845CC-906D-4A97-A4BB-07777C1BC418}" destId="{52ABDF5D-C477-4ED1-96C6-AB9CD95FE710}" srcOrd="0" destOrd="0" presId="urn:microsoft.com/office/officeart/2005/8/layout/cycle3"/>
    <dgm:cxn modelId="{FF6659DA-F829-4826-A6A4-F8853683E920}" srcId="{269D9478-F86B-418E-A1CF-A44A1AB785AE}" destId="{369CBE11-92F3-4FC9-821C-4D8A2551667B}" srcOrd="4" destOrd="0" parTransId="{C8F955E5-4420-4CD0-8C94-22B74C6DE225}" sibTransId="{1D84580C-028D-4E4B-96B1-D8605273FDD8}"/>
    <dgm:cxn modelId="{B8B3027A-F7BB-471C-AF7A-2CCC2EA59056}" type="presParOf" srcId="{CECAD9DA-B366-4119-BC91-CD6C5F143DC3}" destId="{61ABE03F-D3D9-4416-A93D-9672F66C0DCE}" srcOrd="0" destOrd="0" presId="urn:microsoft.com/office/officeart/2005/8/layout/cycle3"/>
    <dgm:cxn modelId="{CF185A4E-A684-4ED4-BBC7-FD11F1D2258D}" type="presParOf" srcId="{61ABE03F-D3D9-4416-A93D-9672F66C0DCE}" destId="{A22C55F0-E190-47C6-8123-52CC5B0C00C2}" srcOrd="0" destOrd="0" presId="urn:microsoft.com/office/officeart/2005/8/layout/cycle3"/>
    <dgm:cxn modelId="{09373C02-5A7F-49D0-9592-8717F2855A85}" type="presParOf" srcId="{61ABE03F-D3D9-4416-A93D-9672F66C0DCE}" destId="{D40DC653-C049-4EF8-9C5B-ABCAF8210547}" srcOrd="1" destOrd="0" presId="urn:microsoft.com/office/officeart/2005/8/layout/cycle3"/>
    <dgm:cxn modelId="{4A54A247-30A0-4F5B-A11B-08E438A5C8ED}" type="presParOf" srcId="{61ABE03F-D3D9-4416-A93D-9672F66C0DCE}" destId="{43A097E2-7009-417E-BCE8-3D9DC62A8A0D}" srcOrd="2" destOrd="0" presId="urn:microsoft.com/office/officeart/2005/8/layout/cycle3"/>
    <dgm:cxn modelId="{CE36D8F7-17B6-4EA7-9454-2965B4313314}" type="presParOf" srcId="{61ABE03F-D3D9-4416-A93D-9672F66C0DCE}" destId="{1C7CA909-9068-43A8-8668-5762F49AF399}" srcOrd="3" destOrd="0" presId="urn:microsoft.com/office/officeart/2005/8/layout/cycle3"/>
    <dgm:cxn modelId="{315BCABB-D371-475F-91CC-F5E3B294376D}" type="presParOf" srcId="{61ABE03F-D3D9-4416-A93D-9672F66C0DCE}" destId="{52ABDF5D-C477-4ED1-96C6-AB9CD95FE710}" srcOrd="4" destOrd="0" presId="urn:microsoft.com/office/officeart/2005/8/layout/cycle3"/>
    <dgm:cxn modelId="{6C37BD89-FD8F-486E-B333-5DDC11950AA4}" type="presParOf" srcId="{61ABE03F-D3D9-4416-A93D-9672F66C0DCE}" destId="{94080964-8E91-4D73-8315-3D6680F744C8}" srcOrd="5"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C1C4860-CD50-4C89-A4B4-4C9EBE3F5F5B}"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F94F761E-3F3A-4E95-BC04-9FBEBB404194}">
      <dgm:prSet/>
      <dgm:spPr/>
      <dgm:t>
        <a:bodyPr/>
        <a:lstStyle/>
        <a:p>
          <a:r>
            <a:rPr lang="en-US">
              <a:cs typeface="Calibri Light"/>
            </a:rPr>
            <a:t>We have</a:t>
          </a:r>
          <a:r>
            <a:rPr lang="en-GB">
              <a:cs typeface="Calibri Light"/>
            </a:rPr>
            <a:t>: </a:t>
          </a:r>
          <a:endParaRPr lang="en-US">
            <a:cs typeface="Calibri Light"/>
          </a:endParaRPr>
        </a:p>
      </dgm:t>
    </dgm:pt>
    <dgm:pt modelId="{F7DB9830-34E9-41E0-8F0D-F4AB54E03DFF}" type="parTrans" cxnId="{91F00683-D46E-4F9A-9066-DC26D614B9F8}">
      <dgm:prSet/>
      <dgm:spPr/>
      <dgm:t>
        <a:bodyPr/>
        <a:lstStyle/>
        <a:p>
          <a:endParaRPr lang="en-US"/>
        </a:p>
      </dgm:t>
    </dgm:pt>
    <dgm:pt modelId="{128AC663-41E7-44D0-BD81-34CB89F18E5E}" type="sibTrans" cxnId="{91F00683-D46E-4F9A-9066-DC26D614B9F8}">
      <dgm:prSet/>
      <dgm:spPr/>
      <dgm:t>
        <a:bodyPr/>
        <a:lstStyle/>
        <a:p>
          <a:endParaRPr lang="en-US"/>
        </a:p>
      </dgm:t>
    </dgm:pt>
    <dgm:pt modelId="{F4D33172-BE34-4226-9967-94E22DA5BB5E}">
      <dgm:prSet/>
      <dgm:spPr/>
      <dgm:t>
        <a:bodyPr/>
        <a:lstStyle/>
        <a:p>
          <a:r>
            <a:rPr lang="en-US" dirty="0"/>
            <a:t>Summative course evaluation</a:t>
          </a:r>
          <a:r>
            <a:rPr lang="en-GB" dirty="0"/>
            <a:t>(</a:t>
          </a:r>
          <a:r>
            <a:rPr lang="en-US" dirty="0"/>
            <a:t>students</a:t>
          </a:r>
          <a:r>
            <a:rPr lang="en-GB" dirty="0"/>
            <a:t>)</a:t>
          </a:r>
          <a:endParaRPr lang="en-US" dirty="0"/>
        </a:p>
      </dgm:t>
    </dgm:pt>
    <dgm:pt modelId="{D0FF44AB-E164-4657-9014-658BC6410F5D}" type="parTrans" cxnId="{08E7761D-8615-4E0A-97E2-C4E189820A8F}">
      <dgm:prSet/>
      <dgm:spPr/>
      <dgm:t>
        <a:bodyPr/>
        <a:lstStyle/>
        <a:p>
          <a:endParaRPr lang="en-US"/>
        </a:p>
      </dgm:t>
    </dgm:pt>
    <dgm:pt modelId="{8D8115D0-3774-4C7F-BFC8-ECEB060982F0}" type="sibTrans" cxnId="{08E7761D-8615-4E0A-97E2-C4E189820A8F}">
      <dgm:prSet/>
      <dgm:spPr/>
      <dgm:t>
        <a:bodyPr/>
        <a:lstStyle/>
        <a:p>
          <a:endParaRPr lang="en-US"/>
        </a:p>
      </dgm:t>
    </dgm:pt>
    <dgm:pt modelId="{DDECCE40-C443-4B22-A325-284EA59E6B06}">
      <dgm:prSet/>
      <dgm:spPr/>
      <dgm:t>
        <a:bodyPr/>
        <a:lstStyle/>
        <a:p>
          <a:r>
            <a:rPr lang="en-US" dirty="0"/>
            <a:t>Tutor comments/remarks</a:t>
          </a:r>
        </a:p>
      </dgm:t>
    </dgm:pt>
    <dgm:pt modelId="{0297771F-676C-443D-9A30-2C16664DEC00}" type="parTrans" cxnId="{7102BC7F-3E0E-4C16-9E49-1E882EDD07AF}">
      <dgm:prSet/>
      <dgm:spPr/>
      <dgm:t>
        <a:bodyPr/>
        <a:lstStyle/>
        <a:p>
          <a:endParaRPr lang="en-US"/>
        </a:p>
      </dgm:t>
    </dgm:pt>
    <dgm:pt modelId="{BD4CAB6B-B0B2-4576-8483-4741793DD2F3}" type="sibTrans" cxnId="{7102BC7F-3E0E-4C16-9E49-1E882EDD07AF}">
      <dgm:prSet/>
      <dgm:spPr/>
      <dgm:t>
        <a:bodyPr/>
        <a:lstStyle/>
        <a:p>
          <a:endParaRPr lang="en-US"/>
        </a:p>
      </dgm:t>
    </dgm:pt>
    <dgm:pt modelId="{843E870A-DCA4-4F19-A4DA-5A373E260453}">
      <dgm:prSet/>
      <dgm:spPr/>
      <dgm:t>
        <a:bodyPr/>
        <a:lstStyle/>
        <a:p>
          <a:r>
            <a:rPr lang="en-US" dirty="0"/>
            <a:t>Reflective </a:t>
          </a:r>
          <a:r>
            <a:rPr lang="en-GB"/>
            <a:t>journals</a:t>
          </a:r>
          <a:r>
            <a:rPr lang="en-GB" dirty="0"/>
            <a:t> </a:t>
          </a:r>
          <a:r>
            <a:rPr lang="en-US" dirty="0"/>
            <a:t>(</a:t>
          </a:r>
          <a:r>
            <a:rPr lang="en-GB" dirty="0"/>
            <a:t>three </a:t>
          </a:r>
          <a:r>
            <a:rPr lang="en-US" dirty="0"/>
            <a:t>pieces </a:t>
          </a:r>
          <a:r>
            <a:rPr lang="en-GB"/>
            <a:t>reflection</a:t>
          </a:r>
          <a:endParaRPr lang="en-GB" dirty="0"/>
        </a:p>
      </dgm:t>
    </dgm:pt>
    <dgm:pt modelId="{0C91D974-4191-4670-99CB-C1BD501DD5E2}" type="parTrans" cxnId="{BEED8329-422B-4942-A09E-F4FD2F8C9A39}">
      <dgm:prSet/>
      <dgm:spPr/>
    </dgm:pt>
    <dgm:pt modelId="{0DF7E25F-29C3-4048-A1E8-E0C811FA5435}" type="sibTrans" cxnId="{BEED8329-422B-4942-A09E-F4FD2F8C9A39}">
      <dgm:prSet/>
      <dgm:spPr/>
    </dgm:pt>
    <dgm:pt modelId="{52CFC192-EE7F-4F4E-99FC-40085533F89D}">
      <dgm:prSet/>
      <dgm:spPr/>
      <dgm:t>
        <a:bodyPr/>
        <a:lstStyle/>
        <a:p>
          <a:r>
            <a:rPr lang="en-US">
              <a:cs typeface="Calibri Light" panose="020F0302020204030204"/>
            </a:rPr>
            <a:t>Perception </a:t>
          </a:r>
          <a:r>
            <a:rPr lang="en-GB">
              <a:cs typeface="Calibri Light" panose="020F0302020204030204"/>
            </a:rPr>
            <a:t>of faculty members as to the usefulness of the modules</a:t>
          </a:r>
          <a:endParaRPr lang="en-US">
            <a:cs typeface="Calibri Light" panose="020F0302020204030204"/>
          </a:endParaRPr>
        </a:p>
      </dgm:t>
    </dgm:pt>
    <dgm:pt modelId="{0B5841E7-F6F1-4A66-9ECF-A474D3E5FDE0}" type="parTrans" cxnId="{F59A941B-6D49-4AF7-88CB-B459F2434F8C}">
      <dgm:prSet/>
      <dgm:spPr/>
    </dgm:pt>
    <dgm:pt modelId="{F3C15257-3ABC-4929-99DF-FCEEFEAFC70D}" type="sibTrans" cxnId="{F59A941B-6D49-4AF7-88CB-B459F2434F8C}">
      <dgm:prSet/>
      <dgm:spPr/>
    </dgm:pt>
    <dgm:pt modelId="{2171A098-53CA-473C-B6B3-BE42996DCB9D}" type="pres">
      <dgm:prSet presAssocID="{FC1C4860-CD50-4C89-A4B4-4C9EBE3F5F5B}" presName="vert0" presStyleCnt="0">
        <dgm:presLayoutVars>
          <dgm:dir/>
          <dgm:animOne val="branch"/>
          <dgm:animLvl val="lvl"/>
        </dgm:presLayoutVars>
      </dgm:prSet>
      <dgm:spPr/>
      <dgm:t>
        <a:bodyPr/>
        <a:lstStyle/>
        <a:p>
          <a:endParaRPr lang="en-US"/>
        </a:p>
      </dgm:t>
    </dgm:pt>
    <dgm:pt modelId="{9B46813E-6269-4DF0-BAC3-DA87C704D16A}" type="pres">
      <dgm:prSet presAssocID="{F94F761E-3F3A-4E95-BC04-9FBEBB404194}" presName="thickLine" presStyleLbl="alignNode1" presStyleIdx="0" presStyleCnt="5"/>
      <dgm:spPr/>
    </dgm:pt>
    <dgm:pt modelId="{F28CC42D-4E44-4DD8-840B-3E4A022C8403}" type="pres">
      <dgm:prSet presAssocID="{F94F761E-3F3A-4E95-BC04-9FBEBB404194}" presName="horz1" presStyleCnt="0"/>
      <dgm:spPr/>
    </dgm:pt>
    <dgm:pt modelId="{43B1B982-45A1-45D7-B2E4-717E9644B3AC}" type="pres">
      <dgm:prSet presAssocID="{F94F761E-3F3A-4E95-BC04-9FBEBB404194}" presName="tx1" presStyleLbl="revTx" presStyleIdx="0" presStyleCnt="5"/>
      <dgm:spPr/>
      <dgm:t>
        <a:bodyPr/>
        <a:lstStyle/>
        <a:p>
          <a:endParaRPr lang="en-US"/>
        </a:p>
      </dgm:t>
    </dgm:pt>
    <dgm:pt modelId="{14276A7E-50B6-41B9-8362-10E7E60B6DB2}" type="pres">
      <dgm:prSet presAssocID="{F94F761E-3F3A-4E95-BC04-9FBEBB404194}" presName="vert1" presStyleCnt="0"/>
      <dgm:spPr/>
    </dgm:pt>
    <dgm:pt modelId="{C0F2BA41-CC63-49B9-80E7-A3D90727392B}" type="pres">
      <dgm:prSet presAssocID="{843E870A-DCA4-4F19-A4DA-5A373E260453}" presName="thickLine" presStyleLbl="alignNode1" presStyleIdx="1" presStyleCnt="5"/>
      <dgm:spPr/>
    </dgm:pt>
    <dgm:pt modelId="{1D0E5991-CCFC-49C0-9481-F978FA29DA6E}" type="pres">
      <dgm:prSet presAssocID="{843E870A-DCA4-4F19-A4DA-5A373E260453}" presName="horz1" presStyleCnt="0"/>
      <dgm:spPr/>
    </dgm:pt>
    <dgm:pt modelId="{2FBA6F12-B906-4B8E-97CF-F3D69F6B87A9}" type="pres">
      <dgm:prSet presAssocID="{843E870A-DCA4-4F19-A4DA-5A373E260453}" presName="tx1" presStyleLbl="revTx" presStyleIdx="1" presStyleCnt="5"/>
      <dgm:spPr/>
      <dgm:t>
        <a:bodyPr/>
        <a:lstStyle/>
        <a:p>
          <a:endParaRPr lang="en-US"/>
        </a:p>
      </dgm:t>
    </dgm:pt>
    <dgm:pt modelId="{40AD4F07-4A8D-47B6-B263-F1F222F21AD4}" type="pres">
      <dgm:prSet presAssocID="{843E870A-DCA4-4F19-A4DA-5A373E260453}" presName="vert1" presStyleCnt="0"/>
      <dgm:spPr/>
    </dgm:pt>
    <dgm:pt modelId="{135FB63E-8843-420E-B903-95FF5736A32D}" type="pres">
      <dgm:prSet presAssocID="{F4D33172-BE34-4226-9967-94E22DA5BB5E}" presName="thickLine" presStyleLbl="alignNode1" presStyleIdx="2" presStyleCnt="5"/>
      <dgm:spPr/>
    </dgm:pt>
    <dgm:pt modelId="{BD1DC83A-BA5D-4619-B920-66D1717FC145}" type="pres">
      <dgm:prSet presAssocID="{F4D33172-BE34-4226-9967-94E22DA5BB5E}" presName="horz1" presStyleCnt="0"/>
      <dgm:spPr/>
    </dgm:pt>
    <dgm:pt modelId="{30EB1A34-63D0-4D5F-90B3-5F8FB817DF8F}" type="pres">
      <dgm:prSet presAssocID="{F4D33172-BE34-4226-9967-94E22DA5BB5E}" presName="tx1" presStyleLbl="revTx" presStyleIdx="2" presStyleCnt="5"/>
      <dgm:spPr/>
      <dgm:t>
        <a:bodyPr/>
        <a:lstStyle/>
        <a:p>
          <a:endParaRPr lang="en-US"/>
        </a:p>
      </dgm:t>
    </dgm:pt>
    <dgm:pt modelId="{397A718F-7C75-4878-A5BF-6E7C7CBFD542}" type="pres">
      <dgm:prSet presAssocID="{F4D33172-BE34-4226-9967-94E22DA5BB5E}" presName="vert1" presStyleCnt="0"/>
      <dgm:spPr/>
    </dgm:pt>
    <dgm:pt modelId="{E8946B2A-8424-4EC0-B7B2-EC8D47F01D27}" type="pres">
      <dgm:prSet presAssocID="{DDECCE40-C443-4B22-A325-284EA59E6B06}" presName="thickLine" presStyleLbl="alignNode1" presStyleIdx="3" presStyleCnt="5"/>
      <dgm:spPr/>
    </dgm:pt>
    <dgm:pt modelId="{2D2D088E-D5F5-421A-8123-993034BFA5BB}" type="pres">
      <dgm:prSet presAssocID="{DDECCE40-C443-4B22-A325-284EA59E6B06}" presName="horz1" presStyleCnt="0"/>
      <dgm:spPr/>
    </dgm:pt>
    <dgm:pt modelId="{18239811-B4FF-4017-8E62-0D3189B5575C}" type="pres">
      <dgm:prSet presAssocID="{DDECCE40-C443-4B22-A325-284EA59E6B06}" presName="tx1" presStyleLbl="revTx" presStyleIdx="3" presStyleCnt="5"/>
      <dgm:spPr/>
      <dgm:t>
        <a:bodyPr/>
        <a:lstStyle/>
        <a:p>
          <a:endParaRPr lang="en-US"/>
        </a:p>
      </dgm:t>
    </dgm:pt>
    <dgm:pt modelId="{68DC37CB-3BFB-47D9-BE93-EA711A64B915}" type="pres">
      <dgm:prSet presAssocID="{DDECCE40-C443-4B22-A325-284EA59E6B06}" presName="vert1" presStyleCnt="0"/>
      <dgm:spPr/>
    </dgm:pt>
    <dgm:pt modelId="{66AAFBC1-93C4-4933-B6E4-7438424E502B}" type="pres">
      <dgm:prSet presAssocID="{52CFC192-EE7F-4F4E-99FC-40085533F89D}" presName="thickLine" presStyleLbl="alignNode1" presStyleIdx="4" presStyleCnt="5"/>
      <dgm:spPr/>
    </dgm:pt>
    <dgm:pt modelId="{842A4276-8CD3-4EE6-9132-E1327DEA728B}" type="pres">
      <dgm:prSet presAssocID="{52CFC192-EE7F-4F4E-99FC-40085533F89D}" presName="horz1" presStyleCnt="0"/>
      <dgm:spPr/>
    </dgm:pt>
    <dgm:pt modelId="{AF623426-B395-496D-96CB-5A2E25237164}" type="pres">
      <dgm:prSet presAssocID="{52CFC192-EE7F-4F4E-99FC-40085533F89D}" presName="tx1" presStyleLbl="revTx" presStyleIdx="4" presStyleCnt="5"/>
      <dgm:spPr/>
      <dgm:t>
        <a:bodyPr/>
        <a:lstStyle/>
        <a:p>
          <a:endParaRPr lang="en-US"/>
        </a:p>
      </dgm:t>
    </dgm:pt>
    <dgm:pt modelId="{493B75ED-1E04-414D-A421-C6FEE19AE4BF}" type="pres">
      <dgm:prSet presAssocID="{52CFC192-EE7F-4F4E-99FC-40085533F89D}" presName="vert1" presStyleCnt="0"/>
      <dgm:spPr/>
    </dgm:pt>
  </dgm:ptLst>
  <dgm:cxnLst>
    <dgm:cxn modelId="{47C73FC9-E301-4185-B5CE-31D7CA5C9010}" type="presOf" srcId="{DDECCE40-C443-4B22-A325-284EA59E6B06}" destId="{18239811-B4FF-4017-8E62-0D3189B5575C}" srcOrd="0" destOrd="0" presId="urn:microsoft.com/office/officeart/2008/layout/LinedList"/>
    <dgm:cxn modelId="{91F00683-D46E-4F9A-9066-DC26D614B9F8}" srcId="{FC1C4860-CD50-4C89-A4B4-4C9EBE3F5F5B}" destId="{F94F761E-3F3A-4E95-BC04-9FBEBB404194}" srcOrd="0" destOrd="0" parTransId="{F7DB9830-34E9-41E0-8F0D-F4AB54E03DFF}" sibTransId="{128AC663-41E7-44D0-BD81-34CB89F18E5E}"/>
    <dgm:cxn modelId="{08E7761D-8615-4E0A-97E2-C4E189820A8F}" srcId="{FC1C4860-CD50-4C89-A4B4-4C9EBE3F5F5B}" destId="{F4D33172-BE34-4226-9967-94E22DA5BB5E}" srcOrd="2" destOrd="0" parTransId="{D0FF44AB-E164-4657-9014-658BC6410F5D}" sibTransId="{8D8115D0-3774-4C7F-BFC8-ECEB060982F0}"/>
    <dgm:cxn modelId="{7E3A9C16-6BE4-4502-8D55-94209C2B3816}" type="presOf" srcId="{F94F761E-3F3A-4E95-BC04-9FBEBB404194}" destId="{43B1B982-45A1-45D7-B2E4-717E9644B3AC}" srcOrd="0" destOrd="0" presId="urn:microsoft.com/office/officeart/2008/layout/LinedList"/>
    <dgm:cxn modelId="{7102BC7F-3E0E-4C16-9E49-1E882EDD07AF}" srcId="{FC1C4860-CD50-4C89-A4B4-4C9EBE3F5F5B}" destId="{DDECCE40-C443-4B22-A325-284EA59E6B06}" srcOrd="3" destOrd="0" parTransId="{0297771F-676C-443D-9A30-2C16664DEC00}" sibTransId="{BD4CAB6B-B0B2-4576-8483-4741793DD2F3}"/>
    <dgm:cxn modelId="{F59A941B-6D49-4AF7-88CB-B459F2434F8C}" srcId="{FC1C4860-CD50-4C89-A4B4-4C9EBE3F5F5B}" destId="{52CFC192-EE7F-4F4E-99FC-40085533F89D}" srcOrd="4" destOrd="0" parTransId="{0B5841E7-F6F1-4A66-9ECF-A474D3E5FDE0}" sibTransId="{F3C15257-3ABC-4929-99DF-FCEEFEAFC70D}"/>
    <dgm:cxn modelId="{BEED8329-422B-4942-A09E-F4FD2F8C9A39}" srcId="{FC1C4860-CD50-4C89-A4B4-4C9EBE3F5F5B}" destId="{843E870A-DCA4-4F19-A4DA-5A373E260453}" srcOrd="1" destOrd="0" parTransId="{0C91D974-4191-4670-99CB-C1BD501DD5E2}" sibTransId="{0DF7E25F-29C3-4048-A1E8-E0C811FA5435}"/>
    <dgm:cxn modelId="{2776121F-5807-4FFD-8270-35561AEE3DEC}" type="presOf" srcId="{FC1C4860-CD50-4C89-A4B4-4C9EBE3F5F5B}" destId="{2171A098-53CA-473C-B6B3-BE42996DCB9D}" srcOrd="0" destOrd="0" presId="urn:microsoft.com/office/officeart/2008/layout/LinedList"/>
    <dgm:cxn modelId="{BA9E7FC0-12DE-48BB-826D-427710A5EBB1}" type="presOf" srcId="{52CFC192-EE7F-4F4E-99FC-40085533F89D}" destId="{AF623426-B395-496D-96CB-5A2E25237164}" srcOrd="0" destOrd="0" presId="urn:microsoft.com/office/officeart/2008/layout/LinedList"/>
    <dgm:cxn modelId="{023766CD-32DB-4714-9CC7-00AA7117D451}" type="presOf" srcId="{843E870A-DCA4-4F19-A4DA-5A373E260453}" destId="{2FBA6F12-B906-4B8E-97CF-F3D69F6B87A9}" srcOrd="0" destOrd="0" presId="urn:microsoft.com/office/officeart/2008/layout/LinedList"/>
    <dgm:cxn modelId="{528AA8E0-BDFB-4243-91EE-51151B24A200}" type="presOf" srcId="{F4D33172-BE34-4226-9967-94E22DA5BB5E}" destId="{30EB1A34-63D0-4D5F-90B3-5F8FB817DF8F}" srcOrd="0" destOrd="0" presId="urn:microsoft.com/office/officeart/2008/layout/LinedList"/>
    <dgm:cxn modelId="{80658A8F-BE86-4FFA-A4C3-9431C8CB8EC7}" type="presParOf" srcId="{2171A098-53CA-473C-B6B3-BE42996DCB9D}" destId="{9B46813E-6269-4DF0-BAC3-DA87C704D16A}" srcOrd="0" destOrd="0" presId="urn:microsoft.com/office/officeart/2008/layout/LinedList"/>
    <dgm:cxn modelId="{AC647528-AA6A-412F-9861-ADC404BD5B3C}" type="presParOf" srcId="{2171A098-53CA-473C-B6B3-BE42996DCB9D}" destId="{F28CC42D-4E44-4DD8-840B-3E4A022C8403}" srcOrd="1" destOrd="0" presId="urn:microsoft.com/office/officeart/2008/layout/LinedList"/>
    <dgm:cxn modelId="{0B9D475F-1C24-40FB-91A9-E7F22D669BBB}" type="presParOf" srcId="{F28CC42D-4E44-4DD8-840B-3E4A022C8403}" destId="{43B1B982-45A1-45D7-B2E4-717E9644B3AC}" srcOrd="0" destOrd="0" presId="urn:microsoft.com/office/officeart/2008/layout/LinedList"/>
    <dgm:cxn modelId="{022179F2-D8CC-48D4-9A5E-BC09E9CB30F3}" type="presParOf" srcId="{F28CC42D-4E44-4DD8-840B-3E4A022C8403}" destId="{14276A7E-50B6-41B9-8362-10E7E60B6DB2}" srcOrd="1" destOrd="0" presId="urn:microsoft.com/office/officeart/2008/layout/LinedList"/>
    <dgm:cxn modelId="{F2519036-3A55-4E88-9E38-AE9042E8798E}" type="presParOf" srcId="{2171A098-53CA-473C-B6B3-BE42996DCB9D}" destId="{C0F2BA41-CC63-49B9-80E7-A3D90727392B}" srcOrd="2" destOrd="0" presId="urn:microsoft.com/office/officeart/2008/layout/LinedList"/>
    <dgm:cxn modelId="{D3D95CE0-5FC8-411C-9218-3B6CF12DA175}" type="presParOf" srcId="{2171A098-53CA-473C-B6B3-BE42996DCB9D}" destId="{1D0E5991-CCFC-49C0-9481-F978FA29DA6E}" srcOrd="3" destOrd="0" presId="urn:microsoft.com/office/officeart/2008/layout/LinedList"/>
    <dgm:cxn modelId="{066F8076-4E32-45F9-BE77-D68CC6086A24}" type="presParOf" srcId="{1D0E5991-CCFC-49C0-9481-F978FA29DA6E}" destId="{2FBA6F12-B906-4B8E-97CF-F3D69F6B87A9}" srcOrd="0" destOrd="0" presId="urn:microsoft.com/office/officeart/2008/layout/LinedList"/>
    <dgm:cxn modelId="{0C7605A7-0E9D-4A5B-B055-B75AEF47B8C6}" type="presParOf" srcId="{1D0E5991-CCFC-49C0-9481-F978FA29DA6E}" destId="{40AD4F07-4A8D-47B6-B263-F1F222F21AD4}" srcOrd="1" destOrd="0" presId="urn:microsoft.com/office/officeart/2008/layout/LinedList"/>
    <dgm:cxn modelId="{40BDEF77-0960-45FC-9B93-597CB711EDBA}" type="presParOf" srcId="{2171A098-53CA-473C-B6B3-BE42996DCB9D}" destId="{135FB63E-8843-420E-B903-95FF5736A32D}" srcOrd="4" destOrd="0" presId="urn:microsoft.com/office/officeart/2008/layout/LinedList"/>
    <dgm:cxn modelId="{C7ECFA74-59D7-4524-B35B-54EDA9052A3A}" type="presParOf" srcId="{2171A098-53CA-473C-B6B3-BE42996DCB9D}" destId="{BD1DC83A-BA5D-4619-B920-66D1717FC145}" srcOrd="5" destOrd="0" presId="urn:microsoft.com/office/officeart/2008/layout/LinedList"/>
    <dgm:cxn modelId="{3D090A96-C578-4E66-9590-665D8EB2E329}" type="presParOf" srcId="{BD1DC83A-BA5D-4619-B920-66D1717FC145}" destId="{30EB1A34-63D0-4D5F-90B3-5F8FB817DF8F}" srcOrd="0" destOrd="0" presId="urn:microsoft.com/office/officeart/2008/layout/LinedList"/>
    <dgm:cxn modelId="{FAF94E9A-9765-47DA-B32B-CD4C79C05A6D}" type="presParOf" srcId="{BD1DC83A-BA5D-4619-B920-66D1717FC145}" destId="{397A718F-7C75-4878-A5BF-6E7C7CBFD542}" srcOrd="1" destOrd="0" presId="urn:microsoft.com/office/officeart/2008/layout/LinedList"/>
    <dgm:cxn modelId="{1FE54409-E104-4D57-B113-EAA69A830EA7}" type="presParOf" srcId="{2171A098-53CA-473C-B6B3-BE42996DCB9D}" destId="{E8946B2A-8424-4EC0-B7B2-EC8D47F01D27}" srcOrd="6" destOrd="0" presId="urn:microsoft.com/office/officeart/2008/layout/LinedList"/>
    <dgm:cxn modelId="{84B4AF86-7F34-47C8-B476-D631C571DFF8}" type="presParOf" srcId="{2171A098-53CA-473C-B6B3-BE42996DCB9D}" destId="{2D2D088E-D5F5-421A-8123-993034BFA5BB}" srcOrd="7" destOrd="0" presId="urn:microsoft.com/office/officeart/2008/layout/LinedList"/>
    <dgm:cxn modelId="{14FD514A-3A80-46DE-BCB7-E55B94EFA3B2}" type="presParOf" srcId="{2D2D088E-D5F5-421A-8123-993034BFA5BB}" destId="{18239811-B4FF-4017-8E62-0D3189B5575C}" srcOrd="0" destOrd="0" presId="urn:microsoft.com/office/officeart/2008/layout/LinedList"/>
    <dgm:cxn modelId="{3FC07969-1F55-46B9-9EE3-98C45EE9ACA2}" type="presParOf" srcId="{2D2D088E-D5F5-421A-8123-993034BFA5BB}" destId="{68DC37CB-3BFB-47D9-BE93-EA711A64B915}" srcOrd="1" destOrd="0" presId="urn:microsoft.com/office/officeart/2008/layout/LinedList"/>
    <dgm:cxn modelId="{7AB393C6-C08F-44CE-B367-73024B294D90}" type="presParOf" srcId="{2171A098-53CA-473C-B6B3-BE42996DCB9D}" destId="{66AAFBC1-93C4-4933-B6E4-7438424E502B}" srcOrd="8" destOrd="0" presId="urn:microsoft.com/office/officeart/2008/layout/LinedList"/>
    <dgm:cxn modelId="{E4FD4E94-346B-4AF1-8416-124426BD9BFC}" type="presParOf" srcId="{2171A098-53CA-473C-B6B3-BE42996DCB9D}" destId="{842A4276-8CD3-4EE6-9132-E1327DEA728B}" srcOrd="9" destOrd="0" presId="urn:microsoft.com/office/officeart/2008/layout/LinedList"/>
    <dgm:cxn modelId="{A13708A5-FC5C-425B-82E4-30080D124D3A}" type="presParOf" srcId="{842A4276-8CD3-4EE6-9132-E1327DEA728B}" destId="{AF623426-B395-496D-96CB-5A2E25237164}" srcOrd="0" destOrd="0" presId="urn:microsoft.com/office/officeart/2008/layout/LinedList"/>
    <dgm:cxn modelId="{EC661BE8-7933-459A-9B9B-7249BD9B3DF0}" type="presParOf" srcId="{842A4276-8CD3-4EE6-9132-E1327DEA728B}" destId="{493B75ED-1E04-414D-A421-C6FEE19AE4B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EC56D8-939A-498D-AF96-05A5A7BDB10C}">
      <dsp:nvSpPr>
        <dsp:cNvPr id="0" name=""/>
        <dsp:cNvSpPr/>
      </dsp:nvSpPr>
      <dsp:spPr>
        <a:xfrm>
          <a:off x="130938" y="1393"/>
          <a:ext cx="4224635" cy="2682643"/>
        </a:xfrm>
        <a:prstGeom prst="roundRect">
          <a:avLst>
            <a:gd name="adj" fmla="val 1000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75CD42C5-6287-4182-B71D-E1D426B8868A}">
      <dsp:nvSpPr>
        <dsp:cNvPr id="0" name=""/>
        <dsp:cNvSpPr/>
      </dsp:nvSpPr>
      <dsp:spPr>
        <a:xfrm>
          <a:off x="600342" y="447327"/>
          <a:ext cx="4224635" cy="2682643"/>
        </a:xfrm>
        <a:prstGeom prst="roundRect">
          <a:avLst>
            <a:gd name="adj" fmla="val 10000"/>
          </a:avLst>
        </a:prstGeom>
        <a:solidFill>
          <a:schemeClr val="lt2">
            <a:alpha val="90000"/>
            <a:hueOff val="0"/>
            <a:satOff val="0"/>
            <a:lumOff val="0"/>
            <a:alphaOff val="0"/>
          </a:schemeClr>
        </a:solidFill>
        <a:ln w="6350" cap="flat" cmpd="sng" algn="ctr">
          <a:solidFill>
            <a:schemeClr val="dk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a:t>For each module, </a:t>
          </a:r>
          <a:r>
            <a:rPr lang="en-GB" sz="3200" kern="1200" dirty="0"/>
            <a:t>students produce an on-line </a:t>
          </a:r>
          <a:r>
            <a:rPr lang="en-US" sz="3200" kern="1200" dirty="0"/>
            <a:t>portfolio of four pieces </a:t>
          </a:r>
          <a:r>
            <a:rPr lang="en-US" sz="3200" kern="1200" dirty="0" smtClean="0"/>
            <a:t>of </a:t>
          </a:r>
          <a:r>
            <a:rPr lang="en-GB" sz="3200" kern="1200" dirty="0" smtClean="0"/>
            <a:t>work</a:t>
          </a:r>
          <a:r>
            <a:rPr lang="en-US" sz="3200" kern="1200" dirty="0"/>
            <a:t>.  </a:t>
          </a:r>
        </a:p>
      </dsp:txBody>
      <dsp:txXfrm>
        <a:off x="678914" y="525899"/>
        <a:ext cx="4067491" cy="2525499"/>
      </dsp:txXfrm>
    </dsp:sp>
    <dsp:sp modelId="{0B3D0C36-155F-4720-8CE3-8A0A68B71261}">
      <dsp:nvSpPr>
        <dsp:cNvPr id="0" name=""/>
        <dsp:cNvSpPr/>
      </dsp:nvSpPr>
      <dsp:spPr>
        <a:xfrm>
          <a:off x="5294381" y="1393"/>
          <a:ext cx="4224635" cy="2682643"/>
        </a:xfrm>
        <a:prstGeom prst="roundRect">
          <a:avLst>
            <a:gd name="adj" fmla="val 1000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E0DCCA75-7A18-4A45-BF5D-7997670B2E7B}">
      <dsp:nvSpPr>
        <dsp:cNvPr id="0" name=""/>
        <dsp:cNvSpPr/>
      </dsp:nvSpPr>
      <dsp:spPr>
        <a:xfrm>
          <a:off x="5763785" y="447327"/>
          <a:ext cx="4224635" cy="2682643"/>
        </a:xfrm>
        <a:prstGeom prst="roundRect">
          <a:avLst>
            <a:gd name="adj" fmla="val 10000"/>
          </a:avLst>
        </a:prstGeom>
        <a:solidFill>
          <a:schemeClr val="lt2">
            <a:alpha val="90000"/>
            <a:hueOff val="0"/>
            <a:satOff val="0"/>
            <a:lumOff val="0"/>
            <a:alphaOff val="0"/>
          </a:schemeClr>
        </a:solidFill>
        <a:ln w="6350" cap="flat" cmpd="sng" algn="ctr">
          <a:solidFill>
            <a:schemeClr val="dk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a:t>Each piece of work will </a:t>
          </a:r>
          <a:r>
            <a:rPr lang="en-US" sz="3200" kern="1200" dirty="0" smtClean="0"/>
            <a:t>generate self-evaluation</a:t>
          </a:r>
          <a:r>
            <a:rPr lang="en-US" sz="3200" kern="1200" dirty="0"/>
            <a:t>, peer discussion and </a:t>
          </a:r>
          <a:r>
            <a:rPr lang="en-GB" sz="3200" kern="1200" dirty="0"/>
            <a:t>tutor </a:t>
          </a:r>
          <a:r>
            <a:rPr lang="en-US" sz="3200" kern="1200" dirty="0"/>
            <a:t>comments.  </a:t>
          </a:r>
        </a:p>
      </dsp:txBody>
      <dsp:txXfrm>
        <a:off x="5842357" y="525899"/>
        <a:ext cx="4067491" cy="25254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0DC653-C049-4EF8-9C5B-ABCAF8210547}">
      <dsp:nvSpPr>
        <dsp:cNvPr id="0" name=""/>
        <dsp:cNvSpPr/>
      </dsp:nvSpPr>
      <dsp:spPr>
        <a:xfrm>
          <a:off x="701965" y="-28457"/>
          <a:ext cx="5088943" cy="5088943"/>
        </a:xfrm>
        <a:prstGeom prst="circularArrow">
          <a:avLst>
            <a:gd name="adj1" fmla="val 5544"/>
            <a:gd name="adj2" fmla="val 330680"/>
            <a:gd name="adj3" fmla="val 13805596"/>
            <a:gd name="adj4" fmla="val 17367933"/>
            <a:gd name="adj5" fmla="val 5757"/>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22C55F0-E190-47C6-8123-52CC5B0C00C2}">
      <dsp:nvSpPr>
        <dsp:cNvPr id="0" name=""/>
        <dsp:cNvSpPr/>
      </dsp:nvSpPr>
      <dsp:spPr>
        <a:xfrm>
          <a:off x="2070237" y="1703"/>
          <a:ext cx="2352399" cy="1176199"/>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defRPr cap="all"/>
          </a:pPr>
          <a:r>
            <a:rPr lang="en-GB" sz="1800" kern="1200" dirty="0"/>
            <a:t>Subject lecturers</a:t>
          </a:r>
          <a:endParaRPr lang="en-US" sz="1800" kern="1200" dirty="0"/>
        </a:p>
      </dsp:txBody>
      <dsp:txXfrm>
        <a:off x="2127654" y="59120"/>
        <a:ext cx="2237565" cy="1061365"/>
      </dsp:txXfrm>
    </dsp:sp>
    <dsp:sp modelId="{43A097E2-7009-417E-BCE8-3D9DC62A8A0D}">
      <dsp:nvSpPr>
        <dsp:cNvPr id="0" name=""/>
        <dsp:cNvSpPr/>
      </dsp:nvSpPr>
      <dsp:spPr>
        <a:xfrm>
          <a:off x="4134149" y="1501223"/>
          <a:ext cx="2352399" cy="1176199"/>
        </a:xfrm>
        <a:prstGeom prst="roundRect">
          <a:avLst/>
        </a:prstGeom>
        <a:solidFill>
          <a:schemeClr val="accent5">
            <a:hueOff val="-1838336"/>
            <a:satOff val="-2557"/>
            <a:lumOff val="-981"/>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defRPr cap="all"/>
          </a:pPr>
          <a:r>
            <a:rPr lang="en-GB" sz="1800" kern="1200"/>
            <a:t>Students</a:t>
          </a:r>
          <a:endParaRPr lang="en-US" sz="1800" kern="1200"/>
        </a:p>
      </dsp:txBody>
      <dsp:txXfrm>
        <a:off x="4191566" y="1558640"/>
        <a:ext cx="2237565" cy="1061365"/>
      </dsp:txXfrm>
    </dsp:sp>
    <dsp:sp modelId="{1C7CA909-9068-43A8-8668-5762F49AF399}">
      <dsp:nvSpPr>
        <dsp:cNvPr id="0" name=""/>
        <dsp:cNvSpPr/>
      </dsp:nvSpPr>
      <dsp:spPr>
        <a:xfrm>
          <a:off x="3345805" y="3927496"/>
          <a:ext cx="2352399" cy="1176199"/>
        </a:xfrm>
        <a:prstGeom prst="roundRect">
          <a:avLst/>
        </a:prstGeom>
        <a:solidFill>
          <a:schemeClr val="accent5">
            <a:hueOff val="-3676672"/>
            <a:satOff val="-5114"/>
            <a:lumOff val="-1961"/>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defRPr cap="all"/>
          </a:pPr>
          <a:r>
            <a:rPr lang="en-GB" sz="1800" kern="1200">
              <a:cs typeface="Calibri Light"/>
            </a:rPr>
            <a:t>Literature/ </a:t>
          </a:r>
          <a:r>
            <a:rPr lang="en-GB" sz="1800" kern="1200" dirty="0"/>
            <a:t>Science writing guides</a:t>
          </a:r>
          <a:endParaRPr lang="en-US" sz="1800" kern="1200" dirty="0">
            <a:cs typeface="Calibri Light"/>
          </a:endParaRPr>
        </a:p>
      </dsp:txBody>
      <dsp:txXfrm>
        <a:off x="3403222" y="3984913"/>
        <a:ext cx="2237565" cy="1061365"/>
      </dsp:txXfrm>
    </dsp:sp>
    <dsp:sp modelId="{52ABDF5D-C477-4ED1-96C6-AB9CD95FE710}">
      <dsp:nvSpPr>
        <dsp:cNvPr id="0" name=""/>
        <dsp:cNvSpPr/>
      </dsp:nvSpPr>
      <dsp:spPr>
        <a:xfrm>
          <a:off x="794670" y="3927496"/>
          <a:ext cx="2352399" cy="1176199"/>
        </a:xfrm>
        <a:prstGeom prst="roundRect">
          <a:avLst/>
        </a:prstGeom>
        <a:solidFill>
          <a:schemeClr val="accent5">
            <a:hueOff val="-5515009"/>
            <a:satOff val="-7671"/>
            <a:lumOff val="-2942"/>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defRPr cap="all"/>
          </a:pPr>
          <a:r>
            <a:rPr lang="en-GB" sz="1800" kern="1200">
              <a:cs typeface="Calibri Light"/>
            </a:rPr>
            <a:t>ESP developments</a:t>
          </a:r>
        </a:p>
      </dsp:txBody>
      <dsp:txXfrm>
        <a:off x="852087" y="3984913"/>
        <a:ext cx="2237565" cy="1061365"/>
      </dsp:txXfrm>
    </dsp:sp>
    <dsp:sp modelId="{94080964-8E91-4D73-8315-3D6680F744C8}">
      <dsp:nvSpPr>
        <dsp:cNvPr id="0" name=""/>
        <dsp:cNvSpPr/>
      </dsp:nvSpPr>
      <dsp:spPr>
        <a:xfrm>
          <a:off x="6326" y="1501223"/>
          <a:ext cx="2352399" cy="1176199"/>
        </a:xfrm>
        <a:prstGeom prst="roundRect">
          <a:avLst/>
        </a:prstGeom>
        <a:solidFill>
          <a:schemeClr val="accent5">
            <a:hueOff val="-7353344"/>
            <a:satOff val="-10228"/>
            <a:lumOff val="-3922"/>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defRPr cap="all"/>
          </a:pPr>
          <a:r>
            <a:rPr lang="en-GB" sz="1800" kern="1200">
              <a:cs typeface="Calibri Light" panose="020F0302020204030204"/>
            </a:rPr>
            <a:t>Personal experience</a:t>
          </a:r>
        </a:p>
      </dsp:txBody>
      <dsp:txXfrm>
        <a:off x="63743" y="1558640"/>
        <a:ext cx="2237565" cy="106136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46813E-6269-4DF0-BAC3-DA87C704D16A}">
      <dsp:nvSpPr>
        <dsp:cNvPr id="0" name=""/>
        <dsp:cNvSpPr/>
      </dsp:nvSpPr>
      <dsp:spPr>
        <a:xfrm>
          <a:off x="0" y="623"/>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3B1B982-45A1-45D7-B2E4-717E9644B3AC}">
      <dsp:nvSpPr>
        <dsp:cNvPr id="0" name=""/>
        <dsp:cNvSpPr/>
      </dsp:nvSpPr>
      <dsp:spPr>
        <a:xfrm>
          <a:off x="0" y="623"/>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en-US" sz="2800" kern="1200">
              <a:cs typeface="Calibri Light"/>
            </a:rPr>
            <a:t>We have</a:t>
          </a:r>
          <a:r>
            <a:rPr lang="en-GB" sz="2800" kern="1200">
              <a:cs typeface="Calibri Light"/>
            </a:rPr>
            <a:t>: </a:t>
          </a:r>
          <a:endParaRPr lang="en-US" sz="2800" kern="1200">
            <a:cs typeface="Calibri Light"/>
          </a:endParaRPr>
        </a:p>
      </dsp:txBody>
      <dsp:txXfrm>
        <a:off x="0" y="623"/>
        <a:ext cx="6492875" cy="1020830"/>
      </dsp:txXfrm>
    </dsp:sp>
    <dsp:sp modelId="{C0F2BA41-CC63-49B9-80E7-A3D90727392B}">
      <dsp:nvSpPr>
        <dsp:cNvPr id="0" name=""/>
        <dsp:cNvSpPr/>
      </dsp:nvSpPr>
      <dsp:spPr>
        <a:xfrm>
          <a:off x="0" y="1021453"/>
          <a:ext cx="6492875" cy="0"/>
        </a:xfrm>
        <a:prstGeom prst="line">
          <a:avLst/>
        </a:prstGeom>
        <a:solidFill>
          <a:schemeClr val="accent2">
            <a:hueOff val="-363841"/>
            <a:satOff val="-20982"/>
            <a:lumOff val="2157"/>
            <a:alphaOff val="0"/>
          </a:schemeClr>
        </a:solidFill>
        <a:ln w="12700" cap="flat" cmpd="sng" algn="ctr">
          <a:solidFill>
            <a:schemeClr val="accent2">
              <a:hueOff val="-363841"/>
              <a:satOff val="-20982"/>
              <a:lumOff val="215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FBA6F12-B906-4B8E-97CF-F3D69F6B87A9}">
      <dsp:nvSpPr>
        <dsp:cNvPr id="0" name=""/>
        <dsp:cNvSpPr/>
      </dsp:nvSpPr>
      <dsp:spPr>
        <a:xfrm>
          <a:off x="0" y="1021453"/>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en-US" sz="2800" kern="1200" dirty="0"/>
            <a:t>Reflective </a:t>
          </a:r>
          <a:r>
            <a:rPr lang="en-GB" sz="2800" kern="1200"/>
            <a:t>journals</a:t>
          </a:r>
          <a:r>
            <a:rPr lang="en-GB" sz="2800" kern="1200" dirty="0"/>
            <a:t> </a:t>
          </a:r>
          <a:r>
            <a:rPr lang="en-US" sz="2800" kern="1200" dirty="0"/>
            <a:t>(</a:t>
          </a:r>
          <a:r>
            <a:rPr lang="en-GB" sz="2800" kern="1200" dirty="0"/>
            <a:t>three </a:t>
          </a:r>
          <a:r>
            <a:rPr lang="en-US" sz="2800" kern="1200" dirty="0"/>
            <a:t>pieces </a:t>
          </a:r>
          <a:r>
            <a:rPr lang="en-GB" sz="2800" kern="1200"/>
            <a:t>reflection</a:t>
          </a:r>
          <a:endParaRPr lang="en-GB" sz="2800" kern="1200" dirty="0"/>
        </a:p>
      </dsp:txBody>
      <dsp:txXfrm>
        <a:off x="0" y="1021453"/>
        <a:ext cx="6492875" cy="1020830"/>
      </dsp:txXfrm>
    </dsp:sp>
    <dsp:sp modelId="{135FB63E-8843-420E-B903-95FF5736A32D}">
      <dsp:nvSpPr>
        <dsp:cNvPr id="0" name=""/>
        <dsp:cNvSpPr/>
      </dsp:nvSpPr>
      <dsp:spPr>
        <a:xfrm>
          <a:off x="0" y="2042284"/>
          <a:ext cx="6492875"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0EB1A34-63D0-4D5F-90B3-5F8FB817DF8F}">
      <dsp:nvSpPr>
        <dsp:cNvPr id="0" name=""/>
        <dsp:cNvSpPr/>
      </dsp:nvSpPr>
      <dsp:spPr>
        <a:xfrm>
          <a:off x="0" y="2042284"/>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en-US" sz="2800" kern="1200" dirty="0"/>
            <a:t>Summative course evaluation</a:t>
          </a:r>
          <a:r>
            <a:rPr lang="en-GB" sz="2800" kern="1200" dirty="0"/>
            <a:t>(</a:t>
          </a:r>
          <a:r>
            <a:rPr lang="en-US" sz="2800" kern="1200" dirty="0"/>
            <a:t>students</a:t>
          </a:r>
          <a:r>
            <a:rPr lang="en-GB" sz="2800" kern="1200" dirty="0"/>
            <a:t>)</a:t>
          </a:r>
          <a:endParaRPr lang="en-US" sz="2800" kern="1200" dirty="0"/>
        </a:p>
      </dsp:txBody>
      <dsp:txXfrm>
        <a:off x="0" y="2042284"/>
        <a:ext cx="6492875" cy="1020830"/>
      </dsp:txXfrm>
    </dsp:sp>
    <dsp:sp modelId="{E8946B2A-8424-4EC0-B7B2-EC8D47F01D27}">
      <dsp:nvSpPr>
        <dsp:cNvPr id="0" name=""/>
        <dsp:cNvSpPr/>
      </dsp:nvSpPr>
      <dsp:spPr>
        <a:xfrm>
          <a:off x="0" y="3063115"/>
          <a:ext cx="6492875" cy="0"/>
        </a:xfrm>
        <a:prstGeom prst="line">
          <a:avLst/>
        </a:prstGeom>
        <a:solidFill>
          <a:schemeClr val="accent2">
            <a:hueOff val="-1091522"/>
            <a:satOff val="-62946"/>
            <a:lumOff val="6471"/>
            <a:alphaOff val="0"/>
          </a:schemeClr>
        </a:solidFill>
        <a:ln w="12700" cap="flat" cmpd="sng" algn="ctr">
          <a:solidFill>
            <a:schemeClr val="accent2">
              <a:hueOff val="-1091522"/>
              <a:satOff val="-62946"/>
              <a:lumOff val="647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8239811-B4FF-4017-8E62-0D3189B5575C}">
      <dsp:nvSpPr>
        <dsp:cNvPr id="0" name=""/>
        <dsp:cNvSpPr/>
      </dsp:nvSpPr>
      <dsp:spPr>
        <a:xfrm>
          <a:off x="0" y="3063115"/>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en-US" sz="2800" kern="1200" dirty="0"/>
            <a:t>Tutor comments/remarks</a:t>
          </a:r>
        </a:p>
      </dsp:txBody>
      <dsp:txXfrm>
        <a:off x="0" y="3063115"/>
        <a:ext cx="6492875" cy="1020830"/>
      </dsp:txXfrm>
    </dsp:sp>
    <dsp:sp modelId="{66AAFBC1-93C4-4933-B6E4-7438424E502B}">
      <dsp:nvSpPr>
        <dsp:cNvPr id="0" name=""/>
        <dsp:cNvSpPr/>
      </dsp:nvSpPr>
      <dsp:spPr>
        <a:xfrm>
          <a:off x="0" y="4083946"/>
          <a:ext cx="6492875"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F623426-B395-496D-96CB-5A2E25237164}">
      <dsp:nvSpPr>
        <dsp:cNvPr id="0" name=""/>
        <dsp:cNvSpPr/>
      </dsp:nvSpPr>
      <dsp:spPr>
        <a:xfrm>
          <a:off x="0" y="4083946"/>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en-US" sz="2800" kern="1200">
              <a:cs typeface="Calibri Light" panose="020F0302020204030204"/>
            </a:rPr>
            <a:t>Perception </a:t>
          </a:r>
          <a:r>
            <a:rPr lang="en-GB" sz="2800" kern="1200">
              <a:cs typeface="Calibri Light" panose="020F0302020204030204"/>
            </a:rPr>
            <a:t>of faculty members as to the usefulness of the modules</a:t>
          </a:r>
          <a:endParaRPr lang="en-US" sz="2800" kern="1200">
            <a:cs typeface="Calibri Light" panose="020F0302020204030204"/>
          </a:endParaRPr>
        </a:p>
      </dsp:txBody>
      <dsp:txXfrm>
        <a:off x="0" y="4083946"/>
        <a:ext cx="6492875" cy="102083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1"/>
            <a:ext cx="2945659" cy="498056"/>
          </a:xfrm>
          <a:prstGeom prst="rect">
            <a:avLst/>
          </a:prstGeom>
        </p:spPr>
        <p:txBody>
          <a:bodyPr vert="horz" lIns="91440" tIns="45720" rIns="91440" bIns="45720" rtlCol="0"/>
          <a:lstStyle>
            <a:lvl1pPr algn="r">
              <a:defRPr sz="1200"/>
            </a:lvl1pPr>
          </a:lstStyle>
          <a:p>
            <a:fld id="{60888ABC-3B65-4D76-A672-C4C8A849E459}" type="datetimeFigureOut">
              <a:rPr lang="en-GB" smtClean="0"/>
              <a:t>23/02/2019</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C2C3B031-B1D8-404F-A061-DC67CD72FC45}" type="slidenum">
              <a:rPr lang="en-GB" smtClean="0"/>
              <a:t>‹#›</a:t>
            </a:fld>
            <a:endParaRPr lang="en-GB"/>
          </a:p>
        </p:txBody>
      </p:sp>
    </p:spTree>
    <p:extLst>
      <p:ext uri="{BB962C8B-B14F-4D97-AF65-F5344CB8AC3E}">
        <p14:creationId xmlns:p14="http://schemas.microsoft.com/office/powerpoint/2010/main" val="7212269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98818485-CC75-4569-BC18-1152A51805A2}" type="datetimeFigureOut">
              <a:rPr lang="en-GB" smtClean="0"/>
              <a:t>23/02/2019</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6B521832-3EDE-4F1D-B1D2-FAF1E66D702E}" type="slidenum">
              <a:rPr lang="en-GB" smtClean="0"/>
              <a:t>‹#›</a:t>
            </a:fld>
            <a:endParaRPr lang="en-GB"/>
          </a:p>
        </p:txBody>
      </p:sp>
    </p:spTree>
    <p:extLst>
      <p:ext uri="{BB962C8B-B14F-4D97-AF65-F5344CB8AC3E}">
        <p14:creationId xmlns:p14="http://schemas.microsoft.com/office/powerpoint/2010/main" val="2911749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98B7AA1-FB21-47BA-86D9-1D786F4A12B1}" type="datetimeFigureOut">
              <a:rPr lang="en-GB" smtClean="0"/>
              <a:t>23/02/2019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21F245-9A15-47EA-B39D-76DD28BB15B0}" type="slidenum">
              <a:rPr lang="en-GB" smtClean="0"/>
              <a:t>‹#›</a:t>
            </a:fld>
            <a:endParaRPr lang="en-GB"/>
          </a:p>
        </p:txBody>
      </p:sp>
    </p:spTree>
    <p:extLst>
      <p:ext uri="{BB962C8B-B14F-4D97-AF65-F5344CB8AC3E}">
        <p14:creationId xmlns:p14="http://schemas.microsoft.com/office/powerpoint/2010/main" val="215505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98B7AA1-FB21-47BA-86D9-1D786F4A12B1}" type="datetimeFigureOut">
              <a:rPr lang="en-GB" smtClean="0"/>
              <a:t>23/02/2019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21F245-9A15-47EA-B39D-76DD28BB15B0}" type="slidenum">
              <a:rPr lang="en-GB" smtClean="0"/>
              <a:t>‹#›</a:t>
            </a:fld>
            <a:endParaRPr lang="en-GB"/>
          </a:p>
        </p:txBody>
      </p:sp>
    </p:spTree>
    <p:extLst>
      <p:ext uri="{BB962C8B-B14F-4D97-AF65-F5344CB8AC3E}">
        <p14:creationId xmlns:p14="http://schemas.microsoft.com/office/powerpoint/2010/main" val="701469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98B7AA1-FB21-47BA-86D9-1D786F4A12B1}" type="datetimeFigureOut">
              <a:rPr lang="en-GB" smtClean="0"/>
              <a:t>23/02/2019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21F245-9A15-47EA-B39D-76DD28BB15B0}" type="slidenum">
              <a:rPr lang="en-GB" smtClean="0"/>
              <a:t>‹#›</a:t>
            </a:fld>
            <a:endParaRPr lang="en-GB"/>
          </a:p>
        </p:txBody>
      </p:sp>
    </p:spTree>
    <p:extLst>
      <p:ext uri="{BB962C8B-B14F-4D97-AF65-F5344CB8AC3E}">
        <p14:creationId xmlns:p14="http://schemas.microsoft.com/office/powerpoint/2010/main" val="1693409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98B7AA1-FB21-47BA-86D9-1D786F4A12B1}" type="datetimeFigureOut">
              <a:rPr lang="en-GB" smtClean="0"/>
              <a:t>23/02/2019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21F245-9A15-47EA-B39D-76DD28BB15B0}" type="slidenum">
              <a:rPr lang="en-GB" smtClean="0"/>
              <a:t>‹#›</a:t>
            </a:fld>
            <a:endParaRPr lang="en-GB"/>
          </a:p>
        </p:txBody>
      </p:sp>
    </p:spTree>
    <p:extLst>
      <p:ext uri="{BB962C8B-B14F-4D97-AF65-F5344CB8AC3E}">
        <p14:creationId xmlns:p14="http://schemas.microsoft.com/office/powerpoint/2010/main" val="23099181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98B7AA1-FB21-47BA-86D9-1D786F4A12B1}" type="datetimeFigureOut">
              <a:rPr lang="en-GB" smtClean="0"/>
              <a:t>23/02/2019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21F245-9A15-47EA-B39D-76DD28BB15B0}" type="slidenum">
              <a:rPr lang="en-GB" smtClean="0"/>
              <a:t>‹#›</a:t>
            </a:fld>
            <a:endParaRPr lang="en-GB"/>
          </a:p>
        </p:txBody>
      </p:sp>
    </p:spTree>
    <p:extLst>
      <p:ext uri="{BB962C8B-B14F-4D97-AF65-F5344CB8AC3E}">
        <p14:creationId xmlns:p14="http://schemas.microsoft.com/office/powerpoint/2010/main" val="3725162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98B7AA1-FB21-47BA-86D9-1D786F4A12B1}" type="datetimeFigureOut">
              <a:rPr lang="en-GB" smtClean="0"/>
              <a:t>23/02/2019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21F245-9A15-47EA-B39D-76DD28BB15B0}" type="slidenum">
              <a:rPr lang="en-GB" smtClean="0"/>
              <a:t>‹#›</a:t>
            </a:fld>
            <a:endParaRPr lang="en-GB"/>
          </a:p>
        </p:txBody>
      </p:sp>
    </p:spTree>
    <p:extLst>
      <p:ext uri="{BB962C8B-B14F-4D97-AF65-F5344CB8AC3E}">
        <p14:creationId xmlns:p14="http://schemas.microsoft.com/office/powerpoint/2010/main" val="1691340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98B7AA1-FB21-47BA-86D9-1D786F4A12B1}" type="datetimeFigureOut">
              <a:rPr lang="en-GB" smtClean="0"/>
              <a:t>23/02/2019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921F245-9A15-47EA-B39D-76DD28BB15B0}" type="slidenum">
              <a:rPr lang="en-GB" smtClean="0"/>
              <a:t>‹#›</a:t>
            </a:fld>
            <a:endParaRPr lang="en-GB"/>
          </a:p>
        </p:txBody>
      </p:sp>
    </p:spTree>
    <p:extLst>
      <p:ext uri="{BB962C8B-B14F-4D97-AF65-F5344CB8AC3E}">
        <p14:creationId xmlns:p14="http://schemas.microsoft.com/office/powerpoint/2010/main" val="2197868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98B7AA1-FB21-47BA-86D9-1D786F4A12B1}" type="datetimeFigureOut">
              <a:rPr lang="en-GB" smtClean="0"/>
              <a:t>23/02/2019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921F245-9A15-47EA-B39D-76DD28BB15B0}" type="slidenum">
              <a:rPr lang="en-GB" smtClean="0"/>
              <a:t>‹#›</a:t>
            </a:fld>
            <a:endParaRPr lang="en-GB"/>
          </a:p>
        </p:txBody>
      </p:sp>
    </p:spTree>
    <p:extLst>
      <p:ext uri="{BB962C8B-B14F-4D97-AF65-F5344CB8AC3E}">
        <p14:creationId xmlns:p14="http://schemas.microsoft.com/office/powerpoint/2010/main" val="4086316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8B7AA1-FB21-47BA-86D9-1D786F4A12B1}" type="datetimeFigureOut">
              <a:rPr lang="en-GB" smtClean="0"/>
              <a:t>23/02/2019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921F245-9A15-47EA-B39D-76DD28BB15B0}" type="slidenum">
              <a:rPr lang="en-GB" smtClean="0"/>
              <a:t>‹#›</a:t>
            </a:fld>
            <a:endParaRPr lang="en-GB"/>
          </a:p>
        </p:txBody>
      </p:sp>
    </p:spTree>
    <p:extLst>
      <p:ext uri="{BB962C8B-B14F-4D97-AF65-F5344CB8AC3E}">
        <p14:creationId xmlns:p14="http://schemas.microsoft.com/office/powerpoint/2010/main" val="1905612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98B7AA1-FB21-47BA-86D9-1D786F4A12B1}" type="datetimeFigureOut">
              <a:rPr lang="en-GB" smtClean="0"/>
              <a:t>23/02/2019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21F245-9A15-47EA-B39D-76DD28BB15B0}" type="slidenum">
              <a:rPr lang="en-GB" smtClean="0"/>
              <a:t>‹#›</a:t>
            </a:fld>
            <a:endParaRPr lang="en-GB"/>
          </a:p>
        </p:txBody>
      </p:sp>
    </p:spTree>
    <p:extLst>
      <p:ext uri="{BB962C8B-B14F-4D97-AF65-F5344CB8AC3E}">
        <p14:creationId xmlns:p14="http://schemas.microsoft.com/office/powerpoint/2010/main" val="3309739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98B7AA1-FB21-47BA-86D9-1D786F4A12B1}" type="datetimeFigureOut">
              <a:rPr lang="en-GB" smtClean="0"/>
              <a:t>23/02/2019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21F245-9A15-47EA-B39D-76DD28BB15B0}" type="slidenum">
              <a:rPr lang="en-GB" smtClean="0"/>
              <a:t>‹#›</a:t>
            </a:fld>
            <a:endParaRPr lang="en-GB"/>
          </a:p>
        </p:txBody>
      </p:sp>
    </p:spTree>
    <p:extLst>
      <p:ext uri="{BB962C8B-B14F-4D97-AF65-F5344CB8AC3E}">
        <p14:creationId xmlns:p14="http://schemas.microsoft.com/office/powerpoint/2010/main" val="1694187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8B7AA1-FB21-47BA-86D9-1D786F4A12B1}" type="datetimeFigureOut">
              <a:rPr lang="en-GB" smtClean="0"/>
              <a:t>23/02/2019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21F245-9A15-47EA-B39D-76DD28BB15B0}" type="slidenum">
              <a:rPr lang="en-GB" smtClean="0"/>
              <a:t>‹#›</a:t>
            </a:fld>
            <a:endParaRPr lang="en-GB"/>
          </a:p>
        </p:txBody>
      </p:sp>
    </p:spTree>
    <p:extLst>
      <p:ext uri="{BB962C8B-B14F-4D97-AF65-F5344CB8AC3E}">
        <p14:creationId xmlns:p14="http://schemas.microsoft.com/office/powerpoint/2010/main" val="36010003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1.svg"/></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7.svg"/></Relationships>
</file>

<file path=ppt/slides/_rels/slide2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5.sv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9.sv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7.svg"/></Relationships>
</file>

<file path=ppt/slides/_rels/slide33.xml.rels><?xml version="1.0" encoding="UTF-8" standalone="yes"?>
<Relationships xmlns="http://schemas.openxmlformats.org/package/2006/relationships"><Relationship Id="rId2" Type="http://schemas.openxmlformats.org/officeDocument/2006/relationships/hyperlink" Target="https://doi.org/10.2304/elea.2013.10.4.42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C0B27210-D0CA-4654-B3E3-9ABB4F178E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746628" y="1783959"/>
            <a:ext cx="4645250" cy="2889114"/>
          </a:xfrm>
        </p:spPr>
        <p:txBody>
          <a:bodyPr anchor="b">
            <a:normAutofit/>
          </a:bodyPr>
          <a:lstStyle/>
          <a:p>
            <a:pPr algn="l"/>
            <a:r>
              <a:rPr lang="en-GB" sz="2900" b="1">
                <a:solidFill>
                  <a:schemeClr val="bg1"/>
                </a:solidFill>
              </a:rPr>
              <a:t>We have to assess the students, but how do we do that? The case of an e-portfolio approach to  assessing Graduate students’ development in scientific writing</a:t>
            </a:r>
            <a:r>
              <a:rPr lang="en-GB" sz="2900">
                <a:solidFill>
                  <a:schemeClr val="bg1"/>
                </a:solidFill>
              </a:rPr>
              <a:t> </a:t>
            </a:r>
          </a:p>
        </p:txBody>
      </p:sp>
      <p:sp>
        <p:nvSpPr>
          <p:cNvPr id="3" name="Subtitle 2"/>
          <p:cNvSpPr>
            <a:spLocks noGrp="1"/>
          </p:cNvSpPr>
          <p:nvPr>
            <p:ph type="subTitle" idx="1"/>
          </p:nvPr>
        </p:nvSpPr>
        <p:spPr>
          <a:xfrm>
            <a:off x="6746627" y="4750893"/>
            <a:ext cx="4645250" cy="1147863"/>
          </a:xfrm>
        </p:spPr>
        <p:txBody>
          <a:bodyPr anchor="t">
            <a:normAutofit/>
          </a:bodyPr>
          <a:lstStyle/>
          <a:p>
            <a:pPr algn="l">
              <a:spcBef>
                <a:spcPts val="0"/>
              </a:spcBef>
              <a:spcAft>
                <a:spcPts val="600"/>
              </a:spcAft>
            </a:pPr>
            <a:r>
              <a:rPr lang="en-GB" sz="1400" dirty="0">
                <a:solidFill>
                  <a:schemeClr val="bg1"/>
                </a:solidFill>
              </a:rPr>
              <a:t>Gerard P </a:t>
            </a:r>
            <a:r>
              <a:rPr lang="en-GB" sz="1400" dirty="0" err="1">
                <a:solidFill>
                  <a:schemeClr val="bg1"/>
                </a:solidFill>
              </a:rPr>
              <a:t>Sharpling</a:t>
            </a:r>
          </a:p>
          <a:p>
            <a:pPr algn="l">
              <a:spcBef>
                <a:spcPts val="0"/>
              </a:spcBef>
              <a:spcAft>
                <a:spcPts val="600"/>
              </a:spcAft>
            </a:pPr>
            <a:r>
              <a:rPr lang="en-GB" sz="1400" dirty="0">
                <a:solidFill>
                  <a:schemeClr val="bg1"/>
                </a:solidFill>
              </a:rPr>
              <a:t>Centre for Applied Linguistics</a:t>
            </a:r>
            <a:endParaRPr lang="en-GB" sz="1400" dirty="0">
              <a:solidFill>
                <a:schemeClr val="bg1"/>
              </a:solidFill>
              <a:cs typeface="Calibri"/>
            </a:endParaRPr>
          </a:p>
          <a:p>
            <a:pPr algn="l">
              <a:spcBef>
                <a:spcPts val="0"/>
              </a:spcBef>
              <a:spcAft>
                <a:spcPts val="600"/>
              </a:spcAft>
            </a:pPr>
            <a:r>
              <a:rPr lang="en-GB" sz="1400" dirty="0">
                <a:solidFill>
                  <a:schemeClr val="bg1"/>
                </a:solidFill>
              </a:rPr>
              <a:t>University of Warwick </a:t>
            </a:r>
            <a:endParaRPr lang="en-GB" sz="1400" dirty="0">
              <a:solidFill>
                <a:schemeClr val="bg1"/>
              </a:solidFill>
              <a:cs typeface="Calibri"/>
            </a:endParaRPr>
          </a:p>
          <a:p>
            <a:pPr algn="l">
              <a:spcBef>
                <a:spcPts val="0"/>
              </a:spcBef>
              <a:spcAft>
                <a:spcPts val="600"/>
              </a:spcAft>
            </a:pPr>
            <a:r>
              <a:rPr lang="en-GB" sz="1400" dirty="0">
                <a:solidFill>
                  <a:schemeClr val="bg1"/>
                </a:solidFill>
              </a:rPr>
              <a:t>Coventry CV4 7AL</a:t>
            </a:r>
            <a:endParaRPr lang="en-GB" sz="1400" dirty="0">
              <a:solidFill>
                <a:schemeClr val="bg1"/>
              </a:solidFill>
              <a:cs typeface="Calibri"/>
            </a:endParaRPr>
          </a:p>
        </p:txBody>
      </p:sp>
      <p:sp>
        <p:nvSpPr>
          <p:cNvPr id="16" name="Freeform: Shape 15">
            <a:extLst>
              <a:ext uri="{FF2B5EF4-FFF2-40B4-BE49-F238E27FC236}">
                <a16:creationId xmlns:a16="http://schemas.microsoft.com/office/drawing/2014/main" id="{1DB7C82F-AB7E-4F0C-B829-FA1B9C41518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Freeform: Shape 17">
            <a:extLst>
              <a:ext uri="{FF2B5EF4-FFF2-40B4-BE49-F238E27FC236}">
                <a16:creationId xmlns:a16="http://schemas.microsoft.com/office/drawing/2014/main" id="{70B66945-4967-4040-926D-DCA44313CDA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Graphic 6" descr="Books">
            <a:extLst>
              <a:ext uri="{FF2B5EF4-FFF2-40B4-BE49-F238E27FC236}">
                <a16:creationId xmlns:a16="http://schemas.microsoft.com/office/drawing/2014/main" id="{F77CBDC8-FEFE-4AD0-AF51-093A16BEC54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419382" y="720993"/>
            <a:ext cx="4047843" cy="4047843"/>
          </a:xfrm>
          <a:prstGeom prst="rect">
            <a:avLst/>
          </a:prstGeom>
        </p:spPr>
      </p:pic>
    </p:spTree>
    <p:extLst>
      <p:ext uri="{BB962C8B-B14F-4D97-AF65-F5344CB8AC3E}">
        <p14:creationId xmlns:p14="http://schemas.microsoft.com/office/powerpoint/2010/main" val="37006104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904877" y="2415322"/>
            <a:ext cx="3451730" cy="2399869"/>
          </a:xfrm>
        </p:spPr>
        <p:txBody>
          <a:bodyPr>
            <a:normAutofit/>
          </a:bodyPr>
          <a:lstStyle/>
          <a:p>
            <a:pPr algn="ctr"/>
            <a:r>
              <a:rPr lang="en-GB" sz="4000" b="1">
                <a:solidFill>
                  <a:srgbClr val="FFFFFF"/>
                </a:solidFill>
              </a:rPr>
              <a:t>Limitations (1)</a:t>
            </a:r>
          </a:p>
        </p:txBody>
      </p:sp>
      <p:sp>
        <p:nvSpPr>
          <p:cNvPr id="3" name="Content Placeholder 2"/>
          <p:cNvSpPr>
            <a:spLocks noGrp="1"/>
          </p:cNvSpPr>
          <p:nvPr>
            <p:ph idx="1"/>
          </p:nvPr>
        </p:nvSpPr>
        <p:spPr>
          <a:xfrm>
            <a:off x="5120640" y="804672"/>
            <a:ext cx="6281928" cy="5248656"/>
          </a:xfrm>
        </p:spPr>
        <p:txBody>
          <a:bodyPr anchor="ctr">
            <a:normAutofit/>
          </a:bodyPr>
          <a:lstStyle/>
          <a:p>
            <a:r>
              <a:rPr lang="en-GB" sz="3600"/>
              <a:t>Relatively 'hierarchical' role and status of </a:t>
            </a:r>
            <a:r>
              <a:rPr lang="en-GB" sz="3600" dirty="0"/>
              <a:t>tutor</a:t>
            </a:r>
          </a:p>
          <a:p>
            <a:r>
              <a:rPr lang="en-GB" sz="3600" dirty="0"/>
              <a:t>'Top-down' approach - tutor/teacher decides what is needed </a:t>
            </a:r>
            <a:endParaRPr lang="en-GB" sz="3600" dirty="0">
              <a:cs typeface="Calibri"/>
            </a:endParaRPr>
          </a:p>
          <a:p>
            <a:r>
              <a:rPr lang="en-GB" sz="3600" dirty="0"/>
              <a:t>Is it legitimate to search for </a:t>
            </a:r>
            <a:r>
              <a:rPr lang="en-GB" sz="3600"/>
              <a:t>universal criteria? Do they work? </a:t>
            </a:r>
            <a:endParaRPr lang="en-GB" sz="3600" dirty="0">
              <a:cs typeface="Calibri"/>
            </a:endParaRPr>
          </a:p>
          <a:p>
            <a:r>
              <a:rPr lang="en-GB" sz="3600" dirty="0"/>
              <a:t>Is the learning too 'directed'? </a:t>
            </a:r>
            <a:endParaRPr lang="en-GB" sz="3600" dirty="0">
              <a:cs typeface="Calibri" panose="020F0502020204030204"/>
            </a:endParaRPr>
          </a:p>
          <a:p>
            <a:pPr marL="0" indent="0">
              <a:buNone/>
            </a:pPr>
            <a:endParaRPr lang="en-GB" sz="3600" dirty="0">
              <a:cs typeface="Calibri" panose="020F0502020204030204"/>
            </a:endParaRPr>
          </a:p>
          <a:p>
            <a:endParaRPr lang="en-GB" sz="2000" dirty="0"/>
          </a:p>
        </p:txBody>
      </p:sp>
    </p:spTree>
    <p:extLst>
      <p:ext uri="{BB962C8B-B14F-4D97-AF65-F5344CB8AC3E}">
        <p14:creationId xmlns:p14="http://schemas.microsoft.com/office/powerpoint/2010/main" val="23849769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904877" y="2415322"/>
            <a:ext cx="3451730" cy="2399869"/>
          </a:xfrm>
        </p:spPr>
        <p:txBody>
          <a:bodyPr>
            <a:normAutofit/>
          </a:bodyPr>
          <a:lstStyle/>
          <a:p>
            <a:pPr algn="ctr"/>
            <a:r>
              <a:rPr lang="en-GB" sz="4000" b="1">
                <a:solidFill>
                  <a:srgbClr val="FFFFFF"/>
                </a:solidFill>
              </a:rPr>
              <a:t>Review of the literature (2) </a:t>
            </a:r>
          </a:p>
        </p:txBody>
      </p:sp>
      <p:sp>
        <p:nvSpPr>
          <p:cNvPr id="3" name="Content Placeholder 2"/>
          <p:cNvSpPr>
            <a:spLocks noGrp="1"/>
          </p:cNvSpPr>
          <p:nvPr>
            <p:ph idx="1"/>
          </p:nvPr>
        </p:nvSpPr>
        <p:spPr>
          <a:xfrm>
            <a:off x="5120640" y="804672"/>
            <a:ext cx="6281928" cy="5248656"/>
          </a:xfrm>
        </p:spPr>
        <p:txBody>
          <a:bodyPr anchor="ctr">
            <a:normAutofit/>
          </a:bodyPr>
          <a:lstStyle/>
          <a:p>
            <a:r>
              <a:rPr lang="en-GB" sz="3200" dirty="0"/>
              <a:t>Socio-cognitive model (Weir, 2005</a:t>
            </a:r>
            <a:r>
              <a:rPr lang="en-GB" sz="3200"/>
              <a:t>).</a:t>
            </a:r>
            <a:endParaRPr lang="en-GB" sz="3200" dirty="0"/>
          </a:p>
          <a:p>
            <a:r>
              <a:rPr lang="en-GB" sz="3200" dirty="0"/>
              <a:t>Social ecological model (Bronfenbrenner, 1979</a:t>
            </a:r>
            <a:r>
              <a:rPr lang="en-GB" sz="3200"/>
              <a:t>).</a:t>
            </a:r>
            <a:endParaRPr lang="en-GB" sz="3200">
              <a:cs typeface="Calibri"/>
            </a:endParaRPr>
          </a:p>
          <a:p>
            <a:r>
              <a:rPr lang="en-GB" sz="3200" dirty="0"/>
              <a:t>Human rights based interventions (</a:t>
            </a:r>
            <a:r>
              <a:rPr lang="en-GB" sz="3200" dirty="0" err="1"/>
              <a:t>Shohamy</a:t>
            </a:r>
            <a:r>
              <a:rPr lang="en-GB" sz="3200" dirty="0"/>
              <a:t>, 2001</a:t>
            </a:r>
            <a:r>
              <a:rPr lang="en-GB" sz="3200"/>
              <a:t>).</a:t>
            </a:r>
            <a:r>
              <a:rPr lang="en-GB" sz="3200" dirty="0"/>
              <a:t> </a:t>
            </a:r>
            <a:endParaRPr lang="en-GB" sz="3200" dirty="0">
              <a:cs typeface="Calibri"/>
            </a:endParaRPr>
          </a:p>
          <a:p>
            <a:r>
              <a:rPr lang="en-GB" sz="3200" dirty="0"/>
              <a:t>Self-assessment (Boud, 2013</a:t>
            </a:r>
            <a:r>
              <a:rPr lang="en-GB" sz="3200"/>
              <a:t>).</a:t>
            </a:r>
            <a:endParaRPr lang="en-GB" sz="3200">
              <a:cs typeface="Calibri"/>
            </a:endParaRPr>
          </a:p>
          <a:p>
            <a:r>
              <a:rPr lang="en-GB" sz="3200" dirty="0"/>
              <a:t>Co-construction of truth, dynamic assessment (</a:t>
            </a:r>
            <a:r>
              <a:rPr lang="en-GB" sz="3200" dirty="0" err="1"/>
              <a:t>Poehner</a:t>
            </a:r>
            <a:r>
              <a:rPr lang="en-GB" sz="3200" dirty="0"/>
              <a:t>, 2009</a:t>
            </a:r>
            <a:r>
              <a:rPr lang="en-GB" sz="3200"/>
              <a:t>).</a:t>
            </a:r>
            <a:endParaRPr lang="en-GB" sz="3200">
              <a:cs typeface="Calibri"/>
            </a:endParaRPr>
          </a:p>
          <a:p>
            <a:r>
              <a:rPr lang="en-GB" sz="3200" dirty="0"/>
              <a:t>Portfolio assessment (Hamp-Lyons and Condon, 1993</a:t>
            </a:r>
            <a:r>
              <a:rPr lang="en-GB" sz="3200"/>
              <a:t>).</a:t>
            </a:r>
            <a:r>
              <a:rPr lang="en-GB" sz="3200" dirty="0"/>
              <a:t> </a:t>
            </a:r>
            <a:endParaRPr lang="en-GB" sz="3200" dirty="0">
              <a:cs typeface="Calibri"/>
            </a:endParaRPr>
          </a:p>
        </p:txBody>
      </p:sp>
    </p:spTree>
    <p:extLst>
      <p:ext uri="{BB962C8B-B14F-4D97-AF65-F5344CB8AC3E}">
        <p14:creationId xmlns:p14="http://schemas.microsoft.com/office/powerpoint/2010/main" val="9813867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963877"/>
            <a:ext cx="3494362" cy="4930246"/>
          </a:xfrm>
        </p:spPr>
        <p:txBody>
          <a:bodyPr>
            <a:normAutofit/>
          </a:bodyPr>
          <a:lstStyle/>
          <a:p>
            <a:pPr algn="r"/>
            <a:r>
              <a:rPr lang="en-GB" b="1" dirty="0">
                <a:solidFill>
                  <a:schemeClr val="accent1"/>
                </a:solidFill>
              </a:rPr>
              <a:t>Limitations (2)</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976031" y="963877"/>
            <a:ext cx="6377769" cy="4930246"/>
          </a:xfrm>
        </p:spPr>
        <p:txBody>
          <a:bodyPr anchor="ctr">
            <a:normAutofit/>
          </a:bodyPr>
          <a:lstStyle/>
          <a:p>
            <a:r>
              <a:rPr lang="en-GB" sz="3600" dirty="0"/>
              <a:t>Construct definition may be </a:t>
            </a:r>
            <a:r>
              <a:rPr lang="en-GB" sz="3600"/>
              <a:t>perceived</a:t>
            </a:r>
            <a:r>
              <a:rPr lang="en-GB" sz="3600" dirty="0"/>
              <a:t> as vague/ ill-defined</a:t>
            </a:r>
          </a:p>
          <a:p>
            <a:r>
              <a:rPr lang="en-GB" sz="3600"/>
              <a:t>Students may be unsure of what the ‘standard’ is </a:t>
            </a:r>
            <a:endParaRPr lang="en-GB" sz="3600" dirty="0">
              <a:cs typeface="Calibri"/>
            </a:endParaRPr>
          </a:p>
          <a:p>
            <a:r>
              <a:rPr lang="en-GB" sz="3600"/>
              <a:t>Lack of guidance/'directiveness'</a:t>
            </a:r>
            <a:endParaRPr lang="en-GB" sz="3600">
              <a:cs typeface="Calibri"/>
            </a:endParaRPr>
          </a:p>
          <a:p>
            <a:endParaRPr lang="en-GB" sz="3600" dirty="0">
              <a:cs typeface="Calibri"/>
            </a:endParaRPr>
          </a:p>
        </p:txBody>
      </p:sp>
    </p:spTree>
    <p:extLst>
      <p:ext uri="{BB962C8B-B14F-4D97-AF65-F5344CB8AC3E}">
        <p14:creationId xmlns:p14="http://schemas.microsoft.com/office/powerpoint/2010/main" val="23736976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Social-ecological perspective: tensions </a:t>
            </a:r>
          </a:p>
        </p:txBody>
      </p:sp>
      <p:sp>
        <p:nvSpPr>
          <p:cNvPr id="6" name="Rectangle 5"/>
          <p:cNvSpPr/>
          <p:nvPr/>
        </p:nvSpPr>
        <p:spPr>
          <a:xfrm>
            <a:off x="1277257" y="1451430"/>
            <a:ext cx="9377491" cy="4697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1775484" y="3080925"/>
            <a:ext cx="4224269" cy="216365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MESM</a:t>
            </a:r>
          </a:p>
        </p:txBody>
      </p:sp>
      <p:sp>
        <p:nvSpPr>
          <p:cNvPr id="3" name="Rectangle 2">
            <a:extLst>
              <a:ext uri="{FF2B5EF4-FFF2-40B4-BE49-F238E27FC236}">
                <a16:creationId xmlns:a16="http://schemas.microsoft.com/office/drawing/2014/main" id="{8CC8F45E-E110-4D4C-A98E-80E7C2116FA6}"/>
              </a:ext>
            </a:extLst>
          </p:cNvPr>
          <p:cNvSpPr/>
          <p:nvPr/>
        </p:nvSpPr>
        <p:spPr>
          <a:xfrm>
            <a:off x="5287617" y="3631096"/>
            <a:ext cx="1219200" cy="7023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WRITER</a:t>
            </a:r>
          </a:p>
        </p:txBody>
      </p:sp>
      <p:sp>
        <p:nvSpPr>
          <p:cNvPr id="4" name="TextBox 3">
            <a:extLst>
              <a:ext uri="{FF2B5EF4-FFF2-40B4-BE49-F238E27FC236}">
                <a16:creationId xmlns:a16="http://schemas.microsoft.com/office/drawing/2014/main" id="{C16A0C5D-63CC-492D-8FB3-A7A4DBE00C29}"/>
              </a:ext>
            </a:extLst>
          </p:cNvPr>
          <p:cNvSpPr txBox="1"/>
          <p:nvPr/>
        </p:nvSpPr>
        <p:spPr>
          <a:xfrm flipH="1">
            <a:off x="2462980" y="3289543"/>
            <a:ext cx="2133600" cy="1569660"/>
          </a:xfrm>
          <a:prstGeom prst="rect">
            <a:avLst/>
          </a:prstGeom>
          <a:noFill/>
        </p:spPr>
        <p:txBody>
          <a:bodyPr wrap="square" rtlCol="0" anchor="t">
            <a:spAutoFit/>
          </a:bodyPr>
          <a:lstStyle/>
          <a:p>
            <a:r>
              <a:rPr lang="en-GB" sz="2400" b="1" dirty="0"/>
              <a:t>MESOSYSTEM (interactions between two </a:t>
            </a:r>
            <a:r>
              <a:rPr lang="en-GB" sz="2400" b="1"/>
              <a:t>microsystems) </a:t>
            </a:r>
          </a:p>
        </p:txBody>
      </p:sp>
      <p:sp>
        <p:nvSpPr>
          <p:cNvPr id="5" name="TextBox 4">
            <a:extLst>
              <a:ext uri="{FF2B5EF4-FFF2-40B4-BE49-F238E27FC236}">
                <a16:creationId xmlns:a16="http://schemas.microsoft.com/office/drawing/2014/main" id="{E160F368-F343-40A9-95AA-3C3D0083CDA5}"/>
              </a:ext>
            </a:extLst>
          </p:cNvPr>
          <p:cNvSpPr txBox="1"/>
          <p:nvPr/>
        </p:nvSpPr>
        <p:spPr>
          <a:xfrm>
            <a:off x="1693790" y="1879049"/>
            <a:ext cx="2205204" cy="1200329"/>
          </a:xfrm>
          <a:prstGeom prst="rect">
            <a:avLst/>
          </a:prstGeom>
          <a:noFill/>
        </p:spPr>
        <p:txBody>
          <a:bodyPr wrap="square" rtlCol="0" anchor="t">
            <a:spAutoFit/>
          </a:bodyPr>
          <a:lstStyle/>
          <a:p>
            <a:r>
              <a:rPr lang="en-GB" sz="2400" b="1" dirty="0"/>
              <a:t>EXOSYSTEM </a:t>
            </a:r>
            <a:r>
              <a:rPr lang="en-GB" sz="2400" b="1"/>
              <a:t>(Wider social</a:t>
            </a:r>
            <a:endParaRPr lang="en-GB" sz="2400" b="1" dirty="0"/>
          </a:p>
          <a:p>
            <a:r>
              <a:rPr lang="en-GB" sz="2400" b="1">
                <a:cs typeface="Calibri"/>
              </a:rPr>
              <a:t>System)</a:t>
            </a:r>
            <a:endParaRPr lang="en-GB" sz="2400" b="1" dirty="0">
              <a:cs typeface="Calibri"/>
            </a:endParaRPr>
          </a:p>
        </p:txBody>
      </p:sp>
    </p:spTree>
    <p:extLst>
      <p:ext uri="{BB962C8B-B14F-4D97-AF65-F5344CB8AC3E}">
        <p14:creationId xmlns:p14="http://schemas.microsoft.com/office/powerpoint/2010/main" val="16219420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B8316-EDF8-411F-B2EB-16DDF8A12A4F}"/>
              </a:ext>
            </a:extLst>
          </p:cNvPr>
          <p:cNvSpPr>
            <a:spLocks noGrp="1"/>
          </p:cNvSpPr>
          <p:nvPr>
            <p:ph type="title"/>
          </p:nvPr>
        </p:nvSpPr>
        <p:spPr/>
        <p:txBody>
          <a:bodyPr/>
          <a:lstStyle/>
          <a:p>
            <a:r>
              <a:rPr lang="en-US" b="1" dirty="0">
                <a:cs typeface="Calibri Light"/>
              </a:rPr>
              <a:t>Some rejected strategies</a:t>
            </a:r>
          </a:p>
        </p:txBody>
      </p:sp>
      <p:graphicFrame>
        <p:nvGraphicFramePr>
          <p:cNvPr id="4" name="Table 4">
            <a:extLst>
              <a:ext uri="{FF2B5EF4-FFF2-40B4-BE49-F238E27FC236}">
                <a16:creationId xmlns:a16="http://schemas.microsoft.com/office/drawing/2014/main" id="{4D8662DB-E7CD-414C-91B9-6CDF671BD48B}"/>
              </a:ext>
            </a:extLst>
          </p:cNvPr>
          <p:cNvGraphicFramePr>
            <a:graphicFrameLocks noGrp="1"/>
          </p:cNvGraphicFramePr>
          <p:nvPr>
            <p:ph idx="1"/>
            <p:extLst>
              <p:ext uri="{D42A27DB-BD31-4B8C-83A1-F6EECF244321}">
                <p14:modId xmlns:p14="http://schemas.microsoft.com/office/powerpoint/2010/main" val="2607990962"/>
              </p:ext>
            </p:extLst>
          </p:nvPr>
        </p:nvGraphicFramePr>
        <p:xfrm>
          <a:off x="838200" y="1825625"/>
          <a:ext cx="10515600" cy="366268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1269347987"/>
                    </a:ext>
                  </a:extLst>
                </a:gridCol>
                <a:gridCol w="5257800">
                  <a:extLst>
                    <a:ext uri="{9D8B030D-6E8A-4147-A177-3AD203B41FA5}">
                      <a16:colId xmlns:a16="http://schemas.microsoft.com/office/drawing/2014/main" val="1115455856"/>
                    </a:ext>
                  </a:extLst>
                </a:gridCol>
              </a:tblGrid>
              <a:tr h="370840">
                <a:tc>
                  <a:txBody>
                    <a:bodyPr/>
                    <a:lstStyle/>
                    <a:p>
                      <a:r>
                        <a:rPr lang="en-US" dirty="0"/>
                        <a:t>Strategy </a:t>
                      </a:r>
                      <a:endParaRPr lang="en-US"/>
                    </a:p>
                  </a:txBody>
                  <a:tcPr/>
                </a:tc>
                <a:tc>
                  <a:txBody>
                    <a:bodyPr/>
                    <a:lstStyle/>
                    <a:p>
                      <a:r>
                        <a:rPr lang="en-US" dirty="0"/>
                        <a:t>Reasons for rejection </a:t>
                      </a:r>
                      <a:endParaRPr lang="en-US"/>
                    </a:p>
                  </a:txBody>
                  <a:tcPr/>
                </a:tc>
                <a:extLst>
                  <a:ext uri="{0D108BD9-81ED-4DB2-BD59-A6C34878D82A}">
                    <a16:rowId xmlns:a16="http://schemas.microsoft.com/office/drawing/2014/main" val="633730823"/>
                  </a:ext>
                </a:extLst>
              </a:tr>
              <a:tr h="370839">
                <a:tc>
                  <a:txBody>
                    <a:bodyPr/>
                    <a:lstStyle/>
                    <a:p>
                      <a:pPr lvl="0">
                        <a:buNone/>
                      </a:pPr>
                      <a:r>
                        <a:rPr lang="en-US" dirty="0"/>
                        <a:t>The work is not 'marked' at all  </a:t>
                      </a:r>
                    </a:p>
                  </a:txBody>
                  <a:tcPr/>
                </a:tc>
                <a:tc>
                  <a:txBody>
                    <a:bodyPr/>
                    <a:lstStyle/>
                    <a:p>
                      <a:pPr lvl="0">
                        <a:buNone/>
                      </a:pPr>
                      <a:r>
                        <a:rPr lang="en-US" dirty="0"/>
                        <a:t>Students will not feel motivated to complete the work and there is no 'pay-off' at the end. This may impact in improvement    </a:t>
                      </a:r>
                    </a:p>
                  </a:txBody>
                  <a:tcPr/>
                </a:tc>
                <a:extLst>
                  <a:ext uri="{0D108BD9-81ED-4DB2-BD59-A6C34878D82A}">
                    <a16:rowId xmlns:a16="http://schemas.microsoft.com/office/drawing/2014/main" val="329091293"/>
                  </a:ext>
                </a:extLst>
              </a:tr>
              <a:tr h="370840">
                <a:tc>
                  <a:txBody>
                    <a:bodyPr/>
                    <a:lstStyle/>
                    <a:p>
                      <a:pPr lvl="0">
                        <a:buNone/>
                      </a:pPr>
                      <a:r>
                        <a:rPr lang="en-US" dirty="0"/>
                        <a:t>Only subject specialist 'marks' the work – EAP tutor  plays a supporting role    </a:t>
                      </a:r>
                    </a:p>
                  </a:txBody>
                  <a:tcPr/>
                </a:tc>
                <a:tc>
                  <a:txBody>
                    <a:bodyPr/>
                    <a:lstStyle/>
                    <a:p>
                      <a:pPr lvl="0">
                        <a:buNone/>
                      </a:pPr>
                      <a:r>
                        <a:rPr lang="en-US" dirty="0"/>
                        <a:t>Language is an important part of communication and EAP tutors have something to contribute to this discussion. EAP tutors can also develop their interests in STEM subjects.   </a:t>
                      </a:r>
                    </a:p>
                  </a:txBody>
                  <a:tcPr/>
                </a:tc>
                <a:extLst>
                  <a:ext uri="{0D108BD9-81ED-4DB2-BD59-A6C34878D82A}">
                    <a16:rowId xmlns:a16="http://schemas.microsoft.com/office/drawing/2014/main" val="3184544832"/>
                  </a:ext>
                </a:extLst>
              </a:tr>
              <a:tr h="370840">
                <a:tc>
                  <a:txBody>
                    <a:bodyPr/>
                    <a:lstStyle/>
                    <a:p>
                      <a:pPr lvl="0" algn="l" rtl="0">
                        <a:buNone/>
                      </a:pPr>
                      <a:r>
                        <a:rPr lang="en-US" dirty="0"/>
                        <a:t>EAP tutor and subject specialists 'jointly' mark the work ​</a:t>
                      </a:r>
                      <a:endParaRPr lang="en-US" b="0" i="0">
                        <a:solidFill>
                          <a:srgbClr val="000000"/>
                        </a:solidFill>
                      </a:endParaRPr>
                    </a:p>
                  </a:txBody>
                  <a:tcPr/>
                </a:tc>
                <a:tc>
                  <a:txBody>
                    <a:bodyPr/>
                    <a:lstStyle/>
                    <a:p>
                      <a:pPr lvl="0" algn="l" rtl="0">
                        <a:buNone/>
                      </a:pPr>
                      <a:r>
                        <a:rPr lang="en-US" dirty="0"/>
                        <a:t>It is difficult to operationalize this and not enough interest in doing so. It might also be unnecessarily time-consuming, and still leaves peer- &amp; self-assessment out of the equation  ​</a:t>
                      </a:r>
                      <a:endParaRPr lang="en-US" b="0" i="0">
                        <a:solidFill>
                          <a:srgbClr val="000000"/>
                        </a:solidFill>
                      </a:endParaRPr>
                    </a:p>
                  </a:txBody>
                  <a:tcPr/>
                </a:tc>
                <a:extLst>
                  <a:ext uri="{0D108BD9-81ED-4DB2-BD59-A6C34878D82A}">
                    <a16:rowId xmlns:a16="http://schemas.microsoft.com/office/drawing/2014/main" val="649916301"/>
                  </a:ext>
                </a:extLst>
              </a:tr>
            </a:tbl>
          </a:graphicData>
        </a:graphic>
      </p:graphicFrame>
    </p:spTree>
    <p:extLst>
      <p:ext uri="{BB962C8B-B14F-4D97-AF65-F5344CB8AC3E}">
        <p14:creationId xmlns:p14="http://schemas.microsoft.com/office/powerpoint/2010/main" val="24877189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2285737-90EE-47DC-AC80-8AE156B1196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id="{B57BDC17-F1B3-455F-BBF1-680AA1F25C0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5"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6"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p:cNvSpPr>
            <a:spLocks noGrp="1"/>
          </p:cNvSpPr>
          <p:nvPr>
            <p:ph type="title"/>
          </p:nvPr>
        </p:nvSpPr>
        <p:spPr>
          <a:xfrm>
            <a:off x="535020" y="685800"/>
            <a:ext cx="2780271" cy="5105400"/>
          </a:xfrm>
        </p:spPr>
        <p:txBody>
          <a:bodyPr>
            <a:normAutofit/>
          </a:bodyPr>
          <a:lstStyle/>
          <a:p>
            <a:r>
              <a:rPr lang="en-GB" sz="4000" b="1" dirty="0">
                <a:solidFill>
                  <a:srgbClr val="FFFFFF"/>
                </a:solidFill>
              </a:rPr>
              <a:t>1. Needs analysis </a:t>
            </a:r>
            <a:endParaRPr lang="en-GB" sz="4000" b="1">
              <a:solidFill>
                <a:srgbClr val="FFFFFF"/>
              </a:solidFill>
            </a:endParaRPr>
          </a:p>
        </p:txBody>
      </p:sp>
      <p:graphicFrame>
        <p:nvGraphicFramePr>
          <p:cNvPr id="5" name="Content Placeholder 2">
            <a:extLst>
              <a:ext uri="{FF2B5EF4-FFF2-40B4-BE49-F238E27FC236}">
                <a16:creationId xmlns:a16="http://schemas.microsoft.com/office/drawing/2014/main" id="{E00E2703-BB14-4F83-A367-81E80326F9E9}"/>
              </a:ext>
            </a:extLst>
          </p:cNvPr>
          <p:cNvGraphicFramePr>
            <a:graphicFrameLocks noGrp="1"/>
          </p:cNvGraphicFramePr>
          <p:nvPr>
            <p:ph idx="1"/>
            <p:extLst>
              <p:ext uri="{D42A27DB-BD31-4B8C-83A1-F6EECF244321}">
                <p14:modId xmlns:p14="http://schemas.microsoft.com/office/powerpoint/2010/main" val="2653687095"/>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424779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904877" y="2415322"/>
            <a:ext cx="3451730" cy="2399869"/>
          </a:xfrm>
        </p:spPr>
        <p:txBody>
          <a:bodyPr>
            <a:normAutofit/>
          </a:bodyPr>
          <a:lstStyle/>
          <a:p>
            <a:pPr algn="ctr"/>
            <a:r>
              <a:rPr lang="en-GB" sz="4000" b="1" dirty="0">
                <a:solidFill>
                  <a:srgbClr val="FFFFFF"/>
                </a:solidFill>
              </a:rPr>
              <a:t>Available </a:t>
            </a:r>
            <a:r>
              <a:rPr lang="en-GB" sz="4000" b="1">
                <a:solidFill>
                  <a:srgbClr val="FFFFFF"/>
                </a:solidFill>
              </a:rPr>
              <a:t>documentation&amp; archives </a:t>
            </a:r>
          </a:p>
        </p:txBody>
      </p:sp>
      <p:sp>
        <p:nvSpPr>
          <p:cNvPr id="3" name="Content Placeholder 2"/>
          <p:cNvSpPr>
            <a:spLocks noGrp="1"/>
          </p:cNvSpPr>
          <p:nvPr>
            <p:ph idx="1"/>
          </p:nvPr>
        </p:nvSpPr>
        <p:spPr>
          <a:xfrm>
            <a:off x="5120640" y="804672"/>
            <a:ext cx="6281928" cy="5248656"/>
          </a:xfrm>
        </p:spPr>
        <p:txBody>
          <a:bodyPr anchor="ctr">
            <a:normAutofit fontScale="92500" lnSpcReduction="20000"/>
          </a:bodyPr>
          <a:lstStyle/>
          <a:p>
            <a:r>
              <a:rPr lang="en-GB" sz="3600" dirty="0"/>
              <a:t>Semi-structured interviews (recorded)</a:t>
            </a:r>
          </a:p>
          <a:p>
            <a:r>
              <a:rPr lang="en-GB" sz="3600" dirty="0"/>
              <a:t>Reflective accounts (circ. 100 samples)</a:t>
            </a:r>
          </a:p>
          <a:p>
            <a:r>
              <a:rPr lang="en-GB" sz="3600" dirty="0"/>
              <a:t>Students’ work/assignments (8 years)</a:t>
            </a:r>
          </a:p>
          <a:p>
            <a:r>
              <a:rPr lang="en-GB" sz="3600" dirty="0"/>
              <a:t>Departmental documentation, course web sites, etc</a:t>
            </a:r>
          </a:p>
          <a:p>
            <a:r>
              <a:rPr lang="en-GB" sz="3600" dirty="0"/>
              <a:t>Artefacts from personal study of UG chemistry &amp; biochemistry modules (OU)</a:t>
            </a:r>
          </a:p>
          <a:p>
            <a:pPr marL="0" indent="0">
              <a:buNone/>
            </a:pPr>
            <a:r>
              <a:rPr lang="en-GB" sz="2000" dirty="0"/>
              <a:t>  </a:t>
            </a:r>
          </a:p>
        </p:txBody>
      </p:sp>
    </p:spTree>
    <p:extLst>
      <p:ext uri="{BB962C8B-B14F-4D97-AF65-F5344CB8AC3E}">
        <p14:creationId xmlns:p14="http://schemas.microsoft.com/office/powerpoint/2010/main" val="41439754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4261" y="312117"/>
            <a:ext cx="4999428" cy="1126062"/>
          </a:xfrm>
        </p:spPr>
        <p:txBody>
          <a:bodyPr>
            <a:normAutofit fontScale="90000"/>
          </a:bodyPr>
          <a:lstStyle/>
          <a:p>
            <a:pPr algn="ctr"/>
            <a:r>
              <a:rPr lang="en-GB" b="1" dirty="0"/>
              <a:t>Meso- and </a:t>
            </a:r>
            <a:r>
              <a:rPr lang="en-GB" b="1" dirty="0" err="1"/>
              <a:t>exosystems</a:t>
            </a:r>
            <a:r>
              <a:rPr lang="en-GB" b="1" dirty="0"/>
              <a:t> </a:t>
            </a:r>
          </a:p>
        </p:txBody>
      </p:sp>
      <p:sp>
        <p:nvSpPr>
          <p:cNvPr id="6" name="Rectangle 5"/>
          <p:cNvSpPr/>
          <p:nvPr/>
        </p:nvSpPr>
        <p:spPr>
          <a:xfrm>
            <a:off x="1412451" y="1439140"/>
            <a:ext cx="9377491" cy="4697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2832452" y="2982602"/>
            <a:ext cx="4224269" cy="216365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cs typeface="Calibri"/>
            </a:endParaRPr>
          </a:p>
        </p:txBody>
      </p:sp>
      <p:sp>
        <p:nvSpPr>
          <p:cNvPr id="3" name="Rectangle 2">
            <a:extLst>
              <a:ext uri="{FF2B5EF4-FFF2-40B4-BE49-F238E27FC236}">
                <a16:creationId xmlns:a16="http://schemas.microsoft.com/office/drawing/2014/main" id="{8CC8F45E-E110-4D4C-A98E-80E7C2116FA6}"/>
              </a:ext>
            </a:extLst>
          </p:cNvPr>
          <p:cNvSpPr/>
          <p:nvPr/>
        </p:nvSpPr>
        <p:spPr>
          <a:xfrm>
            <a:off x="5287617" y="3631096"/>
            <a:ext cx="1219200" cy="7023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WRITER</a:t>
            </a:r>
          </a:p>
        </p:txBody>
      </p:sp>
      <p:sp>
        <p:nvSpPr>
          <p:cNvPr id="4" name="TextBox 3">
            <a:extLst>
              <a:ext uri="{FF2B5EF4-FFF2-40B4-BE49-F238E27FC236}">
                <a16:creationId xmlns:a16="http://schemas.microsoft.com/office/drawing/2014/main" id="{C16A0C5D-63CC-492D-8FB3-A7A4DBE00C29}"/>
              </a:ext>
            </a:extLst>
          </p:cNvPr>
          <p:cNvSpPr txBox="1"/>
          <p:nvPr/>
        </p:nvSpPr>
        <p:spPr>
          <a:xfrm flipH="1">
            <a:off x="3962399" y="2982285"/>
            <a:ext cx="2133600" cy="461665"/>
          </a:xfrm>
          <a:prstGeom prst="rect">
            <a:avLst/>
          </a:prstGeom>
          <a:noFill/>
        </p:spPr>
        <p:txBody>
          <a:bodyPr wrap="square" rtlCol="0">
            <a:spAutoFit/>
          </a:bodyPr>
          <a:lstStyle/>
          <a:p>
            <a:r>
              <a:rPr lang="en-GB" sz="2400" b="1" dirty="0"/>
              <a:t>MESOSYSTEM</a:t>
            </a:r>
          </a:p>
        </p:txBody>
      </p:sp>
      <p:sp>
        <p:nvSpPr>
          <p:cNvPr id="5" name="TextBox 4">
            <a:extLst>
              <a:ext uri="{FF2B5EF4-FFF2-40B4-BE49-F238E27FC236}">
                <a16:creationId xmlns:a16="http://schemas.microsoft.com/office/drawing/2014/main" id="{E160F368-F343-40A9-95AA-3C3D0083CDA5}"/>
              </a:ext>
            </a:extLst>
          </p:cNvPr>
          <p:cNvSpPr txBox="1"/>
          <p:nvPr/>
        </p:nvSpPr>
        <p:spPr>
          <a:xfrm>
            <a:off x="1641253" y="2480651"/>
            <a:ext cx="1934817" cy="461665"/>
          </a:xfrm>
          <a:prstGeom prst="rect">
            <a:avLst/>
          </a:prstGeom>
          <a:noFill/>
        </p:spPr>
        <p:txBody>
          <a:bodyPr wrap="square" rtlCol="0">
            <a:spAutoFit/>
          </a:bodyPr>
          <a:lstStyle/>
          <a:p>
            <a:r>
              <a:rPr lang="en-GB" sz="2400" b="1" dirty="0"/>
              <a:t>EXOSYSTEM</a:t>
            </a:r>
          </a:p>
        </p:txBody>
      </p:sp>
      <p:sp>
        <p:nvSpPr>
          <p:cNvPr id="8" name="TextBox 7">
            <a:extLst>
              <a:ext uri="{FF2B5EF4-FFF2-40B4-BE49-F238E27FC236}">
                <a16:creationId xmlns:a16="http://schemas.microsoft.com/office/drawing/2014/main" id="{36E7F802-1887-4EB9-BA0D-7BDDB921667D}"/>
              </a:ext>
            </a:extLst>
          </p:cNvPr>
          <p:cNvSpPr txBox="1"/>
          <p:nvPr/>
        </p:nvSpPr>
        <p:spPr>
          <a:xfrm flipH="1">
            <a:off x="387199" y="184097"/>
            <a:ext cx="2739352" cy="1477328"/>
          </a:xfrm>
          <a:prstGeom prst="rect">
            <a:avLst/>
          </a:prstGeom>
          <a:solidFill>
            <a:schemeClr val="accent5">
              <a:lumMod val="20000"/>
              <a:lumOff val="80000"/>
            </a:schemeClr>
          </a:solidFill>
        </p:spPr>
        <p:txBody>
          <a:bodyPr wrap="square" rtlCol="0" anchor="t">
            <a:spAutoFit/>
          </a:bodyPr>
          <a:lstStyle/>
          <a:p>
            <a:r>
              <a:rPr lang="en-GB" b="1" dirty="0"/>
              <a:t>Reviewers </a:t>
            </a:r>
          </a:p>
          <a:p>
            <a:r>
              <a:rPr lang="en-GB" b="1" dirty="0"/>
              <a:t>Journal </a:t>
            </a:r>
          </a:p>
          <a:p>
            <a:r>
              <a:rPr lang="en-GB" b="1">
                <a:cs typeface="Calibri"/>
              </a:rPr>
              <a:t>Jusgements</a:t>
            </a:r>
            <a:endParaRPr lang="en-GB" b="1" dirty="0"/>
          </a:p>
          <a:p>
            <a:r>
              <a:rPr lang="en-GB" b="1" dirty="0"/>
              <a:t>PhD examiners</a:t>
            </a:r>
          </a:p>
          <a:p>
            <a:r>
              <a:rPr lang="en-GB" b="1" dirty="0"/>
              <a:t>Summative</a:t>
            </a:r>
          </a:p>
        </p:txBody>
      </p:sp>
      <p:sp>
        <p:nvSpPr>
          <p:cNvPr id="10" name="TextBox 9">
            <a:extLst>
              <a:ext uri="{FF2B5EF4-FFF2-40B4-BE49-F238E27FC236}">
                <a16:creationId xmlns:a16="http://schemas.microsoft.com/office/drawing/2014/main" id="{EDD8A38F-4A56-450E-963A-38B6D4F9D4F1}"/>
              </a:ext>
            </a:extLst>
          </p:cNvPr>
          <p:cNvSpPr txBox="1"/>
          <p:nvPr/>
        </p:nvSpPr>
        <p:spPr>
          <a:xfrm>
            <a:off x="9077741" y="108825"/>
            <a:ext cx="1749287" cy="1477328"/>
          </a:xfrm>
          <a:prstGeom prst="rect">
            <a:avLst/>
          </a:prstGeom>
          <a:solidFill>
            <a:schemeClr val="accent2">
              <a:lumMod val="20000"/>
              <a:lumOff val="80000"/>
            </a:schemeClr>
          </a:solidFill>
        </p:spPr>
        <p:txBody>
          <a:bodyPr wrap="square" rtlCol="0" anchor="t">
            <a:spAutoFit/>
          </a:bodyPr>
          <a:lstStyle/>
          <a:p>
            <a:r>
              <a:rPr lang="en-GB" b="1" dirty="0"/>
              <a:t>World of the classroom</a:t>
            </a:r>
          </a:p>
          <a:p>
            <a:r>
              <a:rPr lang="en-GB" b="1"/>
              <a:t>Facilitation </a:t>
            </a:r>
            <a:endParaRPr lang="en-GB" b="1" dirty="0">
              <a:cs typeface="Calibri"/>
            </a:endParaRPr>
          </a:p>
          <a:p>
            <a:r>
              <a:rPr lang="en-GB" b="1"/>
              <a:t>Reflective </a:t>
            </a:r>
            <a:endParaRPr lang="en-GB" b="1">
              <a:cs typeface="Calibri"/>
            </a:endParaRPr>
          </a:p>
          <a:p>
            <a:r>
              <a:rPr lang="en-GB" b="1" dirty="0"/>
              <a:t>Formative</a:t>
            </a:r>
          </a:p>
        </p:txBody>
      </p:sp>
      <p:sp>
        <p:nvSpPr>
          <p:cNvPr id="11" name="Arrow: Right 10">
            <a:extLst>
              <a:ext uri="{FF2B5EF4-FFF2-40B4-BE49-F238E27FC236}">
                <a16:creationId xmlns:a16="http://schemas.microsoft.com/office/drawing/2014/main" id="{226BCB89-CD54-45AF-B936-7846C78A7CD7}"/>
              </a:ext>
            </a:extLst>
          </p:cNvPr>
          <p:cNvSpPr/>
          <p:nvPr/>
        </p:nvSpPr>
        <p:spPr>
          <a:xfrm rot="19370712">
            <a:off x="6829524" y="1876239"/>
            <a:ext cx="2472453" cy="891239"/>
          </a:xfrm>
          <a:prstGeom prst="rightArrow">
            <a:avLst>
              <a:gd name="adj1" fmla="val 61206"/>
              <a:gd name="adj2" fmla="val 50000"/>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Arrow: Right 11">
            <a:extLst>
              <a:ext uri="{FF2B5EF4-FFF2-40B4-BE49-F238E27FC236}">
                <a16:creationId xmlns:a16="http://schemas.microsoft.com/office/drawing/2014/main" id="{7D1C2C01-D590-420D-ACD7-D6997BDDE984}"/>
              </a:ext>
            </a:extLst>
          </p:cNvPr>
          <p:cNvSpPr/>
          <p:nvPr/>
        </p:nvSpPr>
        <p:spPr>
          <a:xfrm rot="1704642" flipH="1">
            <a:off x="1835031" y="1787717"/>
            <a:ext cx="1319357" cy="705812"/>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259961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FA67CD3-AB4E-4A7A-BEB8-53C445D8C44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7CF545F-9C2E-4446-97CD-AD92990C2B68}"/>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68655B92-CCE4-4F9B-849F-D7EDFC85F1CD}"/>
              </a:ext>
            </a:extLst>
          </p:cNvPr>
          <p:cNvSpPr>
            <a:spLocks noGrp="1"/>
          </p:cNvSpPr>
          <p:nvPr>
            <p:ph type="title"/>
          </p:nvPr>
        </p:nvSpPr>
        <p:spPr>
          <a:xfrm>
            <a:off x="6094105" y="802955"/>
            <a:ext cx="4977976" cy="1454051"/>
          </a:xfrm>
        </p:spPr>
        <p:txBody>
          <a:bodyPr>
            <a:normAutofit/>
          </a:bodyPr>
          <a:lstStyle/>
          <a:p>
            <a:r>
              <a:rPr lang="en-GB" b="1" dirty="0">
                <a:solidFill>
                  <a:srgbClr val="000000"/>
                </a:solidFill>
              </a:rPr>
              <a:t>2. Defining constructs</a:t>
            </a:r>
            <a:endParaRPr lang="en-GB" b="1">
              <a:solidFill>
                <a:srgbClr val="000000"/>
              </a:solidFill>
              <a:cs typeface="Calibri Light"/>
            </a:endParaRPr>
          </a:p>
        </p:txBody>
      </p:sp>
      <p:sp>
        <p:nvSpPr>
          <p:cNvPr id="14"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Magnifying glass">
            <a:extLst>
              <a:ext uri="{FF2B5EF4-FFF2-40B4-BE49-F238E27FC236}">
                <a16:creationId xmlns:a16="http://schemas.microsoft.com/office/drawing/2014/main" id="{0855D079-BA80-4843-9CC4-EC54BC3C64F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450254" y="1629089"/>
            <a:ext cx="3620021" cy="3620021"/>
          </a:xfrm>
          <a:prstGeom prst="rect">
            <a:avLst/>
          </a:prstGeom>
        </p:spPr>
      </p:pic>
      <p:sp>
        <p:nvSpPr>
          <p:cNvPr id="3" name="Content Placeholder 2">
            <a:extLst>
              <a:ext uri="{FF2B5EF4-FFF2-40B4-BE49-F238E27FC236}">
                <a16:creationId xmlns:a16="http://schemas.microsoft.com/office/drawing/2014/main" id="{A626DE47-F0A6-4F84-A6AC-196526A71BC2}"/>
              </a:ext>
            </a:extLst>
          </p:cNvPr>
          <p:cNvSpPr>
            <a:spLocks noGrp="1"/>
          </p:cNvSpPr>
          <p:nvPr>
            <p:ph idx="1"/>
          </p:nvPr>
        </p:nvSpPr>
        <p:spPr>
          <a:xfrm>
            <a:off x="6176607" y="2040682"/>
            <a:ext cx="5161932" cy="4106321"/>
          </a:xfrm>
        </p:spPr>
        <p:txBody>
          <a:bodyPr vert="horz" lIns="91440" tIns="45720" rIns="91440" bIns="45720" rtlCol="0" anchor="ctr">
            <a:normAutofit/>
          </a:bodyPr>
          <a:lstStyle/>
          <a:p>
            <a:r>
              <a:rPr lang="en-GB" sz="2400">
                <a:solidFill>
                  <a:srgbClr val="000000"/>
                </a:solidFill>
                <a:cs typeface="Calibri"/>
              </a:rPr>
              <a:t>What are the sub-components of each sub-genre of writing? </a:t>
            </a:r>
            <a:endParaRPr lang="en-US" sz="2400">
              <a:solidFill>
                <a:srgbClr val="000000"/>
              </a:solidFill>
              <a:cs typeface="Calibri"/>
            </a:endParaRPr>
          </a:p>
          <a:p>
            <a:r>
              <a:rPr lang="en-GB" sz="2400">
                <a:solidFill>
                  <a:srgbClr val="000000"/>
                </a:solidFill>
                <a:cs typeface="Calibri"/>
              </a:rPr>
              <a:t>How can the sub-components be operationalised through appropriate tasks? How can they be linked to wider faculty marking criteria?  </a:t>
            </a:r>
          </a:p>
          <a:p>
            <a:r>
              <a:rPr lang="en-GB" sz="2400">
                <a:solidFill>
                  <a:srgbClr val="000000"/>
                </a:solidFill>
                <a:cs typeface="Calibri"/>
              </a:rPr>
              <a:t>Does task design effectively assess the constructs? </a:t>
            </a:r>
            <a:r>
              <a:rPr lang="en-GB" sz="2400">
                <a:cs typeface="Calibri"/>
              </a:rPr>
              <a:t>Can we effectively extrapolate performance to the 'external world'?  </a:t>
            </a:r>
          </a:p>
        </p:txBody>
      </p:sp>
    </p:spTree>
    <p:extLst>
      <p:ext uri="{BB962C8B-B14F-4D97-AF65-F5344CB8AC3E}">
        <p14:creationId xmlns:p14="http://schemas.microsoft.com/office/powerpoint/2010/main" val="15281347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lowchart: Document 9">
            <a:extLst>
              <a:ext uri="{FF2B5EF4-FFF2-40B4-BE49-F238E27FC236}">
                <a16:creationId xmlns:a16="http://schemas.microsoft.com/office/drawing/2014/main" id="{D12DDE76-C203-4047-9998-63900085B5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175" y="0"/>
            <a:ext cx="3248025" cy="3400426"/>
          </a:xfrm>
          <a:prstGeom prst="flowChartDocumen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171162"/>
            <a:ext cx="2840182" cy="2371148"/>
          </a:xfrm>
        </p:spPr>
        <p:txBody>
          <a:bodyPr vert="horz" lIns="91440" tIns="45720" rIns="91440" bIns="45720" rtlCol="0" anchor="ctr">
            <a:normAutofit/>
          </a:bodyPr>
          <a:lstStyle/>
          <a:p>
            <a:r>
              <a:rPr lang="en-US" sz="3200" b="1" kern="1200">
                <a:solidFill>
                  <a:srgbClr val="FFFFFF"/>
                </a:solidFill>
                <a:latin typeface="+mj-lt"/>
                <a:ea typeface="+mj-ea"/>
                <a:cs typeface="+mj-cs"/>
              </a:rPr>
              <a:t>Abstracts</a:t>
            </a:r>
          </a:p>
        </p:txBody>
      </p:sp>
      <p:pic>
        <p:nvPicPr>
          <p:cNvPr id="5" name="Content Placeholder 4" descr="A screenshot of a cell phone&#10;&#10;Description automatically generated">
            <a:extLst>
              <a:ext uri="{FF2B5EF4-FFF2-40B4-BE49-F238E27FC236}">
                <a16:creationId xmlns:a16="http://schemas.microsoft.com/office/drawing/2014/main" id="{2266ACAE-D4CD-4BEB-A212-6E1A97B99E3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742154" y="406564"/>
            <a:ext cx="5971835" cy="6205622"/>
          </a:xfrm>
          <a:prstGeom prst="rect">
            <a:avLst/>
          </a:prstGeom>
        </p:spPr>
      </p:pic>
    </p:spTree>
    <p:extLst>
      <p:ext uri="{BB962C8B-B14F-4D97-AF65-F5344CB8AC3E}">
        <p14:creationId xmlns:p14="http://schemas.microsoft.com/office/powerpoint/2010/main" val="995642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838200" y="963877"/>
            <a:ext cx="3494362" cy="4930246"/>
          </a:xfrm>
        </p:spPr>
        <p:txBody>
          <a:bodyPr>
            <a:normAutofit/>
          </a:bodyPr>
          <a:lstStyle/>
          <a:p>
            <a:pPr algn="r"/>
            <a:r>
              <a:rPr lang="en-GB" b="1" dirty="0">
                <a:solidFill>
                  <a:schemeClr val="accent1"/>
                </a:solidFill>
              </a:rPr>
              <a:t>Context</a:t>
            </a:r>
            <a:r>
              <a:rPr lang="en-GB" dirty="0">
                <a:solidFill>
                  <a:schemeClr val="accent1"/>
                </a:solidFill>
              </a:rPr>
              <a:t> </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976031" y="963877"/>
            <a:ext cx="6377769" cy="4930246"/>
          </a:xfrm>
        </p:spPr>
        <p:txBody>
          <a:bodyPr anchor="ctr">
            <a:noAutofit/>
          </a:bodyPr>
          <a:lstStyle/>
          <a:p>
            <a:r>
              <a:rPr lang="en-GB" dirty="0"/>
              <a:t>PGT Chemistry students (core modules)</a:t>
            </a:r>
          </a:p>
          <a:p>
            <a:r>
              <a:rPr lang="en-GB" dirty="0"/>
              <a:t>PGR STEM students (self-selecting)</a:t>
            </a:r>
            <a:endParaRPr lang="en-GB" dirty="0">
              <a:cs typeface="Calibri"/>
            </a:endParaRPr>
          </a:p>
          <a:p>
            <a:r>
              <a:rPr lang="en-GB" dirty="0"/>
              <a:t>Attend for 9 x 1.5 hours sessions per term (extended articles in term 1, short/focused articles in term 2). </a:t>
            </a:r>
            <a:endParaRPr lang="en-GB" dirty="0">
              <a:cs typeface="Calibri"/>
            </a:endParaRPr>
          </a:p>
          <a:p>
            <a:r>
              <a:rPr lang="en-GB" dirty="0"/>
              <a:t>Credit-bearing for MSc </a:t>
            </a:r>
            <a:endParaRPr lang="en-GB" dirty="0">
              <a:cs typeface="Calibri"/>
            </a:endParaRPr>
          </a:p>
          <a:p>
            <a:r>
              <a:rPr lang="en-GB" dirty="0"/>
              <a:t>Contributes towards PGR transferable skills award</a:t>
            </a:r>
            <a:endParaRPr lang="en-GB" dirty="0">
              <a:cs typeface="Calibri"/>
            </a:endParaRPr>
          </a:p>
          <a:p>
            <a:r>
              <a:rPr lang="en-GB" dirty="0"/>
              <a:t>Mix of L1 and L2 writers </a:t>
            </a:r>
            <a:endParaRPr lang="en-GB" dirty="0">
              <a:cs typeface="Calibri"/>
            </a:endParaRPr>
          </a:p>
          <a:p>
            <a:r>
              <a:rPr lang="en-GB" dirty="0"/>
              <a:t>Tutor is language specialist, not science specialist </a:t>
            </a:r>
            <a:endParaRPr lang="en-GB" dirty="0">
              <a:cs typeface="Calibri"/>
            </a:endParaRPr>
          </a:p>
        </p:txBody>
      </p:sp>
    </p:spTree>
    <p:extLst>
      <p:ext uri="{BB962C8B-B14F-4D97-AF65-F5344CB8AC3E}">
        <p14:creationId xmlns:p14="http://schemas.microsoft.com/office/powerpoint/2010/main" val="41621431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A7C70-B622-4399-BAB8-687BF0EEDA30}"/>
              </a:ext>
            </a:extLst>
          </p:cNvPr>
          <p:cNvSpPr>
            <a:spLocks noGrp="1"/>
          </p:cNvSpPr>
          <p:nvPr>
            <p:ph type="title"/>
          </p:nvPr>
        </p:nvSpPr>
        <p:spPr>
          <a:xfrm>
            <a:off x="648929" y="629266"/>
            <a:ext cx="6586491" cy="1676603"/>
          </a:xfrm>
        </p:spPr>
        <p:txBody>
          <a:bodyPr vert="horz" lIns="91440" tIns="45720" rIns="91440" bIns="45720" rtlCol="0">
            <a:normAutofit/>
          </a:bodyPr>
          <a:lstStyle/>
          <a:p>
            <a:r>
              <a:rPr lang="en-US" b="1" kern="1200">
                <a:latin typeface="+mj-lt"/>
                <a:ea typeface="+mj-ea"/>
                <a:cs typeface="+mj-cs"/>
              </a:rPr>
              <a:t>Abstracts: </a:t>
            </a:r>
            <a:r>
              <a:rPr lang="en-US" b="1"/>
              <a:t>Self-assessment criteria  </a:t>
            </a:r>
            <a:endParaRPr lang="en-US" b="1" kern="1200">
              <a:latin typeface="+mj-lt"/>
              <a:ea typeface="+mj-ea"/>
              <a:cs typeface="+mj-cs"/>
            </a:endParaRPr>
          </a:p>
        </p:txBody>
      </p:sp>
      <p:pic>
        <p:nvPicPr>
          <p:cNvPr id="3" name="Picture 3">
            <a:extLst>
              <a:ext uri="{FF2B5EF4-FFF2-40B4-BE49-F238E27FC236}">
                <a16:creationId xmlns:a16="http://schemas.microsoft.com/office/drawing/2014/main" id="{0F45E51C-4930-49B0-B3CC-9455A4BA6C75}"/>
              </a:ext>
            </a:extLst>
          </p:cNvPr>
          <p:cNvPicPr>
            <a:picLocks noGrp="1" noChangeAspect="1"/>
          </p:cNvPicPr>
          <p:nvPr>
            <p:ph idx="1"/>
          </p:nvPr>
        </p:nvPicPr>
        <p:blipFill>
          <a:blip r:embed="rId2"/>
          <a:stretch>
            <a:fillRect/>
          </a:stretch>
        </p:blipFill>
        <p:spPr>
          <a:xfrm>
            <a:off x="801998" y="2783450"/>
            <a:ext cx="2716161" cy="2910962"/>
          </a:xfrm>
          <a:prstGeom prst="rect">
            <a:avLst/>
          </a:prstGeom>
        </p:spPr>
      </p:pic>
      <p:pic>
        <p:nvPicPr>
          <p:cNvPr id="29" name="Content Placeholder 6">
            <a:extLst>
              <a:ext uri="{FF2B5EF4-FFF2-40B4-BE49-F238E27FC236}">
                <a16:creationId xmlns:a16="http://schemas.microsoft.com/office/drawing/2014/main" id="{2681DEEF-E0E6-4B18-ADAD-436FF35DEF6B}"/>
              </a:ext>
            </a:extLst>
          </p:cNvPr>
          <p:cNvPicPr>
            <a:picLocks noChangeAspect="1"/>
          </p:cNvPicPr>
          <p:nvPr/>
        </p:nvPicPr>
        <p:blipFill rotWithShape="1">
          <a:blip r:embed="rId3">
            <a:extLst>
              <a:ext uri="{28A0092B-C50C-407E-A947-70E740481C1C}">
                <a14:useLocalDpi xmlns:a14="http://schemas.microsoft.com/office/drawing/2010/main" val="0"/>
              </a:ext>
            </a:extLst>
          </a:blip>
          <a:srcRect r="7087"/>
          <a:stretch/>
        </p:blipFill>
        <p:spPr>
          <a:xfrm>
            <a:off x="7199989" y="10"/>
            <a:ext cx="4635591" cy="6857990"/>
          </a:xfrm>
          <a:prstGeom prst="rect">
            <a:avLst/>
          </a:prstGeom>
          <a:effectLst/>
        </p:spPr>
      </p:pic>
    </p:spTree>
    <p:extLst>
      <p:ext uri="{BB962C8B-B14F-4D97-AF65-F5344CB8AC3E}">
        <p14:creationId xmlns:p14="http://schemas.microsoft.com/office/powerpoint/2010/main" val="14915690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9FF99BD-075F-4761-A995-6FC574BD25E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7B21A54-9BA3-4EA9-B460-5A829ADD905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6FA8F714-B9D8-488A-8CCA-E9948FF913A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6" y="643468"/>
            <a:ext cx="10905067"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descr="A screenshot of a social media post&#10;&#10;Description generated with very high confidence">
            <a:extLst>
              <a:ext uri="{FF2B5EF4-FFF2-40B4-BE49-F238E27FC236}">
                <a16:creationId xmlns:a16="http://schemas.microsoft.com/office/drawing/2014/main" id="{89685190-8793-4915-A3DA-20863B7900D7}"/>
              </a:ext>
            </a:extLst>
          </p:cNvPr>
          <p:cNvPicPr>
            <a:picLocks noGrp="1" noChangeAspect="1"/>
          </p:cNvPicPr>
          <p:nvPr>
            <p:ph idx="1"/>
          </p:nvPr>
        </p:nvPicPr>
        <p:blipFill>
          <a:blip r:embed="rId2"/>
          <a:stretch>
            <a:fillRect/>
          </a:stretch>
        </p:blipFill>
        <p:spPr>
          <a:xfrm>
            <a:off x="3439301" y="681076"/>
            <a:ext cx="5731263" cy="5477412"/>
          </a:xfrm>
          <a:prstGeom prst="rect">
            <a:avLst/>
          </a:prstGeom>
        </p:spPr>
      </p:pic>
    </p:spTree>
    <p:extLst>
      <p:ext uri="{BB962C8B-B14F-4D97-AF65-F5344CB8AC3E}">
        <p14:creationId xmlns:p14="http://schemas.microsoft.com/office/powerpoint/2010/main" val="17408059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09F9F-BE46-467B-A415-27B8D9DEF73B}"/>
              </a:ext>
            </a:extLst>
          </p:cNvPr>
          <p:cNvSpPr>
            <a:spLocks noGrp="1"/>
          </p:cNvSpPr>
          <p:nvPr>
            <p:ph type="title"/>
          </p:nvPr>
        </p:nvSpPr>
        <p:spPr>
          <a:xfrm>
            <a:off x="1136428" y="627564"/>
            <a:ext cx="7474172" cy="1325563"/>
          </a:xfrm>
        </p:spPr>
        <p:txBody>
          <a:bodyPr>
            <a:normAutofit/>
          </a:bodyPr>
          <a:lstStyle/>
          <a:p>
            <a:r>
              <a:rPr lang="en-US" b="1" dirty="0">
                <a:cs typeface="Calibri Light"/>
              </a:rPr>
              <a:t>3. </a:t>
            </a:r>
            <a:r>
              <a:rPr lang="en-US" b="1" dirty="0" err="1">
                <a:cs typeface="Calibri Light"/>
              </a:rPr>
              <a:t>Operationalising</a:t>
            </a:r>
            <a:r>
              <a:rPr lang="en-US" b="1" dirty="0">
                <a:cs typeface="Calibri Light"/>
              </a:rPr>
              <a:t> the construct </a:t>
            </a:r>
            <a:r>
              <a:rPr lang="en-US" dirty="0">
                <a:cs typeface="Calibri Light"/>
              </a:rPr>
              <a:t> </a:t>
            </a:r>
          </a:p>
        </p:txBody>
      </p:sp>
      <p:sp>
        <p:nvSpPr>
          <p:cNvPr id="3" name="Content Placeholder 2">
            <a:extLst>
              <a:ext uri="{FF2B5EF4-FFF2-40B4-BE49-F238E27FC236}">
                <a16:creationId xmlns:a16="http://schemas.microsoft.com/office/drawing/2014/main" id="{DF215C28-8CCA-4932-89DC-06BBBDA0D256}"/>
              </a:ext>
            </a:extLst>
          </p:cNvPr>
          <p:cNvSpPr>
            <a:spLocks noGrp="1"/>
          </p:cNvSpPr>
          <p:nvPr>
            <p:ph idx="1"/>
          </p:nvPr>
        </p:nvSpPr>
        <p:spPr>
          <a:xfrm>
            <a:off x="1136429" y="2278173"/>
            <a:ext cx="6467867" cy="3450613"/>
          </a:xfrm>
        </p:spPr>
        <p:txBody>
          <a:bodyPr vert="horz" lIns="91440" tIns="45720" rIns="91440" bIns="45720" rtlCol="0" anchor="ctr">
            <a:normAutofit lnSpcReduction="10000"/>
          </a:bodyPr>
          <a:lstStyle/>
          <a:p>
            <a:pPr marL="0" indent="0">
              <a:buNone/>
            </a:pPr>
            <a:r>
              <a:rPr lang="en-US" sz="2200" b="1" dirty="0">
                <a:cs typeface="Calibri"/>
              </a:rPr>
              <a:t>A rationale for abstract writing</a:t>
            </a:r>
            <a:r>
              <a:rPr lang="en-US" sz="2200" dirty="0">
                <a:cs typeface="Calibri"/>
              </a:rPr>
              <a:t> </a:t>
            </a:r>
          </a:p>
          <a:p>
            <a:pPr marL="0" indent="0">
              <a:buNone/>
            </a:pPr>
            <a:r>
              <a:rPr lang="en-US" sz="2200" dirty="0">
                <a:cs typeface="Calibri"/>
              </a:rPr>
              <a:t>Submit/upload an abstract that you have written. Write an accompanying rationale of between half a page and one page to outline the procedures you took when writing this abstract. Do you think these procedures were effective? Use academic references where needed to back up any facts and claims about your writing procedure. Note that we are not grading you here on the abstract itself; the abstract is designed simply to support your rationale/reflection, which is the main focus of this assignment.   </a:t>
            </a:r>
          </a:p>
          <a:p>
            <a:endParaRPr lang="en-US" sz="2200">
              <a:cs typeface="Calibri"/>
            </a:endParaRP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Pencil">
            <a:extLst>
              <a:ext uri="{FF2B5EF4-FFF2-40B4-BE49-F238E27FC236}">
                <a16:creationId xmlns:a16="http://schemas.microsoft.com/office/drawing/2014/main" id="{37646EAE-A487-4E95-A073-150FA7C8F3EB}"/>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40029981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FA67CD3-AB4E-4A7A-BEB8-53C445D8C44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7CF545F-9C2E-4446-97CD-AD92990C2B68}"/>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283DDCB-85AF-4DAF-9286-26B16CA908FF}"/>
              </a:ext>
            </a:extLst>
          </p:cNvPr>
          <p:cNvSpPr>
            <a:spLocks noGrp="1"/>
          </p:cNvSpPr>
          <p:nvPr>
            <p:ph type="title"/>
          </p:nvPr>
        </p:nvSpPr>
        <p:spPr>
          <a:xfrm>
            <a:off x="6094105" y="802955"/>
            <a:ext cx="4977976" cy="1454051"/>
          </a:xfrm>
        </p:spPr>
        <p:txBody>
          <a:bodyPr>
            <a:normAutofit/>
          </a:bodyPr>
          <a:lstStyle/>
          <a:p>
            <a:r>
              <a:rPr lang="en-US" b="1" dirty="0">
                <a:solidFill>
                  <a:srgbClr val="000000"/>
                </a:solidFill>
                <a:cs typeface="Calibri Light"/>
              </a:rPr>
              <a:t>Writing a fact sheet</a:t>
            </a:r>
            <a:endParaRPr lang="en-US" b="1" dirty="0">
              <a:solidFill>
                <a:srgbClr val="000000"/>
              </a:solidFill>
            </a:endParaRPr>
          </a:p>
        </p:txBody>
      </p:sp>
      <p:sp>
        <p:nvSpPr>
          <p:cNvPr id="14"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Pencil">
            <a:extLst>
              <a:ext uri="{FF2B5EF4-FFF2-40B4-BE49-F238E27FC236}">
                <a16:creationId xmlns:a16="http://schemas.microsoft.com/office/drawing/2014/main" id="{4BC3B197-6F51-4508-887C-6A3271C59FF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450254" y="1629089"/>
            <a:ext cx="3620021" cy="3620021"/>
          </a:xfrm>
          <a:prstGeom prst="rect">
            <a:avLst/>
          </a:prstGeom>
        </p:spPr>
      </p:pic>
      <p:sp>
        <p:nvSpPr>
          <p:cNvPr id="3" name="Content Placeholder 2">
            <a:extLst>
              <a:ext uri="{FF2B5EF4-FFF2-40B4-BE49-F238E27FC236}">
                <a16:creationId xmlns:a16="http://schemas.microsoft.com/office/drawing/2014/main" id="{D6432522-3241-4D27-9082-F1C5A130387B}"/>
              </a:ext>
            </a:extLst>
          </p:cNvPr>
          <p:cNvSpPr>
            <a:spLocks noGrp="1"/>
          </p:cNvSpPr>
          <p:nvPr>
            <p:ph idx="1"/>
          </p:nvPr>
        </p:nvSpPr>
        <p:spPr>
          <a:xfrm>
            <a:off x="6090574" y="2421682"/>
            <a:ext cx="4977578" cy="3639289"/>
          </a:xfrm>
        </p:spPr>
        <p:txBody>
          <a:bodyPr vert="horz" lIns="91440" tIns="45720" rIns="91440" bIns="45720" rtlCol="0" anchor="ctr">
            <a:normAutofit fontScale="77500" lnSpcReduction="20000"/>
          </a:bodyPr>
          <a:lstStyle/>
          <a:p>
            <a:pPr marL="0" indent="0">
              <a:buNone/>
            </a:pPr>
            <a:r>
              <a:rPr lang="en-US" sz="3600" b="1" dirty="0">
                <a:solidFill>
                  <a:srgbClr val="000000"/>
                </a:solidFill>
                <a:cs typeface="Calibri"/>
              </a:rPr>
              <a:t>Writing an accessible scientific fact sheet </a:t>
            </a:r>
            <a:r>
              <a:rPr lang="en-US" sz="3600" dirty="0">
                <a:solidFill>
                  <a:srgbClr val="000000"/>
                </a:solidFill>
                <a:cs typeface="Calibri"/>
              </a:rPr>
              <a:t>  </a:t>
            </a:r>
          </a:p>
          <a:p>
            <a:pPr marL="0" indent="0">
              <a:buNone/>
            </a:pPr>
            <a:r>
              <a:rPr lang="en-US" sz="3600" dirty="0">
                <a:solidFill>
                  <a:srgbClr val="000000"/>
                </a:solidFill>
                <a:cs typeface="Calibri"/>
              </a:rPr>
              <a:t>Using between one and two pages of A4, produce a fact sheet for an area of science that you are currently interested in, or researching. Add a paragraph to specify whom you are writing for, and the purpose of the communication.</a:t>
            </a:r>
            <a:r>
              <a:rPr lang="en-US" sz="2400" dirty="0">
                <a:solidFill>
                  <a:srgbClr val="000000"/>
                </a:solidFill>
                <a:cs typeface="Calibri"/>
              </a:rPr>
              <a:t> </a:t>
            </a:r>
          </a:p>
          <a:p>
            <a:endParaRPr lang="en-US" sz="2000">
              <a:solidFill>
                <a:srgbClr val="000000"/>
              </a:solidFill>
              <a:cs typeface="Calibri"/>
            </a:endParaRPr>
          </a:p>
        </p:txBody>
      </p:sp>
    </p:spTree>
    <p:extLst>
      <p:ext uri="{BB962C8B-B14F-4D97-AF65-F5344CB8AC3E}">
        <p14:creationId xmlns:p14="http://schemas.microsoft.com/office/powerpoint/2010/main" val="4002780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16C5FA50-8D52-4617-AF91-5C7B1C8352F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4558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46C02EC-1DFE-4BEB-9D0E-951050BDC328}"/>
              </a:ext>
            </a:extLst>
          </p:cNvPr>
          <p:cNvSpPr>
            <a:spLocks noGrp="1"/>
          </p:cNvSpPr>
          <p:nvPr>
            <p:ph type="title"/>
          </p:nvPr>
        </p:nvSpPr>
        <p:spPr>
          <a:xfrm>
            <a:off x="9093496" y="618681"/>
            <a:ext cx="2613872" cy="4794567"/>
          </a:xfrm>
        </p:spPr>
        <p:txBody>
          <a:bodyPr vert="horz" lIns="91440" tIns="45720" rIns="91440" bIns="45720" rtlCol="0" anchor="ctr">
            <a:normAutofit/>
          </a:bodyPr>
          <a:lstStyle/>
          <a:p>
            <a:r>
              <a:rPr lang="en-US" sz="3600" b="1" dirty="0">
                <a:solidFill>
                  <a:srgbClr val="FFFFFF"/>
                </a:solidFill>
              </a:rPr>
              <a:t>3. 'Calibration' </a:t>
            </a:r>
            <a:r>
              <a:rPr lang="en-US" sz="3600" b="1">
                <a:solidFill>
                  <a:srgbClr val="FFFFFF"/>
                </a:solidFill>
              </a:rPr>
              <a:t>between self, peer </a:t>
            </a:r>
            <a:r>
              <a:rPr lang="en-US" sz="3600" b="1" dirty="0">
                <a:solidFill>
                  <a:srgbClr val="FFFFFF"/>
                </a:solidFill>
              </a:rPr>
              <a:t>and tutor evaluation</a:t>
            </a:r>
            <a:r>
              <a:rPr lang="en-US" sz="3600" dirty="0">
                <a:solidFill>
                  <a:srgbClr val="FFFFFF"/>
                </a:solidFill>
              </a:rPr>
              <a:t> </a:t>
            </a:r>
          </a:p>
        </p:txBody>
      </p:sp>
      <p:sp>
        <p:nvSpPr>
          <p:cNvPr id="15" name="Rounded Rectangle 9">
            <a:extLst>
              <a:ext uri="{FF2B5EF4-FFF2-40B4-BE49-F238E27FC236}">
                <a16:creationId xmlns:a16="http://schemas.microsoft.com/office/drawing/2014/main" id="{E223798C-12AD-4B0C-A50C-D676347D67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3354" y="484632"/>
            <a:ext cx="8129016" cy="5724144"/>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descr="A person sitting at a desk&#10;&#10;Description generated with very high confidence">
            <a:extLst>
              <a:ext uri="{FF2B5EF4-FFF2-40B4-BE49-F238E27FC236}">
                <a16:creationId xmlns:a16="http://schemas.microsoft.com/office/drawing/2014/main" id="{8979F0C4-EC79-4BE0-812F-3AD9B0514613}"/>
              </a:ext>
            </a:extLst>
          </p:cNvPr>
          <p:cNvPicPr>
            <a:picLocks noGrp="1" noChangeAspect="1"/>
          </p:cNvPicPr>
          <p:nvPr>
            <p:ph idx="1"/>
          </p:nvPr>
        </p:nvPicPr>
        <p:blipFill rotWithShape="1">
          <a:blip r:embed="rId2"/>
          <a:srcRect r="864"/>
          <a:stretch/>
        </p:blipFill>
        <p:spPr>
          <a:xfrm>
            <a:off x="976251" y="942538"/>
            <a:ext cx="7163222" cy="4808332"/>
          </a:xfrm>
          <a:prstGeom prst="rect">
            <a:avLst/>
          </a:prstGeom>
          <a:effectLst/>
        </p:spPr>
      </p:pic>
    </p:spTree>
    <p:extLst>
      <p:ext uri="{BB962C8B-B14F-4D97-AF65-F5344CB8AC3E}">
        <p14:creationId xmlns:p14="http://schemas.microsoft.com/office/powerpoint/2010/main" val="5550631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AD1F8A9-361E-46DD-8F80-E1A53F8F4114}"/>
              </a:ext>
            </a:extLst>
          </p:cNvPr>
          <p:cNvSpPr txBox="1"/>
          <p:nvPr/>
        </p:nvSpPr>
        <p:spPr>
          <a:xfrm>
            <a:off x="3397045" y="238431"/>
            <a:ext cx="3812458" cy="646331"/>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t>Calibration of self-, peer- and tutor assessment to holistic scales</a:t>
            </a:r>
            <a:endParaRPr lang="en-US" b="1">
              <a:cs typeface="Calibri"/>
            </a:endParaRPr>
          </a:p>
        </p:txBody>
      </p:sp>
      <p:pic>
        <p:nvPicPr>
          <p:cNvPr id="5" name="Picture 6" descr="A screenshot of a cell phone&#10;&#10;Description generated with very high confidence">
            <a:extLst>
              <a:ext uri="{FF2B5EF4-FFF2-40B4-BE49-F238E27FC236}">
                <a16:creationId xmlns:a16="http://schemas.microsoft.com/office/drawing/2014/main" id="{F7D1F666-F78D-4D00-A207-285B78E3925B}"/>
              </a:ext>
            </a:extLst>
          </p:cNvPr>
          <p:cNvPicPr>
            <a:picLocks noGrp="1" noChangeAspect="1"/>
          </p:cNvPicPr>
          <p:nvPr>
            <p:ph idx="1"/>
          </p:nvPr>
        </p:nvPicPr>
        <p:blipFill>
          <a:blip r:embed="rId2"/>
          <a:stretch>
            <a:fillRect/>
          </a:stretch>
        </p:blipFill>
        <p:spPr>
          <a:xfrm>
            <a:off x="1418391" y="891561"/>
            <a:ext cx="8371993" cy="6231757"/>
          </a:xfrm>
          <a:prstGeom prst="rect">
            <a:avLst/>
          </a:prstGeom>
        </p:spPr>
      </p:pic>
    </p:spTree>
    <p:extLst>
      <p:ext uri="{BB962C8B-B14F-4D97-AF65-F5344CB8AC3E}">
        <p14:creationId xmlns:p14="http://schemas.microsoft.com/office/powerpoint/2010/main" val="17591735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D999C-6C2E-4C2F-B6D2-A4A9D5EC65A3}"/>
              </a:ext>
            </a:extLst>
          </p:cNvPr>
          <p:cNvSpPr>
            <a:spLocks noGrp="1"/>
          </p:cNvSpPr>
          <p:nvPr>
            <p:ph type="title"/>
          </p:nvPr>
        </p:nvSpPr>
        <p:spPr>
          <a:xfrm>
            <a:off x="1136428" y="627564"/>
            <a:ext cx="7474172" cy="1325563"/>
          </a:xfrm>
        </p:spPr>
        <p:txBody>
          <a:bodyPr>
            <a:normAutofit/>
          </a:bodyPr>
          <a:lstStyle/>
          <a:p>
            <a:r>
              <a:rPr lang="en-US" b="1">
                <a:cs typeface="Calibri Light"/>
              </a:rPr>
              <a:t>Marking procedure</a:t>
            </a:r>
          </a:p>
        </p:txBody>
      </p:sp>
      <p:sp>
        <p:nvSpPr>
          <p:cNvPr id="3" name="Content Placeholder 2">
            <a:extLst>
              <a:ext uri="{FF2B5EF4-FFF2-40B4-BE49-F238E27FC236}">
                <a16:creationId xmlns:a16="http://schemas.microsoft.com/office/drawing/2014/main" id="{91732DD1-4C75-48FF-9A98-C228B4DA3317}"/>
              </a:ext>
            </a:extLst>
          </p:cNvPr>
          <p:cNvSpPr>
            <a:spLocks noGrp="1"/>
          </p:cNvSpPr>
          <p:nvPr>
            <p:ph idx="1"/>
          </p:nvPr>
        </p:nvSpPr>
        <p:spPr>
          <a:xfrm>
            <a:off x="988946" y="2142979"/>
            <a:ext cx="7451092" cy="4089708"/>
          </a:xfrm>
        </p:spPr>
        <p:txBody>
          <a:bodyPr vert="horz" lIns="91440" tIns="45720" rIns="91440" bIns="45720" rtlCol="0" anchor="ctr">
            <a:normAutofit fontScale="92500"/>
          </a:bodyPr>
          <a:lstStyle/>
          <a:p>
            <a:pPr marL="0" indent="0">
              <a:buNone/>
            </a:pPr>
            <a:r>
              <a:rPr lang="en-US" sz="2400" dirty="0">
                <a:cs typeface="Calibri"/>
              </a:rPr>
              <a:t>Currently: </a:t>
            </a:r>
          </a:p>
          <a:p>
            <a:r>
              <a:rPr lang="en-US" sz="2400" dirty="0">
                <a:cs typeface="Calibri"/>
              </a:rPr>
              <a:t>Students submit the 'product' text (e.g. abstract, fact sheet, section of research paper) as well as a self-evaluation (commentary) and an action plan based on the evaluation.</a:t>
            </a:r>
          </a:p>
          <a:p>
            <a:r>
              <a:rPr lang="en-US" sz="2400" dirty="0">
                <a:cs typeface="Calibri"/>
              </a:rPr>
              <a:t>Where possible students include comments from peers/ awareness of peer feedback in their commentary. </a:t>
            </a:r>
          </a:p>
          <a:p>
            <a:r>
              <a:rPr lang="en-US" sz="2400" dirty="0">
                <a:cs typeface="Calibri"/>
              </a:rPr>
              <a:t>Peer and self- assessment are not given a mark (but we plan to do so in the future).</a:t>
            </a:r>
          </a:p>
          <a:p>
            <a:r>
              <a:rPr lang="en-US" sz="2400" dirty="0">
                <a:cs typeface="Calibri"/>
              </a:rPr>
              <a:t>Mark not based on the 'absolute quality' of the product text but on the degree of reflection and critique.  </a:t>
            </a:r>
          </a:p>
          <a:p>
            <a:r>
              <a:rPr lang="en-US" sz="2400" dirty="0">
                <a:cs typeface="Calibri"/>
              </a:rPr>
              <a:t>Mark linked to holistic faculty-wide marking criteria.   </a:t>
            </a:r>
            <a:r>
              <a:rPr lang="en-US" sz="1900" dirty="0">
                <a:cs typeface="Calibri"/>
              </a:rPr>
              <a:t>   </a:t>
            </a:r>
            <a:endParaRPr lang="en-US" dirty="0">
              <a:cs typeface="Calibri"/>
            </a:endParaRPr>
          </a:p>
        </p:txBody>
      </p:sp>
      <p:sp>
        <p:nvSpPr>
          <p:cNvPr id="6"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Graphic 6" descr="Checklist">
            <a:extLst>
              <a:ext uri="{FF2B5EF4-FFF2-40B4-BE49-F238E27FC236}">
                <a16:creationId xmlns:a16="http://schemas.microsoft.com/office/drawing/2014/main" id="{4974E736-E136-4F92-9C01-16D6980954BD}"/>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1373557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11">
            <a:extLst>
              <a:ext uri="{FF2B5EF4-FFF2-40B4-BE49-F238E27FC236}">
                <a16:creationId xmlns:a16="http://schemas.microsoft.com/office/drawing/2014/main" id="{867D4867-5BA7-4462-B2F6-A23F4A622A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1">
              <a:lumMod val="75000"/>
              <a:lumOff val="25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pic>
        <p:nvPicPr>
          <p:cNvPr id="4" name="Picture 12" descr="A close up of text on a white background&#10;&#10;Description generated with very high confidence">
            <a:extLst>
              <a:ext uri="{FF2B5EF4-FFF2-40B4-BE49-F238E27FC236}">
                <a16:creationId xmlns:a16="http://schemas.microsoft.com/office/drawing/2014/main" id="{4EC5AB4E-BF10-4020-BBDE-AF218BC798D3}"/>
              </a:ext>
            </a:extLst>
          </p:cNvPr>
          <p:cNvPicPr>
            <a:picLocks noGrp="1" noChangeAspect="1"/>
          </p:cNvPicPr>
          <p:nvPr>
            <p:ph idx="1"/>
          </p:nvPr>
        </p:nvPicPr>
        <p:blipFill>
          <a:blip r:embed="rId2"/>
          <a:stretch>
            <a:fillRect/>
          </a:stretch>
        </p:blipFill>
        <p:spPr>
          <a:xfrm>
            <a:off x="240710" y="1957385"/>
            <a:ext cx="4009716" cy="2933392"/>
          </a:xfrm>
          <a:prstGeom prst="rect">
            <a:avLst/>
          </a:prstGeom>
        </p:spPr>
      </p:pic>
      <p:pic>
        <p:nvPicPr>
          <p:cNvPr id="10" name="Picture 4" descr="A screenshot of a cell phone&#10;&#10;Description generated with very high confidence">
            <a:extLst>
              <a:ext uri="{FF2B5EF4-FFF2-40B4-BE49-F238E27FC236}">
                <a16:creationId xmlns:a16="http://schemas.microsoft.com/office/drawing/2014/main" id="{DCDFE0A9-E130-4FCD-800B-7BB3671F582E}"/>
              </a:ext>
            </a:extLst>
          </p:cNvPr>
          <p:cNvPicPr>
            <a:picLocks noChangeAspect="1"/>
          </p:cNvPicPr>
          <p:nvPr/>
        </p:nvPicPr>
        <p:blipFill>
          <a:blip r:embed="rId3"/>
          <a:stretch>
            <a:fillRect/>
          </a:stretch>
        </p:blipFill>
        <p:spPr>
          <a:xfrm>
            <a:off x="4720119" y="449100"/>
            <a:ext cx="7332316" cy="5184416"/>
          </a:xfrm>
          <a:prstGeom prst="rect">
            <a:avLst/>
          </a:prstGeom>
        </p:spPr>
      </p:pic>
    </p:spTree>
    <p:extLst>
      <p:ext uri="{BB962C8B-B14F-4D97-AF65-F5344CB8AC3E}">
        <p14:creationId xmlns:p14="http://schemas.microsoft.com/office/powerpoint/2010/main" val="4864219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017DF-99C7-42A8-954B-363B3A2DAB8D}"/>
              </a:ext>
            </a:extLst>
          </p:cNvPr>
          <p:cNvSpPr>
            <a:spLocks noGrp="1"/>
          </p:cNvSpPr>
          <p:nvPr>
            <p:ph type="title"/>
          </p:nvPr>
        </p:nvSpPr>
        <p:spPr>
          <a:xfrm>
            <a:off x="1571811" y="1573586"/>
            <a:ext cx="9122584" cy="1325563"/>
          </a:xfrm>
        </p:spPr>
        <p:txBody>
          <a:bodyPr>
            <a:normAutofit/>
          </a:bodyPr>
          <a:lstStyle/>
          <a:p>
            <a:r>
              <a:rPr lang="en-US" b="1">
                <a:cs typeface="Calibri Light"/>
              </a:rPr>
              <a:t>4. Final marks or pass awarded</a:t>
            </a:r>
            <a:endParaRPr lang="en-US">
              <a:cs typeface="Calibri Light" panose="020F0302020204030204"/>
            </a:endParaRPr>
          </a:p>
        </p:txBody>
      </p:sp>
      <p:sp>
        <p:nvSpPr>
          <p:cNvPr id="3" name="Content Placeholder 2">
            <a:extLst>
              <a:ext uri="{FF2B5EF4-FFF2-40B4-BE49-F238E27FC236}">
                <a16:creationId xmlns:a16="http://schemas.microsoft.com/office/drawing/2014/main" id="{DFACE56B-EC31-4592-A929-121CCFA8FDFB}"/>
              </a:ext>
            </a:extLst>
          </p:cNvPr>
          <p:cNvSpPr>
            <a:spLocks noGrp="1"/>
          </p:cNvSpPr>
          <p:nvPr>
            <p:ph idx="1"/>
          </p:nvPr>
        </p:nvSpPr>
        <p:spPr>
          <a:xfrm>
            <a:off x="1571811" y="3060017"/>
            <a:ext cx="6066118" cy="2438546"/>
          </a:xfrm>
        </p:spPr>
        <p:txBody>
          <a:bodyPr vert="horz" lIns="91440" tIns="45720" rIns="91440" bIns="45720" rtlCol="0" anchor="t">
            <a:normAutofit/>
          </a:bodyPr>
          <a:lstStyle/>
          <a:p>
            <a:r>
              <a:rPr lang="en-US">
                <a:cs typeface="Calibri"/>
              </a:rPr>
              <a:t>Numerical marks for MSc students</a:t>
            </a:r>
          </a:p>
          <a:p>
            <a:r>
              <a:rPr lang="en-US">
                <a:cs typeface="Calibri"/>
              </a:rPr>
              <a:t>Pass/resubmit for PhD students</a:t>
            </a:r>
          </a:p>
        </p:txBody>
      </p:sp>
      <p:sp>
        <p:nvSpPr>
          <p:cNvPr id="16" name="Freeform 6">
            <a:extLst>
              <a:ext uri="{FF2B5EF4-FFF2-40B4-BE49-F238E27FC236}">
                <a16:creationId xmlns:a16="http://schemas.microsoft.com/office/drawing/2014/main" id="{A9616D99-AEFB-4C95-84EF-5DEC698D92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rgbClr val="4C4C4C"/>
          </a:solidFill>
          <a:ln w="0">
            <a:noFill/>
            <a:prstDash val="solid"/>
            <a:round/>
            <a:headEnd/>
            <a:tailEnd/>
          </a:ln>
        </p:spPr>
      </p:sp>
      <p:sp>
        <p:nvSpPr>
          <p:cNvPr id="17" name="Freeform 6">
            <a:extLst>
              <a:ext uri="{FF2B5EF4-FFF2-40B4-BE49-F238E27FC236}">
                <a16:creationId xmlns:a16="http://schemas.microsoft.com/office/drawing/2014/main" id="{D0F97023-F626-4FC5-8C2D-753B5C7F460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rgbClr val="4C4C4C"/>
          </a:solidFill>
          <a:ln w="0">
            <a:noFill/>
            <a:prstDash val="solid"/>
            <a:round/>
            <a:headEnd/>
            <a:tailEnd/>
          </a:ln>
        </p:spPr>
      </p:sp>
      <p:pic>
        <p:nvPicPr>
          <p:cNvPr id="7" name="Graphic 6" descr="Ribbon">
            <a:extLst>
              <a:ext uri="{FF2B5EF4-FFF2-40B4-BE49-F238E27FC236}">
                <a16:creationId xmlns:a16="http://schemas.microsoft.com/office/drawing/2014/main" id="{39BC0A86-B033-4368-B42A-76440B5EC26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8325899" y="3191551"/>
            <a:ext cx="2194559" cy="2194559"/>
          </a:xfrm>
          <a:prstGeom prst="rect">
            <a:avLst/>
          </a:prstGeom>
        </p:spPr>
      </p:pic>
    </p:spTree>
    <p:extLst>
      <p:ext uri="{BB962C8B-B14F-4D97-AF65-F5344CB8AC3E}">
        <p14:creationId xmlns:p14="http://schemas.microsoft.com/office/powerpoint/2010/main" val="14596617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2285737-90EE-47DC-AC80-8AE156B1196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id="{B57BDC17-F1B3-455F-BBF1-680AA1F25C0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5"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6"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E0B40D61-ECFB-4721-B230-5665DAFEA49B}"/>
              </a:ext>
            </a:extLst>
          </p:cNvPr>
          <p:cNvSpPr>
            <a:spLocks noGrp="1"/>
          </p:cNvSpPr>
          <p:nvPr>
            <p:ph type="title"/>
          </p:nvPr>
        </p:nvSpPr>
        <p:spPr>
          <a:xfrm>
            <a:off x="535020" y="685800"/>
            <a:ext cx="2780271" cy="5105400"/>
          </a:xfrm>
        </p:spPr>
        <p:txBody>
          <a:bodyPr>
            <a:normAutofit/>
          </a:bodyPr>
          <a:lstStyle/>
          <a:p>
            <a:r>
              <a:rPr lang="en-US" sz="4000" b="1" dirty="0">
                <a:solidFill>
                  <a:srgbClr val="FFFFFF"/>
                </a:solidFill>
                <a:cs typeface="Calibri Light"/>
              </a:rPr>
              <a:t>5. </a:t>
            </a:r>
            <a:r>
              <a:rPr lang="en-US" sz="4000" b="1" i="1" dirty="0">
                <a:solidFill>
                  <a:srgbClr val="FFFFFF"/>
                </a:solidFill>
                <a:cs typeface="Calibri Light"/>
              </a:rPr>
              <a:t>A posteriori</a:t>
            </a:r>
            <a:r>
              <a:rPr lang="en-US" sz="4000" b="1" dirty="0">
                <a:solidFill>
                  <a:srgbClr val="FFFFFF"/>
                </a:solidFill>
                <a:cs typeface="Calibri Light"/>
              </a:rPr>
              <a:t/>
            </a:r>
            <a:br>
              <a:rPr lang="en-US" sz="4000" b="1" dirty="0">
                <a:solidFill>
                  <a:srgbClr val="FFFFFF"/>
                </a:solidFill>
                <a:cs typeface="Calibri Light"/>
              </a:rPr>
            </a:br>
            <a:r>
              <a:rPr lang="en-US" sz="4000" b="1" dirty="0">
                <a:solidFill>
                  <a:srgbClr val="FFFFFF"/>
                </a:solidFill>
                <a:cs typeface="Calibri Light"/>
              </a:rPr>
              <a:t>validation </a:t>
            </a:r>
            <a:r>
              <a:rPr lang="en-US" sz="4000" dirty="0">
                <a:solidFill>
                  <a:srgbClr val="FFFFFF"/>
                </a:solidFill>
                <a:cs typeface="Calibri Light"/>
              </a:rPr>
              <a:t> </a:t>
            </a:r>
          </a:p>
        </p:txBody>
      </p:sp>
      <p:graphicFrame>
        <p:nvGraphicFramePr>
          <p:cNvPr id="5" name="Content Placeholder 2">
            <a:extLst>
              <a:ext uri="{FF2B5EF4-FFF2-40B4-BE49-F238E27FC236}">
                <a16:creationId xmlns:a16="http://schemas.microsoft.com/office/drawing/2014/main" id="{ACEDB00E-FF23-469C-9800-E4F4CEA9DFCB}"/>
              </a:ext>
            </a:extLst>
          </p:cNvPr>
          <p:cNvGraphicFramePr>
            <a:graphicFrameLocks noGrp="1"/>
          </p:cNvGraphicFramePr>
          <p:nvPr>
            <p:ph idx="1"/>
            <p:extLst>
              <p:ext uri="{D42A27DB-BD31-4B8C-83A1-F6EECF244321}">
                <p14:modId xmlns:p14="http://schemas.microsoft.com/office/powerpoint/2010/main" val="419721700"/>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51167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7845966-6EFC-468A-9CC7-BAB4B95854E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54372" y="0"/>
            <a:ext cx="9483256"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75554383-98AF-4A47-BB65-705FAAA4BE6A}"/>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Freeform: Shape 12">
            <a:extLst>
              <a:ext uri="{FF2B5EF4-FFF2-40B4-BE49-F238E27FC236}">
                <a16:creationId xmlns:a16="http://schemas.microsoft.com/office/drawing/2014/main" id="{ADAD1991-FFD1-4E94-ABAB-7560D33008E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44484" y="0"/>
            <a:ext cx="7837716" cy="6858000"/>
          </a:xfrm>
          <a:custGeom>
            <a:avLst/>
            <a:gdLst>
              <a:gd name="connsiteX0" fmla="*/ 2232159 w 7837716"/>
              <a:gd name="connsiteY0" fmla="*/ 0 h 6858000"/>
              <a:gd name="connsiteX1" fmla="*/ 5605557 w 7837716"/>
              <a:gd name="connsiteY1" fmla="*/ 0 h 6858000"/>
              <a:gd name="connsiteX2" fmla="*/ 5617845 w 7837716"/>
              <a:gd name="connsiteY2" fmla="*/ 5384 h 6858000"/>
              <a:gd name="connsiteX3" fmla="*/ 7837716 w 7837716"/>
              <a:gd name="connsiteY3" fmla="*/ 3429000 h 6858000"/>
              <a:gd name="connsiteX4" fmla="*/ 5617845 w 7837716"/>
              <a:gd name="connsiteY4" fmla="*/ 6852616 h 6858000"/>
              <a:gd name="connsiteX5" fmla="*/ 5605557 w 7837716"/>
              <a:gd name="connsiteY5" fmla="*/ 6858000 h 6858000"/>
              <a:gd name="connsiteX6" fmla="*/ 2232159 w 7837716"/>
              <a:gd name="connsiteY6" fmla="*/ 6858000 h 6858000"/>
              <a:gd name="connsiteX7" fmla="*/ 2219871 w 7837716"/>
              <a:gd name="connsiteY7" fmla="*/ 6852616 h 6858000"/>
              <a:gd name="connsiteX8" fmla="*/ 0 w 7837716"/>
              <a:gd name="connsiteY8" fmla="*/ 3429000 h 6858000"/>
              <a:gd name="connsiteX9" fmla="*/ 2219871 w 7837716"/>
              <a:gd name="connsiteY9" fmla="*/ 538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37716" h="6858000">
                <a:moveTo>
                  <a:pt x="2232159" y="0"/>
                </a:moveTo>
                <a:lnTo>
                  <a:pt x="5605557" y="0"/>
                </a:lnTo>
                <a:lnTo>
                  <a:pt x="5617845" y="5384"/>
                </a:lnTo>
                <a:cubicBezTo>
                  <a:pt x="6931322" y="618789"/>
                  <a:pt x="7837716" y="1921305"/>
                  <a:pt x="7837716" y="3429000"/>
                </a:cubicBezTo>
                <a:cubicBezTo>
                  <a:pt x="7837716" y="4936696"/>
                  <a:pt x="6931322" y="6239212"/>
                  <a:pt x="5617845" y="6852616"/>
                </a:cubicBezTo>
                <a:lnTo>
                  <a:pt x="5605557" y="6858000"/>
                </a:lnTo>
                <a:lnTo>
                  <a:pt x="2232159" y="6858000"/>
                </a:lnTo>
                <a:lnTo>
                  <a:pt x="2219871" y="6852616"/>
                </a:lnTo>
                <a:cubicBezTo>
                  <a:pt x="906394" y="6239212"/>
                  <a:pt x="0" y="4936696"/>
                  <a:pt x="0" y="3429000"/>
                </a:cubicBezTo>
                <a:cubicBezTo>
                  <a:pt x="0" y="1921305"/>
                  <a:pt x="906394" y="618789"/>
                  <a:pt x="2219871" y="5384"/>
                </a:cubicBezTo>
                <a:close/>
              </a:path>
            </a:pathLst>
          </a:custGeom>
          <a:solidFill>
            <a:schemeClr val="bg1"/>
          </a:solidFill>
          <a:ln>
            <a:gradFill>
              <a:gsLst>
                <a:gs pos="0">
                  <a:schemeClr val="accent1">
                    <a:lumMod val="40000"/>
                    <a:lumOff val="60000"/>
                  </a:schemeClr>
                </a:gs>
                <a:gs pos="23000">
                  <a:schemeClr val="accent1">
                    <a:lumMod val="45000"/>
                    <a:lumOff val="55000"/>
                  </a:schemeClr>
                </a:gs>
                <a:gs pos="83000">
                  <a:schemeClr val="bg2">
                    <a:lumMod val="82000"/>
                  </a:schemeClr>
                </a:gs>
                <a:gs pos="100000">
                  <a:schemeClr val="bg2">
                    <a:lumMod val="87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Picture 4" descr="A picture containing person, man, wearing, holding&#10;&#10;Description generated with very high confidence">
            <a:extLst>
              <a:ext uri="{FF2B5EF4-FFF2-40B4-BE49-F238E27FC236}">
                <a16:creationId xmlns:a16="http://schemas.microsoft.com/office/drawing/2014/main" id="{459DF0EE-E87F-4C52-BC77-726E182B5865}"/>
              </a:ext>
            </a:extLst>
          </p:cNvPr>
          <p:cNvPicPr>
            <a:picLocks noGrp="1" noChangeAspect="1"/>
          </p:cNvPicPr>
          <p:nvPr>
            <p:ph idx="1"/>
          </p:nvPr>
        </p:nvPicPr>
        <p:blipFill>
          <a:blip r:embed="rId3"/>
          <a:stretch>
            <a:fillRect/>
          </a:stretch>
        </p:blipFill>
        <p:spPr>
          <a:xfrm>
            <a:off x="3236181" y="1914525"/>
            <a:ext cx="5462546" cy="3072682"/>
          </a:xfrm>
          <a:prstGeom prst="rect">
            <a:avLst/>
          </a:prstGeom>
        </p:spPr>
      </p:pic>
    </p:spTree>
    <p:extLst>
      <p:ext uri="{BB962C8B-B14F-4D97-AF65-F5344CB8AC3E}">
        <p14:creationId xmlns:p14="http://schemas.microsoft.com/office/powerpoint/2010/main" val="3170669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36428" y="627564"/>
            <a:ext cx="7474172" cy="1325563"/>
          </a:xfrm>
        </p:spPr>
        <p:txBody>
          <a:bodyPr>
            <a:normAutofit/>
          </a:bodyPr>
          <a:lstStyle/>
          <a:p>
            <a:r>
              <a:rPr lang="en-GB" b="1" dirty="0"/>
              <a:t>Final comments: You can't win them all</a:t>
            </a:r>
            <a:endParaRPr lang="en-GB" b="1"/>
          </a:p>
        </p:txBody>
      </p:sp>
      <p:sp>
        <p:nvSpPr>
          <p:cNvPr id="3" name="Content Placeholder 2"/>
          <p:cNvSpPr>
            <a:spLocks noGrp="1"/>
          </p:cNvSpPr>
          <p:nvPr>
            <p:ph idx="1"/>
          </p:nvPr>
        </p:nvSpPr>
        <p:spPr>
          <a:xfrm>
            <a:off x="804590" y="1823431"/>
            <a:ext cx="7487963" cy="4200322"/>
          </a:xfrm>
        </p:spPr>
        <p:txBody>
          <a:bodyPr vert="horz" lIns="91440" tIns="45720" rIns="91440" bIns="45720" rtlCol="0" anchor="ctr">
            <a:normAutofit fontScale="77500" lnSpcReduction="20000"/>
          </a:bodyPr>
          <a:lstStyle/>
          <a:p>
            <a:pPr marL="0" indent="0">
              <a:buNone/>
            </a:pPr>
            <a:r>
              <a:rPr lang="en-GB" dirty="0">
                <a:cs typeface="Calibri"/>
              </a:rPr>
              <a:t>A lot of material covered is more focussed on fact sheets or chemistry/medical applications , some of which are not covered by my course (maths). It would be nice to have more relevant material. Don't really need the editing work either – I think far too much time was spent on these areas.  </a:t>
            </a:r>
          </a:p>
          <a:p>
            <a:pPr marL="0" indent="0">
              <a:buNone/>
            </a:pPr>
            <a:endParaRPr lang="en-GB" dirty="0">
              <a:cs typeface="Calibri"/>
            </a:endParaRPr>
          </a:p>
          <a:p>
            <a:pPr marL="0" indent="0">
              <a:buNone/>
            </a:pPr>
            <a:r>
              <a:rPr lang="en-GB" dirty="0">
                <a:cs typeface="Calibri"/>
              </a:rPr>
              <a:t>I think the class could very easily cover much more and go much more in-depth into the differences. It feels very wishy-washy advice that is given, and seems to progress at a snail's pace. </a:t>
            </a:r>
          </a:p>
          <a:p>
            <a:pPr marL="0" indent="0">
              <a:buNone/>
            </a:pPr>
            <a:endParaRPr lang="en-GB" dirty="0">
              <a:cs typeface="Calibri"/>
            </a:endParaRPr>
          </a:p>
          <a:p>
            <a:pPr marL="0" indent="0">
              <a:buNone/>
            </a:pPr>
            <a:r>
              <a:rPr lang="en-GB" dirty="0">
                <a:cs typeface="Calibri"/>
              </a:rPr>
              <a:t>It has helped me critique my own work but I do not feel I have learned much in the seminars (they are a bit vague). My degree had a very heavy focus on writing though. I do find the sessions enjoyable.</a:t>
            </a:r>
            <a:r>
              <a:rPr lang="en-GB" sz="1500" dirty="0">
                <a:cs typeface="Calibri"/>
              </a:rPr>
              <a:t>  </a:t>
            </a: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Eye">
            <a:extLst>
              <a:ext uri="{FF2B5EF4-FFF2-40B4-BE49-F238E27FC236}">
                <a16:creationId xmlns:a16="http://schemas.microsoft.com/office/drawing/2014/main" id="{B6743A87-A2BE-46AB-B00B-9FF060AF2F3C}"/>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9375798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6FDB9-CFEA-4094-8F61-4C2DE274F007}"/>
              </a:ext>
            </a:extLst>
          </p:cNvPr>
          <p:cNvSpPr>
            <a:spLocks noGrp="1"/>
          </p:cNvSpPr>
          <p:nvPr>
            <p:ph type="title"/>
          </p:nvPr>
        </p:nvSpPr>
        <p:spPr>
          <a:xfrm>
            <a:off x="1136428" y="627564"/>
            <a:ext cx="7474172" cy="1325563"/>
          </a:xfrm>
        </p:spPr>
        <p:txBody>
          <a:bodyPr>
            <a:normAutofit/>
          </a:bodyPr>
          <a:lstStyle/>
          <a:p>
            <a:r>
              <a:rPr lang="en-US" dirty="0">
                <a:cs typeface="Calibri Light"/>
              </a:rPr>
              <a:t>But there are some positives...</a:t>
            </a:r>
            <a:endParaRPr lang="en-US" dirty="0"/>
          </a:p>
        </p:txBody>
      </p:sp>
      <p:sp>
        <p:nvSpPr>
          <p:cNvPr id="3" name="Content Placeholder 2">
            <a:extLst>
              <a:ext uri="{FF2B5EF4-FFF2-40B4-BE49-F238E27FC236}">
                <a16:creationId xmlns:a16="http://schemas.microsoft.com/office/drawing/2014/main" id="{F9D6B3D6-DB2A-41F4-A668-CD9BBDECBBFA}"/>
              </a:ext>
            </a:extLst>
          </p:cNvPr>
          <p:cNvSpPr>
            <a:spLocks noGrp="1"/>
          </p:cNvSpPr>
          <p:nvPr>
            <p:ph idx="1"/>
          </p:nvPr>
        </p:nvSpPr>
        <p:spPr>
          <a:xfrm>
            <a:off x="1136429" y="2278173"/>
            <a:ext cx="6467867" cy="3450613"/>
          </a:xfrm>
        </p:spPr>
        <p:txBody>
          <a:bodyPr vert="horz" lIns="91440" tIns="45720" rIns="91440" bIns="45720" rtlCol="0" anchor="ctr">
            <a:noAutofit/>
          </a:bodyPr>
          <a:lstStyle/>
          <a:p>
            <a:pPr marL="0" indent="0">
              <a:buNone/>
            </a:pPr>
            <a:r>
              <a:rPr lang="en-US" sz="2400" dirty="0">
                <a:cs typeface="Calibri" panose="020F0502020204030204"/>
              </a:rPr>
              <a:t>This module has enabled me to look at my own academic writing and find ways to make it more engaging. I often use a lot of passive style of writing throughout all sections of report writing and have no seen how this comes across to the reader. It has also highlighted the use of tenses, which I know I often muddle when report writing, and when it is appropriate to use past tense and when present is better. Overall I think this module has enabled me to look </a:t>
            </a:r>
            <a:r>
              <a:rPr lang="en-US" sz="2400" dirty="0" err="1">
                <a:cs typeface="Calibri" panose="020F0502020204030204"/>
              </a:rPr>
              <a:t>criticially</a:t>
            </a:r>
            <a:r>
              <a:rPr lang="en-US" sz="2400" dirty="0">
                <a:cs typeface="Calibri" panose="020F0502020204030204"/>
              </a:rPr>
              <a:t> at my own writing style but has also shown me the wide variety of styles used in papers even within Life Sciences.</a:t>
            </a:r>
            <a:endParaRPr lang="en-US" sz="2400" dirty="0"/>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Checkmark">
            <a:extLst>
              <a:ext uri="{FF2B5EF4-FFF2-40B4-BE49-F238E27FC236}">
                <a16:creationId xmlns:a16="http://schemas.microsoft.com/office/drawing/2014/main" id="{BEAB3087-BCD2-4DFD-B4A0-6C1C19BB7F9B}"/>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27923631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FA67CD3-AB4E-4A7A-BEB8-53C445D8C44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7CF545F-9C2E-4446-97CD-AD92990C2B68}"/>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Pencil">
            <a:extLst>
              <a:ext uri="{FF2B5EF4-FFF2-40B4-BE49-F238E27FC236}">
                <a16:creationId xmlns:a16="http://schemas.microsoft.com/office/drawing/2014/main" id="{6D304B1C-F2B2-4DD7-A5B6-A4B22DE611E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450254" y="1629089"/>
            <a:ext cx="3620021" cy="3620021"/>
          </a:xfrm>
          <a:prstGeom prst="rect">
            <a:avLst/>
          </a:prstGeom>
        </p:spPr>
      </p:pic>
      <p:sp>
        <p:nvSpPr>
          <p:cNvPr id="3" name="Content Placeholder 2">
            <a:extLst>
              <a:ext uri="{FF2B5EF4-FFF2-40B4-BE49-F238E27FC236}">
                <a16:creationId xmlns:a16="http://schemas.microsoft.com/office/drawing/2014/main" id="{AC5BBCBC-7957-4995-9AD6-99A1C278BD34}"/>
              </a:ext>
            </a:extLst>
          </p:cNvPr>
          <p:cNvSpPr>
            <a:spLocks noGrp="1"/>
          </p:cNvSpPr>
          <p:nvPr>
            <p:ph idx="1"/>
          </p:nvPr>
        </p:nvSpPr>
        <p:spPr>
          <a:xfrm>
            <a:off x="6090574" y="2421682"/>
            <a:ext cx="4977578" cy="3639289"/>
          </a:xfrm>
        </p:spPr>
        <p:txBody>
          <a:bodyPr vert="horz" lIns="91440" tIns="45720" rIns="91440" bIns="45720" rtlCol="0" anchor="ctr">
            <a:noAutofit/>
          </a:bodyPr>
          <a:lstStyle/>
          <a:p>
            <a:pPr marL="0" indent="0">
              <a:buNone/>
            </a:pPr>
            <a:r>
              <a:rPr lang="en-US" sz="1800" dirty="0">
                <a:solidFill>
                  <a:srgbClr val="000000"/>
                </a:solidFill>
                <a:cs typeface="Calibri"/>
              </a:rPr>
              <a:t>I feel the module helped me to write more concisely and to be more conscious of sentence structure and building an argument. I have learned how to structure a journal article in my field and what I need to write in each section of the article. </a:t>
            </a:r>
          </a:p>
          <a:p>
            <a:endParaRPr lang="en-US" sz="1800" dirty="0">
              <a:solidFill>
                <a:srgbClr val="000000"/>
              </a:solidFill>
              <a:cs typeface="Calibri"/>
            </a:endParaRPr>
          </a:p>
          <a:p>
            <a:pPr marL="0" indent="0">
              <a:buNone/>
            </a:pPr>
            <a:r>
              <a:rPr lang="en-US" sz="1800" dirty="0">
                <a:solidFill>
                  <a:srgbClr val="000000"/>
                </a:solidFill>
                <a:cs typeface="Calibri"/>
              </a:rPr>
              <a:t>To extend my academic writing:</a:t>
            </a:r>
          </a:p>
          <a:p>
            <a:r>
              <a:rPr lang="en-US" sz="1800" dirty="0">
                <a:solidFill>
                  <a:srgbClr val="000000"/>
                </a:solidFill>
                <a:cs typeface="Calibri"/>
              </a:rPr>
              <a:t>I would like to practice writing more regularly, such as writing an abstract for my PhD and beginning my literature review to put in place things I’ve learned. To further improve my writing I would like to get regular feedback on this work from my supervisors. </a:t>
            </a:r>
          </a:p>
          <a:p>
            <a:r>
              <a:rPr lang="en-US" sz="1800" dirty="0">
                <a:solidFill>
                  <a:srgbClr val="000000"/>
                </a:solidFill>
                <a:cs typeface="Calibri"/>
              </a:rPr>
              <a:t>I would also like to read more about academic writing in science, in particular from the resources recommended to us during the module. </a:t>
            </a:r>
            <a:endParaRPr lang="en-US" sz="1800" dirty="0">
              <a:solidFill>
                <a:srgbClr val="000000"/>
              </a:solidFill>
            </a:endParaRPr>
          </a:p>
          <a:p>
            <a:endParaRPr lang="en-US" sz="1400">
              <a:solidFill>
                <a:srgbClr val="000000"/>
              </a:solidFill>
            </a:endParaRPr>
          </a:p>
          <a:p>
            <a:endParaRPr lang="en-US" sz="1400">
              <a:solidFill>
                <a:srgbClr val="000000"/>
              </a:solidFill>
              <a:cs typeface="Calibri"/>
            </a:endParaRPr>
          </a:p>
        </p:txBody>
      </p:sp>
    </p:spTree>
    <p:extLst>
      <p:ext uri="{BB962C8B-B14F-4D97-AF65-F5344CB8AC3E}">
        <p14:creationId xmlns:p14="http://schemas.microsoft.com/office/powerpoint/2010/main" val="13942043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D36BB-5314-43E4-BC87-3418E304F3F5}"/>
              </a:ext>
            </a:extLst>
          </p:cNvPr>
          <p:cNvSpPr>
            <a:spLocks noGrp="1"/>
          </p:cNvSpPr>
          <p:nvPr>
            <p:ph type="title"/>
          </p:nvPr>
        </p:nvSpPr>
        <p:spPr>
          <a:xfrm>
            <a:off x="789039" y="365125"/>
            <a:ext cx="10564761" cy="661886"/>
          </a:xfrm>
        </p:spPr>
        <p:txBody>
          <a:bodyPr>
            <a:normAutofit fontScale="90000"/>
          </a:bodyPr>
          <a:lstStyle/>
          <a:p>
            <a:pPr algn="ctr"/>
            <a:r>
              <a:rPr lang="en-US" b="1" dirty="0">
                <a:cs typeface="Calibri Light"/>
              </a:rPr>
              <a:t>References</a:t>
            </a:r>
          </a:p>
        </p:txBody>
      </p:sp>
      <p:sp>
        <p:nvSpPr>
          <p:cNvPr id="3" name="Content Placeholder 2">
            <a:extLst>
              <a:ext uri="{FF2B5EF4-FFF2-40B4-BE49-F238E27FC236}">
                <a16:creationId xmlns:a16="http://schemas.microsoft.com/office/drawing/2014/main" id="{D4569AB9-47F4-4AC4-9AD0-A71A08D6B7B4}"/>
              </a:ext>
            </a:extLst>
          </p:cNvPr>
          <p:cNvSpPr>
            <a:spLocks noGrp="1"/>
          </p:cNvSpPr>
          <p:nvPr>
            <p:ph idx="1"/>
          </p:nvPr>
        </p:nvSpPr>
        <p:spPr>
          <a:xfrm>
            <a:off x="789039" y="928433"/>
            <a:ext cx="10564761" cy="5248530"/>
          </a:xfrm>
        </p:spPr>
        <p:txBody>
          <a:bodyPr vert="horz" lIns="91440" tIns="45720" rIns="91440" bIns="45720" rtlCol="0" anchor="t">
            <a:noAutofit/>
          </a:bodyPr>
          <a:lstStyle/>
          <a:p>
            <a:pPr marL="0" indent="0">
              <a:buNone/>
            </a:pPr>
            <a:r>
              <a:rPr lang="en-US" sz="1400" dirty="0" err="1">
                <a:cs typeface="Calibri"/>
              </a:rPr>
              <a:t>Baram-Tsabari</a:t>
            </a:r>
            <a:r>
              <a:rPr lang="en-US" sz="1400" dirty="0">
                <a:cs typeface="Calibri"/>
              </a:rPr>
              <a:t>, A., &amp; </a:t>
            </a:r>
            <a:r>
              <a:rPr lang="en-US" sz="1400" dirty="0" err="1">
                <a:cs typeface="Calibri"/>
              </a:rPr>
              <a:t>Lewenstein</a:t>
            </a:r>
            <a:r>
              <a:rPr lang="en-US" sz="1400" dirty="0">
                <a:cs typeface="Calibri"/>
              </a:rPr>
              <a:t>, B. V. (2013). An instrument for assessing scientists’ written skills in public communication of science. </a:t>
            </a:r>
            <a:r>
              <a:rPr lang="en-US" sz="1400" i="1" dirty="0">
                <a:latin typeface="Times New Roman"/>
                <a:cs typeface="Times New Roman"/>
              </a:rPr>
              <a:t>Science Communication</a:t>
            </a:r>
            <a:r>
              <a:rPr lang="en-US" sz="1400" dirty="0">
                <a:latin typeface="Times New Roman"/>
                <a:cs typeface="Times New Roman"/>
              </a:rPr>
              <a:t>, </a:t>
            </a:r>
            <a:r>
              <a:rPr lang="en-US" sz="1400" i="1" dirty="0">
                <a:latin typeface="Times New Roman"/>
                <a:cs typeface="Times New Roman"/>
              </a:rPr>
              <a:t>35</a:t>
            </a:r>
            <a:r>
              <a:rPr lang="en-US" sz="1400" dirty="0">
                <a:latin typeface="Times New Roman"/>
                <a:cs typeface="Times New Roman"/>
              </a:rPr>
              <a:t>(1), 56-85.</a:t>
            </a:r>
            <a:r>
              <a:rPr lang="en-US" sz="1400" dirty="0">
                <a:cs typeface="Calibri"/>
              </a:rPr>
              <a:t> </a:t>
            </a:r>
          </a:p>
          <a:p>
            <a:pPr marL="0" indent="0">
              <a:buNone/>
            </a:pPr>
            <a:r>
              <a:rPr lang="en-US" sz="1400" dirty="0">
                <a:cs typeface="Calibri"/>
              </a:rPr>
              <a:t>Brinkman, G. W., &amp; van der </a:t>
            </a:r>
            <a:r>
              <a:rPr lang="en-US" sz="1400" dirty="0" err="1">
                <a:cs typeface="Calibri"/>
              </a:rPr>
              <a:t>Geest</a:t>
            </a:r>
            <a:r>
              <a:rPr lang="en-US" sz="1400" dirty="0">
                <a:cs typeface="Calibri"/>
              </a:rPr>
              <a:t>, T. M. (2003). Assessment of communication competencies in engineering design projects. </a:t>
            </a:r>
            <a:r>
              <a:rPr lang="en-US" sz="1400" i="1" dirty="0">
                <a:latin typeface="Times New Roman"/>
                <a:cs typeface="Times New Roman"/>
              </a:rPr>
              <a:t>Technical </a:t>
            </a:r>
            <a:r>
              <a:rPr lang="en-US" sz="1400" i="1" dirty="0" smtClean="0">
                <a:latin typeface="Times New Roman"/>
                <a:cs typeface="Times New Roman"/>
              </a:rPr>
              <a:t>Communication Quarterly</a:t>
            </a:r>
            <a:r>
              <a:rPr lang="en-US" sz="1400" dirty="0">
                <a:latin typeface="Times New Roman"/>
                <a:cs typeface="Times New Roman"/>
              </a:rPr>
              <a:t>, </a:t>
            </a:r>
            <a:r>
              <a:rPr lang="en-US" sz="1400" i="1" dirty="0">
                <a:latin typeface="Times New Roman"/>
                <a:cs typeface="Times New Roman"/>
              </a:rPr>
              <a:t>12</a:t>
            </a:r>
            <a:r>
              <a:rPr lang="en-US" sz="1400" dirty="0">
                <a:latin typeface="Times New Roman"/>
                <a:cs typeface="Times New Roman"/>
              </a:rPr>
              <a:t>(1), 67-81.</a:t>
            </a:r>
            <a:r>
              <a:rPr lang="en-US" sz="1400" dirty="0">
                <a:cs typeface="Calibri"/>
              </a:rPr>
              <a:t> </a:t>
            </a:r>
          </a:p>
          <a:p>
            <a:pPr marL="0" indent="0">
              <a:buNone/>
            </a:pPr>
            <a:r>
              <a:rPr lang="en-US" sz="1400" dirty="0">
                <a:cs typeface="Calibri"/>
              </a:rPr>
              <a:t>Boud, D. (2013). </a:t>
            </a:r>
            <a:r>
              <a:rPr lang="en-US" sz="1400" i="1" dirty="0">
                <a:latin typeface="Times New Roman"/>
                <a:cs typeface="Times New Roman"/>
              </a:rPr>
              <a:t>Enhancing </a:t>
            </a:r>
            <a:r>
              <a:rPr lang="en-US" sz="1400" i="1" dirty="0" smtClean="0">
                <a:latin typeface="Times New Roman"/>
                <a:cs typeface="Times New Roman"/>
              </a:rPr>
              <a:t>Learning </a:t>
            </a:r>
            <a:r>
              <a:rPr lang="en-US" sz="1400" i="1" dirty="0">
                <a:latin typeface="Times New Roman"/>
                <a:cs typeface="Times New Roman"/>
              </a:rPr>
              <a:t>through </a:t>
            </a:r>
            <a:r>
              <a:rPr lang="en-US" sz="1400" i="1" dirty="0" smtClean="0">
                <a:latin typeface="Times New Roman"/>
                <a:cs typeface="Times New Roman"/>
              </a:rPr>
              <a:t>Self-assessment</a:t>
            </a:r>
            <a:r>
              <a:rPr lang="en-US" sz="1400" dirty="0">
                <a:latin typeface="Times New Roman"/>
                <a:cs typeface="Times New Roman"/>
              </a:rPr>
              <a:t>. Routledge</a:t>
            </a:r>
            <a:r>
              <a:rPr lang="en-US" sz="1400" dirty="0">
                <a:cs typeface="Calibri"/>
              </a:rPr>
              <a:t> </a:t>
            </a:r>
          </a:p>
          <a:p>
            <a:pPr marL="0" indent="0">
              <a:buNone/>
            </a:pPr>
            <a:r>
              <a:rPr lang="en-US" sz="1400" dirty="0">
                <a:cs typeface="Calibri"/>
              </a:rPr>
              <a:t>Bronfenbrenner, U. (1979). </a:t>
            </a:r>
            <a:r>
              <a:rPr lang="en-US" sz="1400" i="1" dirty="0">
                <a:latin typeface="Times New Roman"/>
                <a:cs typeface="Times New Roman"/>
              </a:rPr>
              <a:t>The ecology of human development</a:t>
            </a:r>
            <a:r>
              <a:rPr lang="en-US" sz="1400" dirty="0">
                <a:latin typeface="Times New Roman"/>
                <a:cs typeface="Times New Roman"/>
              </a:rPr>
              <a:t>. Harvard university press.</a:t>
            </a:r>
            <a:r>
              <a:rPr lang="en-US" sz="1400" dirty="0">
                <a:cs typeface="Calibri"/>
              </a:rPr>
              <a:t> </a:t>
            </a:r>
          </a:p>
          <a:p>
            <a:pPr marL="0" indent="0">
              <a:buNone/>
            </a:pPr>
            <a:r>
              <a:rPr lang="en-US" sz="1400" dirty="0">
                <a:cs typeface="Calibri"/>
              </a:rPr>
              <a:t>Cargill, M., Gao, X., Wang, X., &amp; O'Connor, P. (2018). Preparing Chinese graduate students of science facing an international publication requirement for graduation: Adapting an intensive workshop approach for early-candidature use. </a:t>
            </a:r>
            <a:r>
              <a:rPr lang="en-US" sz="1400" i="1" dirty="0">
                <a:latin typeface="Times New Roman"/>
                <a:cs typeface="Times New Roman"/>
              </a:rPr>
              <a:t>English for Specific Purposes</a:t>
            </a:r>
            <a:r>
              <a:rPr lang="en-US" sz="1400" dirty="0">
                <a:latin typeface="Times New Roman"/>
                <a:cs typeface="Times New Roman"/>
              </a:rPr>
              <a:t>, </a:t>
            </a:r>
            <a:r>
              <a:rPr lang="en-US" sz="1400" i="1" dirty="0">
                <a:latin typeface="Times New Roman"/>
                <a:cs typeface="Times New Roman"/>
              </a:rPr>
              <a:t>52</a:t>
            </a:r>
            <a:r>
              <a:rPr lang="en-US" sz="1400" dirty="0">
                <a:latin typeface="Times New Roman"/>
                <a:cs typeface="Times New Roman"/>
              </a:rPr>
              <a:t>, 13-26</a:t>
            </a:r>
            <a:r>
              <a:rPr lang="en-US" sz="1400" dirty="0">
                <a:cs typeface="Calibri"/>
              </a:rPr>
              <a:t> </a:t>
            </a:r>
          </a:p>
          <a:p>
            <a:pPr marL="0" indent="0">
              <a:buNone/>
            </a:pPr>
            <a:r>
              <a:rPr lang="en-US" sz="1400" dirty="0">
                <a:cs typeface="Calibri"/>
              </a:rPr>
              <a:t>Cope, B., </a:t>
            </a:r>
            <a:r>
              <a:rPr lang="en-US" sz="1400" dirty="0" err="1">
                <a:cs typeface="Calibri"/>
              </a:rPr>
              <a:t>Kalantzis</a:t>
            </a:r>
            <a:r>
              <a:rPr lang="en-US" sz="1400" dirty="0">
                <a:cs typeface="Calibri"/>
              </a:rPr>
              <a:t>, M., Abd-El-</a:t>
            </a:r>
            <a:r>
              <a:rPr lang="en-US" sz="1400" dirty="0" err="1">
                <a:cs typeface="Calibri"/>
              </a:rPr>
              <a:t>Khalick</a:t>
            </a:r>
            <a:r>
              <a:rPr lang="en-US" sz="1400" dirty="0">
                <a:cs typeface="Calibri"/>
              </a:rPr>
              <a:t>, F., &amp; Bagley, E. (2013). Science in Writing: Learning Scientific Argument in Principle and Practice. </a:t>
            </a:r>
            <a:r>
              <a:rPr lang="en-US" sz="1400" i="1" dirty="0">
                <a:cs typeface="Calibri"/>
              </a:rPr>
              <a:t>E-Learning and Digital Media</a:t>
            </a:r>
            <a:r>
              <a:rPr lang="en-US" sz="1400" dirty="0">
                <a:cs typeface="Calibri"/>
              </a:rPr>
              <a:t>, </a:t>
            </a:r>
            <a:r>
              <a:rPr lang="en-US" sz="1400" i="1" dirty="0">
                <a:cs typeface="Calibri"/>
              </a:rPr>
              <a:t>10</a:t>
            </a:r>
            <a:r>
              <a:rPr lang="en-US" sz="1400" dirty="0">
                <a:cs typeface="Calibri"/>
              </a:rPr>
              <a:t>(4), 420–441. </a:t>
            </a:r>
            <a:r>
              <a:rPr lang="en-US" sz="1400" dirty="0">
                <a:cs typeface="Calibri"/>
                <a:hlinkClick r:id="rId2"/>
              </a:rPr>
              <a:t>https://doi.org/10.2304/elea.2013.10.4.420</a:t>
            </a:r>
            <a:endParaRPr lang="en-US" sz="1400" dirty="0">
              <a:cs typeface="Calibri"/>
            </a:endParaRPr>
          </a:p>
          <a:p>
            <a:pPr marL="0" indent="0">
              <a:buNone/>
            </a:pPr>
            <a:r>
              <a:rPr lang="en-US" sz="1400" dirty="0">
                <a:cs typeface="Calibri"/>
              </a:rPr>
              <a:t>Hamp-Lyons, L., &amp; Condon, W. (1993). Questioning assumptions about portfolio-based assessment. </a:t>
            </a:r>
            <a:r>
              <a:rPr lang="en-US" sz="1400" i="1" dirty="0">
                <a:latin typeface="Times New Roman"/>
                <a:cs typeface="Times New Roman"/>
              </a:rPr>
              <a:t>College </a:t>
            </a:r>
            <a:r>
              <a:rPr lang="en-US" sz="1400" i="1" dirty="0" smtClean="0">
                <a:latin typeface="Times New Roman"/>
                <a:cs typeface="Times New Roman"/>
              </a:rPr>
              <a:t>Composition </a:t>
            </a:r>
            <a:r>
              <a:rPr lang="en-US" sz="1400" i="1" dirty="0">
                <a:latin typeface="Times New Roman"/>
                <a:cs typeface="Times New Roman"/>
              </a:rPr>
              <a:t>and </a:t>
            </a:r>
            <a:r>
              <a:rPr lang="en-US" sz="1400" i="1" dirty="0" smtClean="0">
                <a:latin typeface="Times New Roman"/>
                <a:cs typeface="Times New Roman"/>
              </a:rPr>
              <a:t>Communication</a:t>
            </a:r>
            <a:r>
              <a:rPr lang="en-US" sz="1400" dirty="0">
                <a:latin typeface="Times New Roman"/>
                <a:cs typeface="Times New Roman"/>
              </a:rPr>
              <a:t>, </a:t>
            </a:r>
            <a:r>
              <a:rPr lang="en-US" sz="1400" i="1" dirty="0">
                <a:latin typeface="Times New Roman"/>
                <a:cs typeface="Times New Roman"/>
              </a:rPr>
              <a:t>44</a:t>
            </a:r>
            <a:r>
              <a:rPr lang="en-US" sz="1400" dirty="0">
                <a:latin typeface="Times New Roman"/>
                <a:cs typeface="Times New Roman"/>
              </a:rPr>
              <a:t>(2), 176-190.</a:t>
            </a:r>
            <a:r>
              <a:rPr lang="en-US" sz="1400" dirty="0">
                <a:cs typeface="Calibri"/>
              </a:rPr>
              <a:t> </a:t>
            </a:r>
          </a:p>
          <a:p>
            <a:pPr marL="0" indent="0">
              <a:buNone/>
            </a:pPr>
            <a:r>
              <a:rPr lang="en-US" sz="1400" dirty="0">
                <a:cs typeface="Calibri"/>
              </a:rPr>
              <a:t>Luttrell, V. R., Bufkin, J. L., Eastman, V. J., &amp; Miller, R. (2010). Teaching scientific writing: Measuring student learning in an intensive APA skills course. </a:t>
            </a:r>
            <a:r>
              <a:rPr lang="en-US" sz="1400" i="1" dirty="0">
                <a:latin typeface="Times New Roman"/>
                <a:cs typeface="Times New Roman"/>
              </a:rPr>
              <a:t>Teaching of Psychology</a:t>
            </a:r>
            <a:r>
              <a:rPr lang="en-US" sz="1400" dirty="0">
                <a:latin typeface="Times New Roman"/>
                <a:cs typeface="Times New Roman"/>
              </a:rPr>
              <a:t>, </a:t>
            </a:r>
            <a:r>
              <a:rPr lang="en-US" sz="1400" i="1" dirty="0">
                <a:latin typeface="Times New Roman"/>
                <a:cs typeface="Times New Roman"/>
              </a:rPr>
              <a:t>37</a:t>
            </a:r>
            <a:r>
              <a:rPr lang="en-US" sz="1400" dirty="0">
                <a:latin typeface="Times New Roman"/>
                <a:cs typeface="Times New Roman"/>
              </a:rPr>
              <a:t>(3), 193-195.</a:t>
            </a:r>
            <a:r>
              <a:rPr lang="en-US" sz="1400" dirty="0">
                <a:cs typeface="Calibri"/>
              </a:rPr>
              <a:t> </a:t>
            </a:r>
          </a:p>
          <a:p>
            <a:pPr marL="0" indent="0">
              <a:buNone/>
            </a:pPr>
            <a:r>
              <a:rPr lang="en-US" sz="1400" dirty="0" err="1">
                <a:cs typeface="Calibri"/>
              </a:rPr>
              <a:t>Poehner</a:t>
            </a:r>
            <a:r>
              <a:rPr lang="en-US" sz="1400" dirty="0">
                <a:cs typeface="Calibri"/>
              </a:rPr>
              <a:t>, M. E. (2009). Group dynamic assessment: Mediation for the L2 classroom. </a:t>
            </a:r>
            <a:r>
              <a:rPr lang="en-US" sz="1400" i="1" dirty="0" err="1" smtClean="0">
                <a:cs typeface="Calibri"/>
              </a:rPr>
              <a:t>Tesol</a:t>
            </a:r>
            <a:r>
              <a:rPr lang="en-US" sz="1400" i="1" dirty="0">
                <a:cs typeface="Calibri"/>
              </a:rPr>
              <a:t> Quarterly</a:t>
            </a:r>
            <a:r>
              <a:rPr lang="en-US" sz="1400" dirty="0">
                <a:cs typeface="Calibri"/>
              </a:rPr>
              <a:t>, </a:t>
            </a:r>
            <a:r>
              <a:rPr lang="en-US" sz="1400" i="1" dirty="0">
                <a:latin typeface="Times New Roman"/>
                <a:cs typeface="Times New Roman"/>
              </a:rPr>
              <a:t>43</a:t>
            </a:r>
            <a:r>
              <a:rPr lang="en-US" sz="1400" dirty="0">
                <a:latin typeface="Times New Roman"/>
                <a:cs typeface="Times New Roman"/>
              </a:rPr>
              <a:t>(3), 471-491.</a:t>
            </a:r>
            <a:r>
              <a:rPr lang="en-US" sz="1400" dirty="0">
                <a:cs typeface="Calibri"/>
              </a:rPr>
              <a:t> </a:t>
            </a:r>
          </a:p>
          <a:p>
            <a:pPr marL="0" indent="0">
              <a:buNone/>
            </a:pPr>
            <a:r>
              <a:rPr lang="en-US" sz="1400" dirty="0" err="1">
                <a:cs typeface="Calibri"/>
              </a:rPr>
              <a:t>Shohamy</a:t>
            </a:r>
            <a:r>
              <a:rPr lang="en-US" sz="1400" dirty="0">
                <a:cs typeface="Calibri"/>
              </a:rPr>
              <a:t>, E. (1993). </a:t>
            </a:r>
            <a:r>
              <a:rPr lang="en-US" sz="1400" i="1" dirty="0">
                <a:cs typeface="Calibri"/>
              </a:rPr>
              <a:t>The Power of Tests: The Impact of Language Tests on Teaching and Learning</a:t>
            </a:r>
            <a:r>
              <a:rPr lang="en-US" sz="1400" dirty="0">
                <a:cs typeface="Calibri"/>
              </a:rPr>
              <a:t>. NFLC Occasional Papers. </a:t>
            </a:r>
          </a:p>
          <a:p>
            <a:pPr marL="0" indent="0">
              <a:buNone/>
            </a:pPr>
            <a:r>
              <a:rPr lang="en-US" sz="1400" dirty="0" err="1">
                <a:cs typeface="Calibri"/>
              </a:rPr>
              <a:t>Sionis</a:t>
            </a:r>
            <a:r>
              <a:rPr lang="en-US" sz="1400" dirty="0">
                <a:cs typeface="Calibri"/>
              </a:rPr>
              <a:t>, C. (1995). Communication strategies in the writing of scientific research articles by non-native users of English. </a:t>
            </a:r>
            <a:r>
              <a:rPr lang="en-US" sz="1400" i="1" dirty="0">
                <a:latin typeface="Times New Roman"/>
                <a:cs typeface="Times New Roman"/>
              </a:rPr>
              <a:t>English for Specific Purposes</a:t>
            </a:r>
            <a:r>
              <a:rPr lang="en-US" sz="1400" dirty="0">
                <a:latin typeface="Times New Roman"/>
                <a:cs typeface="Times New Roman"/>
              </a:rPr>
              <a:t>, </a:t>
            </a:r>
            <a:r>
              <a:rPr lang="en-US" sz="1400" i="1" dirty="0">
                <a:latin typeface="Times New Roman"/>
                <a:cs typeface="Times New Roman"/>
              </a:rPr>
              <a:t>14</a:t>
            </a:r>
            <a:r>
              <a:rPr lang="en-US" sz="1400" dirty="0">
                <a:latin typeface="Times New Roman"/>
                <a:cs typeface="Times New Roman"/>
              </a:rPr>
              <a:t>(2), 99-113.</a:t>
            </a:r>
            <a:r>
              <a:rPr lang="en-US" sz="1400" dirty="0">
                <a:cs typeface="Calibri"/>
              </a:rPr>
              <a:t> </a:t>
            </a:r>
          </a:p>
          <a:p>
            <a:pPr marL="0" indent="0">
              <a:buNone/>
            </a:pPr>
            <a:r>
              <a:rPr lang="en-US" sz="1400" dirty="0" err="1">
                <a:cs typeface="Calibri"/>
              </a:rPr>
              <a:t>Wäschle</a:t>
            </a:r>
            <a:r>
              <a:rPr lang="en-US" sz="1400" dirty="0">
                <a:cs typeface="Calibri"/>
              </a:rPr>
              <a:t>, K., Gebhardt, A., </a:t>
            </a:r>
            <a:r>
              <a:rPr lang="en-US" sz="1400" dirty="0" err="1">
                <a:cs typeface="Calibri"/>
              </a:rPr>
              <a:t>Oberbusch</a:t>
            </a:r>
            <a:r>
              <a:rPr lang="en-US" sz="1400" dirty="0">
                <a:cs typeface="Calibri"/>
              </a:rPr>
              <a:t>, E. M., &amp; </a:t>
            </a:r>
            <a:r>
              <a:rPr lang="en-US" sz="1400" dirty="0" err="1">
                <a:cs typeface="Calibri"/>
              </a:rPr>
              <a:t>Nückles</a:t>
            </a:r>
            <a:r>
              <a:rPr lang="en-US" sz="1400" dirty="0">
                <a:cs typeface="Calibri"/>
              </a:rPr>
              <a:t>, M. (2015). Journal writing in  science: Effects on comprehension, interest, and critical reflection. </a:t>
            </a:r>
            <a:r>
              <a:rPr lang="en-US" sz="1400" i="1" dirty="0">
                <a:latin typeface="Times New Roman"/>
                <a:cs typeface="Times New Roman"/>
              </a:rPr>
              <a:t>Journal of Writing Research</a:t>
            </a:r>
            <a:r>
              <a:rPr lang="en-US" sz="1400" dirty="0">
                <a:latin typeface="Times New Roman"/>
                <a:cs typeface="Times New Roman"/>
              </a:rPr>
              <a:t>, </a:t>
            </a:r>
            <a:r>
              <a:rPr lang="en-US" sz="1400" i="1" dirty="0">
                <a:latin typeface="Times New Roman"/>
                <a:cs typeface="Times New Roman"/>
              </a:rPr>
              <a:t>7</a:t>
            </a:r>
            <a:r>
              <a:rPr lang="en-US" sz="1400" dirty="0">
                <a:latin typeface="Times New Roman"/>
                <a:cs typeface="Times New Roman"/>
              </a:rPr>
              <a:t>(1).</a:t>
            </a:r>
            <a:r>
              <a:rPr lang="en-US" sz="1400" dirty="0">
                <a:cs typeface="Calibri"/>
              </a:rPr>
              <a:t> </a:t>
            </a:r>
          </a:p>
          <a:p>
            <a:pPr marL="0" indent="0">
              <a:buNone/>
            </a:pPr>
            <a:r>
              <a:rPr lang="en-US" sz="1400" dirty="0">
                <a:cs typeface="Calibri"/>
              </a:rPr>
              <a:t>Weir, C. J. (2005</a:t>
            </a:r>
            <a:r>
              <a:rPr lang="en-US" sz="1400" dirty="0" smtClean="0">
                <a:cs typeface="Calibri"/>
              </a:rPr>
              <a:t>)..</a:t>
            </a:r>
            <a:r>
              <a:rPr lang="en-US" sz="1400" i="1" dirty="0" smtClean="0">
                <a:cs typeface="Calibri"/>
              </a:rPr>
              <a:t> </a:t>
            </a:r>
            <a:r>
              <a:rPr lang="en-US" sz="1400" i="1" dirty="0">
                <a:cs typeface="Calibri"/>
              </a:rPr>
              <a:t>Language testing and </a:t>
            </a:r>
            <a:r>
              <a:rPr lang="en-US" sz="1400" i="1" dirty="0" smtClean="0">
                <a:cs typeface="Calibri"/>
              </a:rPr>
              <a:t>validation: An Evidence-based Approach.</a:t>
            </a:r>
            <a:r>
              <a:rPr lang="en-US" sz="1400" dirty="0" smtClean="0">
                <a:cs typeface="Calibri"/>
              </a:rPr>
              <a:t> </a:t>
            </a:r>
            <a:r>
              <a:rPr lang="en-US" sz="1400" dirty="0">
                <a:latin typeface="Times New Roman"/>
                <a:cs typeface="Times New Roman"/>
              </a:rPr>
              <a:t>Hampshire: Palgrave McMillan.</a:t>
            </a:r>
            <a:endParaRPr lang="en-US" sz="1400" dirty="0">
              <a:cs typeface="Calibri"/>
            </a:endParaRPr>
          </a:p>
          <a:p>
            <a:endParaRPr lang="en-US" dirty="0">
              <a:cs typeface="Calibri"/>
            </a:endParaRPr>
          </a:p>
        </p:txBody>
      </p:sp>
    </p:spTree>
    <p:extLst>
      <p:ext uri="{BB962C8B-B14F-4D97-AF65-F5344CB8AC3E}">
        <p14:creationId xmlns:p14="http://schemas.microsoft.com/office/powerpoint/2010/main" val="1198103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844E403-6592-4C71-BA3C-C074BD61AF83}"/>
              </a:ext>
            </a:extLst>
          </p:cNvPr>
          <p:cNvSpPr>
            <a:spLocks noGrp="1"/>
          </p:cNvSpPr>
          <p:nvPr>
            <p:ph type="title"/>
          </p:nvPr>
        </p:nvSpPr>
        <p:spPr>
          <a:xfrm>
            <a:off x="838200" y="963877"/>
            <a:ext cx="3494362" cy="4930246"/>
          </a:xfrm>
        </p:spPr>
        <p:txBody>
          <a:bodyPr>
            <a:normAutofit/>
          </a:bodyPr>
          <a:lstStyle/>
          <a:p>
            <a:pPr algn="r"/>
            <a:r>
              <a:rPr lang="en-US" b="1">
                <a:solidFill>
                  <a:schemeClr val="accent1"/>
                </a:solidFill>
                <a:cs typeface="Calibri Light"/>
              </a:rPr>
              <a:t>Sub-genres</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9428157-CDE5-42AD-A055-C3FD2ECBDDE4}"/>
              </a:ext>
            </a:extLst>
          </p:cNvPr>
          <p:cNvSpPr>
            <a:spLocks noGrp="1"/>
          </p:cNvSpPr>
          <p:nvPr>
            <p:ph idx="1"/>
          </p:nvPr>
        </p:nvSpPr>
        <p:spPr>
          <a:xfrm>
            <a:off x="4976031" y="963877"/>
            <a:ext cx="6377769" cy="4930246"/>
          </a:xfrm>
        </p:spPr>
        <p:txBody>
          <a:bodyPr vert="horz" lIns="91440" tIns="45720" rIns="91440" bIns="45720" rtlCol="0" anchor="ctr">
            <a:normAutofit/>
          </a:bodyPr>
          <a:lstStyle/>
          <a:p>
            <a:pPr marL="0" indent="0">
              <a:buNone/>
            </a:pPr>
            <a:r>
              <a:rPr lang="en-US" sz="3600">
                <a:cs typeface="Calibri"/>
              </a:rPr>
              <a:t>Research paper </a:t>
            </a:r>
          </a:p>
          <a:p>
            <a:pPr marL="0" indent="0">
              <a:buNone/>
            </a:pPr>
            <a:r>
              <a:rPr lang="en-US" sz="3600">
                <a:cs typeface="Calibri"/>
              </a:rPr>
              <a:t>Fact sheet</a:t>
            </a:r>
          </a:p>
          <a:p>
            <a:pPr marL="0" indent="0">
              <a:buNone/>
            </a:pPr>
            <a:r>
              <a:rPr lang="en-US" sz="3600">
                <a:cs typeface="Calibri"/>
              </a:rPr>
              <a:t>Press release</a:t>
            </a:r>
          </a:p>
          <a:p>
            <a:pPr marL="0" indent="0">
              <a:buNone/>
            </a:pPr>
            <a:r>
              <a:rPr lang="en-US" sz="3600">
                <a:cs typeface="Calibri"/>
              </a:rPr>
              <a:t>Abstract </a:t>
            </a:r>
          </a:p>
          <a:p>
            <a:pPr marL="0" indent="0">
              <a:buNone/>
            </a:pPr>
            <a:r>
              <a:rPr lang="en-US" sz="3600">
                <a:cs typeface="Calibri"/>
              </a:rPr>
              <a:t>Standard operating instructions</a:t>
            </a:r>
          </a:p>
          <a:p>
            <a:pPr marL="0" indent="0">
              <a:buNone/>
            </a:pPr>
            <a:r>
              <a:rPr lang="en-US" sz="3600">
                <a:cs typeface="Calibri"/>
              </a:rPr>
              <a:t>Letters to editor of a journal</a:t>
            </a:r>
          </a:p>
          <a:p>
            <a:pPr marL="0" indent="0">
              <a:buNone/>
            </a:pPr>
            <a:r>
              <a:rPr lang="en-US" sz="3600">
                <a:cs typeface="Calibri"/>
              </a:rPr>
              <a:t>Peer review </a:t>
            </a:r>
          </a:p>
        </p:txBody>
      </p:sp>
    </p:spTree>
    <p:extLst>
      <p:ext uri="{BB962C8B-B14F-4D97-AF65-F5344CB8AC3E}">
        <p14:creationId xmlns:p14="http://schemas.microsoft.com/office/powerpoint/2010/main" val="3026089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2DD2BC0-6F29-4B4F-8D61-2DCF6D2E8E73}"/>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D2976CF-30FC-4C82-BB0D-C4B2AE29AABC}"/>
              </a:ext>
            </a:extLst>
          </p:cNvPr>
          <p:cNvSpPr>
            <a:spLocks noGrp="1"/>
          </p:cNvSpPr>
          <p:nvPr>
            <p:ph type="title"/>
          </p:nvPr>
        </p:nvSpPr>
        <p:spPr>
          <a:xfrm>
            <a:off x="1179226" y="826680"/>
            <a:ext cx="9833548" cy="1325563"/>
          </a:xfrm>
        </p:spPr>
        <p:txBody>
          <a:bodyPr>
            <a:normAutofit/>
          </a:bodyPr>
          <a:lstStyle/>
          <a:p>
            <a:pPr algn="ctr"/>
            <a:r>
              <a:rPr lang="en-US" sz="4000" dirty="0">
                <a:solidFill>
                  <a:srgbClr val="FFFFFF"/>
                </a:solidFill>
                <a:cs typeface="Calibri Light"/>
              </a:rPr>
              <a:t>Assessment product  </a:t>
            </a:r>
            <a:endParaRPr lang="en-US" sz="4000" dirty="0">
              <a:solidFill>
                <a:srgbClr val="FFFFFF"/>
              </a:solidFill>
            </a:endParaRPr>
          </a:p>
        </p:txBody>
      </p:sp>
      <p:graphicFrame>
        <p:nvGraphicFramePr>
          <p:cNvPr id="5" name="Content Placeholder 2">
            <a:extLst>
              <a:ext uri="{FF2B5EF4-FFF2-40B4-BE49-F238E27FC236}">
                <a16:creationId xmlns:a16="http://schemas.microsoft.com/office/drawing/2014/main" id="{2E8A0DD2-CCE4-497D-AE35-AF28AAD696E0}"/>
              </a:ext>
            </a:extLst>
          </p:cNvPr>
          <p:cNvGraphicFramePr>
            <a:graphicFrameLocks noGrp="1"/>
          </p:cNvGraphicFramePr>
          <p:nvPr>
            <p:ph idx="1"/>
            <p:extLst>
              <p:ext uri="{D42A27DB-BD31-4B8C-83A1-F6EECF244321}">
                <p14:modId xmlns:p14="http://schemas.microsoft.com/office/powerpoint/2010/main" val="3683205798"/>
              </p:ext>
            </p:extLst>
          </p:nvPr>
        </p:nvGraphicFramePr>
        <p:xfrm>
          <a:off x="1036320" y="2899956"/>
          <a:ext cx="10119360" cy="31313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33674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DB146403-F3D6-484B-B2ED-97F9565D0370}"/>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96000"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823AC064-BC96-4F32-8AE1-B2FD3875482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8068" y="4633546"/>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527538" y="4756638"/>
            <a:ext cx="11139854" cy="930447"/>
          </a:xfrm>
        </p:spPr>
        <p:txBody>
          <a:bodyPr vert="horz" lIns="91440" tIns="45720" rIns="91440" bIns="45720" rtlCol="0" anchor="b">
            <a:normAutofit/>
          </a:bodyPr>
          <a:lstStyle/>
          <a:p>
            <a:pPr algn="ctr"/>
            <a:r>
              <a:rPr lang="en-US" sz="5400" b="1" dirty="0">
                <a:solidFill>
                  <a:srgbClr val="FFFFFF"/>
                </a:solidFill>
              </a:rPr>
              <a:t>Demographics</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040" y="556310"/>
            <a:ext cx="5455917" cy="3500478"/>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16043" y="586372"/>
            <a:ext cx="5455917" cy="3440355"/>
          </a:xfrm>
          <a:prstGeom prst="rect">
            <a:avLst/>
          </a:prstGeom>
        </p:spPr>
      </p:pic>
      <p:cxnSp>
        <p:nvCxnSpPr>
          <p:cNvPr id="14" name="Straight Connector 13">
            <a:extLst>
              <a:ext uri="{FF2B5EF4-FFF2-40B4-BE49-F238E27FC236}">
                <a16:creationId xmlns:a16="http://schemas.microsoft.com/office/drawing/2014/main" id="{7E7C77BC-7138-40B1-A15B-20F57A494629}"/>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09800" y="5738691"/>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310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32BC26D8-82FB-445E-AA49-62A77D7C1E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805F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CB44330D-EA18-4254-AA95-EB49948539B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Content Placeholder 4">
            <a:extLst>
              <a:ext uri="{FF2B5EF4-FFF2-40B4-BE49-F238E27FC236}">
                <a16:creationId xmlns:a16="http://schemas.microsoft.com/office/drawing/2014/main" id="{38CB4D32-36EB-43B7-8A3E-21864F560FD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24114" y="1698171"/>
            <a:ext cx="10929257" cy="2685022"/>
          </a:xfrm>
          <a:prstGeom prst="rect">
            <a:avLst/>
          </a:prstGeom>
        </p:spPr>
      </p:pic>
      <p:sp>
        <p:nvSpPr>
          <p:cNvPr id="2" name="TextBox 1">
            <a:extLst>
              <a:ext uri="{FF2B5EF4-FFF2-40B4-BE49-F238E27FC236}">
                <a16:creationId xmlns:a16="http://schemas.microsoft.com/office/drawing/2014/main" id="{AA05BD46-CA2B-4FB7-91DD-3DBBA90752C9}"/>
              </a:ext>
            </a:extLst>
          </p:cNvPr>
          <p:cNvSpPr txBox="1"/>
          <p:nvPr/>
        </p:nvSpPr>
        <p:spPr>
          <a:xfrm>
            <a:off x="3937820" y="816077"/>
            <a:ext cx="3529780" cy="338554"/>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t>Sample band descriptor </a:t>
            </a:r>
            <a:endParaRPr lang="en-US" sz="1600" b="1">
              <a:cs typeface="Calibri"/>
            </a:endParaRPr>
          </a:p>
        </p:txBody>
      </p:sp>
    </p:spTree>
    <p:extLst>
      <p:ext uri="{BB962C8B-B14F-4D97-AF65-F5344CB8AC3E}">
        <p14:creationId xmlns:p14="http://schemas.microsoft.com/office/powerpoint/2010/main" val="12845363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859437" y="957695"/>
            <a:ext cx="3494362" cy="4930246"/>
          </a:xfrm>
        </p:spPr>
        <p:txBody>
          <a:bodyPr>
            <a:normAutofit/>
          </a:bodyPr>
          <a:lstStyle/>
          <a:p>
            <a:pPr algn="r"/>
            <a:r>
              <a:rPr lang="en-GB" b="1" dirty="0">
                <a:solidFill>
                  <a:schemeClr val="accent1"/>
                </a:solidFill>
              </a:rPr>
              <a:t>Key issues/</a:t>
            </a:r>
            <a:br>
              <a:rPr lang="en-GB" b="1" dirty="0">
                <a:solidFill>
                  <a:schemeClr val="accent1"/>
                </a:solidFill>
              </a:rPr>
            </a:br>
            <a:r>
              <a:rPr lang="en-GB" b="1" dirty="0">
                <a:solidFill>
                  <a:schemeClr val="accent1"/>
                </a:solidFill>
              </a:rPr>
              <a:t>questions </a:t>
            </a:r>
          </a:p>
        </p:txBody>
      </p:sp>
      <p:sp>
        <p:nvSpPr>
          <p:cNvPr id="3" name="Content Placeholder 2"/>
          <p:cNvSpPr>
            <a:spLocks noGrp="1"/>
          </p:cNvSpPr>
          <p:nvPr>
            <p:ph idx="1"/>
          </p:nvPr>
        </p:nvSpPr>
        <p:spPr>
          <a:xfrm>
            <a:off x="857266" y="963877"/>
            <a:ext cx="6377769" cy="4930246"/>
          </a:xfrm>
        </p:spPr>
        <p:txBody>
          <a:bodyPr anchor="ctr">
            <a:normAutofit/>
          </a:bodyPr>
          <a:lstStyle/>
          <a:p>
            <a:pPr marL="0" indent="0">
              <a:buNone/>
            </a:pPr>
            <a:r>
              <a:rPr lang="en-GB" sz="3200" dirty="0"/>
              <a:t>How should the modules/portfolios be assessed? </a:t>
            </a:r>
          </a:p>
          <a:p>
            <a:pPr marL="0" indent="0">
              <a:buNone/>
            </a:pPr>
            <a:r>
              <a:rPr lang="en-GB" sz="3200" dirty="0"/>
              <a:t>Do the Science faculty marking criteria give sufficient information/detail to mark work meaningfully?</a:t>
            </a:r>
          </a:p>
          <a:p>
            <a:pPr marL="0" indent="0">
              <a:buNone/>
            </a:pPr>
            <a:r>
              <a:rPr lang="en-GB" sz="3200" dirty="0"/>
              <a:t>Are there more comprehensive and less time consuming ways of assessing the participants’ work?  </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48571" y="2209249"/>
            <a:ext cx="0" cy="2506648"/>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52015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B302D53C-13C0-413D-97DF-D3B484089D93}"/>
              </a:ext>
            </a:extLst>
          </p:cNvPr>
          <p:cNvSpPr>
            <a:spLocks noGrp="1"/>
          </p:cNvSpPr>
          <p:nvPr>
            <p:ph type="title"/>
          </p:nvPr>
        </p:nvSpPr>
        <p:spPr>
          <a:xfrm>
            <a:off x="904877" y="2415322"/>
            <a:ext cx="3451730" cy="2399869"/>
          </a:xfrm>
        </p:spPr>
        <p:txBody>
          <a:bodyPr>
            <a:normAutofit/>
          </a:bodyPr>
          <a:lstStyle/>
          <a:p>
            <a:pPr algn="ctr"/>
            <a:r>
              <a:rPr lang="en-GB" sz="4000" b="1" dirty="0">
                <a:solidFill>
                  <a:srgbClr val="FFFFFF"/>
                </a:solidFill>
              </a:rPr>
              <a:t>Review of the literature (1) </a:t>
            </a:r>
          </a:p>
        </p:txBody>
      </p:sp>
      <p:sp>
        <p:nvSpPr>
          <p:cNvPr id="3" name="Content Placeholder 2">
            <a:extLst>
              <a:ext uri="{FF2B5EF4-FFF2-40B4-BE49-F238E27FC236}">
                <a16:creationId xmlns:a16="http://schemas.microsoft.com/office/drawing/2014/main" id="{177080F8-489B-4DF7-82E2-A6398CA735C6}"/>
              </a:ext>
            </a:extLst>
          </p:cNvPr>
          <p:cNvSpPr>
            <a:spLocks noGrp="1"/>
          </p:cNvSpPr>
          <p:nvPr>
            <p:ph idx="1"/>
          </p:nvPr>
        </p:nvSpPr>
        <p:spPr>
          <a:xfrm>
            <a:off x="5120640" y="804672"/>
            <a:ext cx="6281928" cy="5248656"/>
          </a:xfrm>
        </p:spPr>
        <p:txBody>
          <a:bodyPr anchor="ctr">
            <a:noAutofit/>
          </a:bodyPr>
          <a:lstStyle/>
          <a:p>
            <a:r>
              <a:rPr lang="en-GB" dirty="0"/>
              <a:t>Avoid micro-strategies that lead to error (</a:t>
            </a:r>
            <a:r>
              <a:rPr lang="en-GB" dirty="0" err="1"/>
              <a:t>Sionis</a:t>
            </a:r>
            <a:r>
              <a:rPr lang="en-GB" dirty="0"/>
              <a:t>, 1995</a:t>
            </a:r>
            <a:r>
              <a:rPr lang="en-GB"/>
              <a:t>).</a:t>
            </a:r>
            <a:endParaRPr lang="en-GB" dirty="0"/>
          </a:p>
          <a:p>
            <a:r>
              <a:rPr lang="en-GB" dirty="0"/>
              <a:t>Define the competencies needed (Brinkman &amp; de </a:t>
            </a:r>
            <a:r>
              <a:rPr lang="en-GB" dirty="0" err="1"/>
              <a:t>Geest</a:t>
            </a:r>
            <a:r>
              <a:rPr lang="en-GB" dirty="0"/>
              <a:t>, 2003</a:t>
            </a:r>
            <a:r>
              <a:rPr lang="en-GB"/>
              <a:t>).</a:t>
            </a:r>
            <a:endParaRPr lang="en-GB" dirty="0">
              <a:cs typeface="Calibri"/>
            </a:endParaRPr>
          </a:p>
          <a:p>
            <a:r>
              <a:rPr lang="en-GB" dirty="0"/>
              <a:t>Measure effectiveness of intervention using control group (Luttrell et. Al., 2010</a:t>
            </a:r>
            <a:r>
              <a:rPr lang="en-GB"/>
              <a:t>).</a:t>
            </a:r>
            <a:endParaRPr lang="en-GB" dirty="0">
              <a:cs typeface="Calibri"/>
            </a:endParaRPr>
          </a:p>
          <a:p>
            <a:r>
              <a:rPr lang="en-GB" dirty="0"/>
              <a:t>Identify 'public science' writing skills (</a:t>
            </a:r>
            <a:r>
              <a:rPr lang="en-GB" dirty="0" err="1"/>
              <a:t>Baram-Tsabari</a:t>
            </a:r>
            <a:r>
              <a:rPr lang="en-GB" dirty="0"/>
              <a:t> &amp; </a:t>
            </a:r>
            <a:r>
              <a:rPr lang="en-GB" dirty="0" err="1"/>
              <a:t>Lewenstein</a:t>
            </a:r>
            <a:r>
              <a:rPr lang="en-GB" dirty="0"/>
              <a:t>, 2013</a:t>
            </a:r>
            <a:r>
              <a:rPr lang="en-GB"/>
              <a:t>).</a:t>
            </a:r>
            <a:endParaRPr lang="en-GB" dirty="0">
              <a:cs typeface="Calibri"/>
            </a:endParaRPr>
          </a:p>
          <a:p>
            <a:r>
              <a:rPr lang="en-GB" dirty="0"/>
              <a:t>Use reflection to assess (</a:t>
            </a:r>
            <a:r>
              <a:rPr lang="en-GB" dirty="0" err="1"/>
              <a:t>Waschle</a:t>
            </a:r>
            <a:r>
              <a:rPr lang="en-GB" dirty="0"/>
              <a:t> et al., 2015</a:t>
            </a:r>
            <a:r>
              <a:rPr lang="en-GB"/>
              <a:t>).</a:t>
            </a:r>
            <a:endParaRPr lang="en-GB">
              <a:cs typeface="Calibri"/>
            </a:endParaRPr>
          </a:p>
          <a:p>
            <a:r>
              <a:rPr lang="en-GB" dirty="0"/>
              <a:t>Use pre- and post- questionnaires (Cargill et al., 2018</a:t>
            </a:r>
            <a:r>
              <a:rPr lang="en-GB"/>
              <a:t>).</a:t>
            </a:r>
            <a:r>
              <a:rPr lang="en-GB" dirty="0"/>
              <a:t> </a:t>
            </a:r>
            <a:endParaRPr lang="en-GB" dirty="0">
              <a:cs typeface="Calibri"/>
            </a:endParaRPr>
          </a:p>
          <a:p>
            <a:r>
              <a:rPr lang="en-GB">
                <a:cs typeface="Calibri"/>
              </a:rPr>
              <a:t>Deal with scientific argumentation patterns (Cope </a:t>
            </a:r>
            <a:r>
              <a:rPr lang="en-GB" dirty="0">
                <a:cs typeface="Calibri"/>
              </a:rPr>
              <a:t>et.al, 2013).   </a:t>
            </a:r>
          </a:p>
        </p:txBody>
      </p:sp>
    </p:spTree>
    <p:extLst>
      <p:ext uri="{BB962C8B-B14F-4D97-AF65-F5344CB8AC3E}">
        <p14:creationId xmlns:p14="http://schemas.microsoft.com/office/powerpoint/2010/main" val="38072232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TotalTime>
  <Words>873</Words>
  <Application>Microsoft Office PowerPoint</Application>
  <PresentationFormat>Widescreen</PresentationFormat>
  <Paragraphs>152</Paragraphs>
  <Slides>33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Calibri</vt:lpstr>
      <vt:lpstr>Calibri Light</vt:lpstr>
      <vt:lpstr>Times New Roman</vt:lpstr>
      <vt:lpstr>Office Theme</vt:lpstr>
      <vt:lpstr>We have to assess the students, but how do we do that? The case of an e-portfolio approach to  assessing Graduate students’ development in scientific writing </vt:lpstr>
      <vt:lpstr>Context </vt:lpstr>
      <vt:lpstr>PowerPoint Presentation</vt:lpstr>
      <vt:lpstr>Sub-genres</vt:lpstr>
      <vt:lpstr>Assessment product  </vt:lpstr>
      <vt:lpstr>Demographics</vt:lpstr>
      <vt:lpstr>PowerPoint Presentation</vt:lpstr>
      <vt:lpstr>Key issues/ questions </vt:lpstr>
      <vt:lpstr>Review of the literature (1) </vt:lpstr>
      <vt:lpstr>Limitations (1)</vt:lpstr>
      <vt:lpstr>Review of the literature (2) </vt:lpstr>
      <vt:lpstr>Limitations (2)</vt:lpstr>
      <vt:lpstr>Social-ecological perspective: tensions </vt:lpstr>
      <vt:lpstr>Some rejected strategies</vt:lpstr>
      <vt:lpstr>1. Needs analysis </vt:lpstr>
      <vt:lpstr>Available documentation&amp; archives </vt:lpstr>
      <vt:lpstr>Meso- and exosystems </vt:lpstr>
      <vt:lpstr>2. Defining constructs</vt:lpstr>
      <vt:lpstr>Abstracts</vt:lpstr>
      <vt:lpstr>Abstracts: Self-assessment criteria  </vt:lpstr>
      <vt:lpstr>PowerPoint Presentation</vt:lpstr>
      <vt:lpstr>3. Operationalising the construct  </vt:lpstr>
      <vt:lpstr>Writing a fact sheet</vt:lpstr>
      <vt:lpstr>3. 'Calibration' between self, peer and tutor evaluation </vt:lpstr>
      <vt:lpstr>PowerPoint Presentation</vt:lpstr>
      <vt:lpstr>Marking procedure</vt:lpstr>
      <vt:lpstr>PowerPoint Presentation</vt:lpstr>
      <vt:lpstr>4. Final marks or pass awarded</vt:lpstr>
      <vt:lpstr>5. A posteriori validation  </vt:lpstr>
      <vt:lpstr>Final comments: You can't win them all</vt:lpstr>
      <vt:lpstr>But there are some positives...</vt:lpstr>
      <vt:lpstr>PowerPoint Presentation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 have to assess the students, but how do we do that? The case of an e-portfolio approach to  assessing Graduate students’ development in scientific writing</dc:title>
  <dc:creator>Dr. G Sharpling</dc:creator>
  <cp:lastModifiedBy>UoBConf29121</cp:lastModifiedBy>
  <cp:revision>1060</cp:revision>
  <cp:lastPrinted>2019-02-22T17:22:22Z</cp:lastPrinted>
  <dcterms:created xsi:type="dcterms:W3CDTF">2019-01-29T22:15:31Z</dcterms:created>
  <dcterms:modified xsi:type="dcterms:W3CDTF">2019-02-23T09:56:41Z</dcterms:modified>
</cp:coreProperties>
</file>