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74" r:id="rId9"/>
    <p:sldId id="264" r:id="rId10"/>
    <p:sldId id="265" r:id="rId11"/>
    <p:sldId id="266" r:id="rId12"/>
    <p:sldId id="267" r:id="rId13"/>
    <p:sldId id="270" r:id="rId14"/>
    <p:sldId id="273" r:id="rId15"/>
    <p:sldId id="268" r:id="rId16"/>
    <p:sldId id="269" r:id="rId17"/>
    <p:sldId id="275" r:id="rId18"/>
    <p:sldId id="271" r:id="rId19"/>
    <p:sldId id="272" r:id="rId20"/>
    <p:sldId id="276" r:id="rId2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19010D-BB9D-421D-B91E-5F876523C996}" v="5" dt="2019-04-13T21:36:00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lfi Qureshi" userId="34165da5fc680c8f" providerId="LiveId" clId="{7B19010D-BB9D-421D-B91E-5F876523C996}"/>
    <pc:docChg chg="modSld">
      <pc:chgData name="Zulfi Qureshi" userId="34165da5fc680c8f" providerId="LiveId" clId="{7B19010D-BB9D-421D-B91E-5F876523C996}" dt="2019-05-10T06:00:54.258" v="7" actId="20577"/>
      <pc:docMkLst>
        <pc:docMk/>
      </pc:docMkLst>
      <pc:sldChg chg="modSp">
        <pc:chgData name="Zulfi Qureshi" userId="34165da5fc680c8f" providerId="LiveId" clId="{7B19010D-BB9D-421D-B91E-5F876523C996}" dt="2019-05-10T06:00:54.258" v="7" actId="20577"/>
        <pc:sldMkLst>
          <pc:docMk/>
          <pc:sldMk cId="889776880" sldId="256"/>
        </pc:sldMkLst>
        <pc:spChg chg="mod">
          <ac:chgData name="Zulfi Qureshi" userId="34165da5fc680c8f" providerId="LiveId" clId="{7B19010D-BB9D-421D-B91E-5F876523C996}" dt="2019-05-10T06:00:54.258" v="7" actId="20577"/>
          <ac:spMkLst>
            <pc:docMk/>
            <pc:sldMk cId="889776880" sldId="256"/>
            <ac:spMk id="9" creationId="{9156EE68-3AF5-48B7-A99B-D39207020AB3}"/>
          </ac:spMkLst>
        </pc:spChg>
      </pc:sldChg>
      <pc:sldChg chg="modAnim">
        <pc:chgData name="Zulfi Qureshi" userId="34165da5fc680c8f" providerId="LiveId" clId="{7B19010D-BB9D-421D-B91E-5F876523C996}" dt="2019-04-13T21:36:00.483" v="4"/>
        <pc:sldMkLst>
          <pc:docMk/>
          <pc:sldMk cId="2511219095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C712-8E74-401B-AEC8-474479D7C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88DDC-D86F-4A86-8773-82798530C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C71C-ACB8-4239-9CF8-04FA937F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17EB-BECD-4E34-A7C7-8AB0AA4C69A6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21496-9705-4DAD-B8B2-23EB42CD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D421-4D99-4787-8B06-76EBBCB6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BFCF-123F-46A9-8096-33C3DF462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9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B9F24-F58D-492D-8578-968B4711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34C9E-E86F-4B31-9294-CBA9F05ED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55055-11F7-4F5B-B001-38D664458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17EB-BECD-4E34-A7C7-8AB0AA4C69A6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5C4FC-5EF0-4DAC-8DDC-11A37C564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99161-40C3-49DA-AF87-DA2C8A3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BFCF-123F-46A9-8096-33C3DF462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18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C91B0D-1B89-4593-97CB-524786411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A8F83-D79E-4CBD-BA3A-DFC935687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E8FC9-DB51-43A5-A392-09BA5210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17EB-BECD-4E34-A7C7-8AB0AA4C69A6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B1945-B39A-4FCE-968E-DB2E0D49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4E261-5DD7-46D8-8853-179BFEE9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BFCF-123F-46A9-8096-33C3DF462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23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24C1-1B29-476D-98F3-6965F5350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16CAC-C0AC-4715-BB46-5FCEA1F51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9D63-C601-4FAA-84A6-73B37139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17EB-BECD-4E34-A7C7-8AB0AA4C69A6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D98A1-3004-4106-8985-5808FC327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9C4D8-F1FC-4721-BA35-B4531747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BFCF-123F-46A9-8096-33C3DF462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1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214F-C7F3-4897-A8BE-C0451A65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FBE29-2AA5-42C7-80E3-861E71FD6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CCF34-C3DC-4DCE-89EA-4BC89DEC7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17EB-BECD-4E34-A7C7-8AB0AA4C69A6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195DB-30DA-4A3A-9C86-DD7EF50C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4F9AB-A756-4258-98A0-AAA777B6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BFCF-123F-46A9-8096-33C3DF462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41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9475-A8A6-48E1-A545-7FCB9ECE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90F81-3591-458F-AA48-CE725D4E2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C0F56-AFF2-4D12-B38B-002B2CFA6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66C2F-4225-449D-AA8D-E1D71C2F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17EB-BECD-4E34-A7C7-8AB0AA4C69A6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9D85A-0AD6-48C8-A407-E399A58B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463B9-1BDF-4738-8548-EEB2E2B2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BFCF-123F-46A9-8096-33C3DF462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8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6A17-56C6-491C-A6CA-E2CFC8F1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979DE-BDBC-43DE-8508-1D17C9C5F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2D5BE-3526-4A14-82DF-A323D2BCE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77A1E-6833-4560-9996-B92144948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D9EB59-05F2-40BE-A2B4-7FF38D956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6EE692-E379-4CF8-B248-DA642A691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17EB-BECD-4E34-A7C7-8AB0AA4C69A6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453A0F-1778-4A5A-97BF-AB42931A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0D3B74-5969-4DF6-973A-22E128F2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BFCF-123F-46A9-8096-33C3DF462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49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F004-5802-497E-9E9B-CDEBD4CF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BE7DF-13AB-4F34-81B7-CAF4D6C0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17EB-BECD-4E34-A7C7-8AB0AA4C69A6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20CD8-0818-4301-B8C7-D3B76AA6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21828-D882-437D-B3A6-096591D3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BFCF-123F-46A9-8096-33C3DF462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2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4D60B-8CAB-419D-874C-FBA1C9ED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17EB-BECD-4E34-A7C7-8AB0AA4C69A6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ACFB5-8B42-4642-92B8-C4B32E97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CC26C-097E-47CF-BCB3-FC283EE7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BFCF-123F-46A9-8096-33C3DF462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7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602A-4AEC-4EA2-BCFA-AE4B6070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4538E-9817-4C1F-A19A-D4472B96D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0E0B7-EDEB-4EC4-8A9F-BBDAE9207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F9EC6-1FB7-426F-B4FE-9DE14B406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17EB-BECD-4E34-A7C7-8AB0AA4C69A6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43087-F7D4-483F-BAAE-EB80A227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D9FBB-180A-4137-999B-79A26D12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BFCF-123F-46A9-8096-33C3DF462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3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A273-F90D-4E11-A19E-20263338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8F84A1-BB5B-4B4D-B5ED-B472B424D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D0700-2005-42D4-B065-9B8C46948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29410-4A91-479E-8EEF-987EE953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17EB-BECD-4E34-A7C7-8AB0AA4C69A6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393FE-1424-4C7E-BDED-ABF8180F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E03CE-2C36-40AF-A867-2E6403C9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BFCF-123F-46A9-8096-33C3DF462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09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CB261-54CD-46CD-BD09-6A7D6E58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7C4B4-697E-47C7-BB88-C0C4235B0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802C0-8E49-44A7-86DD-863217AA4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217EB-BECD-4E34-A7C7-8AB0AA4C69A6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1DE0C-1C84-4460-9063-60A6FCE64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70453-82EB-4039-80E8-D41158A27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BFCF-123F-46A9-8096-33C3DF462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77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263681-1E75-4198-AC53-54265F68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16" y="188219"/>
            <a:ext cx="11058167" cy="1637406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Exploring student and teacher beliefs about writing conferences on international foundation programmes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56EE68-3AF5-48B7-A99B-D39207020A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>
                <a:solidFill>
                  <a:srgbClr val="FF0000"/>
                </a:solidFill>
              </a:rPr>
              <a:t>Dr Zulfi </a:t>
            </a:r>
            <a:r>
              <a:rPr lang="en-GB" sz="2400" dirty="0">
                <a:solidFill>
                  <a:srgbClr val="FF0000"/>
                </a:solidFill>
              </a:rPr>
              <a:t>Qureshi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University of Liverpool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BALEAP 2019, Leeds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Z.Qureshi@liverpool.ac.uk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39B17067-C069-4EFE-84DD-99DC27CA1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25" y="1995589"/>
            <a:ext cx="6518544" cy="40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7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3E41-FDBC-4255-9D20-F382FDAA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77"/>
            <a:ext cx="10515600" cy="707404"/>
          </a:xfrm>
        </p:spPr>
        <p:txBody>
          <a:bodyPr>
            <a:normAutofit/>
          </a:bodyPr>
          <a:lstStyle/>
          <a:p>
            <a:r>
              <a:rPr lang="en-GB" sz="3600" b="1" u="sng" dirty="0">
                <a:solidFill>
                  <a:srgbClr val="0070C0"/>
                </a:solidFill>
              </a:rPr>
              <a:t>What did I learn? </a:t>
            </a:r>
            <a:r>
              <a:rPr lang="en-GB" sz="3600" b="1" u="sng" dirty="0">
                <a:solidFill>
                  <a:srgbClr val="00B050"/>
                </a:solidFill>
              </a:rPr>
              <a:t>Alex’s beliefs about conferences</a:t>
            </a:r>
            <a:endParaRPr lang="en-GB" sz="3600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E5D1147-9E49-4FD4-B1BF-68E202A66715}"/>
              </a:ext>
            </a:extLst>
          </p:cNvPr>
          <p:cNvSpPr/>
          <p:nvPr/>
        </p:nvSpPr>
        <p:spPr>
          <a:xfrm>
            <a:off x="2028180" y="1210031"/>
            <a:ext cx="2110683" cy="1192995"/>
          </a:xfrm>
          <a:prstGeom prst="wedgeRoundRectCallout">
            <a:avLst>
              <a:gd name="adj1" fmla="val -42282"/>
              <a:gd name="adj2" fmla="val 7891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‘tell me what’s wrong’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1832DB5-D6FD-42B8-8CE2-46FE3D465ABD}"/>
              </a:ext>
            </a:extLst>
          </p:cNvPr>
          <p:cNvSpPr/>
          <p:nvPr/>
        </p:nvSpPr>
        <p:spPr>
          <a:xfrm>
            <a:off x="4599502" y="4840132"/>
            <a:ext cx="2069432" cy="1169679"/>
          </a:xfrm>
          <a:prstGeom prst="wedgeRoundRectCallout">
            <a:avLst>
              <a:gd name="adj1" fmla="val -42862"/>
              <a:gd name="adj2" fmla="val 7891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‘I must want to know why, why I have to’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FA4F09B-D403-4E28-B62B-6A950BB3F3C8}"/>
              </a:ext>
            </a:extLst>
          </p:cNvPr>
          <p:cNvSpPr/>
          <p:nvPr/>
        </p:nvSpPr>
        <p:spPr>
          <a:xfrm>
            <a:off x="7583333" y="1258158"/>
            <a:ext cx="2193184" cy="1239626"/>
          </a:xfrm>
          <a:prstGeom prst="wedgeRoundRectCallout">
            <a:avLst>
              <a:gd name="adj1" fmla="val -40543"/>
              <a:gd name="adj2" fmla="val 8044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‘two peoples have thinking and we can get more idea’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42751F8-72EB-4D98-9A84-A4F9C702FE6F}"/>
              </a:ext>
            </a:extLst>
          </p:cNvPr>
          <p:cNvSpPr/>
          <p:nvPr/>
        </p:nvSpPr>
        <p:spPr>
          <a:xfrm>
            <a:off x="1347537" y="3808855"/>
            <a:ext cx="2310063" cy="1305688"/>
          </a:xfrm>
          <a:prstGeom prst="wedgeRoundRectCallout">
            <a:avLst>
              <a:gd name="adj1" fmla="val -38224"/>
              <a:gd name="adj2" fmla="val 7583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‘If the teacher tell me everything that essay is not mine - it's the teacher’s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273F80A-E4A4-4555-A93B-C83D0629F391}"/>
              </a:ext>
            </a:extLst>
          </p:cNvPr>
          <p:cNvSpPr/>
          <p:nvPr/>
        </p:nvSpPr>
        <p:spPr>
          <a:xfrm>
            <a:off x="4599501" y="2578195"/>
            <a:ext cx="2069431" cy="1169679"/>
          </a:xfrm>
          <a:prstGeom prst="wedgeRoundRectCallout">
            <a:avLst>
              <a:gd name="adj1" fmla="val -35906"/>
              <a:gd name="adj2" fmla="val 72244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‘I want to show my mind’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A1D1453-788C-44F3-BFF8-AF74F7EF6F0E}"/>
              </a:ext>
            </a:extLst>
          </p:cNvPr>
          <p:cNvSpPr/>
          <p:nvPr/>
        </p:nvSpPr>
        <p:spPr>
          <a:xfrm>
            <a:off x="8215850" y="3808855"/>
            <a:ext cx="2172558" cy="1227968"/>
          </a:xfrm>
          <a:prstGeom prst="wedgeRoundRectCallout">
            <a:avLst>
              <a:gd name="adj1" fmla="val -41413"/>
              <a:gd name="adj2" fmla="val 7993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‘Joan ask more question for me - it can help me to remember’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F295-AC2E-4EB2-9D3C-C5381565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278"/>
          </a:xfrm>
        </p:spPr>
        <p:txBody>
          <a:bodyPr>
            <a:normAutofit/>
          </a:bodyPr>
          <a:lstStyle/>
          <a:p>
            <a:r>
              <a:rPr lang="en-GB" sz="3600" b="1" u="sng" dirty="0">
                <a:solidFill>
                  <a:srgbClr val="0070C0"/>
                </a:solidFill>
              </a:rPr>
              <a:t>What did I learn? </a:t>
            </a:r>
            <a:r>
              <a:rPr lang="en-GB" sz="3600" b="1" u="sng" dirty="0">
                <a:solidFill>
                  <a:srgbClr val="00B050"/>
                </a:solidFill>
              </a:rPr>
              <a:t>Kazumi’s beliefs about conferences</a:t>
            </a:r>
            <a:endParaRPr lang="en-GB" sz="36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536D9DC-4637-46FA-99A6-65BE352FA91A}"/>
              </a:ext>
            </a:extLst>
          </p:cNvPr>
          <p:cNvSpPr/>
          <p:nvPr/>
        </p:nvSpPr>
        <p:spPr>
          <a:xfrm>
            <a:off x="5095668" y="3035258"/>
            <a:ext cx="2037202" cy="1268230"/>
          </a:xfrm>
          <a:prstGeom prst="wedgeRoundRectCallout">
            <a:avLst>
              <a:gd name="adj1" fmla="val -40270"/>
              <a:gd name="adj2" fmla="val 72455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'I think culture could be the problem'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05EE6CB-4D4C-4E92-B6E3-D25385F8A0BD}"/>
              </a:ext>
            </a:extLst>
          </p:cNvPr>
          <p:cNvSpPr/>
          <p:nvPr/>
        </p:nvSpPr>
        <p:spPr>
          <a:xfrm>
            <a:off x="1662657" y="1400820"/>
            <a:ext cx="2349021" cy="1462348"/>
          </a:xfrm>
          <a:prstGeom prst="wedgeRoundRectCallout">
            <a:avLst>
              <a:gd name="adj1" fmla="val -40270"/>
              <a:gd name="adj2" fmla="val 7245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‘If the relationship is like close, I think students will be able to talk more'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38543AF-625B-4E69-8AEB-7DC5F55BBF08}"/>
              </a:ext>
            </a:extLst>
          </p:cNvPr>
          <p:cNvSpPr/>
          <p:nvPr/>
        </p:nvSpPr>
        <p:spPr>
          <a:xfrm>
            <a:off x="7785006" y="1124436"/>
            <a:ext cx="2349021" cy="1381027"/>
          </a:xfrm>
          <a:prstGeom prst="wedgeRoundRectCallout">
            <a:avLst>
              <a:gd name="adj1" fmla="val -40270"/>
              <a:gd name="adj2" fmla="val 7245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'The good thing I found is he followed the structure'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23E41CD-18CB-4F16-93EA-DBE6D6DD97CA}"/>
              </a:ext>
            </a:extLst>
          </p:cNvPr>
          <p:cNvSpPr/>
          <p:nvPr/>
        </p:nvSpPr>
        <p:spPr>
          <a:xfrm>
            <a:off x="1753935" y="3669373"/>
            <a:ext cx="2161021" cy="1345311"/>
          </a:xfrm>
          <a:prstGeom prst="wedgeRoundRectCallout">
            <a:avLst>
              <a:gd name="adj1" fmla="val -40270"/>
              <a:gd name="adj2" fmla="val 7245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'I ran out of time'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CA7A1BE-081B-45C3-AB4C-AAEFCCF0FB40}"/>
              </a:ext>
            </a:extLst>
          </p:cNvPr>
          <p:cNvSpPr/>
          <p:nvPr/>
        </p:nvSpPr>
        <p:spPr>
          <a:xfrm>
            <a:off x="4288687" y="4816069"/>
            <a:ext cx="2440692" cy="1519416"/>
          </a:xfrm>
          <a:prstGeom prst="wedgeRoundRectCallout">
            <a:avLst>
              <a:gd name="adj1" fmla="val -40270"/>
              <a:gd name="adj2" fmla="val 7245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'I agreed with this so yeah I change it – it doesn’t mean I followed him'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12450E1-0353-4317-9586-B9057CA63775}"/>
              </a:ext>
            </a:extLst>
          </p:cNvPr>
          <p:cNvSpPr/>
          <p:nvPr/>
        </p:nvSpPr>
        <p:spPr>
          <a:xfrm>
            <a:off x="8587111" y="3795105"/>
            <a:ext cx="2248186" cy="1399574"/>
          </a:xfrm>
          <a:prstGeom prst="wedgeRoundRectCallout">
            <a:avLst>
              <a:gd name="adj1" fmla="val -40270"/>
              <a:gd name="adj2" fmla="val 7245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'I thought this is the western style ... it's up to me'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6D48FD6-F714-4AEC-B7C5-3D64AC313057}"/>
              </a:ext>
            </a:extLst>
          </p:cNvPr>
          <p:cNvSpPr/>
          <p:nvPr/>
        </p:nvSpPr>
        <p:spPr>
          <a:xfrm>
            <a:off x="4939683" y="1204119"/>
            <a:ext cx="2146490" cy="1336265"/>
          </a:xfrm>
          <a:prstGeom prst="wedgeRoundRectCallout">
            <a:avLst>
              <a:gd name="adj1" fmla="val -40270"/>
              <a:gd name="adj2" fmla="val 7245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'I needed more help'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0C1B-2713-48F0-9D06-1CF176A1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4905"/>
          </a:xfrm>
        </p:spPr>
        <p:txBody>
          <a:bodyPr>
            <a:normAutofit/>
          </a:bodyPr>
          <a:lstStyle/>
          <a:p>
            <a:r>
              <a:rPr lang="en-GB" sz="3600" b="1" u="sng" dirty="0">
                <a:solidFill>
                  <a:srgbClr val="0070C0"/>
                </a:solidFill>
              </a:rPr>
              <a:t>What did I learn? </a:t>
            </a:r>
            <a:r>
              <a:rPr lang="en-GB" sz="3600" b="1" u="sng" dirty="0">
                <a:solidFill>
                  <a:srgbClr val="00B050"/>
                </a:solidFill>
              </a:rPr>
              <a:t>Maria’s beliefs about conferences</a:t>
            </a:r>
            <a:endParaRPr lang="en-GB" sz="36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2D778C6-E31F-48CD-8751-A278516BB669}"/>
              </a:ext>
            </a:extLst>
          </p:cNvPr>
          <p:cNvSpPr/>
          <p:nvPr/>
        </p:nvSpPr>
        <p:spPr>
          <a:xfrm>
            <a:off x="2368502" y="1229152"/>
            <a:ext cx="2083182" cy="1340662"/>
          </a:xfrm>
          <a:prstGeom prst="wedgeRoundRectCallout">
            <a:avLst>
              <a:gd name="adj1" fmla="val -38655"/>
              <a:gd name="adj2" fmla="val 701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'spoken feedback is an opportunity for both to talk'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8DA68C6-3ACA-4B41-85F0-E13C100572A9}"/>
              </a:ext>
            </a:extLst>
          </p:cNvPr>
          <p:cNvSpPr/>
          <p:nvPr/>
        </p:nvSpPr>
        <p:spPr>
          <a:xfrm>
            <a:off x="7311762" y="1262669"/>
            <a:ext cx="2083182" cy="1340662"/>
          </a:xfrm>
          <a:prstGeom prst="wedgeRoundRectCallout">
            <a:avLst>
              <a:gd name="adj1" fmla="val -38655"/>
              <a:gd name="adj2" fmla="val 701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'the aim of the feedback to know what is wrong with my essay'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4F6D31F-4B38-49F8-84A3-98D90DC1A8E4}"/>
              </a:ext>
            </a:extLst>
          </p:cNvPr>
          <p:cNvSpPr/>
          <p:nvPr/>
        </p:nvSpPr>
        <p:spPr>
          <a:xfrm>
            <a:off x="8353353" y="3698852"/>
            <a:ext cx="2083182" cy="1340662"/>
          </a:xfrm>
          <a:prstGeom prst="wedgeRoundRectCallout">
            <a:avLst>
              <a:gd name="adj1" fmla="val -38655"/>
              <a:gd name="adj2" fmla="val 701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'the aim of these conferences is to resolve my questions about writing'</a:t>
            </a:r>
            <a:r>
              <a:rPr lang="en-GB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E59B336-8C7E-4CB0-A830-5C1E934F2105}"/>
              </a:ext>
            </a:extLst>
          </p:cNvPr>
          <p:cNvSpPr/>
          <p:nvPr/>
        </p:nvSpPr>
        <p:spPr>
          <a:xfrm>
            <a:off x="1755465" y="4039598"/>
            <a:ext cx="2083182" cy="1340662"/>
          </a:xfrm>
          <a:prstGeom prst="wedgeRoundRectCallout">
            <a:avLst>
              <a:gd name="adj1" fmla="val -38655"/>
              <a:gd name="adj2" fmla="val 701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'I can’t accept my teacher’s feedback if I don’t agree with him'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5C810F7-F5F7-42A1-BEA4-042C85D3B043}"/>
              </a:ext>
            </a:extLst>
          </p:cNvPr>
          <p:cNvSpPr/>
          <p:nvPr/>
        </p:nvSpPr>
        <p:spPr>
          <a:xfrm>
            <a:off x="4779401" y="2818401"/>
            <a:ext cx="1897552" cy="1221197"/>
          </a:xfrm>
          <a:prstGeom prst="wedgeRoundRectCallout">
            <a:avLst>
              <a:gd name="adj1" fmla="val -38655"/>
              <a:gd name="adj2" fmla="val 70192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'it is not clear if I have to change it'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DF30FF8-34BF-4283-9C3D-70E04C2587B9}"/>
              </a:ext>
            </a:extLst>
          </p:cNvPr>
          <p:cNvSpPr/>
          <p:nvPr/>
        </p:nvSpPr>
        <p:spPr>
          <a:xfrm>
            <a:off x="4754192" y="4901143"/>
            <a:ext cx="2083182" cy="1340662"/>
          </a:xfrm>
          <a:prstGeom prst="wedgeRoundRectCallout">
            <a:avLst>
              <a:gd name="adj1" fmla="val -38655"/>
              <a:gd name="adj2" fmla="val 701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'I want [him] to give me more examples'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274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FC7083-8417-4E9A-BB9B-20884629F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" t="2606" r="49069" b="5472"/>
          <a:stretch/>
        </p:blipFill>
        <p:spPr>
          <a:xfrm>
            <a:off x="410946" y="196727"/>
            <a:ext cx="5733180" cy="6464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A65211-E3A2-4134-A268-3368D9D44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69" t="1073" r="2534" b="18311"/>
          <a:stretch/>
        </p:blipFill>
        <p:spPr>
          <a:xfrm>
            <a:off x="6688412" y="97244"/>
            <a:ext cx="4842900" cy="586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7940BC4F-19EB-4D85-9BC5-D594F927C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F2270-870F-4196-9644-3A15CCE3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280" y="3180536"/>
            <a:ext cx="2723187" cy="706960"/>
          </a:xfr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The teachers’ beliefs</a:t>
            </a:r>
          </a:p>
        </p:txBody>
      </p:sp>
    </p:spTree>
    <p:extLst>
      <p:ext uri="{BB962C8B-B14F-4D97-AF65-F5344CB8AC3E}">
        <p14:creationId xmlns:p14="http://schemas.microsoft.com/office/powerpoint/2010/main" val="732794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36C6-10FA-42B6-8A84-593CDD88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40" y="248246"/>
            <a:ext cx="10515600" cy="755531"/>
          </a:xfrm>
        </p:spPr>
        <p:txBody>
          <a:bodyPr>
            <a:normAutofit/>
          </a:bodyPr>
          <a:lstStyle/>
          <a:p>
            <a:r>
              <a:rPr lang="en-GB" sz="3600" b="1" u="sng" dirty="0">
                <a:solidFill>
                  <a:srgbClr val="0070C0"/>
                </a:solidFill>
              </a:rPr>
              <a:t>What did I learn? </a:t>
            </a:r>
            <a:r>
              <a:rPr lang="en-GB" sz="3600" b="1" u="sng" dirty="0">
                <a:solidFill>
                  <a:srgbClr val="00B050"/>
                </a:solidFill>
              </a:rPr>
              <a:t>Joan’s beliefs about conferences</a:t>
            </a:r>
            <a:endParaRPr lang="en-GB" sz="36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9DC9291-CB74-4167-93AC-1BDCE37D255F}"/>
              </a:ext>
            </a:extLst>
          </p:cNvPr>
          <p:cNvSpPr/>
          <p:nvPr/>
        </p:nvSpPr>
        <p:spPr>
          <a:xfrm>
            <a:off x="1684421" y="1110340"/>
            <a:ext cx="2365065" cy="1230659"/>
          </a:xfrm>
          <a:prstGeom prst="wedgeRoundRectCallout">
            <a:avLst>
              <a:gd name="adj1" fmla="val -45542"/>
              <a:gd name="adj2" fmla="val 85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‘ideally we want the students to take some kind of control’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1D05B3D-915B-4962-88DD-3CE80D6CB91F}"/>
              </a:ext>
            </a:extLst>
          </p:cNvPr>
          <p:cNvSpPr/>
          <p:nvPr/>
        </p:nvSpPr>
        <p:spPr>
          <a:xfrm>
            <a:off x="1265034" y="3640414"/>
            <a:ext cx="2365065" cy="1230659"/>
          </a:xfrm>
          <a:prstGeom prst="wedgeRoundRectCallout">
            <a:avLst>
              <a:gd name="adj1" fmla="val -45542"/>
              <a:gd name="adj2" fmla="val 85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‘I don’t want to do it for her but if she can’t do it herself …’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9FDF417-7768-444E-8E5A-7C59D90D0F54}"/>
              </a:ext>
            </a:extLst>
          </p:cNvPr>
          <p:cNvSpPr/>
          <p:nvPr/>
        </p:nvSpPr>
        <p:spPr>
          <a:xfrm>
            <a:off x="4201409" y="2399441"/>
            <a:ext cx="2529398" cy="1376350"/>
          </a:xfrm>
          <a:prstGeom prst="wedgeRoundRectCallout">
            <a:avLst>
              <a:gd name="adj1" fmla="val -37273"/>
              <a:gd name="adj2" fmla="val 6929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‘I’ve got a responsibility to direct them in the way that I think is best for their essay’</a:t>
            </a:r>
          </a:p>
          <a:p>
            <a:pPr algn="ctr"/>
            <a:endParaRPr lang="en-GB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50BAF31-39A4-4087-AF63-CEE9BC0F04B0}"/>
              </a:ext>
            </a:extLst>
          </p:cNvPr>
          <p:cNvSpPr/>
          <p:nvPr/>
        </p:nvSpPr>
        <p:spPr>
          <a:xfrm>
            <a:off x="7150194" y="1110340"/>
            <a:ext cx="2477376" cy="1289100"/>
          </a:xfrm>
          <a:prstGeom prst="wedgeRoundRectCallout">
            <a:avLst>
              <a:gd name="adj1" fmla="val -45542"/>
              <a:gd name="adj2" fmla="val 85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‘I’m aware that I won’t probably get as much from a Japanese or a Chinese student’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CA90F41-7E6B-4CEA-A09F-B56F7AD3655B}"/>
              </a:ext>
            </a:extLst>
          </p:cNvPr>
          <p:cNvSpPr/>
          <p:nvPr/>
        </p:nvSpPr>
        <p:spPr>
          <a:xfrm>
            <a:off x="7782713" y="3590567"/>
            <a:ext cx="2365066" cy="1230659"/>
          </a:xfrm>
          <a:prstGeom prst="wedgeRoundRectCallout">
            <a:avLst>
              <a:gd name="adj1" fmla="val -45542"/>
              <a:gd name="adj2" fmla="val 85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‘on balance I will speak more usually’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82FCB9F-4677-4734-BC0B-47E5B59FC3D3}"/>
              </a:ext>
            </a:extLst>
          </p:cNvPr>
          <p:cNvSpPr/>
          <p:nvPr/>
        </p:nvSpPr>
        <p:spPr>
          <a:xfrm>
            <a:off x="4049486" y="4633878"/>
            <a:ext cx="2992661" cy="1557228"/>
          </a:xfrm>
          <a:prstGeom prst="wedgeRoundRectCallout">
            <a:avLst>
              <a:gd name="adj1" fmla="val -37961"/>
              <a:gd name="adj2" fmla="val 762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‘I was thinking about my answers last week and I kind of felt it doesn’t kind of maybe fit what I think a conference should be like’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24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CB2D3-FEDC-44D3-B4DD-29DACD36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</p:spPr>
        <p:txBody>
          <a:bodyPr>
            <a:normAutofit/>
          </a:bodyPr>
          <a:lstStyle/>
          <a:p>
            <a:r>
              <a:rPr lang="en-GB" sz="3600" b="1" u="sng" dirty="0">
                <a:solidFill>
                  <a:srgbClr val="0070C0"/>
                </a:solidFill>
              </a:rPr>
              <a:t>What did I learn? </a:t>
            </a:r>
            <a:r>
              <a:rPr lang="en-GB" sz="3600" b="1" u="sng" dirty="0">
                <a:solidFill>
                  <a:srgbClr val="00B050"/>
                </a:solidFill>
              </a:rPr>
              <a:t>Derek’s beliefs about conferences</a:t>
            </a:r>
            <a:endParaRPr lang="en-GB" sz="36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A200265-1A21-4561-939F-22753970477B}"/>
              </a:ext>
            </a:extLst>
          </p:cNvPr>
          <p:cNvSpPr/>
          <p:nvPr/>
        </p:nvSpPr>
        <p:spPr>
          <a:xfrm>
            <a:off x="1120656" y="1815050"/>
            <a:ext cx="2255061" cy="1168782"/>
          </a:xfrm>
          <a:prstGeom prst="wedgeRoundRectCallout">
            <a:avLst>
              <a:gd name="adj1" fmla="val -42784"/>
              <a:gd name="adj2" fmla="val 842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‘it is important to allow students to take ownership for their writing’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7AEDAD1-49AA-4F5C-94DB-6B821248C0E4}"/>
              </a:ext>
            </a:extLst>
          </p:cNvPr>
          <p:cNvSpPr/>
          <p:nvPr/>
        </p:nvSpPr>
        <p:spPr>
          <a:xfrm>
            <a:off x="4682003" y="3310404"/>
            <a:ext cx="2255061" cy="1168782"/>
          </a:xfrm>
          <a:prstGeom prst="wedgeRoundRectCallout">
            <a:avLst>
              <a:gd name="adj1" fmla="val -42784"/>
              <a:gd name="adj2" fmla="val 8426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‘my own approach centres around coaching rather than       traditional teaching’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EBAB771-02A0-49DD-8A26-A39E5C0839C1}"/>
              </a:ext>
            </a:extLst>
          </p:cNvPr>
          <p:cNvSpPr/>
          <p:nvPr/>
        </p:nvSpPr>
        <p:spPr>
          <a:xfrm>
            <a:off x="4737006" y="1285660"/>
            <a:ext cx="2255061" cy="1168782"/>
          </a:xfrm>
          <a:prstGeom prst="wedgeRoundRectCallout">
            <a:avLst>
              <a:gd name="adj1" fmla="val -42784"/>
              <a:gd name="adj2" fmla="val 842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‘there is a danger of teachers stamping their own authority on student’s work’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FA41F30-5036-48A9-BD39-9962084E19BF}"/>
              </a:ext>
            </a:extLst>
          </p:cNvPr>
          <p:cNvSpPr/>
          <p:nvPr/>
        </p:nvSpPr>
        <p:spPr>
          <a:xfrm>
            <a:off x="2055682" y="4843568"/>
            <a:ext cx="2255061" cy="1168782"/>
          </a:xfrm>
          <a:prstGeom prst="wedgeRoundRectCallout">
            <a:avLst>
              <a:gd name="adj1" fmla="val -42784"/>
              <a:gd name="adj2" fmla="val 842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‘I think you’ve got to adapt yourself to each individual’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FD0D73E-F4BD-4357-8B6D-63C9D68846FA}"/>
              </a:ext>
            </a:extLst>
          </p:cNvPr>
          <p:cNvSpPr/>
          <p:nvPr/>
        </p:nvSpPr>
        <p:spPr>
          <a:xfrm>
            <a:off x="8002719" y="1416293"/>
            <a:ext cx="2777576" cy="1677542"/>
          </a:xfrm>
          <a:prstGeom prst="wedgeRoundRectCallout">
            <a:avLst>
              <a:gd name="adj1" fmla="val -42784"/>
              <a:gd name="adj2" fmla="val 842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‘Ideally I would prefer the student to control the direction of the conference although in reality this would rarely happen’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DD1042B-4E37-4886-B068-81AA41F04F7C}"/>
              </a:ext>
            </a:extLst>
          </p:cNvPr>
          <p:cNvSpPr/>
          <p:nvPr/>
        </p:nvSpPr>
        <p:spPr>
          <a:xfrm>
            <a:off x="7693336" y="4334808"/>
            <a:ext cx="2777576" cy="1565428"/>
          </a:xfrm>
          <a:prstGeom prst="wedgeRoundRectCallout">
            <a:avLst>
              <a:gd name="adj1" fmla="val -42784"/>
              <a:gd name="adj2" fmla="val 842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‘teacher and student fit in to roles encapsulating certain expectations with regards to who does what’ </a:t>
            </a:r>
          </a:p>
        </p:txBody>
      </p:sp>
    </p:spTree>
    <p:extLst>
      <p:ext uri="{BB962C8B-B14F-4D97-AF65-F5344CB8AC3E}">
        <p14:creationId xmlns:p14="http://schemas.microsoft.com/office/powerpoint/2010/main" val="22814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4B1978-678E-4669-B608-87EE552C5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57"/>
          <a:stretch/>
        </p:blipFill>
        <p:spPr>
          <a:xfrm>
            <a:off x="516197" y="182430"/>
            <a:ext cx="5579803" cy="6099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C69C0-6AC4-4914-A4D3-DCF61949B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7" t="1782" r="7401" b="9273"/>
          <a:stretch/>
        </p:blipFill>
        <p:spPr>
          <a:xfrm>
            <a:off x="6558929" y="410965"/>
            <a:ext cx="4526441" cy="58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4F05D1-2A2B-46C6-8AE7-8C149610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08024"/>
          </a:xfrm>
        </p:spPr>
        <p:txBody>
          <a:bodyPr>
            <a:noAutofit/>
          </a:bodyPr>
          <a:lstStyle/>
          <a:p>
            <a:r>
              <a:rPr lang="en-GB" sz="3600" b="1" u="sng" dirty="0">
                <a:solidFill>
                  <a:srgbClr val="0070C0"/>
                </a:solidFill>
              </a:rPr>
              <a:t>Student vs. Teacher beliefs about writing conferences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66AE2-F516-43B3-9985-79CAD0C16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158649"/>
            <a:ext cx="5157787" cy="402019"/>
          </a:xfrm>
        </p:spPr>
        <p:txBody>
          <a:bodyPr>
            <a:noAutofit/>
          </a:bodyPr>
          <a:lstStyle/>
          <a:p>
            <a:pPr algn="ctr"/>
            <a:r>
              <a:rPr lang="en-GB" sz="2800" u="sng" dirty="0">
                <a:solidFill>
                  <a:srgbClr val="FF0000"/>
                </a:solidFill>
              </a:rPr>
              <a:t>Students’ shared beliefs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8DD5A9-C3E8-42D0-B2F1-8D07FE068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46298"/>
            <a:ext cx="5157787" cy="1093155"/>
          </a:xfrm>
        </p:spPr>
        <p:txBody>
          <a:bodyPr>
            <a:normAutofit/>
          </a:bodyPr>
          <a:lstStyle/>
          <a:p>
            <a:r>
              <a:rPr lang="en-GB" sz="2400" dirty="0"/>
              <a:t>I want my errors fixed</a:t>
            </a:r>
          </a:p>
          <a:p>
            <a:r>
              <a:rPr lang="en-GB" sz="2400" dirty="0"/>
              <a:t>I want feedback to be detailed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DFEC20-391F-4855-8159-77DB20228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58649"/>
            <a:ext cx="5183188" cy="402019"/>
          </a:xfrm>
        </p:spPr>
        <p:txBody>
          <a:bodyPr>
            <a:noAutofit/>
          </a:bodyPr>
          <a:lstStyle/>
          <a:p>
            <a:pPr algn="ctr"/>
            <a:r>
              <a:rPr lang="en-GB" sz="2800" u="sng" dirty="0"/>
              <a:t>Teachers’ beliefs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1294D1-72C1-43AD-B7C5-6A1C36741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7626" y="1795887"/>
            <a:ext cx="4365745" cy="1043565"/>
          </a:xfrm>
        </p:spPr>
        <p:txBody>
          <a:bodyPr>
            <a:noAutofit/>
          </a:bodyPr>
          <a:lstStyle/>
          <a:p>
            <a:r>
              <a:rPr lang="en-GB" sz="2400" dirty="0"/>
              <a:t>Joan was more accepting of this than Derek but neither teacher was keen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C2BF77-BD5D-4442-B5AB-1810F126B8BB}"/>
              </a:ext>
            </a:extLst>
          </p:cNvPr>
          <p:cNvSpPr txBox="1"/>
          <p:nvPr/>
        </p:nvSpPr>
        <p:spPr>
          <a:xfrm>
            <a:off x="800327" y="2938164"/>
            <a:ext cx="981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</a:rPr>
              <a:t>Less alignment here between students and teachers’ beliefs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60D27DB-35E9-40F9-AA88-8F8F5FA7CD38}"/>
              </a:ext>
            </a:extLst>
          </p:cNvPr>
          <p:cNvSpPr txBox="1">
            <a:spLocks/>
          </p:cNvSpPr>
          <p:nvPr/>
        </p:nvSpPr>
        <p:spPr>
          <a:xfrm>
            <a:off x="839787" y="3837095"/>
            <a:ext cx="5157787" cy="137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I want to share my ideas</a:t>
            </a:r>
          </a:p>
          <a:p>
            <a:r>
              <a:rPr lang="en-GB" sz="2400" dirty="0"/>
              <a:t>I want to keep some ownership over my text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51BBB82-3F09-4E50-9642-9D4A772E2C65}"/>
              </a:ext>
            </a:extLst>
          </p:cNvPr>
          <p:cNvSpPr txBox="1">
            <a:spLocks/>
          </p:cNvSpPr>
          <p:nvPr/>
        </p:nvSpPr>
        <p:spPr>
          <a:xfrm>
            <a:off x="6913443" y="3807982"/>
            <a:ext cx="4365745" cy="1093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Both Joan and Derek were willing to do this because it fit their view of conferencing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A17555-BED8-4B0B-9BCD-A66FE43987D9}"/>
              </a:ext>
            </a:extLst>
          </p:cNvPr>
          <p:cNvSpPr txBox="1"/>
          <p:nvPr/>
        </p:nvSpPr>
        <p:spPr>
          <a:xfrm>
            <a:off x="855269" y="5499296"/>
            <a:ext cx="981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</a:rPr>
              <a:t>More alignment here between students and teachers’ beliefs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0279701-4210-4043-A95A-514DC27E1D62}"/>
              </a:ext>
            </a:extLst>
          </p:cNvPr>
          <p:cNvSpPr/>
          <p:nvPr/>
        </p:nvSpPr>
        <p:spPr>
          <a:xfrm>
            <a:off x="5967781" y="1966061"/>
            <a:ext cx="621177" cy="357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EA61793-67C1-43E2-B657-A6A47B8EE396}"/>
              </a:ext>
            </a:extLst>
          </p:cNvPr>
          <p:cNvSpPr/>
          <p:nvPr/>
        </p:nvSpPr>
        <p:spPr>
          <a:xfrm>
            <a:off x="5967782" y="4061275"/>
            <a:ext cx="621177" cy="357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uiExpand="1" build="p"/>
      <p:bldP spid="8" grpId="0"/>
      <p:bldP spid="11" grpId="0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111BD2-4EFE-4F23-8CB9-8E47E9AC8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40" t="67116" r="32487" b="2988"/>
          <a:stretch/>
        </p:blipFill>
        <p:spPr>
          <a:xfrm>
            <a:off x="288756" y="3646547"/>
            <a:ext cx="4938250" cy="2784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10E7A4-EA70-4091-A349-71E000CD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777"/>
          </a:xfrm>
        </p:spPr>
        <p:txBody>
          <a:bodyPr>
            <a:noAutofit/>
          </a:bodyPr>
          <a:lstStyle/>
          <a:p>
            <a:r>
              <a:rPr lang="en-GB" sz="3600" b="1" u="sng" dirty="0">
                <a:solidFill>
                  <a:srgbClr val="0070C0"/>
                </a:solidFill>
              </a:rPr>
              <a:t>Implications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DA16A-1AF3-44F3-B5E7-155602F99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75" t="1139" r="1997" b="71489"/>
          <a:stretch/>
        </p:blipFill>
        <p:spPr>
          <a:xfrm>
            <a:off x="5521098" y="1051429"/>
            <a:ext cx="5736764" cy="2422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2F630-21A0-492F-87E2-689056CE9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" t="2683" r="60310" b="71885"/>
          <a:stretch/>
        </p:blipFill>
        <p:spPr>
          <a:xfrm>
            <a:off x="343756" y="1105519"/>
            <a:ext cx="4938249" cy="2368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31C9C3-F866-43A5-8D0C-F22C331CB4A5}"/>
              </a:ext>
            </a:extLst>
          </p:cNvPr>
          <p:cNvSpPr txBox="1"/>
          <p:nvPr/>
        </p:nvSpPr>
        <p:spPr>
          <a:xfrm>
            <a:off x="5651405" y="3746977"/>
            <a:ext cx="3850106" cy="25853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Other beyond IFPs?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Others kinds of 1:1 interactions such as dissertation supervisions, speaking tests with an interlocutor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Uncovering student beliefs about a range of academic practices including classroom practice, assessment, on-line or blending content, projects, portfolios etc. </a:t>
            </a:r>
          </a:p>
        </p:txBody>
      </p:sp>
    </p:spTree>
    <p:extLst>
      <p:ext uri="{BB962C8B-B14F-4D97-AF65-F5344CB8AC3E}">
        <p14:creationId xmlns:p14="http://schemas.microsoft.com/office/powerpoint/2010/main" val="251121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43A0DC-11A2-40A9-9494-6C94A7FB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r>
              <a:rPr lang="en-GB" sz="3600" b="1" u="sng" dirty="0">
                <a:solidFill>
                  <a:srgbClr val="0070C0"/>
                </a:solidFill>
              </a:rPr>
              <a:t>What am I going to talk about</a:t>
            </a:r>
            <a:r>
              <a:rPr lang="en-GB" sz="36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5CAC26-8455-44BD-A62C-82191ADDA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/>
          <a:p>
            <a:r>
              <a:rPr lang="en-GB" dirty="0"/>
              <a:t>Key terms: beliefs, conference</a:t>
            </a:r>
          </a:p>
          <a:p>
            <a:r>
              <a:rPr lang="en-GB" dirty="0"/>
              <a:t>Why did I want to explore this issue? </a:t>
            </a:r>
          </a:p>
          <a:p>
            <a:r>
              <a:rPr lang="en-GB" dirty="0"/>
              <a:t>How did I investigate it?</a:t>
            </a:r>
          </a:p>
          <a:p>
            <a:r>
              <a:rPr lang="en-GB" dirty="0"/>
              <a:t>What did I learn? Using the participants’ own words</a:t>
            </a:r>
          </a:p>
          <a:p>
            <a:r>
              <a:rPr lang="en-GB" dirty="0"/>
              <a:t>Implications for international students, EAP practitioners and course providers</a:t>
            </a:r>
          </a:p>
          <a:p>
            <a:r>
              <a:rPr lang="en-GB" dirty="0"/>
              <a:t>References</a:t>
            </a:r>
          </a:p>
          <a:p>
            <a:r>
              <a:rPr lang="en-GB" dirty="0"/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531696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1874-D750-4A56-AC9E-EE52B963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155"/>
          </a:xfrm>
        </p:spPr>
        <p:txBody>
          <a:bodyPr>
            <a:normAutofit/>
          </a:bodyPr>
          <a:lstStyle/>
          <a:p>
            <a:r>
              <a:rPr lang="en-GB" sz="3600" b="1" u="sng" dirty="0">
                <a:solidFill>
                  <a:srgbClr val="0070C0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B986D-E213-45F7-9508-C1F56E8F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910"/>
            <a:ext cx="10515600" cy="490505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Black, L. (1998). </a:t>
            </a:r>
            <a:r>
              <a:rPr lang="en-GB" i="1" dirty="0"/>
              <a:t>Between Talk and Teaching: Reconsidering the Writing Conference. </a:t>
            </a:r>
            <a:r>
              <a:rPr lang="en-GB" dirty="0"/>
              <a:t>Logan, MT: Utah State University Press.</a:t>
            </a:r>
          </a:p>
          <a:p>
            <a:r>
              <a:rPr lang="en-GB" dirty="0"/>
              <a:t>Goldstein, L. M., &amp; Conrad, S. M. (1990). 'Student input and negotiation of meaning in ESL writing conferences'. </a:t>
            </a:r>
            <a:r>
              <a:rPr lang="en-GB" i="1" dirty="0"/>
              <a:t>TESOL Quarterly, </a:t>
            </a:r>
            <a:r>
              <a:rPr lang="en-GB" dirty="0"/>
              <a:t>24(3), 443-460.</a:t>
            </a:r>
          </a:p>
          <a:p>
            <a:r>
              <a:rPr lang="en-GB" dirty="0"/>
              <a:t>Harris, M., &amp; Silva, T. (1993). 'Tutoring ESL students: issues and options'. </a:t>
            </a:r>
            <a:r>
              <a:rPr lang="en-GB" i="1" dirty="0"/>
              <a:t>College Composition and Communication, </a:t>
            </a:r>
            <a:r>
              <a:rPr lang="en-GB" dirty="0"/>
              <a:t>44(4), 525-537.</a:t>
            </a:r>
          </a:p>
          <a:p>
            <a:r>
              <a:rPr lang="en-GB" dirty="0"/>
              <a:t>Kalaja, P., &amp; Barcelos, A. M. F. (Eds.). (2003). </a:t>
            </a:r>
            <a:r>
              <a:rPr lang="en-GB" i="1" dirty="0"/>
              <a:t>Beliefs about SLA: New Research Approaches. </a:t>
            </a:r>
            <a:r>
              <a:rPr lang="en-GB" dirty="0"/>
              <a:t>New York: Springer.</a:t>
            </a:r>
          </a:p>
          <a:p>
            <a:r>
              <a:rPr lang="en-GB" dirty="0"/>
              <a:t>Maliborska, V., &amp; You, Y. (2016). 'Writing conferences in a second language writing classroom: Instructor and student perspectives'. </a:t>
            </a:r>
            <a:r>
              <a:rPr lang="en-GB" i="1" dirty="0"/>
              <a:t>TESOL Journal</a:t>
            </a:r>
            <a:r>
              <a:rPr lang="en-GB" dirty="0"/>
              <a:t>, 7(4), 1-24.</a:t>
            </a:r>
          </a:p>
          <a:p>
            <a:r>
              <a:rPr lang="en-GB" dirty="0"/>
              <a:t>Nan, F. (2012). 'Bridging the gap: Essential issues to address in recurring writing </a:t>
            </a:r>
            <a:r>
              <a:rPr lang="en-GB" dirty="0" err="1"/>
              <a:t>center</a:t>
            </a:r>
            <a:r>
              <a:rPr lang="en-GB" dirty="0"/>
              <a:t> appointments with Chinese ELL students'. </a:t>
            </a:r>
            <a:r>
              <a:rPr lang="en-GB" i="1" dirty="0"/>
              <a:t>The Writing </a:t>
            </a:r>
            <a:r>
              <a:rPr lang="en-GB" i="1" dirty="0" err="1"/>
              <a:t>Center</a:t>
            </a:r>
            <a:r>
              <a:rPr lang="en-GB" i="1" dirty="0"/>
              <a:t> Journal, </a:t>
            </a:r>
            <a:r>
              <a:rPr lang="en-GB" dirty="0"/>
              <a:t>32(1), 50-63.</a:t>
            </a:r>
          </a:p>
          <a:p>
            <a:r>
              <a:rPr lang="en-GB" dirty="0" err="1"/>
              <a:t>Ried</a:t>
            </a:r>
            <a:r>
              <a:rPr lang="en-GB" dirty="0"/>
              <a:t>, J. (1994). 'Responding to ESL students' texts: The myths of appropriation'. </a:t>
            </a:r>
            <a:r>
              <a:rPr lang="en-GB" i="1" dirty="0"/>
              <a:t>TESOL Quarterly, </a:t>
            </a:r>
            <a:r>
              <a:rPr lang="en-GB" dirty="0"/>
              <a:t>28(2), 273-292.</a:t>
            </a:r>
          </a:p>
          <a:p>
            <a:r>
              <a:rPr lang="en-GB" dirty="0"/>
              <a:t>Tobin, L. (1990). 'Productive tension in the writing conference: Studying our students and ourselves'. In T. Newkirk (Ed.), </a:t>
            </a:r>
            <a:r>
              <a:rPr lang="en-GB" i="1" dirty="0"/>
              <a:t>To Compose: Teaching Writing in High School and College </a:t>
            </a:r>
            <a:r>
              <a:rPr lang="en-GB" dirty="0"/>
              <a:t>(pp. 95-112). Portsmouth, NH: Heinemann.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72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62AF-5F75-4FA0-880D-54C26C7B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890"/>
            <a:ext cx="10515600" cy="645134"/>
          </a:xfrm>
        </p:spPr>
        <p:txBody>
          <a:bodyPr>
            <a:normAutofit/>
          </a:bodyPr>
          <a:lstStyle/>
          <a:p>
            <a:r>
              <a:rPr lang="en-GB" sz="3600" b="1" u="sng" dirty="0">
                <a:solidFill>
                  <a:srgbClr val="0070C0"/>
                </a:solidFill>
              </a:rPr>
              <a:t>Key term: </a:t>
            </a:r>
            <a:r>
              <a:rPr lang="en-GB" sz="3600" b="1" i="1" u="sng" dirty="0">
                <a:solidFill>
                  <a:srgbClr val="00B050"/>
                </a:solidFill>
              </a:rPr>
              <a:t>Belief</a:t>
            </a:r>
            <a:r>
              <a:rPr lang="en-GB" sz="3600" b="1" u="sng" dirty="0">
                <a:solidFill>
                  <a:srgbClr val="00B050"/>
                </a:solidFill>
              </a:rPr>
              <a:t> and </a:t>
            </a:r>
            <a:r>
              <a:rPr lang="en-GB" sz="3600" b="1" i="1" u="sng" dirty="0">
                <a:solidFill>
                  <a:srgbClr val="00B050"/>
                </a:solidFill>
              </a:rPr>
              <a:t>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E9658-7E25-4985-98EB-E75B1B5D2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8725"/>
            <a:ext cx="10515600" cy="5455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>
                <a:solidFill>
                  <a:srgbClr val="00B050"/>
                </a:solidFill>
              </a:rPr>
              <a:t>Belief</a:t>
            </a:r>
            <a:r>
              <a:rPr lang="en-GB" dirty="0"/>
              <a:t>: ‘a form of </a:t>
            </a:r>
            <a:r>
              <a:rPr lang="en-GB" dirty="0">
                <a:solidFill>
                  <a:srgbClr val="FF0000"/>
                </a:solidFill>
              </a:rPr>
              <a:t>thought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construction</a:t>
            </a:r>
            <a:r>
              <a:rPr lang="en-GB" dirty="0"/>
              <a:t> of reality, ways of </a:t>
            </a:r>
            <a:r>
              <a:rPr lang="en-GB" dirty="0">
                <a:solidFill>
                  <a:srgbClr val="FF0000"/>
                </a:solidFill>
              </a:rPr>
              <a:t>seeing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perceiving</a:t>
            </a:r>
            <a:r>
              <a:rPr lang="en-GB" dirty="0"/>
              <a:t> the world and its phenomena which are </a:t>
            </a:r>
            <a:r>
              <a:rPr lang="en-GB" dirty="0">
                <a:solidFill>
                  <a:srgbClr val="FF0000"/>
                </a:solidFill>
              </a:rPr>
              <a:t>co-constructed </a:t>
            </a:r>
            <a:r>
              <a:rPr lang="en-GB" dirty="0"/>
              <a:t>within our experiences and which result from an </a:t>
            </a:r>
            <a:r>
              <a:rPr lang="en-GB" dirty="0">
                <a:solidFill>
                  <a:srgbClr val="FF0000"/>
                </a:solidFill>
              </a:rPr>
              <a:t>interactive</a:t>
            </a:r>
            <a:r>
              <a:rPr lang="en-GB" dirty="0"/>
              <a:t> process [with] the world and … with </a:t>
            </a:r>
            <a:r>
              <a:rPr lang="en-GB" dirty="0">
                <a:solidFill>
                  <a:srgbClr val="FF0000"/>
                </a:solidFill>
              </a:rPr>
              <a:t>others</a:t>
            </a:r>
            <a:r>
              <a:rPr lang="en-GB" dirty="0"/>
              <a:t>’ (Barcelos 2014)</a:t>
            </a:r>
          </a:p>
          <a:p>
            <a:r>
              <a:rPr lang="en-GB" b="1" dirty="0">
                <a:solidFill>
                  <a:srgbClr val="00B050"/>
                </a:solidFill>
              </a:rPr>
              <a:t>Conference</a:t>
            </a:r>
            <a:r>
              <a:rPr lang="en-GB" dirty="0"/>
              <a:t>: a term used more commonly in US literature to what we might call a ‘</a:t>
            </a:r>
            <a:r>
              <a:rPr lang="en-GB" dirty="0">
                <a:solidFill>
                  <a:srgbClr val="FF0000"/>
                </a:solidFill>
              </a:rPr>
              <a:t>tutorial</a:t>
            </a:r>
            <a:r>
              <a:rPr lang="en-GB" dirty="0"/>
              <a:t>’, viz. a face to face meeting between a teacher (or tutor in a </a:t>
            </a:r>
            <a:r>
              <a:rPr lang="en-GB" dirty="0">
                <a:solidFill>
                  <a:srgbClr val="FF0000"/>
                </a:solidFill>
              </a:rPr>
              <a:t>writing centre</a:t>
            </a:r>
            <a:r>
              <a:rPr lang="en-GB" dirty="0"/>
              <a:t>) and a student writer to discuss a written draft. Advocates see it as a place to promote ‘</a:t>
            </a:r>
            <a:r>
              <a:rPr lang="en-GB" dirty="0">
                <a:solidFill>
                  <a:srgbClr val="FF0000"/>
                </a:solidFill>
              </a:rPr>
              <a:t>dialogic feedback</a:t>
            </a:r>
            <a:r>
              <a:rPr lang="en-GB" dirty="0"/>
              <a:t>’, explain </a:t>
            </a:r>
            <a:r>
              <a:rPr lang="en-GB" dirty="0">
                <a:solidFill>
                  <a:srgbClr val="FF0000"/>
                </a:solidFill>
              </a:rPr>
              <a:t>complex issues </a:t>
            </a:r>
            <a:r>
              <a:rPr lang="en-GB" dirty="0"/>
              <a:t>and give students a space to express their </a:t>
            </a:r>
            <a:r>
              <a:rPr lang="en-GB" dirty="0">
                <a:solidFill>
                  <a:srgbClr val="FF0000"/>
                </a:solidFill>
              </a:rPr>
              <a:t>voice and ownership </a:t>
            </a:r>
            <a:r>
              <a:rPr lang="en-GB" dirty="0"/>
              <a:t>over their writing. Critics highlight the </a:t>
            </a:r>
            <a:r>
              <a:rPr lang="en-GB" dirty="0">
                <a:solidFill>
                  <a:srgbClr val="FF0000"/>
                </a:solidFill>
              </a:rPr>
              <a:t>challenges</a:t>
            </a:r>
            <a:r>
              <a:rPr lang="en-GB" dirty="0"/>
              <a:t> it presents for </a:t>
            </a:r>
            <a:r>
              <a:rPr lang="en-GB" dirty="0">
                <a:solidFill>
                  <a:srgbClr val="FF0000"/>
                </a:solidFill>
              </a:rPr>
              <a:t>L2 writers </a:t>
            </a:r>
            <a:r>
              <a:rPr lang="en-GB" dirty="0"/>
              <a:t>in particular, viz. to listen, speak and understand in real time</a:t>
            </a:r>
          </a:p>
          <a:p>
            <a:endParaRPr lang="en-GB" sz="24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EC93-581A-40EF-8861-61D4AF2E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407"/>
          </a:xfrm>
        </p:spPr>
        <p:txBody>
          <a:bodyPr>
            <a:normAutofit/>
          </a:bodyPr>
          <a:lstStyle/>
          <a:p>
            <a:r>
              <a:rPr lang="en-GB" sz="3600" b="1" u="sng" dirty="0">
                <a:solidFill>
                  <a:srgbClr val="0070C0"/>
                </a:solidFill>
              </a:rPr>
              <a:t>Why did I want to explore this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A96E7-3591-4B90-903F-C1578FE72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039"/>
            <a:ext cx="10515600" cy="4746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Me: </a:t>
            </a:r>
            <a:r>
              <a:rPr lang="en-GB" sz="4400" i="1" dirty="0"/>
              <a:t>‘Did you like the conference?’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St:    </a:t>
            </a:r>
            <a:r>
              <a:rPr lang="en-GB" sz="4400" i="1" dirty="0">
                <a:solidFill>
                  <a:srgbClr val="FF0000"/>
                </a:solidFill>
              </a:rPr>
              <a:t>‘It was OK but you don’t tell me what I</a:t>
            </a:r>
          </a:p>
          <a:p>
            <a:pPr marL="0" indent="0">
              <a:buNone/>
            </a:pPr>
            <a:r>
              <a:rPr lang="en-GB" sz="4400" i="1" dirty="0">
                <a:solidFill>
                  <a:srgbClr val="FF0000"/>
                </a:solidFill>
              </a:rPr>
              <a:t>         want for my essay – you only want me</a:t>
            </a:r>
          </a:p>
          <a:p>
            <a:pPr marL="0" indent="0">
              <a:buNone/>
            </a:pPr>
            <a:r>
              <a:rPr lang="en-GB" sz="4400" i="1" dirty="0">
                <a:solidFill>
                  <a:srgbClr val="FF0000"/>
                </a:solidFill>
              </a:rPr>
              <a:t>         talk!’</a:t>
            </a:r>
          </a:p>
          <a:p>
            <a:pPr marL="0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9306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oxing gloves">
            <a:extLst>
              <a:ext uri="{FF2B5EF4-FFF2-40B4-BE49-F238E27FC236}">
                <a16:creationId xmlns:a16="http://schemas.microsoft.com/office/drawing/2014/main" id="{C840B86F-FDF0-42F1-ACDF-97BB40D37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AD47BC-837E-4A11-8F2E-55C8B8BDE5DD}"/>
              </a:ext>
            </a:extLst>
          </p:cNvPr>
          <p:cNvSpPr txBox="1"/>
          <p:nvPr/>
        </p:nvSpPr>
        <p:spPr>
          <a:xfrm>
            <a:off x="3540720" y="3167390"/>
            <a:ext cx="164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Student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7F84F-870F-48DD-B978-1A6BED234CDB}"/>
              </a:ext>
            </a:extLst>
          </p:cNvPr>
          <p:cNvSpPr txBox="1"/>
          <p:nvPr/>
        </p:nvSpPr>
        <p:spPr>
          <a:xfrm>
            <a:off x="7514581" y="3231338"/>
            <a:ext cx="169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Teacher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A628A4-BF81-4E45-A574-1A2160F8912E}"/>
              </a:ext>
            </a:extLst>
          </p:cNvPr>
          <p:cNvSpPr txBox="1"/>
          <p:nvPr/>
        </p:nvSpPr>
        <p:spPr>
          <a:xfrm>
            <a:off x="5916098" y="1888269"/>
            <a:ext cx="4606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</a:t>
            </a:r>
          </a:p>
          <a:p>
            <a:r>
              <a:rPr lang="en-GB" sz="2800" b="1" dirty="0"/>
              <a:t>E</a:t>
            </a:r>
          </a:p>
          <a:p>
            <a:r>
              <a:rPr lang="en-GB" sz="2800" b="1" dirty="0"/>
              <a:t>L</a:t>
            </a:r>
          </a:p>
          <a:p>
            <a:r>
              <a:rPr lang="en-GB" sz="2800" b="1" dirty="0"/>
              <a:t>I</a:t>
            </a:r>
          </a:p>
          <a:p>
            <a:r>
              <a:rPr lang="en-GB" sz="2800" b="1" dirty="0"/>
              <a:t>E</a:t>
            </a:r>
          </a:p>
          <a:p>
            <a:r>
              <a:rPr lang="en-GB" sz="2800" b="1" dirty="0"/>
              <a:t>F</a:t>
            </a:r>
          </a:p>
          <a:p>
            <a:r>
              <a:rPr lang="en-GB" sz="2800" b="1" dirty="0"/>
              <a:t>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235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7EEC-DEEA-4B16-BF45-65AE8934A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031"/>
          </a:xfrm>
        </p:spPr>
        <p:txBody>
          <a:bodyPr>
            <a:normAutofit/>
          </a:bodyPr>
          <a:lstStyle/>
          <a:p>
            <a:r>
              <a:rPr lang="en-GB" sz="3600" b="1" u="sng" dirty="0">
                <a:solidFill>
                  <a:srgbClr val="0070C0"/>
                </a:solidFill>
              </a:rPr>
              <a:t>How did I investigate it? </a:t>
            </a:r>
            <a:r>
              <a:rPr lang="en-GB" sz="3600" b="1" u="sng" dirty="0">
                <a:solidFill>
                  <a:srgbClr val="00B050"/>
                </a:solidFill>
              </a:rPr>
              <a:t>The research context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7BEE6D5-CCE5-43A5-ABC1-3A4EA45E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910"/>
            <a:ext cx="10515600" cy="490505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Doctoral study</a:t>
            </a:r>
          </a:p>
          <a:p>
            <a:r>
              <a:rPr lang="en-GB" dirty="0"/>
              <a:t>UK university setting</a:t>
            </a:r>
          </a:p>
          <a:p>
            <a:r>
              <a:rPr lang="en-GB" dirty="0"/>
              <a:t>Year round International Foundation Programme (IFP)</a:t>
            </a:r>
          </a:p>
          <a:p>
            <a:r>
              <a:rPr lang="en-GB" dirty="0"/>
              <a:t>Students had to write one long essay per semester with two drafts</a:t>
            </a:r>
          </a:p>
          <a:p>
            <a:r>
              <a:rPr lang="en-GB" dirty="0"/>
              <a:t>Department exercised a process-oriented approach blended with a genre-oriented one</a:t>
            </a:r>
          </a:p>
          <a:p>
            <a:r>
              <a:rPr lang="en-GB" dirty="0"/>
              <a:t>Students received written and spoken feedback on every draft (4 conferences over 2 semesters)</a:t>
            </a:r>
          </a:p>
          <a:p>
            <a:r>
              <a:rPr lang="en-GB" dirty="0"/>
              <a:t>4 international students - 2 from each IFP stream (high and low)</a:t>
            </a:r>
          </a:p>
          <a:p>
            <a:r>
              <a:rPr lang="en-GB" dirty="0"/>
              <a:t>2 EAP writing teachers</a:t>
            </a:r>
          </a:p>
          <a:p>
            <a:r>
              <a:rPr lang="en-GB" dirty="0"/>
              <a:t>Questionnaires and follow up interviews at the start</a:t>
            </a:r>
          </a:p>
          <a:p>
            <a:r>
              <a:rPr lang="en-GB" dirty="0"/>
              <a:t>Each conference was audio recorded, transcribed over the year (16 conferences)</a:t>
            </a:r>
          </a:p>
          <a:p>
            <a:r>
              <a:rPr lang="en-GB" dirty="0"/>
              <a:t>Post stimulated-recall interviews to discuss the conference</a:t>
            </a:r>
          </a:p>
          <a:p>
            <a:r>
              <a:rPr lang="en-GB" dirty="0"/>
              <a:t>Data analysed to uncover beliefs students and teachers had about conferences</a:t>
            </a:r>
          </a:p>
          <a:p>
            <a:r>
              <a:rPr lang="en-GB" dirty="0"/>
              <a:t>Case studies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7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A5C2-5990-4111-9910-60B4ACD1A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673028"/>
          </a:xfrm>
        </p:spPr>
        <p:txBody>
          <a:bodyPr>
            <a:normAutofit/>
          </a:bodyPr>
          <a:lstStyle/>
          <a:p>
            <a:r>
              <a:rPr lang="en-GB" sz="3600" b="1" u="sng" dirty="0">
                <a:solidFill>
                  <a:srgbClr val="0070C0"/>
                </a:solidFill>
              </a:rPr>
              <a:t>How did I investigate it?: </a:t>
            </a:r>
            <a:r>
              <a:rPr lang="en-GB" sz="3600" b="1" u="sng" dirty="0">
                <a:solidFill>
                  <a:srgbClr val="00B050"/>
                </a:solidFill>
              </a:rPr>
              <a:t>The participants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CFEA9-7B52-46A3-BD02-AC8F77C08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1278"/>
            <a:ext cx="10515600" cy="4960055"/>
          </a:xfrm>
        </p:spPr>
        <p:txBody>
          <a:bodyPr>
            <a:normAutofit lnSpcReduction="10000"/>
          </a:bodyPr>
          <a:lstStyle/>
          <a:p>
            <a:r>
              <a:rPr lang="en-GB" u="sng" dirty="0">
                <a:solidFill>
                  <a:srgbClr val="00B050"/>
                </a:solidFill>
              </a:rPr>
              <a:t>Students</a:t>
            </a:r>
            <a:r>
              <a:rPr lang="en-GB" dirty="0">
                <a:solidFill>
                  <a:srgbClr val="00B050"/>
                </a:solidFill>
              </a:rPr>
              <a:t>: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Layla</a:t>
            </a:r>
            <a:r>
              <a:rPr lang="en-GB" dirty="0"/>
              <a:t>: 24, graduate from Saudi Arabia. She wanted to do a Masters in Business the following year. IELTS 4.5-5.0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Alex</a:t>
            </a:r>
            <a:r>
              <a:rPr lang="en-GB" dirty="0"/>
              <a:t>: 20, completed 2 years of a Business degree in China. He wanted to do final year in the UK but English level was too low, so joined IFP. IELTS 4.5-5.0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Kazumi</a:t>
            </a:r>
            <a:r>
              <a:rPr lang="en-GB" dirty="0"/>
              <a:t>: 21, exchange student from Japan studying Intercultural Communication. He wanted to improve his academic English. IELTS 5.5-6.0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Maria</a:t>
            </a:r>
            <a:r>
              <a:rPr lang="en-GB" dirty="0"/>
              <a:t>: 26, graduate from Cyprus. She joined the IFP to improve her academic English skills. IELTS 5.5-6.0</a:t>
            </a:r>
          </a:p>
          <a:p>
            <a:r>
              <a:rPr lang="en-GB" u="sng" dirty="0">
                <a:solidFill>
                  <a:srgbClr val="00B050"/>
                </a:solidFill>
              </a:rPr>
              <a:t>Teachers</a:t>
            </a:r>
            <a:r>
              <a:rPr lang="en-GB" dirty="0">
                <a:solidFill>
                  <a:srgbClr val="00B050"/>
                </a:solidFill>
              </a:rPr>
              <a:t>: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Joan</a:t>
            </a:r>
            <a:r>
              <a:rPr lang="en-GB" dirty="0"/>
              <a:t>: 36, Cert. Tesol, over 10 years EFL/EAP experience. Taught Layla + Alex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Derek</a:t>
            </a:r>
            <a:r>
              <a:rPr lang="en-GB" dirty="0"/>
              <a:t>: 37, Cert. &amp; Dip. Tesol, over 7 years EFL/EAP experience. Taught Kazumi + Maria</a:t>
            </a:r>
          </a:p>
        </p:txBody>
      </p:sp>
    </p:spTree>
    <p:extLst>
      <p:ext uri="{BB962C8B-B14F-4D97-AF65-F5344CB8AC3E}">
        <p14:creationId xmlns:p14="http://schemas.microsoft.com/office/powerpoint/2010/main" val="165417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4170BA-0F63-43ED-8FAC-B5C6638C5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794A1B0-49FA-4335-AC39-CB0355FC24BA}"/>
              </a:ext>
            </a:extLst>
          </p:cNvPr>
          <p:cNvSpPr txBox="1">
            <a:spLocks/>
          </p:cNvSpPr>
          <p:nvPr/>
        </p:nvSpPr>
        <p:spPr>
          <a:xfrm>
            <a:off x="207300" y="4068836"/>
            <a:ext cx="2672385" cy="693771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The students’ beliefs</a:t>
            </a:r>
          </a:p>
        </p:txBody>
      </p:sp>
    </p:spTree>
    <p:extLst>
      <p:ext uri="{BB962C8B-B14F-4D97-AF65-F5344CB8AC3E}">
        <p14:creationId xmlns:p14="http://schemas.microsoft.com/office/powerpoint/2010/main" val="98632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7B57B-BA63-4F77-A017-1F0A212D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267"/>
            <a:ext cx="10515600" cy="844908"/>
          </a:xfrm>
        </p:spPr>
        <p:txBody>
          <a:bodyPr>
            <a:normAutofit/>
          </a:bodyPr>
          <a:lstStyle/>
          <a:p>
            <a:r>
              <a:rPr lang="en-GB" sz="3600" b="1" u="sng" dirty="0">
                <a:solidFill>
                  <a:srgbClr val="0070C0"/>
                </a:solidFill>
              </a:rPr>
              <a:t>What did I learn? </a:t>
            </a:r>
            <a:r>
              <a:rPr lang="en-GB" sz="3600" b="1" u="sng" dirty="0">
                <a:solidFill>
                  <a:srgbClr val="00B050"/>
                </a:solidFill>
              </a:rPr>
              <a:t>Layla’s beliefs about conferences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FA82284-B3F0-4784-888A-308353D7711A}"/>
              </a:ext>
            </a:extLst>
          </p:cNvPr>
          <p:cNvSpPr/>
          <p:nvPr/>
        </p:nvSpPr>
        <p:spPr>
          <a:xfrm>
            <a:off x="4868207" y="2793734"/>
            <a:ext cx="2233863" cy="1156933"/>
          </a:xfrm>
          <a:prstGeom prst="wedgeRoundRectCallout">
            <a:avLst>
              <a:gd name="adj1" fmla="val -39867"/>
              <a:gd name="adj2" fmla="val 70296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0000"/>
                </a:solidFill>
              </a:rPr>
              <a:t>'It [written and spoken feedback] helps me to avoid my mistakes’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A3E5281-2689-47FD-9F7B-6EB0C12875EE}"/>
              </a:ext>
            </a:extLst>
          </p:cNvPr>
          <p:cNvSpPr/>
          <p:nvPr/>
        </p:nvSpPr>
        <p:spPr>
          <a:xfrm>
            <a:off x="2410906" y="1212039"/>
            <a:ext cx="2290010" cy="1186011"/>
          </a:xfrm>
          <a:prstGeom prst="wedgeRoundRectCallout">
            <a:avLst>
              <a:gd name="adj1" fmla="val -41795"/>
              <a:gd name="adj2" fmla="val 782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0000"/>
                </a:solidFill>
              </a:rPr>
              <a:t>'I expect [the teacher to] give me more example'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A987C53D-D075-4142-B320-1EB95CF5AD2E}"/>
              </a:ext>
            </a:extLst>
          </p:cNvPr>
          <p:cNvSpPr/>
          <p:nvPr/>
        </p:nvSpPr>
        <p:spPr>
          <a:xfrm>
            <a:off x="7285401" y="1272685"/>
            <a:ext cx="2495693" cy="1292536"/>
          </a:xfrm>
          <a:prstGeom prst="wedgeRoundRectCallout">
            <a:avLst>
              <a:gd name="adj1" fmla="val -41520"/>
              <a:gd name="adj2" fmla="val 7295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700" b="1" dirty="0">
                <a:solidFill>
                  <a:srgbClr val="FF0000"/>
                </a:solidFill>
              </a:rPr>
              <a:t>‘I like it the teacher talk but I think the balance between the teacher and the student [is important]'</a:t>
            </a:r>
            <a:r>
              <a:rPr lang="en-GB" sz="1700" i="1" dirty="0">
                <a:solidFill>
                  <a:srgbClr val="FF0000"/>
                </a:solidFill>
              </a:rPr>
              <a:t> </a:t>
            </a:r>
            <a:endParaRPr lang="en-GB" sz="1700" b="1" dirty="0">
              <a:solidFill>
                <a:srgbClr val="FF0000"/>
              </a:solidFill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063B7313-A899-418A-BFFC-04D3695758AE}"/>
              </a:ext>
            </a:extLst>
          </p:cNvPr>
          <p:cNvSpPr/>
          <p:nvPr/>
        </p:nvSpPr>
        <p:spPr>
          <a:xfrm>
            <a:off x="1753746" y="3667874"/>
            <a:ext cx="2290010" cy="1186011"/>
          </a:xfrm>
          <a:prstGeom prst="wedgeRoundRectCallout">
            <a:avLst>
              <a:gd name="adj1" fmla="val -40143"/>
              <a:gd name="adj2" fmla="val 862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0000"/>
                </a:solidFill>
              </a:rPr>
              <a:t>‘I understand but just I want check this sure'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2D54732-9536-4640-B3C9-7C914B482866}"/>
              </a:ext>
            </a:extLst>
          </p:cNvPr>
          <p:cNvSpPr/>
          <p:nvPr/>
        </p:nvSpPr>
        <p:spPr>
          <a:xfrm>
            <a:off x="8463925" y="3429000"/>
            <a:ext cx="2061986" cy="1067916"/>
          </a:xfrm>
          <a:prstGeom prst="wedgeRoundRectCallout">
            <a:avLst>
              <a:gd name="adj1" fmla="val -41245"/>
              <a:gd name="adj2" fmla="val 788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0000"/>
                </a:solidFill>
              </a:rPr>
              <a:t>'If I need I will [speak up]’ 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9287D1BD-BF4D-4FF3-BE43-AFD10F52CF14}"/>
              </a:ext>
            </a:extLst>
          </p:cNvPr>
          <p:cNvSpPr/>
          <p:nvPr/>
        </p:nvSpPr>
        <p:spPr>
          <a:xfrm>
            <a:off x="4950710" y="4717525"/>
            <a:ext cx="2068858" cy="1071475"/>
          </a:xfrm>
          <a:prstGeom prst="wedgeRoundRectCallout">
            <a:avLst>
              <a:gd name="adj1" fmla="val -40143"/>
              <a:gd name="adj2" fmla="val 862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0000"/>
                </a:solidFill>
              </a:rPr>
              <a:t>'I feel relaxed because I know my teacher' </a:t>
            </a:r>
          </a:p>
        </p:txBody>
      </p:sp>
    </p:spTree>
    <p:extLst>
      <p:ext uri="{BB962C8B-B14F-4D97-AF65-F5344CB8AC3E}">
        <p14:creationId xmlns:p14="http://schemas.microsoft.com/office/powerpoint/2010/main" val="41447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4" grpId="0" animBg="1"/>
      <p:bldP spid="15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1522</Words>
  <Application>Microsoft Office PowerPoint</Application>
  <PresentationFormat>Widescreen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Exploring student and teacher beliefs about writing conferences on international foundation programmes</vt:lpstr>
      <vt:lpstr>What am I going to talk about?</vt:lpstr>
      <vt:lpstr>Key term: Belief and Conference</vt:lpstr>
      <vt:lpstr>Why did I want to explore this issue?</vt:lpstr>
      <vt:lpstr>PowerPoint Presentation</vt:lpstr>
      <vt:lpstr>How did I investigate it? The research context</vt:lpstr>
      <vt:lpstr>How did I investigate it?: The participants</vt:lpstr>
      <vt:lpstr>PowerPoint Presentation</vt:lpstr>
      <vt:lpstr>What did I learn? Layla’s beliefs about conferences</vt:lpstr>
      <vt:lpstr>What did I learn? Alex’s beliefs about conferences</vt:lpstr>
      <vt:lpstr>What did I learn? Kazumi’s beliefs about conferences</vt:lpstr>
      <vt:lpstr>What did I learn? Maria’s beliefs about conferences</vt:lpstr>
      <vt:lpstr>PowerPoint Presentation</vt:lpstr>
      <vt:lpstr>The teachers’ beliefs</vt:lpstr>
      <vt:lpstr>What did I learn? Joan’s beliefs about conferences</vt:lpstr>
      <vt:lpstr>What did I learn? Derek’s beliefs about conferences</vt:lpstr>
      <vt:lpstr>PowerPoint Presentation</vt:lpstr>
      <vt:lpstr>Student vs. Teacher beliefs about writing conferences</vt:lpstr>
      <vt:lpstr>Implications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student and teacher beliefs about writing conferences on international foundation programmes</dc:title>
  <dc:creator>Zulfi Qureshi</dc:creator>
  <cp:lastModifiedBy>Zulfi Qureshi</cp:lastModifiedBy>
  <cp:revision>5</cp:revision>
  <cp:lastPrinted>2019-04-13T21:17:07Z</cp:lastPrinted>
  <dcterms:created xsi:type="dcterms:W3CDTF">2019-04-13T15:50:11Z</dcterms:created>
  <dcterms:modified xsi:type="dcterms:W3CDTF">2019-05-10T06:01:01Z</dcterms:modified>
</cp:coreProperties>
</file>