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71" r:id="rId4"/>
    <p:sldId id="293" r:id="rId5"/>
    <p:sldId id="294" r:id="rId6"/>
    <p:sldId id="284" r:id="rId7"/>
    <p:sldId id="280" r:id="rId8"/>
    <p:sldId id="281" r:id="rId9"/>
    <p:sldId id="295" r:id="rId10"/>
    <p:sldId id="292" r:id="rId11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96FF"/>
    <a:srgbClr val="076DBA"/>
    <a:srgbClr val="942093"/>
    <a:srgbClr val="78C8E8"/>
    <a:srgbClr val="FFBDFF"/>
    <a:srgbClr val="FFFF00"/>
    <a:srgbClr val="FF9300"/>
    <a:srgbClr val="FFFC00"/>
    <a:srgbClr val="F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4"/>
    <p:restoredTop sz="94640"/>
  </p:normalViewPr>
  <p:slideViewPr>
    <p:cSldViewPr snapToGrid="0" snapToObjects="1">
      <p:cViewPr varScale="1">
        <p:scale>
          <a:sx n="114" d="100"/>
          <a:sy n="114" d="100"/>
        </p:scale>
        <p:origin x="3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5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Aish" userId="283fa81c-d89b-4792-b18b-4487c217cfbd" providerId="ADAL" clId="{3F060687-F0B5-478D-BDF0-65B049DA4677}"/>
    <pc:docChg chg="modSld">
      <pc:chgData name="Fiona Aish" userId="283fa81c-d89b-4792-b18b-4487c217cfbd" providerId="ADAL" clId="{3F060687-F0B5-478D-BDF0-65B049DA4677}" dt="2019-04-11T10:48:49.898" v="37" actId="20577"/>
      <pc:docMkLst>
        <pc:docMk/>
      </pc:docMkLst>
      <pc:sldChg chg="modSp">
        <pc:chgData name="Fiona Aish" userId="283fa81c-d89b-4792-b18b-4487c217cfbd" providerId="ADAL" clId="{3F060687-F0B5-478D-BDF0-65B049DA4677}" dt="2019-04-11T10:48:05.558" v="33" actId="20577"/>
        <pc:sldMkLst>
          <pc:docMk/>
          <pc:sldMk cId="3122217362" sldId="256"/>
        </pc:sldMkLst>
        <pc:spChg chg="mod">
          <ac:chgData name="Fiona Aish" userId="283fa81c-d89b-4792-b18b-4487c217cfbd" providerId="ADAL" clId="{3F060687-F0B5-478D-BDF0-65B049DA4677}" dt="2019-04-11T10:48:05.558" v="33" actId="20577"/>
          <ac:spMkLst>
            <pc:docMk/>
            <pc:sldMk cId="3122217362" sldId="256"/>
            <ac:spMk id="7" creationId="{023246B1-F40E-DA46-B01F-91D7418B5EAA}"/>
          </ac:spMkLst>
        </pc:spChg>
      </pc:sldChg>
      <pc:sldChg chg="modSp">
        <pc:chgData name="Fiona Aish" userId="283fa81c-d89b-4792-b18b-4487c217cfbd" providerId="ADAL" clId="{3F060687-F0B5-478D-BDF0-65B049DA4677}" dt="2019-04-11T10:48:49.898" v="37" actId="20577"/>
        <pc:sldMkLst>
          <pc:docMk/>
          <pc:sldMk cId="2684209071" sldId="295"/>
        </pc:sldMkLst>
        <pc:spChg chg="mod">
          <ac:chgData name="Fiona Aish" userId="283fa81c-d89b-4792-b18b-4487c217cfbd" providerId="ADAL" clId="{3F060687-F0B5-478D-BDF0-65B049DA4677}" dt="2019-04-11T10:48:49.898" v="37" actId="20577"/>
          <ac:spMkLst>
            <pc:docMk/>
            <pc:sldMk cId="2684209071" sldId="295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306112D-00D9-4A96-BC20-9CE48F86B222}" type="datetimeFigureOut">
              <a:rPr lang="en-GB" smtClean="0"/>
              <a:t>11/04/2019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ADB48DA-85BC-41AB-AF0B-F6C9A96F1F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807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700FBA44-63DA-6347-94BE-C8C45F0E52FA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A40452CE-BED9-4C4E-BF46-4B2093D34B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8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Second definition: i.e. </a:t>
            </a:r>
            <a:r>
              <a:rPr lang="en-GB" dirty="0"/>
              <a:t>people use storytelling to draw meaning from social activities</a:t>
            </a:r>
          </a:p>
          <a:p>
            <a:r>
              <a:rPr lang="en-GB" dirty="0"/>
              <a:t>Components:  affect empathy and attitude (</a:t>
            </a:r>
            <a:r>
              <a:rPr lang="en-GB" dirty="0" err="1"/>
              <a:t>Hsaoi</a:t>
            </a:r>
            <a:r>
              <a:rPr lang="en-GB" dirty="0"/>
              <a:t>, 2013)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0452CE-BED9-4C4E-BF46-4B2093D34B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1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354DB-786C-9E47-9D15-1FD91CB879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D07CE-3F7E-5F44-8E30-6FCEAFCFB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56ADB-0FE3-3B40-B0C8-CF2D7C5EF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7AA9-AB1C-914E-97D6-D085FEDE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CCA00-6338-6A4E-AAC0-82F19695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11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9543-235C-B244-A73D-EB9284A6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1CE0E-A967-6B46-BD2B-15583AB91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6260F-46F7-4844-97B2-DA2C1FE41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B2892-46A1-EE4B-8356-3A385112D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25134-913C-F846-81FA-5C0A3D33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63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C9A825-2DA8-5845-9E90-5A752B976B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DF659-CDE7-B840-8E1F-4918A4A1C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0966-2D45-3D40-B4F8-3906612F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6F318C-5E5B-DA43-A33B-EF9542B62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4DCA6-8D0B-F84A-B51C-5AFEF0B8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93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237D4-2D4B-364E-B7F8-84240484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313AE1-F675-7140-A769-B5369AF2B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A5BE7-C3B1-A645-BEF2-7F8F6A84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98D91-CBB3-F54C-A51A-CEFFF4A8C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F67D7-B12B-F640-9694-D1FDA3E40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33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BC54-1BCE-B540-A114-B18577FC0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5EF237-B90F-4D43-B8CC-3F84589BA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D0D19-F2C4-4546-8F06-A8205DD2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30BD8-0A1F-1B41-BE89-EB4A97C7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A0F5-9AD0-0A44-B94C-24460673B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6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BC66A-365D-1145-8160-F8D03D2CB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C9630-558A-A249-BE41-3D0B23A19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123C2-7EC7-5B42-BDC9-17BFD32F3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2BCE4-7883-7E4A-9DB3-52903CF1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D441B-46CF-DD47-BA8F-5F58BB73D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552BC-DCB0-F546-B5FB-B17D7C58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5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1BA50-D50A-BA44-B182-2CF08A76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C472F-938D-384B-8A4B-064E6C18F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D460-9CCF-2F48-8A45-30692F1DF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6AB76-DA9A-CA4A-A67C-40DF822422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AA996F-4A65-8D47-AEEA-65BE0BADC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C2A84-1700-4945-9954-73976024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C8F475-8D3D-4440-B43B-2AFABFD3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B3A87-8361-E543-972D-8A4B908B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4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03E0A-3EFC-084E-8E33-2AFEC2D4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BAAF4-765A-7F45-B539-62AF6B7A6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8E9B5C-7ABE-3547-92E1-3842651A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29F1EE-07CB-2544-A1B2-8AE06D959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40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16A9AD-D105-BC47-B718-070EF340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8AA732-FCB5-AA41-BBCC-9002A005B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91C72-A063-6D4F-BEB7-0FE934E2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028E2-9BB4-E04E-BA3A-19B4DE051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A4789-1CEF-E340-9EBC-28501AB6F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0991EA-DBB1-3443-A6A1-3416E6CC3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B6CF8-FC9D-2242-B2F6-794BA12A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7F5FB-02DE-0944-B946-09FF8EFDC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AC4F4B-4190-8440-9D0E-F22D2EC5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087F-1D7B-1E42-8ECE-0B9BA1F2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082BB-806F-AD46-8948-3F39B9DD5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A16E8-7657-3543-AF8E-D130CDC3D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606BC-F5AA-5949-9C3C-2E25E9691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692025-D32D-544A-A9F1-4039E052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83BF6-6782-6C45-A8E1-EBC3679F1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20C41-2647-9B47-B494-A754B929B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BFD23E-8672-7045-9028-9B92C5860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15C26-717F-8A47-AB72-C3B9ADD6AA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DB7A6-C52D-EE41-B36D-4CB05CB84997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4F06A-4274-6B4D-B662-DB4601DA2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C436F-C281-AB43-BBD6-D8C2085CB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07175-B6CE-4F45-A39F-DE218DC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3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446D3F8-A680-244D-99A0-DD9D81EC4D0D}"/>
              </a:ext>
            </a:extLst>
          </p:cNvPr>
          <p:cNvSpPr txBox="1"/>
          <p:nvPr/>
        </p:nvSpPr>
        <p:spPr>
          <a:xfrm>
            <a:off x="593767" y="2150417"/>
            <a:ext cx="11174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Adapting Lectures for International Students: What Native Speaker Lecturers can Learn from EAP and ELT</a:t>
            </a:r>
          </a:p>
          <a:p>
            <a:pPr algn="ctr"/>
            <a:endParaRPr lang="en-GB" sz="2400" dirty="0">
              <a:latin typeface="Gill Sans MT" panose="020B0502020104020203" pitchFamily="34" charset="77"/>
              <a:ea typeface="Apple Symbols" panose="02000000000000000000" pitchFamily="2" charset="-79"/>
              <a:cs typeface="Apple Symbols" panose="02000000000000000000" pitchFamily="2" charset="-79"/>
            </a:endParaRPr>
          </a:p>
          <a:p>
            <a:pPr algn="ctr"/>
            <a:br>
              <a:rPr lang="en-GB" sz="24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</a:br>
            <a:r>
              <a:rPr lang="en-GB" sz="24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Ruth Marciniak, GCU London</a:t>
            </a:r>
          </a:p>
          <a:p>
            <a:pPr algn="ctr"/>
            <a:r>
              <a:rPr lang="en-GB" sz="24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ruth.marciniak@gcu.ac.uk </a:t>
            </a:r>
          </a:p>
          <a:p>
            <a:pPr algn="ctr"/>
            <a:r>
              <a:rPr lang="en-GB" sz="24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Fiona </a:t>
            </a:r>
            <a:r>
              <a:rPr lang="en-GB" sz="2400" dirty="0" err="1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Aish</a:t>
            </a:r>
            <a:r>
              <a:rPr lang="en-GB" sz="24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, Target English </a:t>
            </a:r>
          </a:p>
          <a:p>
            <a:pPr algn="ctr"/>
            <a:r>
              <a:rPr lang="en-GB" sz="2400" dirty="0">
                <a:latin typeface="Gill Sans MT" panose="020B0502020104020203" pitchFamily="34" charset="77"/>
                <a:ea typeface="Apple Symbols" panose="02000000000000000000" pitchFamily="2" charset="-79"/>
                <a:cs typeface="Apple Symbols" panose="02000000000000000000" pitchFamily="2" charset="-79"/>
              </a:rPr>
              <a:t>fiona@target-english.co.uk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46B1-F40E-DA46-B01F-91D7418B5EAA}"/>
              </a:ext>
            </a:extLst>
          </p:cNvPr>
          <p:cNvSpPr txBox="1"/>
          <p:nvPr/>
        </p:nvSpPr>
        <p:spPr>
          <a:xfrm>
            <a:off x="0" y="6164103"/>
            <a:ext cx="12192000" cy="6463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BALEAP, Leeds University 2019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758CD8-8EE3-B746-BACD-72C0FB9D76F9}"/>
              </a:ext>
            </a:extLst>
          </p:cNvPr>
          <p:cNvSpPr txBox="1"/>
          <p:nvPr/>
        </p:nvSpPr>
        <p:spPr>
          <a:xfrm>
            <a:off x="0" y="5842337"/>
            <a:ext cx="12192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8" y="254706"/>
            <a:ext cx="29337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0"/>
            <a:ext cx="2336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217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62FC59D8-9786-D341-B391-FF8E44E699BE}"/>
              </a:ext>
            </a:extLst>
          </p:cNvPr>
          <p:cNvSpPr/>
          <p:nvPr/>
        </p:nvSpPr>
        <p:spPr>
          <a:xfrm>
            <a:off x="4061814" y="2211569"/>
            <a:ext cx="3567192" cy="327387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THANK YOU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25C2DC-BEE6-A94A-8D62-BC904993178E}"/>
              </a:ext>
            </a:extLst>
          </p:cNvPr>
          <p:cNvCxnSpPr/>
          <p:nvPr/>
        </p:nvCxnSpPr>
        <p:spPr>
          <a:xfrm>
            <a:off x="1154974" y="1189847"/>
            <a:ext cx="9380872" cy="0"/>
          </a:xfrm>
          <a:prstGeom prst="line">
            <a:avLst/>
          </a:prstGeom>
          <a:ln w="127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5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AD02F5-8EAF-934B-9619-33CC88577C2B}"/>
              </a:ext>
            </a:extLst>
          </p:cNvPr>
          <p:cNvSpPr txBox="1"/>
          <p:nvPr/>
        </p:nvSpPr>
        <p:spPr>
          <a:xfrm>
            <a:off x="0" y="0"/>
            <a:ext cx="4049486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4400" b="1" dirty="0">
                <a:solidFill>
                  <a:schemeClr val="bg1"/>
                </a:solidFill>
              </a:rPr>
              <a:t>Overview</a:t>
            </a:r>
          </a:p>
          <a:p>
            <a:r>
              <a:rPr lang="en-US" sz="4400" b="1" dirty="0">
                <a:solidFill>
                  <a:schemeClr val="bg1"/>
                </a:solidFill>
              </a:rPr>
              <a:t>Of the Professional Development Project</a:t>
            </a:r>
          </a:p>
          <a:p>
            <a:endParaRPr lang="en-US" sz="4400" b="1" dirty="0">
              <a:solidFill>
                <a:schemeClr val="bg1"/>
              </a:solidFill>
            </a:endParaRP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800" b="1" dirty="0"/>
          </a:p>
          <a:p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549184-E0AD-E043-8EF2-A5A9E6071719}"/>
              </a:ext>
            </a:extLst>
          </p:cNvPr>
          <p:cNvSpPr txBox="1"/>
          <p:nvPr/>
        </p:nvSpPr>
        <p:spPr>
          <a:xfrm>
            <a:off x="4271159" y="1659285"/>
            <a:ext cx="79208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MT" panose="020B0502020104020203" pitchFamily="34" charset="77"/>
              </a:rPr>
              <a:t>Context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MT" panose="020B0502020104020203" pitchFamily="34" charset="77"/>
              </a:rPr>
              <a:t>Need for the project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MT" panose="020B0502020104020203" pitchFamily="34" charset="77"/>
              </a:rPr>
              <a:t>Aim</a:t>
            </a:r>
            <a:endParaRPr lang="en-GB" sz="3200" dirty="0">
              <a:effectLst/>
              <a:latin typeface="Gill Sans MT" panose="020B0502020104020203" pitchFamily="34" charset="7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MT" panose="020B0502020104020203" pitchFamily="34" charset="77"/>
              </a:rPr>
              <a:t>Project Stages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effectLst/>
                <a:latin typeface="Gill Sans MT" panose="020B0502020104020203" pitchFamily="34" charset="77"/>
              </a:rPr>
              <a:t>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dirty="0">
                <a:latin typeface="Gill Sans MT" panose="020B0502020104020203" pitchFamily="34" charset="77"/>
              </a:rPr>
              <a:t>Future applications</a:t>
            </a:r>
            <a:endParaRPr lang="en-GB" sz="3200" dirty="0">
              <a:effectLst/>
              <a:latin typeface="Gill Sans MT" panose="020B0502020104020203" pitchFamily="34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A139A-6B8C-3A4D-98C8-83A3EF91D115}"/>
              </a:ext>
            </a:extLst>
          </p:cNvPr>
          <p:cNvSpPr txBox="1"/>
          <p:nvPr/>
        </p:nvSpPr>
        <p:spPr>
          <a:xfrm>
            <a:off x="4049486" y="0"/>
            <a:ext cx="106878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50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EE5C862-F644-D944-9AD1-56D455ECBDC7}"/>
              </a:ext>
            </a:extLst>
          </p:cNvPr>
          <p:cNvSpPr/>
          <p:nvPr/>
        </p:nvSpPr>
        <p:spPr>
          <a:xfrm>
            <a:off x="69271" y="1465212"/>
            <a:ext cx="4027714" cy="373676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bg1"/>
                </a:solidFill>
              </a:rPr>
              <a:t>Context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D1857A-0966-0A44-9627-6B76FB5157DE}"/>
              </a:ext>
            </a:extLst>
          </p:cNvPr>
          <p:cNvSpPr/>
          <p:nvPr/>
        </p:nvSpPr>
        <p:spPr>
          <a:xfrm>
            <a:off x="4096985" y="1465211"/>
            <a:ext cx="4027715" cy="37367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Professional development project involving collaboration between a subject specialist lecturer and an EAP practitioner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36B0313-B878-7E4C-9EFC-178743FE9F18}"/>
              </a:ext>
            </a:extLst>
          </p:cNvPr>
          <p:cNvSpPr/>
          <p:nvPr/>
        </p:nvSpPr>
        <p:spPr>
          <a:xfrm>
            <a:off x="8124700" y="1465210"/>
            <a:ext cx="4013860" cy="37367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GCU London: postgraduate campus – predominantly international students from Europe and further afield</a:t>
            </a:r>
          </a:p>
        </p:txBody>
      </p:sp>
    </p:spTree>
    <p:extLst>
      <p:ext uri="{BB962C8B-B14F-4D97-AF65-F5344CB8AC3E}">
        <p14:creationId xmlns:p14="http://schemas.microsoft.com/office/powerpoint/2010/main" val="2956426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2"/>
            <a:ext cx="6965243" cy="636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65243" y="867850"/>
            <a:ext cx="48203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3600" dirty="0"/>
              <a:t>Within its curriculums, GCU supports the incorporation of an international and intercultural dimension into curriculums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893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4711" y="0"/>
            <a:ext cx="3567289" cy="68634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  <a:p>
            <a:pPr algn="ctr"/>
            <a:endParaRPr lang="en-GB" sz="4800" dirty="0">
              <a:solidFill>
                <a:schemeClr val="bg1"/>
              </a:solidFill>
            </a:endParaRP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Need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for the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</a:rPr>
              <a:t>Project</a:t>
            </a:r>
          </a:p>
          <a:p>
            <a:pPr algn="ctr"/>
            <a:endParaRPr lang="en-GB" sz="4800" dirty="0">
              <a:solidFill>
                <a:schemeClr val="bg1"/>
              </a:solidFill>
            </a:endParaRPr>
          </a:p>
          <a:p>
            <a:pPr algn="ctr"/>
            <a:endParaRPr lang="en-GB" sz="4800" dirty="0">
              <a:solidFill>
                <a:schemeClr val="bg1"/>
              </a:solidFill>
            </a:endParaRPr>
          </a:p>
          <a:p>
            <a:pPr algn="ctr"/>
            <a:endParaRPr lang="en-GB" sz="1200" dirty="0">
              <a:solidFill>
                <a:schemeClr val="bg1"/>
              </a:solidFill>
            </a:endParaRP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800" dirty="0">
              <a:solidFill>
                <a:schemeClr val="bg1"/>
              </a:solidFill>
            </a:endParaRPr>
          </a:p>
          <a:p>
            <a:pPr algn="ctr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8622" y="25360"/>
            <a:ext cx="316089" cy="683264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248355" y="578092"/>
            <a:ext cx="747324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The Lecturer: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100" dirty="0"/>
              <a:t>Teaching experience: Thai visitors to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Self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Call for support</a:t>
            </a:r>
          </a:p>
          <a:p>
            <a:endParaRPr lang="en-GB" sz="3200" dirty="0"/>
          </a:p>
          <a:p>
            <a:endParaRPr lang="en-GB" sz="3200" dirty="0"/>
          </a:p>
          <a:p>
            <a:r>
              <a:rPr lang="en-GB" sz="3200" b="1" dirty="0"/>
              <a:t>The EAP/ELT Practitioner: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EMI agenda – what about L1 English lecturers?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“Neutralising language” for international 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3151120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D0F4D3-A38B-1F44-BF0E-73B9B32DCC8B}"/>
              </a:ext>
            </a:extLst>
          </p:cNvPr>
          <p:cNvSpPr txBox="1"/>
          <p:nvPr/>
        </p:nvSpPr>
        <p:spPr>
          <a:xfrm>
            <a:off x="8277101" y="-5417"/>
            <a:ext cx="3914899" cy="686341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  <a:p>
            <a:pPr algn="ctr"/>
            <a:r>
              <a:rPr lang="en-GB" sz="7200" dirty="0">
                <a:solidFill>
                  <a:schemeClr val="bg1"/>
                </a:solidFill>
              </a:rPr>
              <a:t>Aim</a:t>
            </a: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12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  <a:p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B6C0CC-4664-FD4E-8E10-3DD419ECE562}"/>
              </a:ext>
            </a:extLst>
          </p:cNvPr>
          <p:cNvSpPr txBox="1"/>
          <p:nvPr/>
        </p:nvSpPr>
        <p:spPr>
          <a:xfrm>
            <a:off x="8075221" y="0"/>
            <a:ext cx="201879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5112" y="179248"/>
            <a:ext cx="649111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200" b="1" dirty="0"/>
          </a:p>
          <a:p>
            <a:r>
              <a:rPr lang="en-GB" sz="3200" b="1" dirty="0"/>
              <a:t>The Lecturer: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Heighten my awareness of the needs of students who have English as an additional language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/>
          </a:p>
          <a:p>
            <a:endParaRPr lang="en-GB" sz="3200" dirty="0"/>
          </a:p>
          <a:p>
            <a:r>
              <a:rPr lang="en-GB" sz="3200" b="1" dirty="0"/>
              <a:t>The EAP/ELT Practitioner:</a:t>
            </a:r>
            <a:endParaRPr lang="en-GB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/>
              <a:t>To evaluate the usefulness of EAP/ ELT language knowledge and teaching techniques for lecturers</a:t>
            </a:r>
          </a:p>
        </p:txBody>
      </p:sp>
    </p:spTree>
    <p:extLst>
      <p:ext uri="{BB962C8B-B14F-4D97-AF65-F5344CB8AC3E}">
        <p14:creationId xmlns:p14="http://schemas.microsoft.com/office/powerpoint/2010/main" val="13549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452A-22F7-5144-AFC6-238380A1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7" y="1314274"/>
            <a:ext cx="2895709" cy="1325563"/>
          </a:xfrm>
        </p:spPr>
        <p:txBody>
          <a:bodyPr>
            <a:normAutofit/>
          </a:bodyPr>
          <a:lstStyle/>
          <a:p>
            <a:r>
              <a:rPr lang="en-US" b="1" dirty="0"/>
              <a:t>Project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1F2CF-2D0C-A943-A760-7911EDB30E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9930" y="0"/>
            <a:ext cx="4114299" cy="6858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Lecture observation (videoed) &amp; feedback sought from focus groups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Video analysis (language, flow, use of visual materials) &amp; feedback to lecturer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Second lecture observation &amp; feedback sought from focus groups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EA965AF-B9CA-8E48-AFC2-1E9EF4105277}"/>
              </a:ext>
            </a:extLst>
          </p:cNvPr>
          <p:cNvSpPr txBox="1">
            <a:spLocks/>
          </p:cNvSpPr>
          <p:nvPr/>
        </p:nvSpPr>
        <p:spPr>
          <a:xfrm>
            <a:off x="7928755" y="365124"/>
            <a:ext cx="414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D8BB4C-B9CD-AF46-9328-DC53D1B7DB2A}"/>
              </a:ext>
            </a:extLst>
          </p:cNvPr>
          <p:cNvSpPr txBox="1"/>
          <p:nvPr/>
        </p:nvSpPr>
        <p:spPr>
          <a:xfrm>
            <a:off x="3420094" y="0"/>
            <a:ext cx="111824" cy="685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D8AE2-5259-1B46-AF53-87EA32B51E11}"/>
              </a:ext>
            </a:extLst>
          </p:cNvPr>
          <p:cNvSpPr txBox="1"/>
          <p:nvPr/>
        </p:nvSpPr>
        <p:spPr>
          <a:xfrm>
            <a:off x="3398325" y="0"/>
            <a:ext cx="111824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A816F8-31A0-AC4C-9CE1-8F7C7D8B2604}"/>
              </a:ext>
            </a:extLst>
          </p:cNvPr>
          <p:cNvSpPr txBox="1"/>
          <p:nvPr/>
        </p:nvSpPr>
        <p:spPr>
          <a:xfrm>
            <a:off x="7732813" y="0"/>
            <a:ext cx="111824" cy="6858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18BA2B-4D2E-DC4C-BC52-3AD78A9D4FB6}"/>
              </a:ext>
            </a:extLst>
          </p:cNvPr>
          <p:cNvSpPr txBox="1"/>
          <p:nvPr/>
        </p:nvSpPr>
        <p:spPr>
          <a:xfrm>
            <a:off x="7848107" y="0"/>
            <a:ext cx="111824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3D41F9-76D5-4149-A145-63A80B229127}"/>
              </a:ext>
            </a:extLst>
          </p:cNvPr>
          <p:cNvSpPr txBox="1"/>
          <p:nvPr/>
        </p:nvSpPr>
        <p:spPr>
          <a:xfrm>
            <a:off x="3280064" y="0"/>
            <a:ext cx="111824" cy="68580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917" y="0"/>
            <a:ext cx="42008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762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71733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72E8F2F6-4CB6-474B-921E-9462F789827C}"/>
              </a:ext>
            </a:extLst>
          </p:cNvPr>
          <p:cNvSpPr/>
          <p:nvPr/>
        </p:nvSpPr>
        <p:spPr>
          <a:xfrm>
            <a:off x="9640711" y="200322"/>
            <a:ext cx="2122311" cy="21816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Outcomes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65244" y="1471762"/>
            <a:ext cx="45155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b="1" dirty="0"/>
          </a:p>
          <a:p>
            <a:r>
              <a:rPr lang="en-GB" sz="2400" b="1" dirty="0"/>
              <a:t>The Lecturer: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Use of culturally relevant examples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Content of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Student engagement technique</a:t>
            </a:r>
          </a:p>
          <a:p>
            <a:endParaRPr lang="en-GB" sz="2400" dirty="0"/>
          </a:p>
          <a:p>
            <a:r>
              <a:rPr lang="en-GB" sz="2400" b="1" dirty="0"/>
              <a:t>The EAP/ELT Practitioner: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Useful project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Easy to implement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Clear results</a:t>
            </a:r>
          </a:p>
        </p:txBody>
      </p:sp>
    </p:spTree>
    <p:extLst>
      <p:ext uri="{BB962C8B-B14F-4D97-AF65-F5344CB8AC3E}">
        <p14:creationId xmlns:p14="http://schemas.microsoft.com/office/powerpoint/2010/main" val="3571457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622" y="270934"/>
            <a:ext cx="3160889" cy="301413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Challenges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&amp;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Future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25332" y="519289"/>
            <a:ext cx="798124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Challenges: Multiple Priorities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Obtaining money for research/REF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Technological determinism/e-learning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Pressure to increase student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Serve as distractions to what happens in the classroom</a:t>
            </a:r>
          </a:p>
          <a:p>
            <a:endParaRPr lang="en-GB" sz="2800" dirty="0"/>
          </a:p>
          <a:p>
            <a:r>
              <a:rPr lang="en-GB" sz="2800" b="1" dirty="0"/>
              <a:t>The Future: TEF aims to raise esteem for Teaching</a:t>
            </a:r>
          </a:p>
          <a:p>
            <a:endParaRPr lang="en-GB" sz="2800" b="1" dirty="0"/>
          </a:p>
          <a:p>
            <a:r>
              <a:rPr lang="en-GB" sz="2800" b="1" dirty="0"/>
              <a:t>For EAP Practitioner: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Convince others of project benefits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Develop training course/ package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Act in advisory capacity for project development and set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209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6399</TotalTime>
  <Words>330</Words>
  <Application>Microsoft Office PowerPoint</Application>
  <PresentationFormat>Widescreen</PresentationFormat>
  <Paragraphs>133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Gill Sans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Stages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Marciniak</dc:creator>
  <cp:lastModifiedBy>Fiona Aish</cp:lastModifiedBy>
  <cp:revision>176</cp:revision>
  <cp:lastPrinted>2018-11-28T13:27:03Z</cp:lastPrinted>
  <dcterms:created xsi:type="dcterms:W3CDTF">2018-07-12T16:42:37Z</dcterms:created>
  <dcterms:modified xsi:type="dcterms:W3CDTF">2019-04-11T10:48:55Z</dcterms:modified>
</cp:coreProperties>
</file>