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57" r:id="rId4"/>
    <p:sldId id="274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2" r:id="rId18"/>
    <p:sldId id="272" r:id="rId19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son Lisa" initials="RL" lastIdx="0" clrIdx="0">
    <p:extLst>
      <p:ext uri="{19B8F6BF-5375-455C-9EA6-DF929625EA0E}">
        <p15:presenceInfo xmlns:p15="http://schemas.microsoft.com/office/powerpoint/2012/main" userId="S-1-5-21-1664130791-3153540899-3044996548-139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E31F2-9A21-4521-8B8F-9FA7BD54331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8D4333-BE0E-40F4-935F-8B6AB4720CDD}">
      <dgm:prSet phldrT="[Text]"/>
      <dgm:spPr/>
      <dgm:t>
        <a:bodyPr/>
        <a:lstStyle/>
        <a:p>
          <a:r>
            <a:rPr lang="en-US" b="1"/>
            <a:t>Effective, useful </a:t>
          </a:r>
          <a:endParaRPr lang="en-US"/>
        </a:p>
      </dgm:t>
    </dgm:pt>
    <dgm:pt modelId="{0E3FAE34-AAD7-422E-B47E-D06204649D76}" type="parTrans" cxnId="{0639098D-C4A7-4F9B-83FF-C97E63D8BE5F}">
      <dgm:prSet/>
      <dgm:spPr/>
      <dgm:t>
        <a:bodyPr/>
        <a:lstStyle/>
        <a:p>
          <a:endParaRPr lang="en-US"/>
        </a:p>
      </dgm:t>
    </dgm:pt>
    <dgm:pt modelId="{380EA9CF-919B-4545-A26B-0009EA02F920}" type="sibTrans" cxnId="{0639098D-C4A7-4F9B-83FF-C97E63D8BE5F}">
      <dgm:prSet/>
      <dgm:spPr/>
      <dgm:t>
        <a:bodyPr/>
        <a:lstStyle/>
        <a:p>
          <a:endParaRPr lang="en-US"/>
        </a:p>
      </dgm:t>
    </dgm:pt>
    <dgm:pt modelId="{D7B599D1-436C-48C4-BD17-4A8CE4D5B3C0}">
      <dgm:prSet phldrT="[Text]"/>
      <dgm:spPr/>
      <dgm:t>
        <a:bodyPr/>
        <a:lstStyle/>
        <a:p>
          <a:r>
            <a:rPr lang="en-US" b="1"/>
            <a:t>Cognitive</a:t>
          </a:r>
          <a:r>
            <a:rPr lang="en-US"/>
            <a:t>:</a:t>
          </a:r>
        </a:p>
        <a:p>
          <a:r>
            <a:rPr lang="en-US"/>
            <a:t>Developmental</a:t>
          </a:r>
        </a:p>
        <a:p>
          <a:r>
            <a:rPr lang="en-US"/>
            <a:t>dialogic</a:t>
          </a:r>
        </a:p>
        <a:p>
          <a:endParaRPr lang="en-US"/>
        </a:p>
      </dgm:t>
    </dgm:pt>
    <dgm:pt modelId="{4652C202-B126-4853-9252-798A5F8098D8}" type="parTrans" cxnId="{B1A3414E-C472-472D-8035-27BA36F342D0}">
      <dgm:prSet/>
      <dgm:spPr/>
      <dgm:t>
        <a:bodyPr/>
        <a:lstStyle/>
        <a:p>
          <a:endParaRPr lang="en-US"/>
        </a:p>
      </dgm:t>
    </dgm:pt>
    <dgm:pt modelId="{75CAC872-92DF-4578-B4BE-E65835FDCA8B}" type="sibTrans" cxnId="{B1A3414E-C472-472D-8035-27BA36F342D0}">
      <dgm:prSet/>
      <dgm:spPr/>
      <dgm:t>
        <a:bodyPr/>
        <a:lstStyle/>
        <a:p>
          <a:endParaRPr lang="en-US"/>
        </a:p>
      </dgm:t>
    </dgm:pt>
    <dgm:pt modelId="{7BAE0807-0948-4C44-A693-77F18DFA80AB}">
      <dgm:prSet phldrT="[Text]"/>
      <dgm:spPr/>
      <dgm:t>
        <a:bodyPr/>
        <a:lstStyle/>
        <a:p>
          <a:r>
            <a:rPr lang="en-US" b="1"/>
            <a:t>Socio-affective</a:t>
          </a:r>
          <a:r>
            <a:rPr lang="en-US"/>
            <a:t>: motivational</a:t>
          </a:r>
        </a:p>
        <a:p>
          <a:r>
            <a:rPr lang="en-US"/>
            <a:t>personal</a:t>
          </a:r>
        </a:p>
      </dgm:t>
    </dgm:pt>
    <dgm:pt modelId="{193FD051-0A54-4134-A945-0FB0C46A8AB9}" type="parTrans" cxnId="{76D44002-4484-4F91-BBB6-12C4875FD0F0}">
      <dgm:prSet/>
      <dgm:spPr/>
      <dgm:t>
        <a:bodyPr/>
        <a:lstStyle/>
        <a:p>
          <a:endParaRPr lang="en-US"/>
        </a:p>
      </dgm:t>
    </dgm:pt>
    <dgm:pt modelId="{371355CA-FB6D-46ED-B83F-7CDFDC14B1C4}" type="sibTrans" cxnId="{76D44002-4484-4F91-BBB6-12C4875FD0F0}">
      <dgm:prSet/>
      <dgm:spPr/>
      <dgm:t>
        <a:bodyPr/>
        <a:lstStyle/>
        <a:p>
          <a:endParaRPr lang="en-US"/>
        </a:p>
      </dgm:t>
    </dgm:pt>
    <dgm:pt modelId="{6CA9057A-BF85-43C8-B580-3E7AA388F32C}">
      <dgm:prSet phldrT="[Text]"/>
      <dgm:spPr/>
      <dgm:t>
        <a:bodyPr/>
        <a:lstStyle/>
        <a:p>
          <a:r>
            <a:rPr lang="en-US" b="1"/>
            <a:t>Structural:</a:t>
          </a:r>
        </a:p>
        <a:p>
          <a:r>
            <a:rPr lang="en-US" b="0" err="1"/>
            <a:t>Mobilise</a:t>
          </a:r>
          <a:r>
            <a:rPr lang="en-US" b="0"/>
            <a:t> resources</a:t>
          </a:r>
        </a:p>
      </dgm:t>
    </dgm:pt>
    <dgm:pt modelId="{D67BFEFF-E22B-4B2F-AFAE-0CAD41445B96}" type="parTrans" cxnId="{5B3149C2-FB79-4374-8D8C-5BEBB6E39D87}">
      <dgm:prSet/>
      <dgm:spPr/>
      <dgm:t>
        <a:bodyPr/>
        <a:lstStyle/>
        <a:p>
          <a:endParaRPr lang="en-US"/>
        </a:p>
      </dgm:t>
    </dgm:pt>
    <dgm:pt modelId="{A3BF1AD9-9A11-4326-BA14-FE8A53499FA3}" type="sibTrans" cxnId="{5B3149C2-FB79-4374-8D8C-5BEBB6E39D87}">
      <dgm:prSet/>
      <dgm:spPr/>
      <dgm:t>
        <a:bodyPr/>
        <a:lstStyle/>
        <a:p>
          <a:endParaRPr lang="en-US"/>
        </a:p>
      </dgm:t>
    </dgm:pt>
    <dgm:pt modelId="{2F8D9AB8-C4CA-4156-A7B0-B82252E2ACF3}" type="pres">
      <dgm:prSet presAssocID="{BF2E31F2-9A21-4521-8B8F-9FA7BD5433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C11BE-7846-41F1-9EB6-93AA88314D55}" type="pres">
      <dgm:prSet presAssocID="{C08D4333-BE0E-40F4-935F-8B6AB4720CDD}" presName="centerShape" presStyleLbl="node0" presStyleIdx="0" presStyleCnt="1"/>
      <dgm:spPr/>
      <dgm:t>
        <a:bodyPr/>
        <a:lstStyle/>
        <a:p>
          <a:endParaRPr lang="en-US"/>
        </a:p>
      </dgm:t>
    </dgm:pt>
    <dgm:pt modelId="{57314330-902A-46D1-B7CB-88915215C64D}" type="pres">
      <dgm:prSet presAssocID="{4652C202-B126-4853-9252-798A5F8098D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06C49EF-0E47-4E20-9D65-3D72359766DA}" type="pres">
      <dgm:prSet presAssocID="{D7B599D1-436C-48C4-BD17-4A8CE4D5B3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B94C1-DA12-4591-9246-E8B183E1A8B1}" type="pres">
      <dgm:prSet presAssocID="{193FD051-0A54-4134-A945-0FB0C46A8AB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F9234A8-8647-4D12-8047-829906B95CB1}" type="pres">
      <dgm:prSet presAssocID="{7BAE0807-0948-4C44-A693-77F18DFA80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D2D9D-36DD-4CB4-AA23-2350560A9AF2}" type="pres">
      <dgm:prSet presAssocID="{D67BFEFF-E22B-4B2F-AFAE-0CAD41445B9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26E7051-7B9A-4685-97AF-CE28B290DF3D}" type="pres">
      <dgm:prSet presAssocID="{6CA9057A-BF85-43C8-B580-3E7AA388F3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3414E-C472-472D-8035-27BA36F342D0}" srcId="{C08D4333-BE0E-40F4-935F-8B6AB4720CDD}" destId="{D7B599D1-436C-48C4-BD17-4A8CE4D5B3C0}" srcOrd="0" destOrd="0" parTransId="{4652C202-B126-4853-9252-798A5F8098D8}" sibTransId="{75CAC872-92DF-4578-B4BE-E65835FDCA8B}"/>
    <dgm:cxn modelId="{0639098D-C4A7-4F9B-83FF-C97E63D8BE5F}" srcId="{BF2E31F2-9A21-4521-8B8F-9FA7BD543318}" destId="{C08D4333-BE0E-40F4-935F-8B6AB4720CDD}" srcOrd="0" destOrd="0" parTransId="{0E3FAE34-AAD7-422E-B47E-D06204649D76}" sibTransId="{380EA9CF-919B-4545-A26B-0009EA02F920}"/>
    <dgm:cxn modelId="{026FC5E8-B010-409F-9526-8BE26D8916F5}" type="presOf" srcId="{D67BFEFF-E22B-4B2F-AFAE-0CAD41445B96}" destId="{5C5D2D9D-36DD-4CB4-AA23-2350560A9AF2}" srcOrd="0" destOrd="0" presId="urn:microsoft.com/office/officeart/2005/8/layout/radial4"/>
    <dgm:cxn modelId="{CB8BE9AB-E7C4-4B9E-B9FA-4719329ADA2E}" type="presOf" srcId="{4652C202-B126-4853-9252-798A5F8098D8}" destId="{57314330-902A-46D1-B7CB-88915215C64D}" srcOrd="0" destOrd="0" presId="urn:microsoft.com/office/officeart/2005/8/layout/radial4"/>
    <dgm:cxn modelId="{E214F8B7-0161-475B-89F3-6494EB22ABC9}" type="presOf" srcId="{193FD051-0A54-4134-A945-0FB0C46A8AB9}" destId="{47BB94C1-DA12-4591-9246-E8B183E1A8B1}" srcOrd="0" destOrd="0" presId="urn:microsoft.com/office/officeart/2005/8/layout/radial4"/>
    <dgm:cxn modelId="{5B3149C2-FB79-4374-8D8C-5BEBB6E39D87}" srcId="{C08D4333-BE0E-40F4-935F-8B6AB4720CDD}" destId="{6CA9057A-BF85-43C8-B580-3E7AA388F32C}" srcOrd="2" destOrd="0" parTransId="{D67BFEFF-E22B-4B2F-AFAE-0CAD41445B96}" sibTransId="{A3BF1AD9-9A11-4326-BA14-FE8A53499FA3}"/>
    <dgm:cxn modelId="{32506C46-9075-46EE-9F98-3862D4980D7E}" type="presOf" srcId="{C08D4333-BE0E-40F4-935F-8B6AB4720CDD}" destId="{B61C11BE-7846-41F1-9EB6-93AA88314D55}" srcOrd="0" destOrd="0" presId="urn:microsoft.com/office/officeart/2005/8/layout/radial4"/>
    <dgm:cxn modelId="{14428369-1CEF-46E1-A7C8-E2CDCF88ADB5}" type="presOf" srcId="{7BAE0807-0948-4C44-A693-77F18DFA80AB}" destId="{1F9234A8-8647-4D12-8047-829906B95CB1}" srcOrd="0" destOrd="0" presId="urn:microsoft.com/office/officeart/2005/8/layout/radial4"/>
    <dgm:cxn modelId="{76D44002-4484-4F91-BBB6-12C4875FD0F0}" srcId="{C08D4333-BE0E-40F4-935F-8B6AB4720CDD}" destId="{7BAE0807-0948-4C44-A693-77F18DFA80AB}" srcOrd="1" destOrd="0" parTransId="{193FD051-0A54-4134-A945-0FB0C46A8AB9}" sibTransId="{371355CA-FB6D-46ED-B83F-7CDFDC14B1C4}"/>
    <dgm:cxn modelId="{0A367632-E092-4EBA-9010-A128F538420C}" type="presOf" srcId="{D7B599D1-436C-48C4-BD17-4A8CE4D5B3C0}" destId="{C06C49EF-0E47-4E20-9D65-3D72359766DA}" srcOrd="0" destOrd="0" presId="urn:microsoft.com/office/officeart/2005/8/layout/radial4"/>
    <dgm:cxn modelId="{86F1C2BF-8ADD-43BA-96B4-622B52647170}" type="presOf" srcId="{6CA9057A-BF85-43C8-B580-3E7AA388F32C}" destId="{D26E7051-7B9A-4685-97AF-CE28B290DF3D}" srcOrd="0" destOrd="0" presId="urn:microsoft.com/office/officeart/2005/8/layout/radial4"/>
    <dgm:cxn modelId="{652FD40B-C82A-44E3-87DD-A12CBEF792BC}" type="presOf" srcId="{BF2E31F2-9A21-4521-8B8F-9FA7BD543318}" destId="{2F8D9AB8-C4CA-4156-A7B0-B82252E2ACF3}" srcOrd="0" destOrd="0" presId="urn:microsoft.com/office/officeart/2005/8/layout/radial4"/>
    <dgm:cxn modelId="{C6A26D07-B747-4CBF-A434-1EF3146EC635}" type="presParOf" srcId="{2F8D9AB8-C4CA-4156-A7B0-B82252E2ACF3}" destId="{B61C11BE-7846-41F1-9EB6-93AA88314D55}" srcOrd="0" destOrd="0" presId="urn:microsoft.com/office/officeart/2005/8/layout/radial4"/>
    <dgm:cxn modelId="{C1F13761-1D15-4F81-8022-1C4DBDE7B691}" type="presParOf" srcId="{2F8D9AB8-C4CA-4156-A7B0-B82252E2ACF3}" destId="{57314330-902A-46D1-B7CB-88915215C64D}" srcOrd="1" destOrd="0" presId="urn:microsoft.com/office/officeart/2005/8/layout/radial4"/>
    <dgm:cxn modelId="{8ADBFBFF-67F9-4C11-908F-1C4DB8454639}" type="presParOf" srcId="{2F8D9AB8-C4CA-4156-A7B0-B82252E2ACF3}" destId="{C06C49EF-0E47-4E20-9D65-3D72359766DA}" srcOrd="2" destOrd="0" presId="urn:microsoft.com/office/officeart/2005/8/layout/radial4"/>
    <dgm:cxn modelId="{C219F840-74AE-4EAB-A924-3F82EE9AF89A}" type="presParOf" srcId="{2F8D9AB8-C4CA-4156-A7B0-B82252E2ACF3}" destId="{47BB94C1-DA12-4591-9246-E8B183E1A8B1}" srcOrd="3" destOrd="0" presId="urn:microsoft.com/office/officeart/2005/8/layout/radial4"/>
    <dgm:cxn modelId="{EFA0CF60-8ABA-49FC-9A58-575E7BC7B02B}" type="presParOf" srcId="{2F8D9AB8-C4CA-4156-A7B0-B82252E2ACF3}" destId="{1F9234A8-8647-4D12-8047-829906B95CB1}" srcOrd="4" destOrd="0" presId="urn:microsoft.com/office/officeart/2005/8/layout/radial4"/>
    <dgm:cxn modelId="{E95B2EF2-E413-45D2-A4D6-7E8B7A2B9EE2}" type="presParOf" srcId="{2F8D9AB8-C4CA-4156-A7B0-B82252E2ACF3}" destId="{5C5D2D9D-36DD-4CB4-AA23-2350560A9AF2}" srcOrd="5" destOrd="0" presId="urn:microsoft.com/office/officeart/2005/8/layout/radial4"/>
    <dgm:cxn modelId="{04ACD79B-CFB2-4829-B488-D5102590DA14}" type="presParOf" srcId="{2F8D9AB8-C4CA-4156-A7B0-B82252E2ACF3}" destId="{D26E7051-7B9A-4685-97AF-CE28B290DF3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11BE-7846-41F1-9EB6-93AA88314D55}">
      <dsp:nvSpPr>
        <dsp:cNvPr id="0" name=""/>
        <dsp:cNvSpPr/>
      </dsp:nvSpPr>
      <dsp:spPr>
        <a:xfrm>
          <a:off x="2370620" y="2955407"/>
          <a:ext cx="2186600" cy="2186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Effective, useful </a:t>
          </a:r>
          <a:endParaRPr lang="en-US" sz="2700" kern="1200"/>
        </a:p>
      </dsp:txBody>
      <dsp:txXfrm>
        <a:off x="2690840" y="3275627"/>
        <a:ext cx="1546160" cy="1546160"/>
      </dsp:txXfrm>
    </dsp:sp>
    <dsp:sp modelId="{57314330-902A-46D1-B7CB-88915215C64D}">
      <dsp:nvSpPr>
        <dsp:cNvPr id="0" name=""/>
        <dsp:cNvSpPr/>
      </dsp:nvSpPr>
      <dsp:spPr>
        <a:xfrm rot="12900000">
          <a:off x="882999" y="2546331"/>
          <a:ext cx="1760605" cy="6231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C49EF-0E47-4E20-9D65-3D72359766DA}">
      <dsp:nvSpPr>
        <dsp:cNvPr id="0" name=""/>
        <dsp:cNvSpPr/>
      </dsp:nvSpPr>
      <dsp:spPr>
        <a:xfrm>
          <a:off x="3565" y="1522092"/>
          <a:ext cx="2077270" cy="16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Cognitive</a:t>
          </a:r>
          <a:r>
            <a:rPr lang="en-US" sz="1900" kern="120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Developmental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dialogic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238" y="1570765"/>
        <a:ext cx="1979924" cy="1564470"/>
      </dsp:txXfrm>
    </dsp:sp>
    <dsp:sp modelId="{47BB94C1-DA12-4591-9246-E8B183E1A8B1}">
      <dsp:nvSpPr>
        <dsp:cNvPr id="0" name=""/>
        <dsp:cNvSpPr/>
      </dsp:nvSpPr>
      <dsp:spPr>
        <a:xfrm rot="16200000">
          <a:off x="2583618" y="1661045"/>
          <a:ext cx="1760605" cy="6231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234A8-8647-4D12-8047-829906B95CB1}">
      <dsp:nvSpPr>
        <dsp:cNvPr id="0" name=""/>
        <dsp:cNvSpPr/>
      </dsp:nvSpPr>
      <dsp:spPr>
        <a:xfrm>
          <a:off x="2425285" y="261424"/>
          <a:ext cx="2077270" cy="16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Socio-affective</a:t>
          </a:r>
          <a:r>
            <a:rPr lang="en-US" sz="1900" kern="1200"/>
            <a:t>: motivational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personal</a:t>
          </a:r>
        </a:p>
      </dsp:txBody>
      <dsp:txXfrm>
        <a:off x="2473958" y="310097"/>
        <a:ext cx="1979924" cy="1564470"/>
      </dsp:txXfrm>
    </dsp:sp>
    <dsp:sp modelId="{5C5D2D9D-36DD-4CB4-AA23-2350560A9AF2}">
      <dsp:nvSpPr>
        <dsp:cNvPr id="0" name=""/>
        <dsp:cNvSpPr/>
      </dsp:nvSpPr>
      <dsp:spPr>
        <a:xfrm rot="19500000">
          <a:off x="4284236" y="2546331"/>
          <a:ext cx="1760605" cy="6231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E7051-7B9A-4685-97AF-CE28B290DF3D}">
      <dsp:nvSpPr>
        <dsp:cNvPr id="0" name=""/>
        <dsp:cNvSpPr/>
      </dsp:nvSpPr>
      <dsp:spPr>
        <a:xfrm>
          <a:off x="4847006" y="1522092"/>
          <a:ext cx="2077270" cy="1661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Structural: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err="1"/>
            <a:t>Mobilise</a:t>
          </a:r>
          <a:r>
            <a:rPr lang="en-US" sz="1900" b="0" kern="1200"/>
            <a:t> resources</a:t>
          </a:r>
        </a:p>
      </dsp:txBody>
      <dsp:txXfrm>
        <a:off x="4895679" y="1570765"/>
        <a:ext cx="1979924" cy="156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D073-51F0-4CDA-9A3A-A6F5E058795A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D0139-BC91-4838-BF29-B2EB444E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F9BD-8828-46E1-B00F-5D05EAAACBE9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841BB-D551-4B7E-A7B8-35EC109F9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9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Read submission first – don’t get bogged down with language errors!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02D0-D5DC-464D-B73A-610C6ED6F1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7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leigh@nottingham.ac.uk" TargetMode="External"/><Relationship Id="rId2" Type="http://schemas.openxmlformats.org/officeDocument/2006/relationships/hyperlink" Target="mailto:richard.lee@nottingham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sa.robinson@nottingham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C1F2EE-9F2C-45AA-84E8-A1DE5C407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E08CC-3B26-4FC8-A07D-B58CBE490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4D381-0BAB-445E-9E77-90AB789E9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718E8-55AA-4B97-B0F7-AE5CF7989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5068568" cy="3135379"/>
          </a:xfrm>
        </p:spPr>
        <p:txBody>
          <a:bodyPr>
            <a:normAutofit/>
          </a:bodyPr>
          <a:lstStyle/>
          <a:p>
            <a:r>
              <a:rPr lang="en-GB" sz="4700"/>
              <a:t/>
            </a:r>
            <a:br>
              <a:rPr lang="en-GB" sz="4700"/>
            </a:br>
            <a:r>
              <a:rPr lang="en-GB" sz="4700" b="1"/>
              <a:t>Feedback as a developmental process</a:t>
            </a:r>
            <a:br>
              <a:rPr lang="en-GB" sz="4700" b="1"/>
            </a:br>
            <a:endParaRPr lang="en-GB" sz="47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33" y="4794811"/>
            <a:ext cx="5068567" cy="7970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Richard, Lee, Sandra Leigh &amp; Lisa Robinson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DEB938-4D34-4A47-B268-0E3467680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417BB0-87D9-4E1F-B85C-D130A56261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0F15C6-AE3E-4CCF-A16E-3C70A74F4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6D3942-7761-4954-8B42-9CB25A7F4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4E5A167-47F8-4EB6-BE4B-3AA08ED5B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19" y="2730320"/>
            <a:ext cx="3357629" cy="1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5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/>
              <a:t>When to correct? When to suggest? </a:t>
            </a:r>
            <a:br>
              <a:rPr lang="en-GB" sz="3200" b="1"/>
            </a:br>
            <a:r>
              <a:rPr lang="en-GB" sz="3200" b="1"/>
              <a:t>(Direct/indirect feedback)</a:t>
            </a:r>
            <a:br>
              <a:rPr lang="en-GB" sz="3200" b="1"/>
            </a:br>
            <a:r>
              <a:rPr lang="en-GB" sz="3200" b="1"/>
              <a:t>Dana Ferris (2006)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574291"/>
              </p:ext>
            </p:extLst>
          </p:nvPr>
        </p:nvGraphicFramePr>
        <p:xfrm>
          <a:off x="1066800" y="2055209"/>
          <a:ext cx="9906000" cy="348961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517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bg1"/>
                          </a:solidFill>
                        </a:rPr>
                        <a:t>Treatable </a:t>
                      </a:r>
                      <a:r>
                        <a:rPr lang="en-GB" sz="2400">
                          <a:solidFill>
                            <a:srgbClr val="FF0000"/>
                          </a:solidFill>
                        </a:rPr>
                        <a:t>(Indirect)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Untreatable </a:t>
                      </a:r>
                      <a:r>
                        <a:rPr lang="en-GB" sz="2400">
                          <a:solidFill>
                            <a:srgbClr val="FF0000"/>
                          </a:solidFill>
                        </a:rPr>
                        <a:t>(Direct)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r>
                        <a:rPr lang="en-GB" sz="2400"/>
                        <a:t>Verb tense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Word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r>
                        <a:rPr lang="en-GB" sz="2400"/>
                        <a:t>Run-on sentences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r>
                        <a:rPr lang="en-GB" sz="2400"/>
                        <a:t>Fragments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Sentence structure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r>
                        <a:rPr lang="en-GB" sz="2400"/>
                        <a:t>Noun endings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r>
                        <a:rPr lang="en-GB" sz="2400"/>
                        <a:t>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r>
                        <a:rPr lang="en-GB" sz="2400"/>
                        <a:t>Pronouns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99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‘unclear’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Give ‘</a:t>
            </a:r>
            <a:r>
              <a:rPr lang="en-GB" sz="2800" err="1"/>
              <a:t>em</a:t>
            </a:r>
            <a:r>
              <a:rPr lang="en-GB" sz="2800"/>
              <a:t> a clue!</a:t>
            </a:r>
          </a:p>
          <a:p>
            <a:endParaRPr lang="en-GB" sz="2800"/>
          </a:p>
          <a:p>
            <a:endParaRPr lang="en-GB" sz="2800"/>
          </a:p>
        </p:txBody>
      </p:sp>
      <p:sp>
        <p:nvSpPr>
          <p:cNvPr id="4" name="Oval Callout 3"/>
          <p:cNvSpPr/>
          <p:nvPr/>
        </p:nvSpPr>
        <p:spPr>
          <a:xfrm>
            <a:off x="6087980" y="2683042"/>
            <a:ext cx="4832684" cy="2959769"/>
          </a:xfrm>
          <a:prstGeom prst="wedgeEllipseCallout">
            <a:avLst>
              <a:gd name="adj1" fmla="val -33311"/>
              <a:gd name="adj2" fmla="val 600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/>
              <a:t>fdhd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978316" y="3537284"/>
            <a:ext cx="3236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I don’t know what you mean. What do I have to change?</a:t>
            </a:r>
          </a:p>
        </p:txBody>
      </p:sp>
    </p:spTree>
    <p:extLst>
      <p:ext uri="{BB962C8B-B14F-4D97-AF65-F5344CB8AC3E}">
        <p14:creationId xmlns:p14="http://schemas.microsoft.com/office/powerpoint/2010/main" val="78963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Different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Positive/negative balance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321716" y="2859111"/>
            <a:ext cx="5117721" cy="2550016"/>
          </a:xfrm>
          <a:prstGeom prst="wedgeEllipse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Some tutors highlight the good things you did, for example ‘nice academic sentence’ and that’s helpful. I keep doing that.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774287" y="1073218"/>
            <a:ext cx="3670479" cy="2047740"/>
          </a:xfrm>
          <a:prstGeom prst="wedgeEllipse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It makes me happy. At least I did something good.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68225" y="4258615"/>
            <a:ext cx="4659490" cy="1828800"/>
          </a:xfrm>
          <a:prstGeom prst="wedgeEllipse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It makes me feel proud and I remember to repeat this kind of thing.</a:t>
            </a:r>
          </a:p>
        </p:txBody>
      </p:sp>
    </p:spTree>
    <p:extLst>
      <p:ext uri="{BB962C8B-B14F-4D97-AF65-F5344CB8AC3E}">
        <p14:creationId xmlns:p14="http://schemas.microsoft.com/office/powerpoint/2010/main" val="181078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154" y="2217721"/>
            <a:ext cx="4956017" cy="145241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sz="11200"/>
              <a:t>Praise the positive </a:t>
            </a:r>
          </a:p>
          <a:p>
            <a:endParaRPr lang="en-GB" sz="11200"/>
          </a:p>
          <a:p>
            <a:r>
              <a:rPr lang="en-GB" sz="11200"/>
              <a:t>Re-read your feedback when you finish before sending it to the student</a:t>
            </a:r>
          </a:p>
          <a:p>
            <a:r>
              <a:rPr lang="en-GB" sz="11200"/>
              <a:t>Consider colour-coding common errors</a:t>
            </a:r>
          </a:p>
          <a:p>
            <a:endParaRPr lang="en-GB" sz="11200"/>
          </a:p>
          <a:p>
            <a:endParaRPr lang="en-GB" sz="6700"/>
          </a:p>
          <a:p>
            <a:pPr marL="0" indent="0">
              <a:buNone/>
            </a:pPr>
            <a:endParaRPr lang="en-GB"/>
          </a:p>
        </p:txBody>
      </p:sp>
      <p:pic>
        <p:nvPicPr>
          <p:cNvPr id="1026" name="Picture 2" descr="Image result for angry teacher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2" y="2697203"/>
            <a:ext cx="4333675" cy="31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0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Dialling back . . . </a:t>
            </a: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246549" y="3808927"/>
            <a:ext cx="8667815" cy="2368283"/>
          </a:xfrm>
          <a:prstGeom prst="wedgeEllipse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If it’s wrong once, don’t write the same thing over and over or I don’t think about it. I don’t discover the mistake for myself. If it’s written each time, I correct it without thinking. </a:t>
            </a:r>
            <a:r>
              <a:rPr lang="en-GB" sz="2400">
                <a:solidFill>
                  <a:srgbClr val="FF0000"/>
                </a:solidFill>
              </a:rPr>
              <a:t>I can’t notice it.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2543" y="1872528"/>
            <a:ext cx="4748011" cy="1864214"/>
          </a:xfrm>
          <a:prstGeom prst="wedgeRoundRectCallout">
            <a:avLst>
              <a:gd name="adj1" fmla="val -27553"/>
              <a:gd name="adj2" fmla="val 71326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It frustrates me when I get a lot of comments related to one grammar  point. Just give one comment.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6442" y="1612232"/>
            <a:ext cx="43434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1771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Process writing: interim submission are drafts, and not the final piece</a:t>
            </a:r>
          </a:p>
        </p:txBody>
      </p:sp>
    </p:spTree>
    <p:extLst>
      <p:ext uri="{BB962C8B-B14F-4D97-AF65-F5344CB8AC3E}">
        <p14:creationId xmlns:p14="http://schemas.microsoft.com/office/powerpoint/2010/main" val="159569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Finally,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Each student and each submission is different and (hopefully) represents a lot of hard work. Be open to different approaches and styles both in terms of student submissions and your own feedback. 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58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Bibliography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9787"/>
            <a:ext cx="10058400" cy="487534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GB"/>
              <a:t> Bitchener, J., Young, S., &amp; Cameron, D. (2005). The effect of different types of corrective feedback on ESL student writing. Journal of Second Language Writing, 14 (3), 191-205.</a:t>
            </a:r>
            <a:endParaRPr lang="en-US"/>
          </a:p>
          <a:p>
            <a:pPr marL="0" indent="0">
              <a:lnSpc>
                <a:spcPct val="120000"/>
              </a:lnSpc>
              <a:buNone/>
            </a:pPr>
            <a:r>
              <a:rPr lang="en-GB"/>
              <a:t>Chandler, J. (2003). The efficacy of various kinds of error feedback for improvement in the accuracy and fluency of L2 student writing. Journal of Second Language Writing, 12 (3), 267–296.</a:t>
            </a:r>
          </a:p>
          <a:p>
            <a:pPr>
              <a:buNone/>
            </a:pPr>
            <a:r>
              <a:rPr lang="en-GB"/>
              <a:t>Dawson, P., Henderson, M., Mahoney, P., Phillips, M., Ryan, T., Boud, D. &amp; Molloy, E. (2019) What makes for effective feedback: staff and student perspectives, </a:t>
            </a:r>
            <a:r>
              <a:rPr lang="en-GB" i="1"/>
              <a:t>Assessment &amp; Evaluation in Higher Education, 44:1, 25-36, DOI: 10.1080/02602938.2018.1467877</a:t>
            </a:r>
            <a:endParaRPr lang="en-GB"/>
          </a:p>
          <a:p>
            <a:pPr marL="0" indent="0">
              <a:lnSpc>
                <a:spcPct val="120000"/>
              </a:lnSpc>
              <a:buNone/>
            </a:pPr>
            <a:r>
              <a:rPr lang="en-GB"/>
              <a:t>Ellis, R. (2008). A typology of written corrective feedback types. ELT Journal, 63 (2), 97–107.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/>
              <a:t>Ferris, D. (1996). The Case for Grammar Correction in L2 Writing Classes: A Response to Truscott (1996). Journal of Second Language Writing, 8 (1), 1-11.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/>
              <a:t>Ferris, D. &amp; Roberts, B. (2001). Error feedback in L2 writing classes: How explicit does it need to be? Journal of Second Language Writing, 10 (3), 161–184.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/>
              <a:t>Ferris, D. (2006). Does error feedback help student writers? New evidence on the short- and long-term effects of written error correction. In K. Hyland &amp; F. Hyland (Eds.), </a:t>
            </a:r>
            <a:r>
              <a:rPr lang="en-GB" i="1"/>
              <a:t>Feedback in Second Language Writing </a:t>
            </a:r>
            <a:r>
              <a:rPr lang="en-GB"/>
              <a:t>(pp. 81-104). Cambridge: Cambridge University Press.</a:t>
            </a:r>
          </a:p>
          <a:p>
            <a:pPr>
              <a:buNone/>
            </a:pPr>
            <a:r>
              <a:rPr lang="en-GB"/>
              <a:t>Steen-Utheim, A. &amp; Hopfenbeck, T. (2019) To do or not to do with feedback. A study of undergraduate students’ engagement and use of feedback within a portfolio assessment design. </a:t>
            </a:r>
            <a:r>
              <a:rPr lang="en-GB" i="1"/>
              <a:t>Assessment &amp; Evaluation in Higher Education</a:t>
            </a:r>
            <a:r>
              <a:rPr lang="en-GB"/>
              <a:t>, </a:t>
            </a:r>
            <a:r>
              <a:rPr lang="en-GB" i="1"/>
              <a:t>44:1, 80-96</a:t>
            </a:r>
            <a:r>
              <a:rPr lang="en-GB"/>
              <a:t>, DOI: 10.1080/02602938.2018.1476669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/>
              <a:t>Yang, M., &amp; Carless, D. (2013). The feedback triangle and the enhancement of dialogic feedback processes. </a:t>
            </a:r>
            <a:r>
              <a:rPr lang="en-GB" i="1"/>
              <a:t>Teaching in Higher Education</a:t>
            </a:r>
            <a:r>
              <a:rPr lang="en-GB"/>
              <a:t>, </a:t>
            </a:r>
            <a:r>
              <a:rPr lang="en-GB" i="1"/>
              <a:t>18</a:t>
            </a:r>
            <a:r>
              <a:rPr lang="en-GB"/>
              <a:t>(3), 285–297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7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It’s good to talk….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hlinkClick r:id="rId2"/>
              </a:rPr>
              <a:t>richard.lee@nottingham.ac.uk</a:t>
            </a:r>
            <a:endParaRPr lang="en-GB" sz="2800"/>
          </a:p>
          <a:p>
            <a:endParaRPr lang="en-GB" sz="2800"/>
          </a:p>
          <a:p>
            <a:r>
              <a:rPr lang="en-GB" sz="2800">
                <a:hlinkClick r:id="rId3"/>
              </a:rPr>
              <a:t>sandra.leigh@nottingham.ac.uk</a:t>
            </a:r>
            <a:endParaRPr lang="en-GB" sz="2800"/>
          </a:p>
          <a:p>
            <a:endParaRPr lang="en-GB" sz="2800"/>
          </a:p>
          <a:p>
            <a:r>
              <a:rPr lang="en-GB" sz="2800">
                <a:hlinkClick r:id="rId4"/>
              </a:rPr>
              <a:t>lisa.robinson@nottingham.ac.uk</a:t>
            </a:r>
            <a:endParaRPr lang="en-GB" sz="2800"/>
          </a:p>
          <a:p>
            <a:pPr marL="0" indent="0">
              <a:buNone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99442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81" y="287148"/>
            <a:ext cx="3932237" cy="657085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1" y="287149"/>
            <a:ext cx="762000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9776"/>
            <a:ext cx="7939881" cy="32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/>
            </a:r>
            <a:br>
              <a:rPr lang="en-GB" b="1"/>
            </a:br>
            <a:r>
              <a:rPr lang="en-GB" b="1"/>
              <a:t>Raising Awareness - which persona are you?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i="1"/>
              <a:t>The Rusher</a:t>
            </a:r>
            <a:r>
              <a:rPr lang="en-GB"/>
              <a:t> </a:t>
            </a:r>
          </a:p>
          <a:p>
            <a:r>
              <a:rPr lang="en-GB" b="1" i="1"/>
              <a:t>Doctor General</a:t>
            </a:r>
            <a:r>
              <a:rPr lang="en-GB"/>
              <a:t> </a:t>
            </a:r>
          </a:p>
          <a:p>
            <a:r>
              <a:rPr lang="en-GB" b="1" i="1"/>
              <a:t>The </a:t>
            </a:r>
            <a:r>
              <a:rPr lang="en-GB" b="1" i="1" err="1"/>
              <a:t>Markinator</a:t>
            </a:r>
            <a:r>
              <a:rPr lang="en-GB" b="1" i="1"/>
              <a:t> </a:t>
            </a:r>
          </a:p>
          <a:p>
            <a:r>
              <a:rPr lang="en-GB" b="1" i="1"/>
              <a:t>Passive Aggressive, right?</a:t>
            </a:r>
          </a:p>
          <a:p>
            <a:r>
              <a:rPr lang="en-GB" b="1" i="1"/>
              <a:t>The Riddler</a:t>
            </a:r>
          </a:p>
          <a:p>
            <a:r>
              <a:rPr lang="en-GB" b="1" i="1"/>
              <a:t>The Chef</a:t>
            </a:r>
          </a:p>
        </p:txBody>
      </p:sp>
      <p:pic>
        <p:nvPicPr>
          <p:cNvPr id="6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1110FE55-FD76-4A08-883C-FAB9A32B6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401" y="2063901"/>
            <a:ext cx="2678339" cy="30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30" y="727823"/>
            <a:ext cx="3329150" cy="5402353"/>
          </a:xfrm>
        </p:spPr>
        <p:txBody>
          <a:bodyPr>
            <a:normAutofit/>
          </a:bodyPr>
          <a:lstStyle/>
          <a:p>
            <a:r>
              <a:rPr lang="en-GB" b="1"/>
              <a:t>Theory on Good Practice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71380"/>
              </p:ext>
            </p:extLst>
          </p:nvPr>
        </p:nvGraphicFramePr>
        <p:xfrm>
          <a:off x="4521614" y="727823"/>
          <a:ext cx="6927842" cy="540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2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Recap on Good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In groups, briefly identify 1 or 2 practical tips that makes feedback  . . . </a:t>
            </a:r>
          </a:p>
          <a:p>
            <a:r>
              <a:rPr lang="en-GB"/>
              <a:t>developmental and informative (feedback </a:t>
            </a:r>
            <a:r>
              <a:rPr lang="en-GB" b="1"/>
              <a:t>for </a:t>
            </a:r>
            <a:r>
              <a:rPr lang="en-GB"/>
              <a:t>learning)</a:t>
            </a:r>
          </a:p>
          <a:p>
            <a:pPr lvl="1"/>
            <a:r>
              <a:rPr lang="en-US" i="1">
                <a:solidFill>
                  <a:srgbClr val="0070C0"/>
                </a:solidFill>
              </a:rPr>
              <a:t>I think this is a good opportunity to use the word </a:t>
            </a:r>
            <a:r>
              <a:rPr lang="en-US" b="1" i="1">
                <a:solidFill>
                  <a:srgbClr val="0070C0"/>
                </a:solidFill>
              </a:rPr>
              <a:t>multifactorial</a:t>
            </a:r>
            <a:r>
              <a:rPr lang="en-US" i="1">
                <a:solidFill>
                  <a:srgbClr val="0070C0"/>
                </a:solidFill>
              </a:rPr>
              <a:t> here</a:t>
            </a:r>
            <a:endParaRPr lang="en-GB" i="1">
              <a:solidFill>
                <a:srgbClr val="0070C0"/>
              </a:solidFill>
            </a:endParaRPr>
          </a:p>
          <a:p>
            <a:r>
              <a:rPr lang="en-GB"/>
              <a:t>motivational and supports learners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If you remove this, it makes the next sentence link better 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Very good range (references)</a:t>
            </a:r>
            <a:endParaRPr lang="en-GB">
              <a:solidFill>
                <a:srgbClr val="0070C0"/>
              </a:solidFill>
            </a:endParaRPr>
          </a:p>
          <a:p>
            <a:r>
              <a:rPr lang="en-GB"/>
              <a:t>contextualised and personalised</a:t>
            </a:r>
          </a:p>
          <a:p>
            <a:pPr lvl="1"/>
            <a:r>
              <a:rPr lang="en-GB">
                <a:solidFill>
                  <a:srgbClr val="0070C0"/>
                </a:solidFill>
              </a:rPr>
              <a:t>For this submission . . . </a:t>
            </a:r>
          </a:p>
          <a:p>
            <a:r>
              <a:rPr lang="en-GB"/>
              <a:t>dialogic and flexible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What do you think? Do you agree with them? </a:t>
            </a:r>
            <a:endParaRPr lang="en-GB">
              <a:solidFill>
                <a:srgbClr val="0070C0"/>
              </a:solidFill>
            </a:endParaRPr>
          </a:p>
          <a:p>
            <a:r>
              <a:rPr lang="en-GB"/>
              <a:t>creatively and effectively mobilise resources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The info you showed me on mindfulness and QMC? </a:t>
            </a:r>
            <a:endParaRPr lang="en-GB">
              <a:solidFill>
                <a:srgbClr val="0070C0"/>
              </a:solidFill>
            </a:endParaRPr>
          </a:p>
          <a:p>
            <a:pPr lvl="1"/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/>
              <a:t>Sample Feedback 1- Clinical Nutrition</a:t>
            </a:r>
            <a:r>
              <a:rPr lang="en-GB" sz="400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/>
              <a:t>Read sample 1; what are your first impressions of the feedback?</a:t>
            </a:r>
          </a:p>
          <a:p>
            <a:pPr marL="0" indent="0">
              <a:buNone/>
            </a:pPr>
            <a:r>
              <a:rPr lang="en-GB" b="1"/>
              <a:t>Is it:</a:t>
            </a:r>
          </a:p>
          <a:p>
            <a:r>
              <a:rPr lang="en-GB"/>
              <a:t>developmental and informative?</a:t>
            </a:r>
          </a:p>
          <a:p>
            <a:r>
              <a:rPr lang="en-GB"/>
              <a:t>contextualised and personalised?</a:t>
            </a:r>
          </a:p>
          <a:p>
            <a:r>
              <a:rPr lang="en-GB"/>
              <a:t>Dialogic and motivational?</a:t>
            </a:r>
          </a:p>
          <a:p>
            <a:pPr marL="0" indent="0">
              <a:buNone/>
            </a:pPr>
            <a:r>
              <a:rPr lang="en-GB" b="1"/>
              <a:t>Does it:</a:t>
            </a:r>
          </a:p>
          <a:p>
            <a:r>
              <a:rPr lang="en-GB"/>
              <a:t>support learners and feed forward into later learning?</a:t>
            </a:r>
          </a:p>
          <a:p>
            <a:pPr marL="0" indent="0">
              <a:buNone/>
            </a:pPr>
            <a:r>
              <a:rPr lang="en-GB" b="1"/>
              <a:t>Any other comments?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/>
              <a:t>Sample Feedback 2 – Information Management </a:t>
            </a:r>
            <a:endParaRPr lang="en-GB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b="1"/>
          </a:p>
          <a:p>
            <a:r>
              <a:rPr lang="en-GB"/>
              <a:t>Read the second sample by the same tutor to a different student. What aspects could you comment on in relation to genre, criticality and language? (See ‘suggested areas’ sheet.)  </a:t>
            </a:r>
          </a:p>
          <a:p>
            <a:endParaRPr lang="en-GB"/>
          </a:p>
          <a:p>
            <a:r>
              <a:rPr lang="en-GB"/>
              <a:t>Looking at the feedback the student received, has the marking tutor picked up on any areas you identified?  </a:t>
            </a:r>
          </a:p>
          <a:p>
            <a:endParaRPr lang="en-GB"/>
          </a:p>
          <a:p>
            <a:r>
              <a:rPr lang="en-GB"/>
              <a:t>Are there any similarities and differences between the 2 feedback samples? For example, in </a:t>
            </a:r>
            <a:r>
              <a:rPr lang="en-GB" i="1"/>
              <a:t>style</a:t>
            </a:r>
            <a:r>
              <a:rPr lang="en-GB"/>
              <a:t>, </a:t>
            </a:r>
            <a:r>
              <a:rPr lang="en-GB" i="1"/>
              <a:t>number of comments</a:t>
            </a:r>
            <a:r>
              <a:rPr lang="en-GB"/>
              <a:t>, </a:t>
            </a:r>
            <a:r>
              <a:rPr lang="en-GB" i="1"/>
              <a:t>type of comments</a:t>
            </a:r>
            <a:r>
              <a:rPr lang="en-GB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0751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Plenary Discussion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What are the challenges with providing effective feedback to our EAP students?</a:t>
            </a:r>
          </a:p>
          <a:p>
            <a:pPr lvl="0"/>
            <a:r>
              <a:rPr lang="en-GB"/>
              <a:t>How can feedback also be a developmental process for the tutor?</a:t>
            </a:r>
          </a:p>
          <a:p>
            <a:pPr lvl="0"/>
            <a:r>
              <a:rPr lang="en-GB"/>
              <a:t>Are there any gaps in your feedback practice that you would like to address?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Top tips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Read the whole text first to inform genre and criticality comments </a:t>
            </a:r>
          </a:p>
          <a:p>
            <a:endParaRPr lang="en-GB" sz="2800"/>
          </a:p>
          <a:p>
            <a:r>
              <a:rPr lang="en-GB" sz="2800"/>
              <a:t>If using a correction code, make sure the students have access to it and understand it!</a:t>
            </a:r>
          </a:p>
        </p:txBody>
      </p:sp>
    </p:spTree>
    <p:extLst>
      <p:ext uri="{BB962C8B-B14F-4D97-AF65-F5344CB8AC3E}">
        <p14:creationId xmlns:p14="http://schemas.microsoft.com/office/powerpoint/2010/main" val="2370997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588</Words>
  <Application>Microsoft Office PowerPoint</Application>
  <PresentationFormat>Widescreen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Garamond</vt:lpstr>
      <vt:lpstr>Savon</vt:lpstr>
      <vt:lpstr> Feedback as a developmental process </vt:lpstr>
      <vt:lpstr>PowerPoint Presentation</vt:lpstr>
      <vt:lpstr> Raising Awareness - which persona are you? </vt:lpstr>
      <vt:lpstr>Theory on Good Practice</vt:lpstr>
      <vt:lpstr>Recap on Good Practice</vt:lpstr>
      <vt:lpstr>Sample Feedback 1- Clinical Nutrition </vt:lpstr>
      <vt:lpstr>Sample Feedback 2 – Information Management </vt:lpstr>
      <vt:lpstr>Plenary Discussion </vt:lpstr>
      <vt:lpstr>Top tips </vt:lpstr>
      <vt:lpstr>When to correct? When to suggest?  (Direct/indirect feedback) Dana Ferris (2006)</vt:lpstr>
      <vt:lpstr>‘unclear’</vt:lpstr>
      <vt:lpstr>Different styles</vt:lpstr>
      <vt:lpstr>Tips</vt:lpstr>
      <vt:lpstr>Dialling back . . . </vt:lpstr>
      <vt:lpstr>And…</vt:lpstr>
      <vt:lpstr>Finally, . . .</vt:lpstr>
      <vt:lpstr>Bibliography</vt:lpstr>
      <vt:lpstr>It’s good to talk….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as a developmental process</dc:title>
  <dc:creator>Richard Lee</dc:creator>
  <cp:lastModifiedBy>Sandra Leigh</cp:lastModifiedBy>
  <cp:revision>2</cp:revision>
  <cp:lastPrinted>2018-07-19T14:02:45Z</cp:lastPrinted>
  <dcterms:created xsi:type="dcterms:W3CDTF">2018-07-17T09:09:36Z</dcterms:created>
  <dcterms:modified xsi:type="dcterms:W3CDTF">2019-04-11T15:00:06Z</dcterms:modified>
</cp:coreProperties>
</file>