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25"/>
  </p:notesMasterIdLst>
  <p:handoutMasterIdLst>
    <p:handoutMasterId r:id="rId26"/>
  </p:handoutMasterIdLst>
  <p:sldIdLst>
    <p:sldId id="256" r:id="rId2"/>
    <p:sldId id="289" r:id="rId3"/>
    <p:sldId id="316" r:id="rId4"/>
    <p:sldId id="257" r:id="rId5"/>
    <p:sldId id="337" r:id="rId6"/>
    <p:sldId id="348" r:id="rId7"/>
    <p:sldId id="299" r:id="rId8"/>
    <p:sldId id="275" r:id="rId9"/>
    <p:sldId id="280" r:id="rId10"/>
    <p:sldId id="339" r:id="rId11"/>
    <p:sldId id="278" r:id="rId12"/>
    <p:sldId id="349" r:id="rId13"/>
    <p:sldId id="302" r:id="rId14"/>
    <p:sldId id="307" r:id="rId15"/>
    <p:sldId id="268" r:id="rId16"/>
    <p:sldId id="346" r:id="rId17"/>
    <p:sldId id="291" r:id="rId18"/>
    <p:sldId id="342" r:id="rId19"/>
    <p:sldId id="350" r:id="rId20"/>
    <p:sldId id="344" r:id="rId21"/>
    <p:sldId id="345" r:id="rId22"/>
    <p:sldId id="338" r:id="rId23"/>
    <p:sldId id="262"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 id="{A7A077CD-DD64-4614-B24A-5944E8EBD92D}">
          <p14:sldIdLst>
            <p14:sldId id="256"/>
            <p14:sldId id="289"/>
            <p14:sldId id="316"/>
            <p14:sldId id="257"/>
            <p14:sldId id="337"/>
            <p14:sldId id="348"/>
            <p14:sldId id="299"/>
            <p14:sldId id="275"/>
            <p14:sldId id="280"/>
            <p14:sldId id="339"/>
          </p14:sldIdLst>
        </p14:section>
        <p14:section name="Untitled Section" id="{26D6648C-AE02-44F3-BB5B-A134AF481024}">
          <p14:sldIdLst>
            <p14:sldId id="278"/>
            <p14:sldId id="349"/>
            <p14:sldId id="302"/>
            <p14:sldId id="307"/>
            <p14:sldId id="268"/>
            <p14:sldId id="346"/>
            <p14:sldId id="291"/>
            <p14:sldId id="342"/>
            <p14:sldId id="350"/>
            <p14:sldId id="344"/>
            <p14:sldId id="345"/>
            <p14:sldId id="338"/>
            <p14:sldId id="26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86032" autoAdjust="0"/>
  </p:normalViewPr>
  <p:slideViewPr>
    <p:cSldViewPr snapToGrid="0" snapToObjects="1">
      <p:cViewPr varScale="1">
        <p:scale>
          <a:sx n="96" d="100"/>
          <a:sy n="96" d="100"/>
        </p:scale>
        <p:origin x="-19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E48019-35E1-4BED-95E4-D79404313A97}" type="datetimeFigureOut">
              <a:rPr lang="en-GB" smtClean="0"/>
              <a:t>15/05/19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2964B3-18D2-48B5-BF90-8155CF14FCF3}" type="slidenum">
              <a:rPr lang="en-GB" smtClean="0"/>
              <a:t>‹#›</a:t>
            </a:fld>
            <a:endParaRPr lang="en-GB"/>
          </a:p>
        </p:txBody>
      </p:sp>
    </p:spTree>
    <p:extLst>
      <p:ext uri="{BB962C8B-B14F-4D97-AF65-F5344CB8AC3E}">
        <p14:creationId xmlns:p14="http://schemas.microsoft.com/office/powerpoint/2010/main" val="88754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0D1B81-A1CA-439A-ACF7-D886CEA6ED1A}" type="datetimeFigureOut">
              <a:rPr lang="en-GB" smtClean="0"/>
              <a:t>15/05/19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741559-4C79-4324-87AE-EFA0CE2FB510}" type="slidenum">
              <a:rPr lang="en-GB" smtClean="0"/>
              <a:t>‹#›</a:t>
            </a:fld>
            <a:endParaRPr lang="en-GB"/>
          </a:p>
        </p:txBody>
      </p:sp>
    </p:spTree>
    <p:extLst>
      <p:ext uri="{BB962C8B-B14F-4D97-AF65-F5344CB8AC3E}">
        <p14:creationId xmlns:p14="http://schemas.microsoft.com/office/powerpoint/2010/main" val="23985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741559-4C79-4324-87AE-EFA0CE2FB510}" type="slidenum">
              <a:rPr lang="en-GB" smtClean="0"/>
              <a:t>1</a:t>
            </a:fld>
            <a:endParaRPr lang="en-GB"/>
          </a:p>
        </p:txBody>
      </p:sp>
    </p:spTree>
    <p:extLst>
      <p:ext uri="{BB962C8B-B14F-4D97-AF65-F5344CB8AC3E}">
        <p14:creationId xmlns:p14="http://schemas.microsoft.com/office/powerpoint/2010/main" val="422152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000" dirty="0" smtClean="0"/>
          </a:p>
        </p:txBody>
      </p:sp>
      <p:sp>
        <p:nvSpPr>
          <p:cNvPr id="4" name="Slide Number Placeholder 3"/>
          <p:cNvSpPr>
            <a:spLocks noGrp="1"/>
          </p:cNvSpPr>
          <p:nvPr>
            <p:ph type="sldNum" sz="quarter" idx="10"/>
          </p:nvPr>
        </p:nvSpPr>
        <p:spPr/>
        <p:txBody>
          <a:bodyPr/>
          <a:lstStyle/>
          <a:p>
            <a:fld id="{04741559-4C79-4324-87AE-EFA0CE2FB510}" type="slidenum">
              <a:rPr lang="en-GB" smtClean="0"/>
              <a:t>14</a:t>
            </a:fld>
            <a:endParaRPr lang="en-GB"/>
          </a:p>
        </p:txBody>
      </p:sp>
    </p:spTree>
    <p:extLst>
      <p:ext uri="{BB962C8B-B14F-4D97-AF65-F5344CB8AC3E}">
        <p14:creationId xmlns:p14="http://schemas.microsoft.com/office/powerpoint/2010/main" val="92370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15</a:t>
            </a:fld>
            <a:endParaRPr lang="en-GB"/>
          </a:p>
        </p:txBody>
      </p:sp>
    </p:spTree>
    <p:extLst>
      <p:ext uri="{BB962C8B-B14F-4D97-AF65-F5344CB8AC3E}">
        <p14:creationId xmlns:p14="http://schemas.microsoft.com/office/powerpoint/2010/main" val="26723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16</a:t>
            </a:fld>
            <a:endParaRPr lang="en-GB"/>
          </a:p>
        </p:txBody>
      </p:sp>
    </p:spTree>
    <p:extLst>
      <p:ext uri="{BB962C8B-B14F-4D97-AF65-F5344CB8AC3E}">
        <p14:creationId xmlns:p14="http://schemas.microsoft.com/office/powerpoint/2010/main" val="32823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18</a:t>
            </a:fld>
            <a:endParaRPr lang="en-GB"/>
          </a:p>
        </p:txBody>
      </p:sp>
    </p:spTree>
    <p:extLst>
      <p:ext uri="{BB962C8B-B14F-4D97-AF65-F5344CB8AC3E}">
        <p14:creationId xmlns:p14="http://schemas.microsoft.com/office/powerpoint/2010/main" val="388115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20</a:t>
            </a:fld>
            <a:endParaRPr lang="en-GB"/>
          </a:p>
        </p:txBody>
      </p:sp>
    </p:spTree>
    <p:extLst>
      <p:ext uri="{BB962C8B-B14F-4D97-AF65-F5344CB8AC3E}">
        <p14:creationId xmlns:p14="http://schemas.microsoft.com/office/powerpoint/2010/main" val="33864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21</a:t>
            </a:fld>
            <a:endParaRPr lang="en-GB"/>
          </a:p>
        </p:txBody>
      </p:sp>
    </p:spTree>
    <p:extLst>
      <p:ext uri="{BB962C8B-B14F-4D97-AF65-F5344CB8AC3E}">
        <p14:creationId xmlns:p14="http://schemas.microsoft.com/office/powerpoint/2010/main" val="99074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741559-4C79-4324-87AE-EFA0CE2FB510}" type="slidenum">
              <a:rPr lang="en-GB" smtClean="0"/>
              <a:t>23</a:t>
            </a:fld>
            <a:endParaRPr lang="en-GB"/>
          </a:p>
        </p:txBody>
      </p:sp>
    </p:spTree>
    <p:extLst>
      <p:ext uri="{BB962C8B-B14F-4D97-AF65-F5344CB8AC3E}">
        <p14:creationId xmlns:p14="http://schemas.microsoft.com/office/powerpoint/2010/main" val="97641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3</a:t>
            </a:fld>
            <a:endParaRPr lang="en-GB"/>
          </a:p>
        </p:txBody>
      </p:sp>
    </p:spTree>
    <p:extLst>
      <p:ext uri="{BB962C8B-B14F-4D97-AF65-F5344CB8AC3E}">
        <p14:creationId xmlns:p14="http://schemas.microsoft.com/office/powerpoint/2010/main" val="262002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4</a:t>
            </a:fld>
            <a:endParaRPr lang="en-GB"/>
          </a:p>
        </p:txBody>
      </p:sp>
    </p:spTree>
    <p:extLst>
      <p:ext uri="{BB962C8B-B14F-4D97-AF65-F5344CB8AC3E}">
        <p14:creationId xmlns:p14="http://schemas.microsoft.com/office/powerpoint/2010/main" val="137100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41559-4C79-4324-87AE-EFA0CE2FB510}" type="slidenum">
              <a:rPr lang="en-GB" smtClean="0"/>
              <a:t>7</a:t>
            </a:fld>
            <a:endParaRPr lang="en-GB"/>
          </a:p>
        </p:txBody>
      </p:sp>
    </p:spTree>
    <p:extLst>
      <p:ext uri="{BB962C8B-B14F-4D97-AF65-F5344CB8AC3E}">
        <p14:creationId xmlns:p14="http://schemas.microsoft.com/office/powerpoint/2010/main" val="8796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 </a:t>
            </a:r>
            <a:endParaRPr lang="en-GB" sz="1000" dirty="0"/>
          </a:p>
        </p:txBody>
      </p:sp>
      <p:sp>
        <p:nvSpPr>
          <p:cNvPr id="4" name="Slide Number Placeholder 3"/>
          <p:cNvSpPr>
            <a:spLocks noGrp="1"/>
          </p:cNvSpPr>
          <p:nvPr>
            <p:ph type="sldNum" sz="quarter" idx="10"/>
          </p:nvPr>
        </p:nvSpPr>
        <p:spPr/>
        <p:txBody>
          <a:bodyPr/>
          <a:lstStyle/>
          <a:p>
            <a:fld id="{04741559-4C79-4324-87AE-EFA0CE2FB510}" type="slidenum">
              <a:rPr lang="en-GB" smtClean="0"/>
              <a:t>8</a:t>
            </a:fld>
            <a:endParaRPr lang="en-GB"/>
          </a:p>
        </p:txBody>
      </p:sp>
    </p:spTree>
    <p:extLst>
      <p:ext uri="{BB962C8B-B14F-4D97-AF65-F5344CB8AC3E}">
        <p14:creationId xmlns:p14="http://schemas.microsoft.com/office/powerpoint/2010/main" val="384421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9</a:t>
            </a:fld>
            <a:endParaRPr lang="en-GB"/>
          </a:p>
        </p:txBody>
      </p:sp>
    </p:spTree>
    <p:extLst>
      <p:ext uri="{BB962C8B-B14F-4D97-AF65-F5344CB8AC3E}">
        <p14:creationId xmlns:p14="http://schemas.microsoft.com/office/powerpoint/2010/main" val="13463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10</a:t>
            </a:fld>
            <a:endParaRPr lang="en-GB"/>
          </a:p>
        </p:txBody>
      </p:sp>
    </p:spTree>
    <p:extLst>
      <p:ext uri="{BB962C8B-B14F-4D97-AF65-F5344CB8AC3E}">
        <p14:creationId xmlns:p14="http://schemas.microsoft.com/office/powerpoint/2010/main" val="270929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04741559-4C79-4324-87AE-EFA0CE2FB510}" type="slidenum">
              <a:rPr lang="en-GB" smtClean="0"/>
              <a:t>11</a:t>
            </a:fld>
            <a:endParaRPr lang="en-GB"/>
          </a:p>
        </p:txBody>
      </p:sp>
    </p:spTree>
    <p:extLst>
      <p:ext uri="{BB962C8B-B14F-4D97-AF65-F5344CB8AC3E}">
        <p14:creationId xmlns:p14="http://schemas.microsoft.com/office/powerpoint/2010/main" val="39807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sz="1100" dirty="0" smtClean="0"/>
          </a:p>
        </p:txBody>
      </p:sp>
      <p:sp>
        <p:nvSpPr>
          <p:cNvPr id="4" name="Slide Number Placeholder 3"/>
          <p:cNvSpPr>
            <a:spLocks noGrp="1"/>
          </p:cNvSpPr>
          <p:nvPr>
            <p:ph type="sldNum" sz="quarter" idx="10"/>
          </p:nvPr>
        </p:nvSpPr>
        <p:spPr/>
        <p:txBody>
          <a:bodyPr/>
          <a:lstStyle/>
          <a:p>
            <a:fld id="{04741559-4C79-4324-87AE-EFA0CE2FB510}" type="slidenum">
              <a:rPr lang="en-GB" smtClean="0"/>
              <a:t>13</a:t>
            </a:fld>
            <a:endParaRPr lang="en-GB"/>
          </a:p>
        </p:txBody>
      </p:sp>
    </p:spTree>
    <p:extLst>
      <p:ext uri="{BB962C8B-B14F-4D97-AF65-F5344CB8AC3E}">
        <p14:creationId xmlns:p14="http://schemas.microsoft.com/office/powerpoint/2010/main" val="231846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104890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73669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21699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D266B4-C168-7C43-8E84-2BD3971549BF}" type="datetimeFigureOut">
              <a:rPr lang="en-US" smtClean="0"/>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14624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6D266B4-C168-7C43-8E84-2BD3971549BF}" type="datetimeFigureOut">
              <a:rPr lang="en-US" smtClean="0"/>
              <a:t>15/05/19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312546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6D266B4-C168-7C43-8E84-2BD3971549BF}" type="datetimeFigureOut">
              <a:rPr lang="en-US" smtClean="0"/>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48198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6D266B4-C168-7C43-8E84-2BD3971549BF}" type="datetimeFigureOut">
              <a:rPr lang="en-US" smtClean="0"/>
              <a:t>15/05/19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6965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6D266B4-C168-7C43-8E84-2BD3971549BF}" type="datetimeFigureOut">
              <a:rPr lang="en-US" smtClean="0"/>
              <a:t>15/05/19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338367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266B4-C168-7C43-8E84-2BD3971549BF}" type="datetimeFigureOut">
              <a:rPr lang="en-US" smtClean="0"/>
              <a:t>15/05/19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274721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D266B4-C168-7C43-8E84-2BD3971549BF}" type="datetimeFigureOut">
              <a:rPr lang="en-US" smtClean="0"/>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63008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D266B4-C168-7C43-8E84-2BD3971549BF}" type="datetimeFigureOut">
              <a:rPr lang="en-US" smtClean="0"/>
              <a:t>15/05/19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E32AE-D02C-0F47-8770-C55CE174C883}" type="slidenum">
              <a:rPr lang="en-US" smtClean="0"/>
              <a:t>‹#›</a:t>
            </a:fld>
            <a:endParaRPr lang="en-US"/>
          </a:p>
        </p:txBody>
      </p:sp>
    </p:spTree>
    <p:extLst>
      <p:ext uri="{BB962C8B-B14F-4D97-AF65-F5344CB8AC3E}">
        <p14:creationId xmlns:p14="http://schemas.microsoft.com/office/powerpoint/2010/main" val="41635017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266B4-C168-7C43-8E84-2BD3971549BF}" type="datetimeFigureOut">
              <a:rPr lang="en-US" smtClean="0"/>
              <a:t>15/05/19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E32AE-D02C-0F47-8770-C55CE174C883}" type="slidenum">
              <a:rPr lang="en-US" smtClean="0"/>
              <a:t>‹#›</a:t>
            </a:fld>
            <a:endParaRPr lang="en-US"/>
          </a:p>
        </p:txBody>
      </p:sp>
    </p:spTree>
    <p:extLst>
      <p:ext uri="{BB962C8B-B14F-4D97-AF65-F5344CB8AC3E}">
        <p14:creationId xmlns:p14="http://schemas.microsoft.com/office/powerpoint/2010/main" val="82495554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hyperlink" Target="mailto:tcostley@essex.ac.uk" TargetMode="External"/><Relationship Id="rId4" Type="http://schemas.openxmlformats.org/officeDocument/2006/relationships/hyperlink" Target="mailto:p.tavakoli@reading.ac.uk" TargetMode="External"/><Relationship Id="rId1" Type="http://schemas.openxmlformats.org/officeDocument/2006/relationships/slideLayout" Target="../slideLayouts/slideLayout2.xml"/><Relationship Id="rId2" Type="http://schemas.openxmlformats.org/officeDocument/2006/relationships/hyperlink" Target="mailto:d.fitzpatrick@arts.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8835"/>
            <a:ext cx="7772400" cy="2161615"/>
          </a:xfrm>
        </p:spPr>
        <p:txBody>
          <a:bodyPr>
            <a:noAutofit/>
          </a:bodyPr>
          <a:lstStyle/>
          <a:p>
            <a:r>
              <a:rPr lang="en-GB" sz="3000" dirty="0" smtClean="0"/>
              <a:t/>
            </a:r>
            <a:br>
              <a:rPr lang="en-GB" sz="3000" dirty="0" smtClean="0"/>
            </a:br>
            <a:r>
              <a:rPr lang="en-GB" sz="3000" dirty="0" smtClean="0"/>
              <a:t>What do we mean by EAP teachers? </a:t>
            </a:r>
            <a:br>
              <a:rPr lang="en-GB" sz="3000" dirty="0" smtClean="0"/>
            </a:br>
            <a:r>
              <a:rPr lang="en-GB" sz="3000" dirty="0" smtClean="0"/>
              <a:t>Reflections on practice, pedagogy and professional development. </a:t>
            </a:r>
            <a:r>
              <a:rPr lang="en-GB" sz="3000" dirty="0"/>
              <a:t/>
            </a:r>
            <a:br>
              <a:rPr lang="en-GB" sz="3000" dirty="0"/>
            </a:br>
            <a:r>
              <a:rPr lang="en-GB" sz="3000" dirty="0" smtClean="0"/>
              <a:t/>
            </a:r>
            <a:br>
              <a:rPr lang="en-GB" sz="3000" dirty="0" smtClean="0"/>
            </a:br>
            <a:r>
              <a:rPr lang="en-US" sz="3200" b="1" dirty="0" smtClean="0"/>
              <a:t>BALEAP </a:t>
            </a:r>
            <a:r>
              <a:rPr lang="en-US" sz="3200" b="1" dirty="0"/>
              <a:t>Conference 2019</a:t>
            </a:r>
            <a:r>
              <a:rPr lang="en-US" sz="3200" dirty="0"/>
              <a:t/>
            </a:r>
            <a:br>
              <a:rPr lang="en-US" sz="3200" dirty="0"/>
            </a:br>
            <a:endParaRPr lang="en-US" sz="3000" dirty="0"/>
          </a:p>
        </p:txBody>
      </p:sp>
      <p:sp>
        <p:nvSpPr>
          <p:cNvPr id="3" name="Subtitle 2"/>
          <p:cNvSpPr>
            <a:spLocks noGrp="1"/>
          </p:cNvSpPr>
          <p:nvPr>
            <p:ph type="subTitle" idx="1"/>
          </p:nvPr>
        </p:nvSpPr>
        <p:spPr>
          <a:xfrm>
            <a:off x="1028699" y="4141694"/>
            <a:ext cx="7086601" cy="1264024"/>
          </a:xfrm>
        </p:spPr>
        <p:txBody>
          <a:bodyPr>
            <a:normAutofit fontScale="85000" lnSpcReduction="10000"/>
          </a:bodyPr>
          <a:lstStyle/>
          <a:p>
            <a:pPr lvl="1" algn="l"/>
            <a:r>
              <a:rPr lang="en-US" b="1" dirty="0" smtClean="0"/>
              <a:t>Damian </a:t>
            </a:r>
            <a:r>
              <a:rPr lang="en-US" b="1" dirty="0"/>
              <a:t>Fitzpatrick (University of the Arts, London)</a:t>
            </a:r>
          </a:p>
          <a:p>
            <a:pPr lvl="1" algn="l"/>
            <a:r>
              <a:rPr lang="en-US" b="1" dirty="0" smtClean="0"/>
              <a:t>Tracey </a:t>
            </a:r>
            <a:r>
              <a:rPr lang="en-US" b="1" dirty="0" err="1"/>
              <a:t>Costley</a:t>
            </a:r>
            <a:r>
              <a:rPr lang="en-US" b="1" dirty="0"/>
              <a:t> (University of Essex)</a:t>
            </a:r>
          </a:p>
          <a:p>
            <a:pPr lvl="1" algn="l"/>
            <a:r>
              <a:rPr lang="en-US" b="1" dirty="0" err="1" smtClean="0"/>
              <a:t>Parvaneh</a:t>
            </a:r>
            <a:r>
              <a:rPr lang="en-US" b="1" dirty="0" smtClean="0"/>
              <a:t> </a:t>
            </a:r>
            <a:r>
              <a:rPr lang="en-US" b="1" dirty="0" err="1"/>
              <a:t>Tavakoli</a:t>
            </a:r>
            <a:r>
              <a:rPr lang="en-US" b="1" dirty="0"/>
              <a:t> (The University of Reading)</a:t>
            </a:r>
          </a:p>
          <a:p>
            <a:endParaRPr lang="en-US" dirty="0"/>
          </a:p>
        </p:txBody>
      </p:sp>
    </p:spTree>
    <p:extLst>
      <p:ext uri="{BB962C8B-B14F-4D97-AF65-F5344CB8AC3E}">
        <p14:creationId xmlns:p14="http://schemas.microsoft.com/office/powerpoint/2010/main" val="33330184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254"/>
          </a:xfrm>
        </p:spPr>
        <p:txBody>
          <a:bodyPr>
            <a:normAutofit/>
          </a:bodyPr>
          <a:lstStyle/>
          <a:p>
            <a:r>
              <a:rPr lang="en-GB" sz="4000" dirty="0" smtClean="0"/>
              <a:t>Qualifications </a:t>
            </a:r>
            <a:endParaRPr lang="en-GB" sz="4000" dirty="0"/>
          </a:p>
        </p:txBody>
      </p:sp>
      <p:sp>
        <p:nvSpPr>
          <p:cNvPr id="3" name="Content Placeholder 2"/>
          <p:cNvSpPr>
            <a:spLocks noGrp="1"/>
          </p:cNvSpPr>
          <p:nvPr>
            <p:ph idx="1"/>
          </p:nvPr>
        </p:nvSpPr>
        <p:spPr>
          <a:xfrm>
            <a:off x="328773" y="993845"/>
            <a:ext cx="8661115" cy="5715179"/>
          </a:xfrm>
        </p:spPr>
        <p:txBody>
          <a:bodyPr>
            <a:noAutofit/>
          </a:bodyPr>
          <a:lstStyle/>
          <a:p>
            <a:pPr algn="just"/>
            <a:r>
              <a:rPr lang="en-GB" sz="2100" dirty="0" smtClean="0">
                <a:latin typeface="Calibri" panose="020F0502020204030204" pitchFamily="34" charset="0"/>
                <a:cs typeface="Calibri" panose="020F0502020204030204" pitchFamily="34" charset="0"/>
              </a:rPr>
              <a:t>I </a:t>
            </a:r>
            <a:r>
              <a:rPr lang="en-GB" sz="2100" dirty="0">
                <a:latin typeface="Calibri" panose="020F0502020204030204" pitchFamily="34" charset="0"/>
                <a:cs typeface="Calibri" panose="020F0502020204030204" pitchFamily="34" charset="0"/>
              </a:rPr>
              <a:t>think there is a wide variety of qualifications that are appropriate. </a:t>
            </a:r>
            <a:r>
              <a:rPr lang="en-GB" sz="2100" dirty="0" smtClean="0">
                <a:latin typeface="Calibri" panose="020F0502020204030204" pitchFamily="34" charset="0"/>
                <a:cs typeface="Calibri" panose="020F0502020204030204" pitchFamily="34" charset="0"/>
              </a:rPr>
              <a:t>I </a:t>
            </a:r>
            <a:r>
              <a:rPr lang="en-GB" sz="2100" dirty="0">
                <a:latin typeface="Calibri" panose="020F0502020204030204" pitchFamily="34" charset="0"/>
                <a:cs typeface="Calibri" panose="020F0502020204030204" pitchFamily="34" charset="0"/>
              </a:rPr>
              <a:t>think that all should have some sort of "teaching" qualification (CELTA/DELTA </a:t>
            </a:r>
            <a:r>
              <a:rPr lang="en-GB" sz="2100" dirty="0" smtClean="0">
                <a:latin typeface="Calibri" panose="020F0502020204030204" pitchFamily="34" charset="0"/>
                <a:cs typeface="Calibri" panose="020F0502020204030204" pitchFamily="34" charset="0"/>
              </a:rPr>
              <a:t>etc.) </a:t>
            </a:r>
            <a:r>
              <a:rPr lang="en-GB" sz="2100" dirty="0">
                <a:latin typeface="Calibri" panose="020F0502020204030204" pitchFamily="34" charset="0"/>
                <a:cs typeface="Calibri" panose="020F0502020204030204" pitchFamily="34" charset="0"/>
              </a:rPr>
              <a:t>and some sort of "academic" qualification (Master's or higher)</a:t>
            </a:r>
            <a:r>
              <a:rPr lang="en-GB" sz="2100" dirty="0" smtClean="0">
                <a:latin typeface="Calibri" panose="020F0502020204030204" pitchFamily="34" charset="0"/>
                <a:cs typeface="Calibri" panose="020F0502020204030204" pitchFamily="34" charset="0"/>
              </a:rPr>
              <a:t>. </a:t>
            </a:r>
            <a:endParaRPr lang="en-GB" sz="2100" dirty="0" smtClean="0">
              <a:latin typeface="Calibri" panose="020F0502020204030204" pitchFamily="34" charset="0"/>
              <a:cs typeface="Calibri" panose="020F0502020204030204" pitchFamily="34" charset="0"/>
            </a:endParaRPr>
          </a:p>
          <a:p>
            <a:pPr marL="0" indent="0" algn="just">
              <a:buNone/>
            </a:pPr>
            <a:endParaRPr lang="en-GB" sz="2100" dirty="0">
              <a:latin typeface="Calibri" panose="020F0502020204030204" pitchFamily="34" charset="0"/>
              <a:cs typeface="Calibri" panose="020F0502020204030204" pitchFamily="34" charset="0"/>
            </a:endParaRPr>
          </a:p>
          <a:p>
            <a:pPr algn="just"/>
            <a:r>
              <a:rPr lang="en-GB" sz="2100" dirty="0" smtClean="0">
                <a:latin typeface="Calibri" panose="020F0502020204030204" pitchFamily="34" charset="0"/>
                <a:cs typeface="Calibri" panose="020F0502020204030204" pitchFamily="34" charset="0"/>
              </a:rPr>
              <a:t>Ideally</a:t>
            </a:r>
            <a:r>
              <a:rPr lang="en-GB" sz="2100" dirty="0">
                <a:latin typeface="Calibri" panose="020F0502020204030204" pitchFamily="34" charset="0"/>
                <a:cs typeface="Calibri" panose="020F0502020204030204" pitchFamily="34" charset="0"/>
              </a:rPr>
              <a:t>, an EAP teacher should have qualifications in EAP. However, due to the nature of our field and the demands placed on it at the moment, there simply aren't enough teachers with specialised qualifications. </a:t>
            </a:r>
            <a:endParaRPr lang="en-GB" sz="2100" dirty="0" smtClean="0">
              <a:latin typeface="Calibri" panose="020F0502020204030204" pitchFamily="34" charset="0"/>
              <a:cs typeface="Calibri" panose="020F0502020204030204" pitchFamily="34" charset="0"/>
            </a:endParaRPr>
          </a:p>
          <a:p>
            <a:pPr marL="0" indent="0" algn="just">
              <a:buNone/>
            </a:pPr>
            <a:endParaRPr lang="en-GB" sz="2100" dirty="0" smtClean="0">
              <a:latin typeface="Calibri" panose="020F0502020204030204" pitchFamily="34" charset="0"/>
              <a:cs typeface="Calibri" panose="020F0502020204030204" pitchFamily="34" charset="0"/>
            </a:endParaRPr>
          </a:p>
          <a:p>
            <a:pPr algn="just"/>
            <a:r>
              <a:rPr lang="en-GB" sz="2100" dirty="0">
                <a:latin typeface="Calibri" panose="020F0502020204030204" pitchFamily="34" charset="0"/>
                <a:cs typeface="Calibri" panose="020F0502020204030204" pitchFamily="34" charset="0"/>
              </a:rPr>
              <a:t>Increasingly I lean towards a PhD, especially since we teach quite a few PhD students and understanding Higher Education and being adept at the intellectual insight required of students is a definite plus in </a:t>
            </a:r>
            <a:r>
              <a:rPr lang="en-GB" sz="2100" dirty="0" smtClean="0">
                <a:latin typeface="Calibri" panose="020F0502020204030204" pitchFamily="34" charset="0"/>
                <a:cs typeface="Calibri" panose="020F0502020204030204" pitchFamily="34" charset="0"/>
              </a:rPr>
              <a:t>lecturers.</a:t>
            </a:r>
            <a:endParaRPr lang="en-GB" sz="2100" dirty="0" smtClean="0">
              <a:latin typeface="Calibri" panose="020F0502020204030204" pitchFamily="34" charset="0"/>
              <a:cs typeface="Calibri" panose="020F0502020204030204" pitchFamily="34" charset="0"/>
            </a:endParaRPr>
          </a:p>
          <a:p>
            <a:pPr marL="0" indent="0" algn="just">
              <a:buNone/>
            </a:pPr>
            <a:endParaRPr lang="en-GB" sz="2100" dirty="0">
              <a:latin typeface="Calibri" panose="020F0502020204030204" pitchFamily="34" charset="0"/>
              <a:cs typeface="Calibri" panose="020F0502020204030204" pitchFamily="34" charset="0"/>
            </a:endParaRPr>
          </a:p>
          <a:p>
            <a:pPr algn="just"/>
            <a:r>
              <a:rPr lang="en-GB" sz="2100" dirty="0">
                <a:latin typeface="Calibri" panose="020F0502020204030204" pitchFamily="34" charset="0"/>
                <a:cs typeface="Calibri" panose="020F0502020204030204" pitchFamily="34" charset="0"/>
              </a:rPr>
              <a:t>You don't need to have a specific qualification to be a good teacher. It can certainly help but I've known teachers who have MAs or PhDs who aren't great at transferring knowledge and engaging students.</a:t>
            </a:r>
            <a:r>
              <a:rPr lang="en-GB" sz="2100" b="1" dirty="0">
                <a:latin typeface="Calibri" panose="020F0502020204030204" pitchFamily="34" charset="0"/>
                <a:cs typeface="Calibri" panose="020F0502020204030204" pitchFamily="34" charset="0"/>
              </a:rPr>
              <a:t> </a:t>
            </a:r>
            <a:r>
              <a:rPr lang="en-GB" sz="2100" b="1" dirty="0" smtClean="0">
                <a:latin typeface="Calibri" panose="020F0502020204030204" pitchFamily="34" charset="0"/>
                <a:cs typeface="Calibri" panose="020F0502020204030204" pitchFamily="34" charset="0"/>
              </a:rPr>
              <a:t> </a:t>
            </a:r>
            <a:endParaRPr lang="en-GB" sz="2100" b="1" dirty="0">
              <a:latin typeface="Calibri" panose="020F0502020204030204" pitchFamily="34" charset="0"/>
              <a:cs typeface="Calibri" panose="020F0502020204030204" pitchFamily="34" charset="0"/>
            </a:endParaRPr>
          </a:p>
          <a:p>
            <a:pPr marL="0" indent="0" algn="just">
              <a:buNone/>
            </a:pPr>
            <a:r>
              <a:rPr lang="en-GB" sz="2400" dirty="0">
                <a:latin typeface="Calibri" panose="020F0502020204030204" pitchFamily="34" charset="0"/>
                <a:cs typeface="Calibri" panose="020F0502020204030204" pitchFamily="34" charset="0"/>
              </a:rPr>
              <a:t> </a:t>
            </a:r>
          </a:p>
          <a:p>
            <a:pPr marL="0" indent="0">
              <a:lnSpc>
                <a:spcPct val="120000"/>
              </a:lnSpc>
              <a:buNone/>
            </a:pPr>
            <a:endParaRPr lang="en-GB" sz="1800" dirty="0">
              <a:latin typeface="Arial"/>
              <a:cs typeface="Arial"/>
            </a:endParaRPr>
          </a:p>
          <a:p>
            <a:pPr lvl="0"/>
            <a:endParaRPr lang="en-GB" sz="1600" dirty="0">
              <a:latin typeface="+mj-lt"/>
            </a:endParaRPr>
          </a:p>
          <a:p>
            <a:endParaRPr lang="en-GB" sz="1600" dirty="0"/>
          </a:p>
          <a:p>
            <a:endParaRPr lang="en-GB" sz="1600" dirty="0"/>
          </a:p>
        </p:txBody>
      </p:sp>
    </p:spTree>
    <p:extLst>
      <p:ext uri="{BB962C8B-B14F-4D97-AF65-F5344CB8AC3E}">
        <p14:creationId xmlns:p14="http://schemas.microsoft.com/office/powerpoint/2010/main" val="1441517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Current </a:t>
            </a:r>
            <a:r>
              <a:rPr lang="en-GB" sz="4000" dirty="0"/>
              <a:t>Work </a:t>
            </a:r>
            <a:r>
              <a:rPr lang="en-GB" sz="4000" dirty="0" smtClean="0"/>
              <a:t>Description</a:t>
            </a:r>
            <a:endParaRPr lang="en-GB" sz="4000" dirty="0"/>
          </a:p>
        </p:txBody>
      </p:sp>
      <p:sp>
        <p:nvSpPr>
          <p:cNvPr id="3" name="Content Placeholder 2"/>
          <p:cNvSpPr>
            <a:spLocks noGrp="1"/>
          </p:cNvSpPr>
          <p:nvPr>
            <p:ph idx="1"/>
          </p:nvPr>
        </p:nvSpPr>
        <p:spPr>
          <a:xfrm>
            <a:off x="457200" y="1417638"/>
            <a:ext cx="8229600" cy="5101695"/>
          </a:xfrm>
        </p:spPr>
        <p:txBody>
          <a:bodyPr>
            <a:normAutofit fontScale="47500" lnSpcReduction="20000"/>
          </a:bodyPr>
          <a:lstStyle/>
          <a:p>
            <a:pPr marL="971550" lvl="1" indent="-571500">
              <a:buFont typeface="+mj-lt"/>
              <a:buAutoNum type="romanLcPeriod"/>
            </a:pPr>
            <a:r>
              <a:rPr lang="en-GB" sz="5500" dirty="0"/>
              <a:t>EAP (141)</a:t>
            </a:r>
          </a:p>
          <a:p>
            <a:pPr marL="971550" lvl="1" indent="-571500">
              <a:buFont typeface="+mj-lt"/>
              <a:buAutoNum type="romanLcPeriod"/>
            </a:pPr>
            <a:r>
              <a:rPr lang="en-GB" sz="5500" dirty="0"/>
              <a:t>Academic literacies (80)</a:t>
            </a:r>
          </a:p>
          <a:p>
            <a:pPr marL="971550" lvl="1" indent="-571500">
              <a:buFont typeface="+mj-lt"/>
              <a:buAutoNum type="romanLcPeriod"/>
            </a:pPr>
            <a:r>
              <a:rPr lang="en-GB" sz="5500" dirty="0"/>
              <a:t>In-sessional (76)</a:t>
            </a:r>
          </a:p>
          <a:p>
            <a:pPr marL="971550" lvl="1" indent="-571500">
              <a:buFont typeface="+mj-lt"/>
              <a:buAutoNum type="romanLcPeriod"/>
            </a:pPr>
            <a:r>
              <a:rPr lang="en-GB" sz="5500" dirty="0"/>
              <a:t>Pre-sessional (76)</a:t>
            </a:r>
          </a:p>
          <a:p>
            <a:pPr marL="971550" lvl="1" indent="-571500">
              <a:buFont typeface="+mj-lt"/>
              <a:buAutoNum type="romanLcPeriod"/>
            </a:pPr>
            <a:r>
              <a:rPr lang="en-GB" sz="5500" dirty="0"/>
              <a:t>Academic support (66)</a:t>
            </a:r>
          </a:p>
          <a:p>
            <a:pPr marL="971550" lvl="1" indent="-571500">
              <a:buFont typeface="+mj-lt"/>
              <a:buAutoNum type="romanLcPeriod"/>
            </a:pPr>
            <a:r>
              <a:rPr lang="en-GB" sz="5500" dirty="0"/>
              <a:t>One-to-one tutorials (64)</a:t>
            </a:r>
          </a:p>
          <a:p>
            <a:pPr marL="971550" lvl="1" indent="-571500">
              <a:buFont typeface="+mj-lt"/>
              <a:buAutoNum type="romanLcPeriod"/>
            </a:pPr>
            <a:r>
              <a:rPr lang="en-GB" sz="5500" dirty="0"/>
              <a:t>ESP (54)</a:t>
            </a:r>
          </a:p>
          <a:p>
            <a:pPr marL="971550" lvl="1" indent="-571500">
              <a:buFont typeface="+mj-lt"/>
              <a:buAutoNum type="romanLcPeriod"/>
            </a:pPr>
            <a:r>
              <a:rPr lang="en-GB" sz="5500" dirty="0"/>
              <a:t>Stand-alone classes (42</a:t>
            </a:r>
            <a:r>
              <a:rPr lang="en-GB" sz="5500" dirty="0" smtClean="0"/>
              <a:t>)</a:t>
            </a:r>
          </a:p>
          <a:p>
            <a:pPr marL="400050" lvl="1" indent="0">
              <a:buNone/>
            </a:pPr>
            <a:endParaRPr lang="en-GB" sz="4400" dirty="0" smtClean="0"/>
          </a:p>
          <a:p>
            <a:endParaRPr lang="en-GB" sz="4000" dirty="0" smtClean="0"/>
          </a:p>
          <a:p>
            <a:r>
              <a:rPr lang="en-GB" sz="4000" dirty="0" smtClean="0"/>
              <a:t>150 used </a:t>
            </a:r>
            <a:r>
              <a:rPr lang="en-GB" sz="4000" dirty="0"/>
              <a:t>more than one </a:t>
            </a:r>
            <a:r>
              <a:rPr lang="en-GB" sz="4000" dirty="0" smtClean="0"/>
              <a:t>term (for example): </a:t>
            </a:r>
          </a:p>
          <a:p>
            <a:pPr marL="800100" lvl="2" indent="0">
              <a:buNone/>
            </a:pPr>
            <a:r>
              <a:rPr lang="en-GB" sz="4000" dirty="0" smtClean="0"/>
              <a:t>Academic </a:t>
            </a:r>
            <a:r>
              <a:rPr lang="en-GB" sz="4000" dirty="0"/>
              <a:t>literacies; Academic support; Embedded support; EAP; ESP; Language development; In-sessional; Pre-sessional; One-to-one tutorials; Stand-alone classes. </a:t>
            </a:r>
            <a:r>
              <a:rPr lang="en-GB" sz="4000" dirty="0" smtClean="0"/>
              <a:t>                  </a:t>
            </a:r>
            <a:endParaRPr lang="en-GB" sz="4000" dirty="0"/>
          </a:p>
          <a:p>
            <a:pPr marL="800100" lvl="2" indent="0">
              <a:buNone/>
            </a:pPr>
            <a:endParaRPr lang="en-GB" sz="4000" dirty="0"/>
          </a:p>
          <a:p>
            <a:pPr marL="800100" lvl="2" indent="0">
              <a:buNone/>
            </a:pPr>
            <a:endParaRPr lang="en-GB" sz="4000" dirty="0"/>
          </a:p>
          <a:p>
            <a:endParaRPr lang="en-GB" dirty="0"/>
          </a:p>
          <a:p>
            <a:endParaRPr lang="en-GB" dirty="0"/>
          </a:p>
        </p:txBody>
      </p:sp>
    </p:spTree>
    <p:extLst>
      <p:ext uri="{BB962C8B-B14F-4D97-AF65-F5344CB8AC3E}">
        <p14:creationId xmlns:p14="http://schemas.microsoft.com/office/powerpoint/2010/main" val="31563542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Where are teachers based? </a:t>
            </a:r>
          </a:p>
        </p:txBody>
      </p:sp>
      <p:sp>
        <p:nvSpPr>
          <p:cNvPr id="3" name="Content Placeholder 2"/>
          <p:cNvSpPr>
            <a:spLocks noGrp="1"/>
          </p:cNvSpPr>
          <p:nvPr>
            <p:ph idx="1"/>
          </p:nvPr>
        </p:nvSpPr>
        <p:spPr/>
        <p:txBody>
          <a:bodyPr/>
          <a:lstStyle/>
          <a:p>
            <a:pPr marL="0" indent="0">
              <a:buNone/>
            </a:pPr>
            <a:r>
              <a:rPr lang="en-GB" sz="2600" b="1" dirty="0"/>
              <a:t>Totals</a:t>
            </a:r>
          </a:p>
          <a:p>
            <a:pPr marL="971550" lvl="1" indent="-571500">
              <a:buFont typeface="+mj-lt"/>
              <a:buAutoNum type="romanLcPeriod"/>
            </a:pPr>
            <a:r>
              <a:rPr lang="en-GB" sz="2600" dirty="0"/>
              <a:t>Academic Department (95)</a:t>
            </a:r>
          </a:p>
          <a:p>
            <a:pPr marL="971550" lvl="1" indent="-571500">
              <a:buFont typeface="+mj-lt"/>
              <a:buAutoNum type="romanLcPeriod"/>
            </a:pPr>
            <a:r>
              <a:rPr lang="en-GB" sz="2600" dirty="0"/>
              <a:t>Language Centre (66)</a:t>
            </a:r>
          </a:p>
          <a:p>
            <a:pPr marL="971550" lvl="1" indent="-571500">
              <a:buFont typeface="+mj-lt"/>
              <a:buAutoNum type="romanLcPeriod"/>
            </a:pPr>
            <a:r>
              <a:rPr lang="en-GB" sz="2600" dirty="0"/>
              <a:t>Online (8)</a:t>
            </a:r>
          </a:p>
          <a:p>
            <a:pPr marL="971550" lvl="1" indent="-571500">
              <a:buFont typeface="+mj-lt"/>
              <a:buAutoNum type="romanLcPeriod"/>
            </a:pPr>
            <a:r>
              <a:rPr lang="en-GB" sz="2600" dirty="0"/>
              <a:t>Writing Centre (6)</a:t>
            </a:r>
          </a:p>
          <a:p>
            <a:pPr marL="971550" lvl="1" indent="-571500">
              <a:buFont typeface="+mj-lt"/>
              <a:buAutoNum type="romanLcPeriod"/>
            </a:pPr>
            <a:r>
              <a:rPr lang="en-GB" sz="2600" dirty="0"/>
              <a:t>Workshop/Design Studio (5)</a:t>
            </a:r>
          </a:p>
          <a:p>
            <a:pPr marL="971550" lvl="1" indent="-571500">
              <a:buFont typeface="+mj-lt"/>
              <a:buAutoNum type="romanLcPeriod"/>
            </a:pPr>
            <a:r>
              <a:rPr lang="en-GB" sz="2600" dirty="0"/>
              <a:t>Library (4)</a:t>
            </a:r>
          </a:p>
          <a:p>
            <a:endParaRPr lang="en-GB" dirty="0"/>
          </a:p>
        </p:txBody>
      </p:sp>
    </p:spTree>
    <p:extLst>
      <p:ext uri="{BB962C8B-B14F-4D97-AF65-F5344CB8AC3E}">
        <p14:creationId xmlns:p14="http://schemas.microsoft.com/office/powerpoint/2010/main" val="6912182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Working with Academic Staff</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Types of work</a:t>
            </a:r>
          </a:p>
          <a:p>
            <a:pPr marL="400050" indent="-400050">
              <a:buFont typeface="+mj-lt"/>
              <a:buAutoNum type="romanLcPeriod"/>
            </a:pPr>
            <a:r>
              <a:rPr lang="en-US" dirty="0" smtClean="0"/>
              <a:t>Planning </a:t>
            </a:r>
            <a:r>
              <a:rPr lang="en-US" dirty="0"/>
              <a:t>(65)</a:t>
            </a:r>
          </a:p>
          <a:p>
            <a:pPr marL="400050" indent="-400050">
              <a:buFont typeface="+mj-lt"/>
              <a:buAutoNum type="romanLcPeriod"/>
            </a:pPr>
            <a:r>
              <a:rPr lang="en-US" dirty="0"/>
              <a:t>Creating/Sharing materials (64)</a:t>
            </a:r>
          </a:p>
          <a:p>
            <a:pPr marL="400050" indent="-400050">
              <a:buFont typeface="+mj-lt"/>
              <a:buAutoNum type="romanLcPeriod"/>
            </a:pPr>
            <a:r>
              <a:rPr lang="en-US" dirty="0"/>
              <a:t>Course design (48)</a:t>
            </a:r>
          </a:p>
          <a:p>
            <a:pPr marL="400050" indent="-400050">
              <a:buFont typeface="+mj-lt"/>
              <a:buAutoNum type="romanLcPeriod"/>
            </a:pPr>
            <a:r>
              <a:rPr lang="en-US" dirty="0"/>
              <a:t>Providing feedback (45)</a:t>
            </a:r>
          </a:p>
          <a:p>
            <a:pPr marL="400050" indent="-400050">
              <a:buFont typeface="+mj-lt"/>
              <a:buAutoNum type="romanLcPeriod"/>
            </a:pPr>
            <a:r>
              <a:rPr lang="en-US" dirty="0" smtClean="0"/>
              <a:t>Language support (41)</a:t>
            </a:r>
          </a:p>
          <a:p>
            <a:pPr marL="514350" indent="-514350">
              <a:buFont typeface="+mj-lt"/>
              <a:buAutoNum type="romanLcPeriod"/>
            </a:pPr>
            <a:r>
              <a:rPr lang="en-US" dirty="0" smtClean="0"/>
              <a:t>Co-teaching (36)</a:t>
            </a:r>
          </a:p>
          <a:p>
            <a:pPr marL="514350" indent="-514350">
              <a:buFont typeface="+mj-lt"/>
              <a:buAutoNum type="romanLcPeriod"/>
            </a:pPr>
            <a:r>
              <a:rPr lang="en-US" dirty="0" smtClean="0"/>
              <a:t>Assessment design (31)</a:t>
            </a:r>
          </a:p>
          <a:p>
            <a:pPr marL="514350" indent="-514350">
              <a:buFont typeface="+mj-lt"/>
              <a:buAutoNum type="romanLcPeriod"/>
            </a:pPr>
            <a:r>
              <a:rPr lang="en-US" dirty="0" smtClean="0"/>
              <a:t>Marking (29)</a:t>
            </a:r>
          </a:p>
          <a:p>
            <a:pPr marL="571500" indent="-571500">
              <a:buFont typeface="+mj-lt"/>
              <a:buAutoNum type="romanLcPeriod"/>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0646936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Main role</a:t>
            </a:r>
            <a:endParaRPr lang="en-GB" sz="4000" dirty="0"/>
          </a:p>
        </p:txBody>
      </p:sp>
      <p:sp>
        <p:nvSpPr>
          <p:cNvPr id="3" name="Content Placeholder 2"/>
          <p:cNvSpPr>
            <a:spLocks noGrp="1"/>
          </p:cNvSpPr>
          <p:nvPr>
            <p:ph idx="1"/>
          </p:nvPr>
        </p:nvSpPr>
        <p:spPr/>
        <p:txBody>
          <a:bodyPr numCol="2">
            <a:normAutofit/>
          </a:bodyPr>
          <a:lstStyle/>
          <a:p>
            <a:pPr lvl="0"/>
            <a:r>
              <a:rPr lang="en-GB" sz="2600" dirty="0" smtClean="0"/>
              <a:t>Help (27)</a:t>
            </a:r>
            <a:endParaRPr lang="en-GB" sz="2600" dirty="0"/>
          </a:p>
          <a:p>
            <a:pPr lvl="0"/>
            <a:r>
              <a:rPr lang="en-GB" sz="2600" dirty="0" smtClean="0"/>
              <a:t>Prepare (18)</a:t>
            </a:r>
            <a:endParaRPr lang="en-GB" sz="2600" dirty="0"/>
          </a:p>
          <a:p>
            <a:pPr lvl="0"/>
            <a:r>
              <a:rPr lang="en-GB" sz="2600" dirty="0"/>
              <a:t>Teach (</a:t>
            </a:r>
            <a:r>
              <a:rPr lang="en-GB" sz="2600" dirty="0" smtClean="0"/>
              <a:t>17)</a:t>
            </a:r>
            <a:endParaRPr lang="en-GB" sz="2600" dirty="0"/>
          </a:p>
          <a:p>
            <a:pPr lvl="0"/>
            <a:r>
              <a:rPr lang="en-GB" sz="2600" dirty="0"/>
              <a:t>Support (</a:t>
            </a:r>
            <a:r>
              <a:rPr lang="en-GB" sz="2600" dirty="0" smtClean="0"/>
              <a:t>16)</a:t>
            </a:r>
            <a:endParaRPr lang="en-GB" sz="2600" dirty="0"/>
          </a:p>
          <a:p>
            <a:pPr lvl="0"/>
            <a:r>
              <a:rPr lang="en-GB" sz="2600" dirty="0"/>
              <a:t>Facilitate (</a:t>
            </a:r>
            <a:r>
              <a:rPr lang="en-GB" sz="2600" dirty="0" smtClean="0"/>
              <a:t>14)</a:t>
            </a:r>
            <a:endParaRPr lang="en-GB" sz="2600" dirty="0"/>
          </a:p>
          <a:p>
            <a:pPr lvl="0"/>
            <a:r>
              <a:rPr lang="en-GB" sz="2600" dirty="0"/>
              <a:t>Develop (</a:t>
            </a:r>
            <a:r>
              <a:rPr lang="en-GB" sz="2600" dirty="0" smtClean="0"/>
              <a:t>8)</a:t>
            </a:r>
            <a:endParaRPr lang="en-GB" sz="2600" dirty="0"/>
          </a:p>
          <a:p>
            <a:pPr lvl="0"/>
            <a:r>
              <a:rPr lang="en-GB" sz="2600" dirty="0"/>
              <a:t>Enable (</a:t>
            </a:r>
            <a:r>
              <a:rPr lang="en-GB" sz="2600" dirty="0" smtClean="0"/>
              <a:t>6)</a:t>
            </a:r>
          </a:p>
          <a:p>
            <a:pPr lvl="0"/>
            <a:endParaRPr lang="en-GB" sz="2600" dirty="0"/>
          </a:p>
          <a:p>
            <a:pPr marL="0" lvl="0" indent="0">
              <a:buNone/>
            </a:pPr>
            <a:endParaRPr lang="en-GB" sz="2600" dirty="0"/>
          </a:p>
          <a:p>
            <a:pPr lvl="0"/>
            <a:r>
              <a:rPr lang="en-GB" sz="2600" dirty="0"/>
              <a:t>Providing (</a:t>
            </a:r>
            <a:r>
              <a:rPr lang="en-GB" sz="2600" dirty="0" smtClean="0"/>
              <a:t>5)</a:t>
            </a:r>
            <a:endParaRPr lang="en-GB" sz="2600" dirty="0"/>
          </a:p>
          <a:p>
            <a:pPr lvl="0"/>
            <a:r>
              <a:rPr lang="en-GB" sz="2600" dirty="0"/>
              <a:t>Introduce (</a:t>
            </a:r>
            <a:r>
              <a:rPr lang="en-GB" sz="2600" dirty="0" smtClean="0"/>
              <a:t>2)</a:t>
            </a:r>
            <a:endParaRPr lang="en-GB" sz="2600" dirty="0"/>
          </a:p>
          <a:p>
            <a:pPr lvl="0"/>
            <a:r>
              <a:rPr lang="en-GB" sz="2600" dirty="0"/>
              <a:t>Guide (</a:t>
            </a:r>
            <a:r>
              <a:rPr lang="en-GB" sz="2600" dirty="0" smtClean="0"/>
              <a:t>2)</a:t>
            </a:r>
            <a:endParaRPr lang="en-GB" sz="2600" dirty="0"/>
          </a:p>
          <a:p>
            <a:pPr lvl="0"/>
            <a:r>
              <a:rPr lang="en-GB" sz="2600" dirty="0"/>
              <a:t>Promote (</a:t>
            </a:r>
            <a:r>
              <a:rPr lang="en-GB" sz="2600" dirty="0" smtClean="0"/>
              <a:t>2)</a:t>
            </a:r>
            <a:endParaRPr lang="en-GB" sz="2600" dirty="0"/>
          </a:p>
          <a:p>
            <a:pPr lvl="0"/>
            <a:r>
              <a:rPr lang="en-GB" sz="2600" dirty="0"/>
              <a:t>Raising awareness (</a:t>
            </a:r>
            <a:r>
              <a:rPr lang="en-GB" sz="2600" dirty="0" smtClean="0"/>
              <a:t>2) </a:t>
            </a:r>
            <a:endParaRPr lang="en-GB" sz="2600" dirty="0"/>
          </a:p>
          <a:p>
            <a:r>
              <a:rPr lang="en-GB" sz="2600" dirty="0"/>
              <a:t>O</a:t>
            </a:r>
            <a:r>
              <a:rPr lang="en-GB" sz="2600" dirty="0" smtClean="0"/>
              <a:t>ther (35)</a:t>
            </a:r>
            <a:endParaRPr lang="en-GB" sz="2600" dirty="0"/>
          </a:p>
        </p:txBody>
      </p:sp>
    </p:spTree>
    <p:extLst>
      <p:ext uri="{BB962C8B-B14F-4D97-AF65-F5344CB8AC3E}">
        <p14:creationId xmlns:p14="http://schemas.microsoft.com/office/powerpoint/2010/main" val="1571468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Three words to describe EAP</a:t>
            </a:r>
            <a:endParaRPr lang="en-GB"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5648" b="5648"/>
          <a:stretch>
            <a:fillRect/>
          </a:stretch>
        </p:blipFill>
        <p:spPr/>
      </p:pic>
    </p:spTree>
    <p:extLst>
      <p:ext uri="{BB962C8B-B14F-4D97-AF65-F5344CB8AC3E}">
        <p14:creationId xmlns:p14="http://schemas.microsoft.com/office/powerpoint/2010/main" val="16523198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Challenges</a:t>
            </a:r>
            <a:endParaRPr lang="en-US" sz="4000" dirty="0"/>
          </a:p>
        </p:txBody>
      </p:sp>
      <p:sp>
        <p:nvSpPr>
          <p:cNvPr id="3" name="Content Placeholder 2"/>
          <p:cNvSpPr>
            <a:spLocks noGrp="1"/>
          </p:cNvSpPr>
          <p:nvPr>
            <p:ph idx="1"/>
          </p:nvPr>
        </p:nvSpPr>
        <p:spPr/>
        <p:txBody>
          <a:bodyPr>
            <a:normAutofit/>
          </a:bodyPr>
          <a:lstStyle/>
          <a:p>
            <a:pPr marL="0" indent="0">
              <a:buNone/>
            </a:pPr>
            <a:r>
              <a:rPr lang="en-US" sz="2600" b="1" dirty="0" smtClean="0"/>
              <a:t>What are some of the challenges you face when teaching EAP?</a:t>
            </a:r>
            <a:endParaRPr lang="en-US" sz="2600" dirty="0"/>
          </a:p>
          <a:p>
            <a:r>
              <a:rPr lang="en-US" sz="2600" dirty="0" smtClean="0"/>
              <a:t>Mixed-ability classes (86)</a:t>
            </a:r>
          </a:p>
          <a:p>
            <a:r>
              <a:rPr lang="en-US" sz="2600" dirty="0"/>
              <a:t>Students’ level of language (75)</a:t>
            </a:r>
          </a:p>
          <a:p>
            <a:r>
              <a:rPr lang="en-US" sz="2600" dirty="0" smtClean="0"/>
              <a:t>Different disciplinary conventions across different departments (64)</a:t>
            </a:r>
          </a:p>
        </p:txBody>
      </p:sp>
    </p:spTree>
    <p:extLst>
      <p:ext uri="{BB962C8B-B14F-4D97-AF65-F5344CB8AC3E}">
        <p14:creationId xmlns:p14="http://schemas.microsoft.com/office/powerpoint/2010/main" val="25677203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Challenges: Disciplines </a:t>
            </a:r>
            <a:endParaRPr lang="en-GB" sz="4000" dirty="0"/>
          </a:p>
        </p:txBody>
      </p:sp>
      <p:sp>
        <p:nvSpPr>
          <p:cNvPr id="3" name="Content Placeholder 2"/>
          <p:cNvSpPr>
            <a:spLocks noGrp="1"/>
          </p:cNvSpPr>
          <p:nvPr>
            <p:ph idx="1"/>
          </p:nvPr>
        </p:nvSpPr>
        <p:spPr/>
        <p:txBody>
          <a:bodyPr>
            <a:normAutofit fontScale="92500" lnSpcReduction="20000"/>
          </a:bodyPr>
          <a:lstStyle/>
          <a:p>
            <a:r>
              <a:rPr lang="en-GB" sz="2800" dirty="0" smtClean="0"/>
              <a:t>… trying </a:t>
            </a:r>
            <a:r>
              <a:rPr lang="en-GB" sz="2800" dirty="0"/>
              <a:t>to get your own head around all of the different expectations from the disciplines themselves, particularly as discipline tutors themselves don’t seem to have a very explicit sense </a:t>
            </a:r>
            <a:r>
              <a:rPr lang="en-GB" sz="2800" dirty="0" smtClean="0"/>
              <a:t>of… what </a:t>
            </a:r>
            <a:r>
              <a:rPr lang="en-GB" sz="2800" dirty="0"/>
              <a:t>it is they want or how to articulate what it is they want</a:t>
            </a:r>
            <a:r>
              <a:rPr lang="en-GB" sz="2800" dirty="0" smtClean="0"/>
              <a:t>. </a:t>
            </a:r>
            <a:r>
              <a:rPr lang="en-GB" sz="2800" b="1" dirty="0"/>
              <a:t>(Niall</a:t>
            </a:r>
            <a:r>
              <a:rPr lang="en-GB" sz="2800" b="1" dirty="0" smtClean="0"/>
              <a:t>)</a:t>
            </a:r>
          </a:p>
          <a:p>
            <a:pPr marL="0" indent="0">
              <a:buNone/>
            </a:pPr>
            <a:endParaRPr lang="en-GB" sz="2800" b="1" dirty="0"/>
          </a:p>
          <a:p>
            <a:r>
              <a:rPr lang="en-GB" sz="2800" dirty="0" smtClean="0"/>
              <a:t>I </a:t>
            </a:r>
            <a:r>
              <a:rPr lang="en-GB" sz="2800" dirty="0"/>
              <a:t>mean </a:t>
            </a:r>
            <a:r>
              <a:rPr lang="en-GB" sz="2800" dirty="0" smtClean="0"/>
              <a:t>luckily working </a:t>
            </a:r>
            <a:r>
              <a:rPr lang="en-GB" sz="2800" dirty="0"/>
              <a:t>here </a:t>
            </a:r>
            <a:r>
              <a:rPr lang="en-GB" sz="2800" dirty="0" smtClean="0"/>
              <a:t>because </a:t>
            </a:r>
            <a:r>
              <a:rPr lang="en-GB" sz="2800" dirty="0"/>
              <a:t>I’ve got an interest </a:t>
            </a:r>
            <a:r>
              <a:rPr lang="en-GB" sz="2800" dirty="0" smtClean="0"/>
              <a:t>(and </a:t>
            </a:r>
            <a:r>
              <a:rPr lang="en-GB" sz="2800" dirty="0"/>
              <a:t>a </a:t>
            </a:r>
            <a:r>
              <a:rPr lang="en-GB" sz="2800" dirty="0" smtClean="0"/>
              <a:t>background) in (Subject). </a:t>
            </a:r>
            <a:r>
              <a:rPr lang="en-GB" sz="2800" dirty="0"/>
              <a:t>I find that </a:t>
            </a:r>
            <a:r>
              <a:rPr lang="en-GB" sz="2800" dirty="0" smtClean="0"/>
              <a:t>it </a:t>
            </a:r>
            <a:r>
              <a:rPr lang="en-GB" sz="2800" dirty="0"/>
              <a:t>is </a:t>
            </a:r>
            <a:r>
              <a:rPr lang="en-GB" sz="2800" dirty="0" smtClean="0"/>
              <a:t>quite stimulating</a:t>
            </a:r>
            <a:r>
              <a:rPr lang="en-GB" sz="2800" dirty="0"/>
              <a:t>. But if I were doing something out of my comfort zone like law or medicine or </a:t>
            </a:r>
            <a:r>
              <a:rPr lang="en-GB" sz="2800" dirty="0" smtClean="0"/>
              <a:t>business </a:t>
            </a:r>
            <a:r>
              <a:rPr lang="en-GB" sz="2800" dirty="0"/>
              <a:t>or </a:t>
            </a:r>
            <a:r>
              <a:rPr lang="en-GB" sz="2800" dirty="0" smtClean="0"/>
              <a:t>engineering </a:t>
            </a:r>
            <a:r>
              <a:rPr lang="en-GB" sz="2800" dirty="0"/>
              <a:t>then I think that would be more of a challenge</a:t>
            </a:r>
            <a:r>
              <a:rPr lang="en-GB" sz="2800" dirty="0" smtClean="0"/>
              <a:t>. </a:t>
            </a:r>
            <a:r>
              <a:rPr lang="en-GB" sz="2800" b="1" dirty="0"/>
              <a:t>(Siobhan)</a:t>
            </a:r>
          </a:p>
          <a:p>
            <a:endParaRPr lang="en-GB" dirty="0" smtClean="0"/>
          </a:p>
          <a:p>
            <a:endParaRPr lang="en-GB" dirty="0"/>
          </a:p>
          <a:p>
            <a:endParaRPr lang="en-GB" dirty="0"/>
          </a:p>
        </p:txBody>
      </p:sp>
    </p:spTree>
    <p:extLst>
      <p:ext uri="{BB962C8B-B14F-4D97-AF65-F5344CB8AC3E}">
        <p14:creationId xmlns:p14="http://schemas.microsoft.com/office/powerpoint/2010/main" val="13635967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 we become EAP teachers? </a:t>
            </a:r>
            <a:endParaRPr lang="en-US" sz="4000" dirty="0"/>
          </a:p>
        </p:txBody>
      </p:sp>
      <p:sp>
        <p:nvSpPr>
          <p:cNvPr id="3" name="Content Placeholder 2"/>
          <p:cNvSpPr>
            <a:spLocks noGrp="1"/>
          </p:cNvSpPr>
          <p:nvPr>
            <p:ph idx="1"/>
          </p:nvPr>
        </p:nvSpPr>
        <p:spPr/>
        <p:txBody>
          <a:bodyPr>
            <a:normAutofit/>
          </a:bodyPr>
          <a:lstStyle/>
          <a:p>
            <a:r>
              <a:rPr lang="en-US" sz="2600" dirty="0" smtClean="0"/>
              <a:t>Through our experiences of, and reflections on, doing the job</a:t>
            </a:r>
          </a:p>
          <a:p>
            <a:r>
              <a:rPr lang="en-US" sz="2600" dirty="0" smtClean="0"/>
              <a:t>Through interactions with our peers</a:t>
            </a:r>
          </a:p>
          <a:p>
            <a:r>
              <a:rPr lang="en-US" sz="2600" dirty="0" smtClean="0"/>
              <a:t>Through conferences and professional development </a:t>
            </a:r>
          </a:p>
          <a:p>
            <a:endParaRPr lang="en-US" sz="2600" dirty="0"/>
          </a:p>
        </p:txBody>
      </p:sp>
    </p:spTree>
    <p:extLst>
      <p:ext uri="{BB962C8B-B14F-4D97-AF65-F5344CB8AC3E}">
        <p14:creationId xmlns:p14="http://schemas.microsoft.com/office/powerpoint/2010/main" val="3496110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Professional Development</a:t>
            </a:r>
            <a:endParaRPr lang="en-GB" sz="4000" dirty="0"/>
          </a:p>
        </p:txBody>
      </p:sp>
      <p:sp>
        <p:nvSpPr>
          <p:cNvPr id="3" name="Content Placeholder 2"/>
          <p:cNvSpPr>
            <a:spLocks noGrp="1"/>
          </p:cNvSpPr>
          <p:nvPr>
            <p:ph idx="1"/>
          </p:nvPr>
        </p:nvSpPr>
        <p:spPr/>
        <p:txBody>
          <a:bodyPr>
            <a:normAutofit/>
          </a:bodyPr>
          <a:lstStyle/>
          <a:p>
            <a:pPr marL="0" indent="0">
              <a:buNone/>
            </a:pPr>
            <a:r>
              <a:rPr lang="en-GB" sz="2600" dirty="0" smtClean="0"/>
              <a:t>From both the Questionnaire and the Interviews the data as a profession seems to show: </a:t>
            </a:r>
          </a:p>
          <a:p>
            <a:r>
              <a:rPr lang="en-GB" sz="2600" dirty="0" smtClean="0"/>
              <a:t>Clear commitment to a wide variety of on-going professional development</a:t>
            </a:r>
          </a:p>
          <a:p>
            <a:r>
              <a:rPr lang="en-GB" sz="2600" dirty="0" smtClean="0"/>
              <a:t>High </a:t>
            </a:r>
            <a:r>
              <a:rPr lang="en-GB" sz="2600" dirty="0"/>
              <a:t>value placed on peer observations and </a:t>
            </a:r>
            <a:r>
              <a:rPr lang="en-GB" sz="2600" dirty="0" smtClean="0"/>
              <a:t>peer </a:t>
            </a:r>
            <a:r>
              <a:rPr lang="en-GB" sz="2600" dirty="0"/>
              <a:t>mentoring</a:t>
            </a:r>
          </a:p>
          <a:p>
            <a:r>
              <a:rPr lang="en-GB" sz="2600" dirty="0"/>
              <a:t>High value placed on attending conferences and workshops</a:t>
            </a:r>
          </a:p>
          <a:p>
            <a:r>
              <a:rPr lang="en-GB" sz="2600" dirty="0"/>
              <a:t>High value placed on hearing from ‘experts’ </a:t>
            </a:r>
          </a:p>
          <a:p>
            <a:r>
              <a:rPr lang="en-GB" sz="2600" dirty="0" smtClean="0"/>
              <a:t>A real concern with keeping up-to-date and on track  </a:t>
            </a:r>
            <a:endParaRPr lang="en-GB" sz="2600" dirty="0"/>
          </a:p>
        </p:txBody>
      </p:sp>
    </p:spTree>
    <p:extLst>
      <p:ext uri="{BB962C8B-B14F-4D97-AF65-F5344CB8AC3E}">
        <p14:creationId xmlns:p14="http://schemas.microsoft.com/office/powerpoint/2010/main" val="4273196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Overview</a:t>
            </a:r>
          </a:p>
        </p:txBody>
      </p:sp>
      <p:sp>
        <p:nvSpPr>
          <p:cNvPr id="3" name="Content Placeholder 2"/>
          <p:cNvSpPr>
            <a:spLocks noGrp="1"/>
          </p:cNvSpPr>
          <p:nvPr>
            <p:ph sz="half" idx="1"/>
          </p:nvPr>
        </p:nvSpPr>
        <p:spPr/>
        <p:txBody>
          <a:bodyPr>
            <a:normAutofit/>
          </a:bodyPr>
          <a:lstStyle/>
          <a:p>
            <a:r>
              <a:rPr lang="en-GB" sz="2600" dirty="0" smtClean="0"/>
              <a:t>Study</a:t>
            </a:r>
          </a:p>
          <a:p>
            <a:pPr lvl="1"/>
            <a:r>
              <a:rPr lang="en-GB" sz="2600" dirty="0" smtClean="0"/>
              <a:t>Methodology</a:t>
            </a:r>
            <a:endParaRPr lang="en-GB" sz="2600" dirty="0"/>
          </a:p>
          <a:p>
            <a:r>
              <a:rPr lang="en-GB" sz="2600" dirty="0" smtClean="0"/>
              <a:t>Findings</a:t>
            </a:r>
          </a:p>
          <a:p>
            <a:pPr lvl="1"/>
            <a:r>
              <a:rPr lang="en-GB" sz="2600" dirty="0" smtClean="0"/>
              <a:t>Practice/Pedagogy</a:t>
            </a:r>
          </a:p>
          <a:p>
            <a:pPr lvl="1"/>
            <a:r>
              <a:rPr lang="en-GB" sz="2600" dirty="0" smtClean="0"/>
              <a:t>Professional Development</a:t>
            </a:r>
            <a:endParaRPr lang="en-US" sz="2600" dirty="0" smtClean="0"/>
          </a:p>
          <a:p>
            <a:r>
              <a:rPr lang="en-GB" sz="2600" dirty="0" smtClean="0"/>
              <a:t>Implications</a:t>
            </a:r>
          </a:p>
          <a:p>
            <a:pPr lvl="1"/>
            <a:r>
              <a:rPr lang="en-GB" sz="2600" dirty="0" smtClean="0"/>
              <a:t>Expertise</a:t>
            </a:r>
          </a:p>
          <a:p>
            <a:r>
              <a:rPr lang="en-GB" sz="2600" dirty="0" smtClean="0"/>
              <a:t>Questions</a:t>
            </a:r>
            <a:endParaRPr lang="en-GB" sz="2600" dirty="0"/>
          </a:p>
          <a:p>
            <a:endParaRPr lang="en-GB" dirty="0"/>
          </a:p>
        </p:txBody>
      </p:sp>
      <p:pic>
        <p:nvPicPr>
          <p:cNvPr id="5" name="Content Placeholder 4"/>
          <p:cNvPicPr>
            <a:picLocks noGrp="1" noChangeAspect="1"/>
          </p:cNvPicPr>
          <p:nvPr>
            <p:ph sz="half" idx="2"/>
          </p:nvPr>
        </p:nvPicPr>
        <p:blipFill>
          <a:blip r:embed="rId2"/>
          <a:stretch>
            <a:fillRect/>
          </a:stretch>
        </p:blipFill>
        <p:spPr>
          <a:xfrm>
            <a:off x="4534640" y="1600200"/>
            <a:ext cx="4152160" cy="4405475"/>
          </a:xfrm>
          <a:prstGeom prst="rect">
            <a:avLst/>
          </a:prstGeom>
        </p:spPr>
      </p:pic>
    </p:spTree>
    <p:extLst>
      <p:ext uri="{BB962C8B-B14F-4D97-AF65-F5344CB8AC3E}">
        <p14:creationId xmlns:p14="http://schemas.microsoft.com/office/powerpoint/2010/main" val="16504416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Raising the profile of our expertise(s)</a:t>
            </a:r>
            <a:endParaRPr lang="en-GB" dirty="0"/>
          </a:p>
        </p:txBody>
      </p:sp>
      <p:sp>
        <p:nvSpPr>
          <p:cNvPr id="4" name="Text Placeholder 3"/>
          <p:cNvSpPr>
            <a:spLocks noGrp="1"/>
          </p:cNvSpPr>
          <p:nvPr>
            <p:ph type="body" idx="1"/>
          </p:nvPr>
        </p:nvSpPr>
        <p:spPr>
          <a:xfrm>
            <a:off x="457200" y="1535113"/>
            <a:ext cx="4040188" cy="310620"/>
          </a:xfrm>
        </p:spPr>
        <p:txBody>
          <a:bodyPr>
            <a:noAutofit/>
          </a:bodyPr>
          <a:lstStyle/>
          <a:p>
            <a:pPr algn="ctr"/>
            <a:r>
              <a:rPr lang="en-GB" dirty="0" smtClean="0"/>
              <a:t>As a profession we are: </a:t>
            </a:r>
            <a:endParaRPr lang="en-GB" dirty="0"/>
          </a:p>
        </p:txBody>
      </p:sp>
      <p:sp>
        <p:nvSpPr>
          <p:cNvPr id="3" name="Content Placeholder 2"/>
          <p:cNvSpPr>
            <a:spLocks noGrp="1"/>
          </p:cNvSpPr>
          <p:nvPr>
            <p:ph sz="half" idx="2"/>
          </p:nvPr>
        </p:nvSpPr>
        <p:spPr>
          <a:xfrm>
            <a:off x="457200" y="1845733"/>
            <a:ext cx="4040188" cy="4280430"/>
          </a:xfrm>
        </p:spPr>
        <p:txBody>
          <a:bodyPr>
            <a:noAutofit/>
          </a:bodyPr>
          <a:lstStyle/>
          <a:p>
            <a:r>
              <a:rPr lang="en-GB" sz="2600" dirty="0" smtClean="0"/>
              <a:t>Highly qualified and </a:t>
            </a:r>
            <a:r>
              <a:rPr lang="en-GB" sz="2600" dirty="0"/>
              <a:t>t</a:t>
            </a:r>
            <a:r>
              <a:rPr lang="en-GB" sz="2600" dirty="0" smtClean="0"/>
              <a:t>rained in a wide range of theories and approaches</a:t>
            </a:r>
          </a:p>
          <a:p>
            <a:r>
              <a:rPr lang="en-GB" sz="2600" dirty="0" smtClean="0"/>
              <a:t>Flexibly deployed in many different contexts </a:t>
            </a:r>
          </a:p>
          <a:p>
            <a:r>
              <a:rPr lang="en-GB" sz="2600" dirty="0" smtClean="0"/>
              <a:t>Engaged in a wide variety of teaching/learning practices </a:t>
            </a:r>
          </a:p>
          <a:p>
            <a:r>
              <a:rPr lang="en-GB" sz="2600" dirty="0" smtClean="0"/>
              <a:t>Familiar with the wide range of D/discourses that constitute our field </a:t>
            </a:r>
            <a:endParaRPr lang="en-GB" sz="2600" dirty="0"/>
          </a:p>
        </p:txBody>
      </p:sp>
      <p:sp>
        <p:nvSpPr>
          <p:cNvPr id="6" name="Content Placeholder 5"/>
          <p:cNvSpPr>
            <a:spLocks noGrp="1"/>
          </p:cNvSpPr>
          <p:nvPr>
            <p:ph sz="quarter" idx="4"/>
          </p:nvPr>
        </p:nvSpPr>
        <p:spPr>
          <a:xfrm>
            <a:off x="4645025" y="1845733"/>
            <a:ext cx="4041775" cy="4280430"/>
          </a:xfrm>
        </p:spPr>
        <p:txBody>
          <a:bodyPr>
            <a:normAutofit lnSpcReduction="10000"/>
          </a:bodyPr>
          <a:lstStyle/>
          <a:p>
            <a:r>
              <a:rPr lang="en-GB" sz="2600" dirty="0"/>
              <a:t>Better at talking amongst ourselves than across </a:t>
            </a:r>
            <a:r>
              <a:rPr lang="en-GB" sz="2600" dirty="0" smtClean="0"/>
              <a:t>the wider institutions of which we are part</a:t>
            </a:r>
          </a:p>
          <a:p>
            <a:r>
              <a:rPr lang="en-GB" sz="2600" dirty="0" smtClean="0"/>
              <a:t>Out </a:t>
            </a:r>
            <a:r>
              <a:rPr lang="en-GB" sz="2600" dirty="0"/>
              <a:t>of practice in claiming </a:t>
            </a:r>
            <a:r>
              <a:rPr lang="en-GB" sz="2600" dirty="0" smtClean="0"/>
              <a:t>and promoting our unique and  wide variety of skills and knowledge </a:t>
            </a:r>
            <a:r>
              <a:rPr lang="en-GB" sz="2600" dirty="0"/>
              <a:t>across the wider </a:t>
            </a:r>
            <a:r>
              <a:rPr lang="en-GB" sz="2600" dirty="0" smtClean="0"/>
              <a:t>institutions of which we are part</a:t>
            </a:r>
          </a:p>
          <a:p>
            <a:endParaRPr lang="en-GB" dirty="0"/>
          </a:p>
          <a:p>
            <a:endParaRPr lang="en-GB" dirty="0"/>
          </a:p>
        </p:txBody>
      </p:sp>
      <p:sp>
        <p:nvSpPr>
          <p:cNvPr id="7" name="Text Placeholder 6"/>
          <p:cNvSpPr>
            <a:spLocks noGrp="1"/>
          </p:cNvSpPr>
          <p:nvPr>
            <p:ph type="body" sz="quarter" idx="3"/>
          </p:nvPr>
        </p:nvSpPr>
        <p:spPr>
          <a:xfrm>
            <a:off x="4645025" y="1535113"/>
            <a:ext cx="4041775" cy="310620"/>
          </a:xfrm>
        </p:spPr>
        <p:txBody>
          <a:bodyPr>
            <a:noAutofit/>
          </a:bodyPr>
          <a:lstStyle/>
          <a:p>
            <a:pPr algn="ctr"/>
            <a:r>
              <a:rPr lang="en-GB" dirty="0"/>
              <a:t>As a profession we </a:t>
            </a:r>
            <a:r>
              <a:rPr lang="en-GB" dirty="0" smtClean="0"/>
              <a:t>might be:</a:t>
            </a:r>
            <a:endParaRPr lang="en-GB" dirty="0"/>
          </a:p>
        </p:txBody>
      </p:sp>
    </p:spTree>
    <p:extLst>
      <p:ext uri="{BB962C8B-B14F-4D97-AF65-F5344CB8AC3E}">
        <p14:creationId xmlns:p14="http://schemas.microsoft.com/office/powerpoint/2010/main" val="4053919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78932"/>
            <a:ext cx="8229600" cy="821268"/>
          </a:xfrm>
        </p:spPr>
        <p:txBody>
          <a:bodyPr>
            <a:normAutofit fontScale="90000"/>
          </a:bodyPr>
          <a:lstStyle/>
          <a:p>
            <a:r>
              <a:rPr lang="en-GB" dirty="0" smtClean="0"/>
              <a:t>Disseminating our expertise(s) beyond the boundaries of EAP</a:t>
            </a:r>
            <a:endParaRPr lang="en-GB" dirty="0"/>
          </a:p>
        </p:txBody>
      </p:sp>
      <p:sp>
        <p:nvSpPr>
          <p:cNvPr id="8" name="Content Placeholder 7"/>
          <p:cNvSpPr>
            <a:spLocks noGrp="1"/>
          </p:cNvSpPr>
          <p:nvPr>
            <p:ph idx="1"/>
          </p:nvPr>
        </p:nvSpPr>
        <p:spPr/>
        <p:txBody>
          <a:bodyPr>
            <a:normAutofit/>
          </a:bodyPr>
          <a:lstStyle/>
          <a:p>
            <a:pPr marL="0" indent="0">
              <a:buNone/>
            </a:pPr>
            <a:endParaRPr lang="en-GB" dirty="0" smtClean="0"/>
          </a:p>
          <a:p>
            <a:r>
              <a:rPr lang="en-GB" sz="2800" dirty="0" smtClean="0"/>
              <a:t>Embracing the diversity that characterises EAP</a:t>
            </a:r>
          </a:p>
          <a:p>
            <a:r>
              <a:rPr lang="en-GB" sz="2800" dirty="0" smtClean="0"/>
              <a:t>Inviting/engaging in observations beyond our peers</a:t>
            </a:r>
          </a:p>
          <a:p>
            <a:r>
              <a:rPr lang="en-GB" sz="2800" dirty="0" smtClean="0"/>
              <a:t>Organising presentations where ‘we’ are the ‘experts’ </a:t>
            </a:r>
          </a:p>
          <a:p>
            <a:r>
              <a:rPr lang="en-GB" sz="2800" dirty="0" smtClean="0"/>
              <a:t>Providing professional development to academic departments, in addition to receiving it</a:t>
            </a:r>
          </a:p>
          <a:p>
            <a:r>
              <a:rPr lang="en-GB" sz="2800" dirty="0" smtClean="0"/>
              <a:t>Moving towards a position of driving policy rather than having to respond to it</a:t>
            </a:r>
          </a:p>
          <a:p>
            <a:pPr marL="0" indent="0">
              <a:buNone/>
            </a:pPr>
            <a:endParaRPr lang="en-GB" dirty="0" smtClean="0"/>
          </a:p>
          <a:p>
            <a:endParaRPr lang="en-GB" dirty="0"/>
          </a:p>
        </p:txBody>
      </p:sp>
    </p:spTree>
    <p:extLst>
      <p:ext uri="{BB962C8B-B14F-4D97-AF65-F5344CB8AC3E}">
        <p14:creationId xmlns:p14="http://schemas.microsoft.com/office/powerpoint/2010/main" val="24775975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Thank </a:t>
            </a:r>
            <a:r>
              <a:rPr lang="en-GB" dirty="0" smtClean="0"/>
              <a:t>you for listening, </a:t>
            </a:r>
            <a:r>
              <a:rPr lang="en-GB" dirty="0" smtClean="0"/>
              <a:t/>
            </a:r>
            <a:br>
              <a:rPr lang="en-GB" dirty="0" smtClean="0"/>
            </a:br>
            <a:r>
              <a:rPr lang="en-GB" dirty="0" smtClean="0"/>
              <a:t>any </a:t>
            </a:r>
            <a:r>
              <a:rPr lang="en-GB" dirty="0" smtClean="0"/>
              <a:t>questions?</a:t>
            </a:r>
            <a:endParaRPr lang="en-GB" dirty="0"/>
          </a:p>
        </p:txBody>
      </p:sp>
      <p:sp>
        <p:nvSpPr>
          <p:cNvPr id="3" name="Content Placeholder 2"/>
          <p:cNvSpPr>
            <a:spLocks noGrp="1"/>
          </p:cNvSpPr>
          <p:nvPr>
            <p:ph idx="1"/>
          </p:nvPr>
        </p:nvSpPr>
        <p:spPr/>
        <p:txBody>
          <a:bodyPr/>
          <a:lstStyle/>
          <a:p>
            <a:pPr marL="0" indent="0" algn="ctr">
              <a:buNone/>
            </a:pPr>
            <a:r>
              <a:rPr lang="en-GB" dirty="0" smtClean="0"/>
              <a:t> </a:t>
            </a:r>
          </a:p>
          <a:p>
            <a:pPr marL="0" indent="0" algn="ctr">
              <a:buNone/>
            </a:pPr>
            <a:endParaRPr lang="en-GB" dirty="0" smtClean="0">
              <a:hlinkClick r:id=""/>
            </a:endParaRPr>
          </a:p>
          <a:p>
            <a:pPr marL="0" indent="0" algn="ctr">
              <a:buNone/>
            </a:pPr>
            <a:r>
              <a:rPr lang="en-GB" dirty="0" smtClean="0">
                <a:hlinkClick r:id=""/>
              </a:rPr>
              <a:t>d.fitzpatrick</a:t>
            </a:r>
            <a:r>
              <a:rPr lang="en-GB" dirty="0" smtClean="0">
                <a:hlinkClick r:id="rId2"/>
              </a:rPr>
              <a:t>@arts.ac.uk</a:t>
            </a:r>
            <a:endParaRPr lang="en-GB" dirty="0" smtClean="0"/>
          </a:p>
          <a:p>
            <a:pPr marL="0" indent="0" algn="ctr">
              <a:buNone/>
            </a:pPr>
            <a:r>
              <a:rPr lang="en-GB" dirty="0" smtClean="0">
                <a:hlinkClick r:id="rId3"/>
              </a:rPr>
              <a:t>tcostley@essex.ac.uk</a:t>
            </a:r>
            <a:endParaRPr lang="en-GB" dirty="0" smtClean="0"/>
          </a:p>
          <a:p>
            <a:pPr marL="0" indent="0" algn="ctr">
              <a:buNone/>
            </a:pPr>
            <a:r>
              <a:rPr lang="en-GB" dirty="0" smtClean="0">
                <a:hlinkClick r:id="rId4"/>
              </a:rPr>
              <a:t>p.tavakoli@reading.ac.uk</a:t>
            </a:r>
            <a:endParaRPr lang="en-GB" dirty="0" smtClean="0"/>
          </a:p>
          <a:p>
            <a:pPr marL="0" indent="0" algn="ctr">
              <a:buNone/>
            </a:pPr>
            <a:endParaRPr lang="en-GB" dirty="0" smtClean="0"/>
          </a:p>
          <a:p>
            <a:pPr marL="0" indent="0" algn="ctr">
              <a:buNone/>
            </a:pPr>
            <a:endParaRPr lang="en-GB" dirty="0"/>
          </a:p>
        </p:txBody>
      </p:sp>
    </p:spTree>
    <p:extLst>
      <p:ext uri="{BB962C8B-B14F-4D97-AF65-F5344CB8AC3E}">
        <p14:creationId xmlns:p14="http://schemas.microsoft.com/office/powerpoint/2010/main" val="14555237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a:xfrm>
            <a:off x="237067" y="1079500"/>
            <a:ext cx="8771466" cy="5372100"/>
          </a:xfrm>
        </p:spPr>
        <p:txBody>
          <a:bodyPr>
            <a:noAutofit/>
          </a:bodyPr>
          <a:lstStyle/>
          <a:p>
            <a:pPr marL="0" indent="0">
              <a:buNone/>
            </a:pPr>
            <a:endParaRPr lang="en-US" sz="1700" dirty="0" smtClean="0">
              <a:cs typeface="Calibri"/>
            </a:endParaRPr>
          </a:p>
          <a:p>
            <a:pPr marL="0" indent="0">
              <a:buNone/>
            </a:pPr>
            <a:r>
              <a:rPr lang="en-US" sz="1700" dirty="0" smtClean="0">
                <a:cs typeface="Calibri"/>
              </a:rPr>
              <a:t>Alexander, O. (2012). Exploring teacher beliefs in teaching EAP at low proficiency levels. </a:t>
            </a:r>
            <a:r>
              <a:rPr lang="en-US" sz="1700" i="1" dirty="0" smtClean="0">
                <a:cs typeface="Calibri"/>
              </a:rPr>
              <a:t>Journal 	of English for Academic Purposes, 11</a:t>
            </a:r>
            <a:r>
              <a:rPr lang="en-US" sz="1700" dirty="0" smtClean="0">
                <a:cs typeface="Calibri"/>
              </a:rPr>
              <a:t>(2), 99-111</a:t>
            </a:r>
            <a:r>
              <a:rPr lang="en-US" sz="1700" dirty="0">
                <a:cs typeface="Calibri"/>
              </a:rPr>
              <a:t>.</a:t>
            </a:r>
            <a:endParaRPr lang="en-US" sz="1700" dirty="0" smtClean="0">
              <a:cs typeface="Calibri"/>
            </a:endParaRPr>
          </a:p>
          <a:p>
            <a:pPr marL="0" indent="0">
              <a:buNone/>
            </a:pPr>
            <a:r>
              <a:rPr lang="en-US" sz="1700" dirty="0" err="1" smtClean="0">
                <a:cs typeface="Calibri"/>
              </a:rPr>
              <a:t>Blaj</a:t>
            </a:r>
            <a:r>
              <a:rPr lang="en-US" sz="1700" dirty="0" smtClean="0">
                <a:cs typeface="Calibri"/>
              </a:rPr>
              <a:t>-Ward, L. (2014). </a:t>
            </a:r>
            <a:r>
              <a:rPr lang="en-US" sz="1700" i="1" dirty="0" smtClean="0">
                <a:cs typeface="Calibri"/>
              </a:rPr>
              <a:t>Researching contexts, practices and pedagogies in English for academic 	purposes</a:t>
            </a:r>
            <a:r>
              <a:rPr lang="en-US" sz="1700" dirty="0" smtClean="0">
                <a:cs typeface="Calibri"/>
              </a:rPr>
              <a:t>. UK: Palgrave Macmillan.</a:t>
            </a:r>
          </a:p>
          <a:p>
            <a:pPr marL="0" indent="0">
              <a:buNone/>
            </a:pPr>
            <a:r>
              <a:rPr lang="en-US" sz="1700" dirty="0" smtClean="0">
                <a:cs typeface="Calibri"/>
              </a:rPr>
              <a:t>Bruce, I. (2011). </a:t>
            </a:r>
            <a:r>
              <a:rPr lang="en-US" sz="1700" i="1" dirty="0" smtClean="0">
                <a:cs typeface="Calibri"/>
              </a:rPr>
              <a:t>Theory and concepts of English for academic purposes</a:t>
            </a:r>
            <a:r>
              <a:rPr lang="en-US" sz="1700" dirty="0" smtClean="0">
                <a:cs typeface="Calibri"/>
              </a:rPr>
              <a:t>. UK: Palgrave Macmillan.</a:t>
            </a:r>
          </a:p>
          <a:p>
            <a:pPr marL="0" indent="0">
              <a:buNone/>
            </a:pPr>
            <a:r>
              <a:rPr lang="en-US" sz="1700" dirty="0">
                <a:cs typeface="Calibri"/>
              </a:rPr>
              <a:t>Campion, G. C. (2016). ‘The learning never ends’: Exploring teachers’ views on the </a:t>
            </a:r>
            <a:r>
              <a:rPr lang="en-US" sz="1700" dirty="0" smtClean="0">
                <a:cs typeface="Calibri"/>
              </a:rPr>
              <a:t>transition 	from </a:t>
            </a:r>
            <a:r>
              <a:rPr lang="en-US" sz="1700" dirty="0">
                <a:cs typeface="Calibri"/>
              </a:rPr>
              <a:t>General English to EAP. </a:t>
            </a:r>
            <a:r>
              <a:rPr lang="en-US" sz="1700" i="1" dirty="0">
                <a:cs typeface="Calibri"/>
              </a:rPr>
              <a:t>Journal of English for Academic Purposes</a:t>
            </a:r>
            <a:r>
              <a:rPr lang="en-US" sz="1700" dirty="0">
                <a:cs typeface="Calibri"/>
              </a:rPr>
              <a:t>, </a:t>
            </a:r>
            <a:r>
              <a:rPr lang="en-US" sz="1700" i="1" dirty="0" smtClean="0">
                <a:cs typeface="Calibri"/>
              </a:rPr>
              <a:t>23</a:t>
            </a:r>
            <a:r>
              <a:rPr lang="en-US" sz="1700" dirty="0">
                <a:cs typeface="Calibri"/>
              </a:rPr>
              <a:t>, 59-70.</a:t>
            </a:r>
          </a:p>
          <a:p>
            <a:pPr marL="0" indent="0">
              <a:buNone/>
            </a:pPr>
            <a:r>
              <a:rPr lang="en-US" sz="1700" dirty="0" err="1">
                <a:solidFill>
                  <a:srgbClr val="000000"/>
                </a:solidFill>
                <a:ea typeface="MS Mincho"/>
                <a:cs typeface="Calibri"/>
              </a:rPr>
              <a:t>Costley</a:t>
            </a:r>
            <a:r>
              <a:rPr lang="en-US" sz="1700" dirty="0">
                <a:solidFill>
                  <a:srgbClr val="000000"/>
                </a:solidFill>
                <a:ea typeface="MS Mincho"/>
                <a:cs typeface="Calibri"/>
              </a:rPr>
              <a:t>, T., </a:t>
            </a:r>
            <a:r>
              <a:rPr lang="en-US" sz="1700" dirty="0" err="1">
                <a:solidFill>
                  <a:srgbClr val="000000"/>
                </a:solidFill>
                <a:ea typeface="MS Mincho"/>
                <a:cs typeface="Calibri"/>
              </a:rPr>
              <a:t>Tavakoli</a:t>
            </a:r>
            <a:r>
              <a:rPr lang="en-US" sz="1700" dirty="0">
                <a:solidFill>
                  <a:srgbClr val="000000"/>
                </a:solidFill>
                <a:ea typeface="MS Mincho"/>
                <a:cs typeface="Calibri"/>
              </a:rPr>
              <a:t>, P. &amp; Fitzpatrick, D. (</a:t>
            </a:r>
            <a:r>
              <a:rPr lang="en-US" sz="1700" i="1" dirty="0">
                <a:solidFill>
                  <a:srgbClr val="000000"/>
                </a:solidFill>
                <a:ea typeface="MS Mincho"/>
                <a:cs typeface="Calibri"/>
              </a:rPr>
              <a:t>In press</a:t>
            </a:r>
            <a:r>
              <a:rPr lang="en-US" sz="1700" dirty="0">
                <a:solidFill>
                  <a:srgbClr val="000000"/>
                </a:solidFill>
                <a:ea typeface="MS Mincho"/>
                <a:cs typeface="Calibri"/>
              </a:rPr>
              <a:t>). Lessons from the </a:t>
            </a:r>
            <a:r>
              <a:rPr lang="en-US" sz="1700" dirty="0" smtClean="0">
                <a:solidFill>
                  <a:srgbClr val="000000"/>
                </a:solidFill>
                <a:ea typeface="MS Mincho"/>
                <a:cs typeface="Calibri"/>
              </a:rPr>
              <a:t>classroom</a:t>
            </a:r>
            <a:r>
              <a:rPr lang="en-US" sz="1700" dirty="0">
                <a:solidFill>
                  <a:srgbClr val="000000"/>
                </a:solidFill>
                <a:ea typeface="MS Mincho"/>
                <a:cs typeface="Calibri"/>
              </a:rPr>
              <a:t>: What </a:t>
            </a:r>
            <a:r>
              <a:rPr lang="en-US" sz="1700" dirty="0" smtClean="0">
                <a:solidFill>
                  <a:srgbClr val="000000"/>
                </a:solidFill>
                <a:ea typeface="MS Mincho"/>
                <a:cs typeface="Calibri"/>
              </a:rPr>
              <a:t>makes a 	good </a:t>
            </a:r>
            <a:r>
              <a:rPr lang="en-US" sz="1700" dirty="0">
                <a:solidFill>
                  <a:srgbClr val="000000"/>
                </a:solidFill>
                <a:ea typeface="MS Mincho"/>
                <a:cs typeface="Calibri"/>
              </a:rPr>
              <a:t>writing teacher?</a:t>
            </a:r>
            <a:r>
              <a:rPr lang="en-US" sz="1700" i="1" dirty="0">
                <a:solidFill>
                  <a:srgbClr val="000000"/>
                </a:solidFill>
                <a:ea typeface="MS Mincho"/>
                <a:cs typeface="Calibri"/>
              </a:rPr>
              <a:t> </a:t>
            </a:r>
            <a:r>
              <a:rPr lang="en-US" sz="1700" dirty="0">
                <a:solidFill>
                  <a:srgbClr val="000000"/>
                </a:solidFill>
                <a:ea typeface="MS Mincho"/>
                <a:cs typeface="Calibri"/>
              </a:rPr>
              <a:t>In C. Griffiths, Z. </a:t>
            </a:r>
            <a:r>
              <a:rPr lang="en-US" sz="1700" dirty="0" err="1">
                <a:solidFill>
                  <a:srgbClr val="000000"/>
                </a:solidFill>
                <a:ea typeface="MS Mincho"/>
                <a:cs typeface="Calibri"/>
              </a:rPr>
              <a:t>Tajeddin</a:t>
            </a:r>
            <a:r>
              <a:rPr lang="en-US" sz="1700" dirty="0">
                <a:solidFill>
                  <a:srgbClr val="000000"/>
                </a:solidFill>
                <a:ea typeface="MS Mincho"/>
                <a:cs typeface="Calibri"/>
              </a:rPr>
              <a:t> </a:t>
            </a:r>
            <a:r>
              <a:rPr lang="en-US" sz="1700" dirty="0" smtClean="0">
                <a:solidFill>
                  <a:srgbClr val="000000"/>
                </a:solidFill>
                <a:ea typeface="MS Mincho"/>
                <a:cs typeface="Calibri"/>
              </a:rPr>
              <a:t>and </a:t>
            </a:r>
            <a:r>
              <a:rPr lang="en-US" sz="1700" dirty="0">
                <a:solidFill>
                  <a:srgbClr val="000000"/>
                </a:solidFill>
                <a:ea typeface="MS Mincho"/>
                <a:cs typeface="Calibri"/>
              </a:rPr>
              <a:t>A. Brown</a:t>
            </a:r>
            <a:r>
              <a:rPr lang="en-US" sz="1700" i="1" dirty="0">
                <a:solidFill>
                  <a:srgbClr val="000000"/>
                </a:solidFill>
                <a:ea typeface="MS Mincho"/>
                <a:cs typeface="Calibri"/>
              </a:rPr>
              <a:t> </a:t>
            </a:r>
            <a:r>
              <a:rPr lang="en-US" sz="1700" dirty="0">
                <a:solidFill>
                  <a:srgbClr val="000000"/>
                </a:solidFill>
                <a:ea typeface="MS Mincho"/>
                <a:cs typeface="Calibri"/>
              </a:rPr>
              <a:t>(Eds.)</a:t>
            </a:r>
            <a:r>
              <a:rPr lang="en-US" sz="1700" i="1" dirty="0">
                <a:solidFill>
                  <a:srgbClr val="000000"/>
                </a:solidFill>
                <a:ea typeface="MS Mincho"/>
                <a:cs typeface="Calibri"/>
              </a:rPr>
              <a:t> </a:t>
            </a:r>
            <a:r>
              <a:rPr lang="en-US" sz="1700" i="1" dirty="0" smtClean="0">
                <a:solidFill>
                  <a:srgbClr val="000000"/>
                </a:solidFill>
                <a:ea typeface="MS Mincho"/>
                <a:cs typeface="Calibri"/>
              </a:rPr>
              <a:t>Lessons </a:t>
            </a:r>
            <a:r>
              <a:rPr lang="en-US" sz="1700" i="1" dirty="0">
                <a:solidFill>
                  <a:srgbClr val="000000"/>
                </a:solidFill>
                <a:ea typeface="MS Mincho"/>
                <a:cs typeface="Calibri"/>
              </a:rPr>
              <a:t>from good </a:t>
            </a:r>
            <a:r>
              <a:rPr lang="en-US" sz="1700" i="1" dirty="0" smtClean="0">
                <a:solidFill>
                  <a:srgbClr val="000000"/>
                </a:solidFill>
                <a:ea typeface="MS Mincho"/>
                <a:cs typeface="Calibri"/>
              </a:rPr>
              <a:t>	language </a:t>
            </a:r>
            <a:r>
              <a:rPr lang="en-US" sz="1700" i="1" dirty="0">
                <a:solidFill>
                  <a:srgbClr val="000000"/>
                </a:solidFill>
                <a:ea typeface="MS Mincho"/>
                <a:cs typeface="Calibri"/>
              </a:rPr>
              <a:t>teachers</a:t>
            </a:r>
            <a:r>
              <a:rPr lang="en-US" sz="1700" dirty="0" smtClean="0">
                <a:solidFill>
                  <a:srgbClr val="000000"/>
                </a:solidFill>
                <a:ea typeface="新細明體"/>
                <a:cs typeface="Calibri"/>
              </a:rPr>
              <a:t>. Cambridge: </a:t>
            </a:r>
            <a:r>
              <a:rPr lang="en-US" sz="1700" dirty="0">
                <a:solidFill>
                  <a:srgbClr val="000000"/>
                </a:solidFill>
                <a:ea typeface="MS Mincho"/>
                <a:cs typeface="Calibri"/>
              </a:rPr>
              <a:t>CUP. </a:t>
            </a:r>
            <a:endParaRPr lang="en-US" sz="1700" dirty="0" smtClean="0">
              <a:solidFill>
                <a:srgbClr val="000000"/>
              </a:solidFill>
              <a:ea typeface="MS Mincho"/>
              <a:cs typeface="Calibri"/>
            </a:endParaRPr>
          </a:p>
          <a:p>
            <a:pPr marL="0" indent="0">
              <a:buNone/>
            </a:pPr>
            <a:r>
              <a:rPr lang="en-GB" sz="1700" dirty="0">
                <a:cs typeface="Calibri"/>
              </a:rPr>
              <a:t>Ding, A., &amp; Bruce, I. (2017). </a:t>
            </a:r>
            <a:r>
              <a:rPr lang="en-GB" sz="1700" i="1" dirty="0">
                <a:cs typeface="Calibri"/>
              </a:rPr>
              <a:t>The English for academic purposes practitioner</a:t>
            </a:r>
            <a:r>
              <a:rPr lang="en-GB" sz="1700" dirty="0">
                <a:cs typeface="Calibri"/>
              </a:rPr>
              <a:t>. UK: </a:t>
            </a:r>
            <a:r>
              <a:rPr lang="en-GB" sz="1700" dirty="0" smtClean="0">
                <a:cs typeface="Calibri"/>
              </a:rPr>
              <a:t>Palgrave 	Macmillan</a:t>
            </a:r>
            <a:r>
              <a:rPr lang="en-GB" sz="1700" dirty="0">
                <a:cs typeface="Calibri"/>
              </a:rPr>
              <a:t>.</a:t>
            </a:r>
          </a:p>
          <a:p>
            <a:pPr marL="0" indent="0">
              <a:buNone/>
            </a:pPr>
            <a:r>
              <a:rPr lang="en-GB" sz="1700" dirty="0">
                <a:cs typeface="Calibri"/>
              </a:rPr>
              <a:t>Ding, A., &amp; Bruce, I. (2017). Developing EAP Practitioners. In I. Bruce &amp; A. Ding (Eds.) </a:t>
            </a:r>
            <a:r>
              <a:rPr lang="en-GB" sz="1700" i="1" dirty="0" smtClean="0">
                <a:cs typeface="Calibri"/>
              </a:rPr>
              <a:t>The 	English 	for </a:t>
            </a:r>
            <a:r>
              <a:rPr lang="en-GB" sz="1700" i="1" dirty="0">
                <a:cs typeface="Calibri"/>
              </a:rPr>
              <a:t>academic purposes practitioner </a:t>
            </a:r>
            <a:r>
              <a:rPr lang="en-GB" sz="1700" dirty="0">
                <a:cs typeface="Calibri"/>
              </a:rPr>
              <a:t>(pp. 117-177). UK: Palgrave </a:t>
            </a:r>
            <a:r>
              <a:rPr lang="en-GB" sz="1700" dirty="0" smtClean="0">
                <a:cs typeface="Calibri"/>
              </a:rPr>
              <a:t>Macmillan</a:t>
            </a:r>
            <a:r>
              <a:rPr lang="en-GB" sz="1700" dirty="0">
                <a:cs typeface="Calibri"/>
              </a:rPr>
              <a:t>.</a:t>
            </a:r>
          </a:p>
          <a:p>
            <a:pPr marL="0" indent="0">
              <a:buNone/>
            </a:pPr>
            <a:r>
              <a:rPr lang="en-GB" sz="1700" dirty="0">
                <a:cs typeface="Calibri"/>
              </a:rPr>
              <a:t>Ding, A., &amp; Campion, G. (2016). EAP teacher development. In K. Hyland &amp; </a:t>
            </a:r>
            <a:r>
              <a:rPr lang="en-GB" sz="1700" dirty="0" smtClean="0">
                <a:cs typeface="Calibri"/>
              </a:rPr>
              <a:t>P</a:t>
            </a:r>
            <a:r>
              <a:rPr lang="en-GB" sz="1700" dirty="0">
                <a:cs typeface="Calibri"/>
              </a:rPr>
              <a:t>. Shaw </a:t>
            </a:r>
            <a:r>
              <a:rPr lang="en-GB" sz="1700" dirty="0" smtClean="0">
                <a:cs typeface="Calibri"/>
              </a:rPr>
              <a:t>(</a:t>
            </a:r>
            <a:r>
              <a:rPr lang="en-GB" sz="1700" dirty="0">
                <a:cs typeface="Calibri"/>
              </a:rPr>
              <a:t>Eds.) </a:t>
            </a:r>
            <a:r>
              <a:rPr lang="en-GB" sz="1700" i="1" dirty="0" smtClean="0">
                <a:cs typeface="Calibri"/>
              </a:rPr>
              <a:t>The 	Routledge </a:t>
            </a:r>
            <a:r>
              <a:rPr lang="en-GB" sz="1700" i="1" dirty="0">
                <a:cs typeface="Calibri"/>
              </a:rPr>
              <a:t>handbook of English for academic purposes </a:t>
            </a:r>
            <a:r>
              <a:rPr lang="en-GB" sz="1700" dirty="0">
                <a:cs typeface="Calibri"/>
              </a:rPr>
              <a:t>(pp. 571-583). </a:t>
            </a:r>
            <a:r>
              <a:rPr lang="en-GB" sz="1700" dirty="0" smtClean="0">
                <a:cs typeface="Calibri"/>
              </a:rPr>
              <a:t>Routledge</a:t>
            </a:r>
            <a:r>
              <a:rPr lang="en-GB" sz="1700" dirty="0">
                <a:cs typeface="Calibri"/>
              </a:rPr>
              <a:t>.</a:t>
            </a:r>
          </a:p>
          <a:p>
            <a:pPr marL="0" indent="0">
              <a:buNone/>
            </a:pPr>
            <a:r>
              <a:rPr lang="en-GB" sz="1700" dirty="0">
                <a:cs typeface="Calibri"/>
              </a:rPr>
              <a:t>Hyland, K. (2018). Sympathy for the devil? A defence of EAP. </a:t>
            </a:r>
            <a:r>
              <a:rPr lang="en-GB" sz="1700" i="1" dirty="0">
                <a:cs typeface="Calibri"/>
              </a:rPr>
              <a:t>Language Teaching, </a:t>
            </a:r>
            <a:r>
              <a:rPr lang="en-GB" sz="1700" i="1" dirty="0" smtClean="0">
                <a:cs typeface="Calibri"/>
              </a:rPr>
              <a:t>5</a:t>
            </a:r>
            <a:r>
              <a:rPr lang="en-GB" sz="1700" dirty="0" smtClean="0">
                <a:cs typeface="Calibri"/>
              </a:rPr>
              <a:t>1(3</a:t>
            </a:r>
            <a:r>
              <a:rPr lang="en-GB" sz="1700" dirty="0">
                <a:cs typeface="Calibri"/>
              </a:rPr>
              <a:t>), 383-399.</a:t>
            </a:r>
          </a:p>
          <a:p>
            <a:pPr marL="0" indent="0">
              <a:buNone/>
            </a:pPr>
            <a:endParaRPr lang="en-GB" sz="1800" dirty="0">
              <a:latin typeface="Calibri"/>
              <a:cs typeface="Calibri"/>
            </a:endParaRPr>
          </a:p>
          <a:p>
            <a:pPr marL="0" indent="0">
              <a:buNone/>
            </a:pPr>
            <a:endParaRPr lang="en-GB" sz="1800" dirty="0" smtClean="0">
              <a:latin typeface="Calibri"/>
              <a:cs typeface="Calibri"/>
            </a:endParaRPr>
          </a:p>
          <a:p>
            <a:pPr marL="0" indent="0">
              <a:buNone/>
            </a:pPr>
            <a:endParaRPr lang="en-US" sz="1800" dirty="0" smtClean="0"/>
          </a:p>
          <a:p>
            <a:pPr marL="0" indent="0">
              <a:buNone/>
            </a:pPr>
            <a:endParaRPr lang="en-US" sz="1600" dirty="0" smtClean="0"/>
          </a:p>
          <a:p>
            <a:pPr marL="0" indent="0">
              <a:buNone/>
            </a:pPr>
            <a:endParaRPr lang="en-GB" sz="1600" dirty="0"/>
          </a:p>
          <a:p>
            <a:pPr marL="0" indent="0">
              <a:buNone/>
            </a:pPr>
            <a:endParaRPr lang="en-GB" sz="1600" dirty="0"/>
          </a:p>
          <a:p>
            <a:pPr marL="0" indent="0">
              <a:lnSpc>
                <a:spcPct val="120000"/>
              </a:lnSpc>
              <a:buNone/>
            </a:pPr>
            <a:endParaRPr lang="en-GB" sz="1600" dirty="0"/>
          </a:p>
          <a:p>
            <a:pPr marL="0" indent="0">
              <a:lnSpc>
                <a:spcPct val="120000"/>
              </a:lnSpc>
              <a:buNone/>
            </a:pPr>
            <a:endParaRPr lang="en-US" sz="1600" dirty="0" smtClean="0"/>
          </a:p>
          <a:p>
            <a:pPr marL="0" indent="0">
              <a:lnSpc>
                <a:spcPct val="120000"/>
              </a:lnSpc>
              <a:buNone/>
            </a:pPr>
            <a:endParaRPr lang="en-US" sz="1600" dirty="0" smtClean="0"/>
          </a:p>
        </p:txBody>
      </p:sp>
    </p:spTree>
    <p:extLst>
      <p:ext uri="{BB962C8B-B14F-4D97-AF65-F5344CB8AC3E}">
        <p14:creationId xmlns:p14="http://schemas.microsoft.com/office/powerpoint/2010/main" val="2861030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Why Research EAP Teachers? </a:t>
            </a:r>
            <a:endParaRPr lang="en-GB" sz="4000" dirty="0"/>
          </a:p>
        </p:txBody>
      </p:sp>
      <p:sp>
        <p:nvSpPr>
          <p:cNvPr id="3" name="Content Placeholder 2"/>
          <p:cNvSpPr>
            <a:spLocks noGrp="1"/>
          </p:cNvSpPr>
          <p:nvPr>
            <p:ph idx="1"/>
          </p:nvPr>
        </p:nvSpPr>
        <p:spPr>
          <a:xfrm>
            <a:off x="457200" y="1417638"/>
            <a:ext cx="8229600" cy="4708525"/>
          </a:xfrm>
        </p:spPr>
        <p:txBody>
          <a:bodyPr>
            <a:noAutofit/>
          </a:bodyPr>
          <a:lstStyle/>
          <a:p>
            <a:pPr>
              <a:defRPr/>
            </a:pPr>
            <a:r>
              <a:rPr lang="en-US" sz="2600" dirty="0"/>
              <a:t>Emerged from previous study on EAP writing (</a:t>
            </a:r>
            <a:r>
              <a:rPr lang="en-US" sz="2600" dirty="0" err="1"/>
              <a:t>Costley</a:t>
            </a:r>
            <a:r>
              <a:rPr lang="en-US" sz="2600" dirty="0"/>
              <a:t>, </a:t>
            </a:r>
            <a:r>
              <a:rPr lang="en-US" sz="2600" dirty="0" err="1"/>
              <a:t>Tavakoli</a:t>
            </a:r>
            <a:r>
              <a:rPr lang="en-US" sz="2600" dirty="0"/>
              <a:t> &amp; Fitzpatrick, </a:t>
            </a:r>
            <a:r>
              <a:rPr lang="en-US" sz="2600" i="1" dirty="0" smtClean="0"/>
              <a:t>In </a:t>
            </a:r>
            <a:r>
              <a:rPr lang="en-US" sz="2600" i="1" dirty="0"/>
              <a:t>press</a:t>
            </a:r>
            <a:r>
              <a:rPr lang="en-US" sz="2600" dirty="0"/>
              <a:t>)</a:t>
            </a:r>
            <a:r>
              <a:rPr lang="en-GB" sz="2600" dirty="0"/>
              <a:t> </a:t>
            </a:r>
            <a:endParaRPr lang="en-GB" sz="2600" dirty="0" smtClean="0"/>
          </a:p>
          <a:p>
            <a:pPr marL="0" indent="0">
              <a:buNone/>
              <a:defRPr/>
            </a:pPr>
            <a:endParaRPr lang="en-GB" sz="2600" dirty="0"/>
          </a:p>
          <a:p>
            <a:r>
              <a:rPr lang="en-GB" sz="2600" dirty="0" smtClean="0"/>
              <a:t>‘</a:t>
            </a:r>
            <a:r>
              <a:rPr lang="en-US" sz="2600" dirty="0" smtClean="0"/>
              <a:t>a </a:t>
            </a:r>
            <a:r>
              <a:rPr lang="en-US" sz="2600" dirty="0"/>
              <a:t>notable lack of attention given to those who teach EAP, its practitioners and practitioner-related issues in the existing literature of the </a:t>
            </a:r>
            <a:r>
              <a:rPr lang="en-US" sz="2600" dirty="0" smtClean="0"/>
              <a:t>field’ (</a:t>
            </a:r>
            <a:r>
              <a:rPr lang="en-GB" sz="2600" dirty="0" smtClean="0"/>
              <a:t>Ding </a:t>
            </a:r>
            <a:r>
              <a:rPr lang="en-GB" sz="2600" dirty="0"/>
              <a:t>and </a:t>
            </a:r>
            <a:r>
              <a:rPr lang="en-GB" sz="2600" dirty="0" smtClean="0"/>
              <a:t>Bruce, 2017</a:t>
            </a:r>
            <a:r>
              <a:rPr lang="en-GB" sz="2600" dirty="0"/>
              <a:t>, </a:t>
            </a:r>
            <a:r>
              <a:rPr lang="en-US" sz="2600" dirty="0"/>
              <a:t>p. 1</a:t>
            </a:r>
            <a:r>
              <a:rPr lang="en-US" sz="2600" dirty="0" smtClean="0"/>
              <a:t>)</a:t>
            </a:r>
            <a:r>
              <a:rPr lang="en-GB" sz="2600" dirty="0" smtClean="0"/>
              <a:t>.</a:t>
            </a:r>
            <a:r>
              <a:rPr lang="en-US" sz="2600" dirty="0" smtClean="0"/>
              <a:t> </a:t>
            </a:r>
          </a:p>
          <a:p>
            <a:pPr marL="0" indent="0">
              <a:buNone/>
            </a:pPr>
            <a:endParaRPr lang="en-US" sz="2600" dirty="0" smtClean="0"/>
          </a:p>
          <a:p>
            <a:r>
              <a:rPr lang="en-US" sz="2600" dirty="0" smtClean="0"/>
              <a:t>Some studies on EAP practitioners (e.g. Alexander </a:t>
            </a:r>
            <a:r>
              <a:rPr lang="en-US" sz="2600" dirty="0"/>
              <a:t>(2012</a:t>
            </a:r>
            <a:r>
              <a:rPr lang="en-US" sz="2600" dirty="0" smtClean="0"/>
              <a:t>); Campion </a:t>
            </a:r>
            <a:r>
              <a:rPr lang="en-US" sz="2600" dirty="0"/>
              <a:t>(2016</a:t>
            </a:r>
            <a:r>
              <a:rPr lang="en-US" sz="2600" dirty="0" smtClean="0"/>
              <a:t>); Ding </a:t>
            </a:r>
            <a:r>
              <a:rPr lang="en-US" sz="2600" dirty="0"/>
              <a:t>and Campion </a:t>
            </a:r>
            <a:r>
              <a:rPr lang="en-US" sz="2600" dirty="0" smtClean="0"/>
              <a:t>(2016); Ding </a:t>
            </a:r>
            <a:r>
              <a:rPr lang="en-US" sz="2600" dirty="0"/>
              <a:t>and Bruce (2017</a:t>
            </a:r>
            <a:r>
              <a:rPr lang="en-US" sz="2600" dirty="0" smtClean="0"/>
              <a:t>)) but also </a:t>
            </a:r>
            <a:r>
              <a:rPr lang="en-US" sz="2600" dirty="0"/>
              <a:t>a ‘dearth of literature on EAP professional development’ (</a:t>
            </a:r>
            <a:r>
              <a:rPr lang="en-US" sz="2600" dirty="0" err="1"/>
              <a:t>Blaj</a:t>
            </a:r>
            <a:r>
              <a:rPr lang="en-US" sz="2600" dirty="0"/>
              <a:t>-Ward, 2014, p. 113). </a:t>
            </a:r>
          </a:p>
          <a:p>
            <a:endParaRPr lang="en-US" sz="2400" dirty="0"/>
          </a:p>
          <a:p>
            <a:endParaRPr lang="en-US" sz="2400" dirty="0" smtClean="0"/>
          </a:p>
        </p:txBody>
      </p:sp>
    </p:spTree>
    <p:extLst>
      <p:ext uri="{BB962C8B-B14F-4D97-AF65-F5344CB8AC3E}">
        <p14:creationId xmlns:p14="http://schemas.microsoft.com/office/powerpoint/2010/main" val="2007440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Aims/Research Questions</a:t>
            </a:r>
            <a:endParaRPr lang="en-US" sz="4000" dirty="0"/>
          </a:p>
        </p:txBody>
      </p:sp>
      <p:sp>
        <p:nvSpPr>
          <p:cNvPr id="3" name="Content Placeholder 2"/>
          <p:cNvSpPr>
            <a:spLocks noGrp="1"/>
          </p:cNvSpPr>
          <p:nvPr>
            <p:ph idx="1"/>
          </p:nvPr>
        </p:nvSpPr>
        <p:spPr/>
        <p:txBody>
          <a:bodyPr>
            <a:normAutofit/>
          </a:bodyPr>
          <a:lstStyle/>
          <a:p>
            <a:pPr marL="0" indent="0">
              <a:buNone/>
            </a:pPr>
            <a:r>
              <a:rPr lang="en-GB" sz="2600" b="1" dirty="0" smtClean="0"/>
              <a:t>Aims</a:t>
            </a:r>
          </a:p>
          <a:p>
            <a:r>
              <a:rPr lang="en-GB" sz="2600" dirty="0" smtClean="0"/>
              <a:t>To </a:t>
            </a:r>
            <a:r>
              <a:rPr lang="en-GB" sz="2600" dirty="0"/>
              <a:t>better understand what it means to be an EAP teacher from EAP teachers’ </a:t>
            </a:r>
            <a:r>
              <a:rPr lang="en-GB" sz="2600" dirty="0" smtClean="0"/>
              <a:t>perspectives</a:t>
            </a:r>
          </a:p>
          <a:p>
            <a:pPr marL="0" indent="0">
              <a:buNone/>
            </a:pPr>
            <a:endParaRPr lang="en-GB" sz="2600" b="1" dirty="0" smtClean="0"/>
          </a:p>
          <a:p>
            <a:pPr marL="0" indent="0">
              <a:buNone/>
            </a:pPr>
            <a:r>
              <a:rPr lang="en-GB" sz="2600" b="1" dirty="0" smtClean="0"/>
              <a:t>Research Questions</a:t>
            </a:r>
          </a:p>
          <a:p>
            <a:r>
              <a:rPr lang="en-GB" sz="2600" dirty="0" smtClean="0"/>
              <a:t>What </a:t>
            </a:r>
            <a:r>
              <a:rPr lang="en-GB" sz="2600" dirty="0"/>
              <a:t>do we do as practitioners? </a:t>
            </a:r>
            <a:endParaRPr lang="en-GB" sz="2600" dirty="0" smtClean="0"/>
          </a:p>
          <a:p>
            <a:r>
              <a:rPr lang="en-GB" sz="2600" dirty="0" smtClean="0"/>
              <a:t>What </a:t>
            </a:r>
            <a:r>
              <a:rPr lang="en-GB" sz="2600" dirty="0"/>
              <a:t>does ‘EAP’ mean to us</a:t>
            </a:r>
            <a:r>
              <a:rPr lang="en-GB" sz="2600" dirty="0" smtClean="0"/>
              <a:t>?</a:t>
            </a:r>
          </a:p>
          <a:p>
            <a:r>
              <a:rPr lang="en-GB" sz="2600" dirty="0" smtClean="0"/>
              <a:t>What </a:t>
            </a:r>
            <a:r>
              <a:rPr lang="en-GB" sz="2600" dirty="0"/>
              <a:t>challenges do we face in our day-to-day roles? </a:t>
            </a:r>
            <a:endParaRPr lang="en-GB" sz="2600" dirty="0" smtClean="0"/>
          </a:p>
          <a:p>
            <a:r>
              <a:rPr lang="en-GB" sz="2600" dirty="0" smtClean="0"/>
              <a:t>How </a:t>
            </a:r>
            <a:r>
              <a:rPr lang="en-GB" sz="2600" dirty="0"/>
              <a:t>do we develop professionally</a:t>
            </a:r>
            <a:r>
              <a:rPr lang="en-GB" sz="2600" dirty="0" smtClean="0"/>
              <a:t>?</a:t>
            </a:r>
          </a:p>
        </p:txBody>
      </p:sp>
    </p:spTree>
    <p:extLst>
      <p:ext uri="{BB962C8B-B14F-4D97-AF65-F5344CB8AC3E}">
        <p14:creationId xmlns:p14="http://schemas.microsoft.com/office/powerpoint/2010/main" val="813221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Headings)"/>
                <a:cs typeface="Calibri (Headings)"/>
              </a:rPr>
              <a:t>Methodology: Data Collection</a:t>
            </a:r>
            <a:endParaRPr lang="en-GB" sz="4000" dirty="0">
              <a:latin typeface="Calibri (Headings)"/>
            </a:endParaRPr>
          </a:p>
        </p:txBody>
      </p:sp>
      <p:sp>
        <p:nvSpPr>
          <p:cNvPr id="3" name="Content Placeholder 2"/>
          <p:cNvSpPr>
            <a:spLocks noGrp="1"/>
          </p:cNvSpPr>
          <p:nvPr>
            <p:ph idx="1"/>
          </p:nvPr>
        </p:nvSpPr>
        <p:spPr>
          <a:xfrm>
            <a:off x="267127" y="1294544"/>
            <a:ext cx="8419673" cy="5034337"/>
          </a:xfrm>
        </p:spPr>
        <p:txBody>
          <a:bodyPr>
            <a:normAutofit fontScale="85000" lnSpcReduction="20000"/>
          </a:bodyPr>
          <a:lstStyle/>
          <a:p>
            <a:r>
              <a:rPr lang="en-US" sz="2800" dirty="0" smtClean="0"/>
              <a:t>Semi</a:t>
            </a:r>
            <a:r>
              <a:rPr lang="en-US" sz="2800" dirty="0"/>
              <a:t>-structured interviews</a:t>
            </a:r>
          </a:p>
          <a:p>
            <a:pPr lvl="1"/>
            <a:r>
              <a:rPr lang="en-US" dirty="0"/>
              <a:t>Phase one: (</a:t>
            </a:r>
            <a:r>
              <a:rPr lang="en-US" dirty="0" smtClean="0"/>
              <a:t>n=10)</a:t>
            </a:r>
          </a:p>
          <a:p>
            <a:pPr lvl="1"/>
            <a:r>
              <a:rPr lang="en-US" dirty="0"/>
              <a:t>Phase two: (n=4</a:t>
            </a:r>
            <a:r>
              <a:rPr lang="en-US" dirty="0" smtClean="0"/>
              <a:t>)</a:t>
            </a:r>
          </a:p>
          <a:p>
            <a:pPr marL="457200" lvl="1" indent="0">
              <a:lnSpc>
                <a:spcPct val="120000"/>
              </a:lnSpc>
              <a:buNone/>
            </a:pPr>
            <a:endParaRPr lang="en-US" dirty="0"/>
          </a:p>
          <a:p>
            <a:r>
              <a:rPr lang="en-US" sz="2800" dirty="0"/>
              <a:t>Online questionnaire (Google Forms) </a:t>
            </a:r>
          </a:p>
          <a:p>
            <a:pPr lvl="1"/>
            <a:r>
              <a:rPr lang="en-US" dirty="0" smtClean="0"/>
              <a:t>41 questions covering: Teaching </a:t>
            </a:r>
            <a:r>
              <a:rPr lang="en-US" dirty="0"/>
              <a:t>Context, Professional Development, Understanding EAP, Challenges, Teaching </a:t>
            </a:r>
            <a:r>
              <a:rPr lang="en-US" dirty="0" smtClean="0"/>
              <a:t>Writing</a:t>
            </a:r>
            <a:endParaRPr lang="en-US" dirty="0"/>
          </a:p>
          <a:p>
            <a:pPr lvl="1"/>
            <a:r>
              <a:rPr lang="en-US" dirty="0" smtClean="0"/>
              <a:t>Sent </a:t>
            </a:r>
            <a:r>
              <a:rPr lang="en-US" dirty="0"/>
              <a:t>out to colleagues/professional bodies (e.g. EATAW, BALEAP and BAAL</a:t>
            </a:r>
            <a:r>
              <a:rPr lang="en-US" dirty="0" smtClean="0"/>
              <a:t>)</a:t>
            </a:r>
            <a:endParaRPr lang="en-US" dirty="0"/>
          </a:p>
          <a:p>
            <a:pPr lvl="1"/>
            <a:r>
              <a:rPr lang="en-US" dirty="0"/>
              <a:t>Participants (n=169</a:t>
            </a:r>
            <a:r>
              <a:rPr lang="en-US" dirty="0" smtClean="0"/>
              <a:t>)</a:t>
            </a:r>
          </a:p>
          <a:p>
            <a:pPr marL="457200" lvl="1" indent="0">
              <a:lnSpc>
                <a:spcPct val="120000"/>
              </a:lnSpc>
              <a:buNone/>
            </a:pPr>
            <a:endParaRPr lang="en-US" dirty="0" smtClean="0"/>
          </a:p>
          <a:p>
            <a:r>
              <a:rPr lang="en-US" sz="2800" dirty="0" smtClean="0"/>
              <a:t>Observations/Ethnographic data collection</a:t>
            </a:r>
            <a:endParaRPr lang="en-US" sz="2800" dirty="0"/>
          </a:p>
          <a:p>
            <a:endParaRPr lang="en-US" dirty="0"/>
          </a:p>
          <a:p>
            <a:endParaRPr lang="en-GB" dirty="0"/>
          </a:p>
        </p:txBody>
      </p:sp>
    </p:spTree>
    <p:extLst>
      <p:ext uri="{BB962C8B-B14F-4D97-AF65-F5344CB8AC3E}">
        <p14:creationId xmlns:p14="http://schemas.microsoft.com/office/powerpoint/2010/main" val="5575076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Participants: 26 Countries</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5337364"/>
              </p:ext>
            </p:extLst>
          </p:nvPr>
        </p:nvGraphicFramePr>
        <p:xfrm>
          <a:off x="728132" y="1289358"/>
          <a:ext cx="7687736" cy="5213042"/>
        </p:xfrm>
        <a:graphic>
          <a:graphicData uri="http://schemas.openxmlformats.org/drawingml/2006/table">
            <a:tbl>
              <a:tblPr firstRow="1" bandRow="1">
                <a:tableStyleId>{7E9639D4-E3E2-4D34-9284-5A2195B3D0D7}</a:tableStyleId>
              </a:tblPr>
              <a:tblGrid>
                <a:gridCol w="1921934">
                  <a:extLst>
                    <a:ext uri="{9D8B030D-6E8A-4147-A177-3AD203B41FA5}">
                      <a16:colId xmlns:a16="http://schemas.microsoft.com/office/drawing/2014/main" xmlns="" val="2780832196"/>
                    </a:ext>
                  </a:extLst>
                </a:gridCol>
                <a:gridCol w="1921934">
                  <a:extLst>
                    <a:ext uri="{9D8B030D-6E8A-4147-A177-3AD203B41FA5}">
                      <a16:colId xmlns:a16="http://schemas.microsoft.com/office/drawing/2014/main" xmlns="" val="2816901053"/>
                    </a:ext>
                  </a:extLst>
                </a:gridCol>
                <a:gridCol w="1921934">
                  <a:extLst>
                    <a:ext uri="{9D8B030D-6E8A-4147-A177-3AD203B41FA5}">
                      <a16:colId xmlns:a16="http://schemas.microsoft.com/office/drawing/2014/main" xmlns="" val="4288473531"/>
                    </a:ext>
                  </a:extLst>
                </a:gridCol>
                <a:gridCol w="1921934">
                  <a:extLst>
                    <a:ext uri="{9D8B030D-6E8A-4147-A177-3AD203B41FA5}">
                      <a16:colId xmlns:a16="http://schemas.microsoft.com/office/drawing/2014/main" xmlns="" val="1593390266"/>
                    </a:ext>
                  </a:extLst>
                </a:gridCol>
              </a:tblGrid>
              <a:tr h="443795">
                <a:tc>
                  <a:txBody>
                    <a:bodyPr/>
                    <a:lstStyle/>
                    <a:p>
                      <a:pPr algn="l"/>
                      <a:r>
                        <a:rPr lang="en-GB" sz="2100" dirty="0" smtClean="0"/>
                        <a:t>COUNTRY</a:t>
                      </a:r>
                      <a:endParaRPr lang="en-GB" sz="2100" dirty="0"/>
                    </a:p>
                  </a:txBody>
                  <a:tcPr>
                    <a:lnB w="12700" cap="flat" cmpd="sng" algn="ctr">
                      <a:solidFill>
                        <a:schemeClr val="tx1"/>
                      </a:solidFill>
                      <a:prstDash val="solid"/>
                      <a:round/>
                      <a:headEnd type="none" w="med" len="med"/>
                      <a:tailEnd type="none" w="med" len="med"/>
                    </a:lnB>
                  </a:tcPr>
                </a:tc>
                <a:tc>
                  <a:txBody>
                    <a:bodyPr/>
                    <a:lstStyle/>
                    <a:p>
                      <a:pPr algn="ctr"/>
                      <a:r>
                        <a:rPr lang="en-GB" sz="2100" dirty="0" smtClean="0"/>
                        <a:t>TOTAL</a:t>
                      </a:r>
                      <a:endParaRPr lang="en-GB" sz="2100" dirty="0"/>
                    </a:p>
                  </a:txBody>
                  <a:tcPr>
                    <a:lnB w="12700" cap="flat" cmpd="sng" algn="ctr">
                      <a:solidFill>
                        <a:schemeClr val="tx1"/>
                      </a:solidFill>
                      <a:prstDash val="solid"/>
                      <a:round/>
                      <a:headEnd type="none" w="med" len="med"/>
                      <a:tailEnd type="none" w="med" len="med"/>
                    </a:lnB>
                  </a:tcPr>
                </a:tc>
                <a:tc>
                  <a:txBody>
                    <a:bodyPr/>
                    <a:lstStyle/>
                    <a:p>
                      <a:pPr algn="l"/>
                      <a:r>
                        <a:rPr lang="en-GB" sz="2100" dirty="0" smtClean="0"/>
                        <a:t>COUNTRY</a:t>
                      </a:r>
                      <a:endParaRPr lang="en-GB" sz="2100" dirty="0"/>
                    </a:p>
                  </a:txBody>
                  <a:tcPr>
                    <a:lnB w="12700" cap="flat" cmpd="sng" algn="ctr">
                      <a:solidFill>
                        <a:schemeClr val="tx1"/>
                      </a:solidFill>
                      <a:prstDash val="solid"/>
                      <a:round/>
                      <a:headEnd type="none" w="med" len="med"/>
                      <a:tailEnd type="none" w="med" len="med"/>
                    </a:lnB>
                  </a:tcPr>
                </a:tc>
                <a:tc>
                  <a:txBody>
                    <a:bodyPr/>
                    <a:lstStyle/>
                    <a:p>
                      <a:pPr algn="ctr"/>
                      <a:r>
                        <a:rPr lang="en-GB" sz="2100" dirty="0" smtClean="0"/>
                        <a:t>TOTAL</a:t>
                      </a:r>
                      <a:endParaRPr lang="en-GB" sz="21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634702"/>
                  </a:ext>
                </a:extLst>
              </a:tr>
              <a:tr h="341514">
                <a:tc>
                  <a:txBody>
                    <a:bodyPr/>
                    <a:lstStyle/>
                    <a:p>
                      <a:pPr algn="l" fontAlgn="b"/>
                      <a:r>
                        <a:rPr lang="en-GB" sz="2100" u="none" strike="noStrike" dirty="0">
                          <a:effectLst/>
                        </a:rPr>
                        <a:t>UK</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113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Czech Republic</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9393885"/>
                  </a:ext>
                </a:extLst>
              </a:tr>
              <a:tr h="341514">
                <a:tc>
                  <a:txBody>
                    <a:bodyPr/>
                    <a:lstStyle/>
                    <a:p>
                      <a:pPr algn="l" fontAlgn="b"/>
                      <a:r>
                        <a:rPr lang="en-GB" sz="2100" u="none" strike="noStrike" dirty="0">
                          <a:effectLst/>
                        </a:rPr>
                        <a:t>China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5</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France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91170041"/>
                  </a:ext>
                </a:extLst>
              </a:tr>
              <a:tr h="341514">
                <a:tc>
                  <a:txBody>
                    <a:bodyPr/>
                    <a:lstStyle/>
                    <a:p>
                      <a:pPr algn="l" fontAlgn="b"/>
                      <a:r>
                        <a:rPr lang="en-GB" sz="2100" u="none" strike="noStrike" dirty="0">
                          <a:effectLst/>
                        </a:rPr>
                        <a:t>Germany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Greece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5685875"/>
                  </a:ext>
                </a:extLst>
              </a:tr>
              <a:tr h="341514">
                <a:tc>
                  <a:txBody>
                    <a:bodyPr/>
                    <a:lstStyle/>
                    <a:p>
                      <a:pPr algn="l" fontAlgn="b"/>
                      <a:r>
                        <a:rPr lang="en-GB" sz="2100" u="none" strike="noStrike" dirty="0">
                          <a:effectLst/>
                        </a:rPr>
                        <a:t>Japan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Kosovo</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0678934"/>
                  </a:ext>
                </a:extLst>
              </a:tr>
              <a:tr h="341514">
                <a:tc>
                  <a:txBody>
                    <a:bodyPr/>
                    <a:lstStyle/>
                    <a:p>
                      <a:pPr algn="l" fontAlgn="b"/>
                      <a:r>
                        <a:rPr lang="en-GB" sz="2100" u="none" strike="noStrike" dirty="0">
                          <a:effectLst/>
                        </a:rPr>
                        <a:t>United States</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4</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Latvia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6690662"/>
                  </a:ext>
                </a:extLst>
              </a:tr>
              <a:tr h="341514">
                <a:tc>
                  <a:txBody>
                    <a:bodyPr/>
                    <a:lstStyle/>
                    <a:p>
                      <a:pPr algn="l" fontAlgn="b"/>
                      <a:r>
                        <a:rPr lang="en-GB" sz="2100" u="none" strike="noStrike" dirty="0">
                          <a:effectLst/>
                        </a:rPr>
                        <a:t>Australia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Mongolia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19201645"/>
                  </a:ext>
                </a:extLst>
              </a:tr>
              <a:tr h="341514">
                <a:tc>
                  <a:txBody>
                    <a:bodyPr/>
                    <a:lstStyle/>
                    <a:p>
                      <a:pPr algn="l" fontAlgn="b"/>
                      <a:r>
                        <a:rPr lang="en-GB" sz="2100" u="none" strike="noStrike" dirty="0">
                          <a:effectLst/>
                        </a:rPr>
                        <a:t>Italy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Netherlands</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3477279"/>
                  </a:ext>
                </a:extLst>
              </a:tr>
              <a:tr h="341514">
                <a:tc>
                  <a:txBody>
                    <a:bodyPr/>
                    <a:lstStyle/>
                    <a:p>
                      <a:pPr algn="l" fontAlgn="b"/>
                      <a:r>
                        <a:rPr lang="en-GB" sz="2100" u="none" strike="noStrike" dirty="0">
                          <a:effectLst/>
                        </a:rPr>
                        <a:t>Multiple</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2100" dirty="0" smtClean="0"/>
                        <a:t>Portugal</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69654633"/>
                  </a:ext>
                </a:extLst>
              </a:tr>
              <a:tr h="341514">
                <a:tc>
                  <a:txBody>
                    <a:bodyPr/>
                    <a:lstStyle/>
                    <a:p>
                      <a:pPr algn="l" fontAlgn="b"/>
                      <a:r>
                        <a:rPr lang="en-GB" sz="2100" u="none" strike="noStrike" dirty="0">
                          <a:effectLst/>
                        </a:rPr>
                        <a:t>Saudi Arabia </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3</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Serbia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14191966"/>
                  </a:ext>
                </a:extLst>
              </a:tr>
              <a:tr h="341514">
                <a:tc>
                  <a:txBody>
                    <a:bodyPr/>
                    <a:lstStyle/>
                    <a:p>
                      <a:pPr algn="l"/>
                      <a:r>
                        <a:rPr lang="en-GB" sz="2100" dirty="0" smtClean="0"/>
                        <a:t>Hong Kong</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2</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a:effectLst/>
                        </a:rPr>
                        <a:t>Slovenija</a:t>
                      </a:r>
                      <a:endParaRPr lang="en-GB" sz="2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86075641"/>
                  </a:ext>
                </a:extLst>
              </a:tr>
              <a:tr h="341514">
                <a:tc>
                  <a:txBody>
                    <a:bodyPr/>
                    <a:lstStyle/>
                    <a:p>
                      <a:pPr algn="l" fontAlgn="b"/>
                      <a:r>
                        <a:rPr lang="en-GB" sz="2100" u="none" strike="noStrike" dirty="0">
                          <a:effectLst/>
                        </a:rPr>
                        <a:t>Kazakhstan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2</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Switzerland</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0581447"/>
                  </a:ext>
                </a:extLst>
              </a:tr>
              <a:tr h="341514">
                <a:tc>
                  <a:txBody>
                    <a:bodyPr/>
                    <a:lstStyle/>
                    <a:p>
                      <a:pPr algn="l" fontAlgn="b"/>
                      <a:r>
                        <a:rPr lang="en-GB" sz="2100" u="none" strike="noStrike" dirty="0">
                          <a:effectLst/>
                        </a:rPr>
                        <a:t>Spain</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2</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Turkey</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8452058"/>
                  </a:ext>
                </a:extLst>
              </a:tr>
              <a:tr h="341514">
                <a:tc>
                  <a:txBody>
                    <a:bodyPr/>
                    <a:lstStyle/>
                    <a:p>
                      <a:pPr algn="l" fontAlgn="b"/>
                      <a:r>
                        <a:rPr lang="en-GB" sz="2100" u="none" strike="noStrike" dirty="0">
                          <a:effectLst/>
                        </a:rPr>
                        <a:t>Canada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100" u="none" strike="noStrike" dirty="0">
                          <a:effectLst/>
                        </a:rPr>
                        <a:t>1</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UAE </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100" dirty="0" smtClean="0"/>
                        <a:t>1</a:t>
                      </a:r>
                      <a:endParaRPr lang="en-GB" sz="2100"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1331830"/>
                  </a:ext>
                </a:extLst>
              </a:tr>
              <a:tr h="239914">
                <a:tc>
                  <a:txBody>
                    <a:bodyPr/>
                    <a:lstStyle/>
                    <a:p>
                      <a:endParaRPr lang="en-GB"/>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100" u="none" strike="noStrike" dirty="0">
                          <a:effectLst/>
                        </a:rPr>
                        <a:t>NA</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2100" u="none" strike="noStrike" dirty="0">
                          <a:effectLst/>
                        </a:rPr>
                        <a:t>5</a:t>
                      </a:r>
                      <a:endParaRPr lang="en-GB" sz="2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187034540"/>
                  </a:ext>
                </a:extLst>
              </a:tr>
            </a:tbl>
          </a:graphicData>
        </a:graphic>
      </p:graphicFrame>
    </p:spTree>
    <p:extLst>
      <p:ext uri="{BB962C8B-B14F-4D97-AF65-F5344CB8AC3E}">
        <p14:creationId xmlns:p14="http://schemas.microsoft.com/office/powerpoint/2010/main" val="6032757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Job Titles</a:t>
            </a:r>
            <a:endParaRPr lang="en-GB" sz="4000" dirty="0"/>
          </a:p>
        </p:txBody>
      </p:sp>
      <p:sp>
        <p:nvSpPr>
          <p:cNvPr id="3" name="Content Placeholder 2"/>
          <p:cNvSpPr>
            <a:spLocks noGrp="1"/>
          </p:cNvSpPr>
          <p:nvPr>
            <p:ph sz="half" idx="1"/>
          </p:nvPr>
        </p:nvSpPr>
        <p:spPr>
          <a:xfrm>
            <a:off x="457200" y="1600200"/>
            <a:ext cx="4038600" cy="4821530"/>
          </a:xfrm>
        </p:spPr>
        <p:txBody>
          <a:bodyPr>
            <a:normAutofit/>
          </a:bodyPr>
          <a:lstStyle/>
          <a:p>
            <a:pPr marL="0" indent="0" algn="ctr">
              <a:buNone/>
            </a:pPr>
            <a:r>
              <a:rPr lang="en-GB" b="1" dirty="0"/>
              <a:t>98 different job titles</a:t>
            </a:r>
          </a:p>
          <a:p>
            <a:pPr marL="971550" lvl="1" indent="-571500">
              <a:buFont typeface="+mj-lt"/>
              <a:buAutoNum type="romanLcPeriod"/>
            </a:pPr>
            <a:r>
              <a:rPr lang="en-GB" sz="2600" dirty="0"/>
              <a:t>Management (30)</a:t>
            </a:r>
          </a:p>
          <a:p>
            <a:pPr marL="971550" lvl="1" indent="-571500">
              <a:buFont typeface="+mj-lt"/>
              <a:buAutoNum type="romanLcPeriod"/>
            </a:pPr>
            <a:r>
              <a:rPr lang="en-US" sz="2600" dirty="0"/>
              <a:t>Professor (5)</a:t>
            </a:r>
          </a:p>
          <a:p>
            <a:pPr marL="971550" lvl="1" indent="-571500">
              <a:buFont typeface="+mj-lt"/>
              <a:buAutoNum type="romanLcPeriod"/>
            </a:pPr>
            <a:r>
              <a:rPr lang="en-US" sz="2600" dirty="0"/>
              <a:t>EAP Tutor/Teacher (26)</a:t>
            </a:r>
          </a:p>
          <a:p>
            <a:pPr marL="971550" lvl="1" indent="-571500">
              <a:buFont typeface="+mj-lt"/>
              <a:buAutoNum type="romanLcPeriod"/>
            </a:pPr>
            <a:r>
              <a:rPr lang="en-US" sz="2600" dirty="0"/>
              <a:t>Lecturer (13)</a:t>
            </a:r>
          </a:p>
          <a:p>
            <a:pPr marL="971550" lvl="1" indent="-571500">
              <a:buFont typeface="+mj-lt"/>
              <a:buAutoNum type="romanLcPeriod"/>
            </a:pPr>
            <a:r>
              <a:rPr lang="en-US" sz="2600" dirty="0"/>
              <a:t>Teaching Fellow (6)</a:t>
            </a:r>
          </a:p>
          <a:p>
            <a:pPr marL="971550" lvl="1" indent="-571500">
              <a:buFont typeface="+mj-lt"/>
              <a:buAutoNum type="romanLcPeriod"/>
            </a:pPr>
            <a:r>
              <a:rPr lang="en-US" sz="2600" dirty="0"/>
              <a:t>Miscellaneous (15)</a:t>
            </a:r>
          </a:p>
          <a:p>
            <a:pPr marL="971550" lvl="1" indent="-571500">
              <a:buFont typeface="+mj-lt"/>
              <a:buAutoNum type="romanLcPeriod"/>
            </a:pPr>
            <a:r>
              <a:rPr lang="en-US" sz="2600" dirty="0"/>
              <a:t>Freelance (3</a:t>
            </a:r>
            <a:r>
              <a:rPr lang="en-US" sz="2600" dirty="0" smtClean="0"/>
              <a:t>)</a:t>
            </a:r>
          </a:p>
          <a:p>
            <a:pPr marL="400050" lvl="1" indent="0">
              <a:buNone/>
            </a:pPr>
            <a:endParaRPr lang="en-US" sz="2600" dirty="0" smtClean="0"/>
          </a:p>
          <a:p>
            <a:pPr marL="400050" lvl="1" indent="0">
              <a:buNone/>
            </a:pPr>
            <a:endParaRPr lang="en-US" sz="2000" dirty="0"/>
          </a:p>
          <a:p>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190544" y="2138729"/>
            <a:ext cx="5004092" cy="3561910"/>
          </a:xfrm>
        </p:spPr>
      </p:pic>
    </p:spTree>
    <p:extLst>
      <p:ext uri="{BB962C8B-B14F-4D97-AF65-F5344CB8AC3E}">
        <p14:creationId xmlns:p14="http://schemas.microsoft.com/office/powerpoint/2010/main" val="1306393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Teaching Experience</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2152359"/>
              </p:ext>
            </p:extLst>
          </p:nvPr>
        </p:nvGraphicFramePr>
        <p:xfrm>
          <a:off x="457200" y="1638494"/>
          <a:ext cx="8282354" cy="4858316"/>
        </p:xfrm>
        <a:graphic>
          <a:graphicData uri="http://schemas.openxmlformats.org/drawingml/2006/table">
            <a:tbl>
              <a:tblPr firstRow="1" bandRow="1">
                <a:tableStyleId>{7E9639D4-E3E2-4D34-9284-5A2195B3D0D7}</a:tableStyleId>
              </a:tblPr>
              <a:tblGrid>
                <a:gridCol w="2222519">
                  <a:extLst>
                    <a:ext uri="{9D8B030D-6E8A-4147-A177-3AD203B41FA5}">
                      <a16:colId xmlns:a16="http://schemas.microsoft.com/office/drawing/2014/main" xmlns="" val="2348894015"/>
                    </a:ext>
                  </a:extLst>
                </a:gridCol>
                <a:gridCol w="3055962">
                  <a:extLst>
                    <a:ext uri="{9D8B030D-6E8A-4147-A177-3AD203B41FA5}">
                      <a16:colId xmlns:a16="http://schemas.microsoft.com/office/drawing/2014/main" xmlns="" val="633607635"/>
                    </a:ext>
                  </a:extLst>
                </a:gridCol>
                <a:gridCol w="3003873">
                  <a:extLst>
                    <a:ext uri="{9D8B030D-6E8A-4147-A177-3AD203B41FA5}">
                      <a16:colId xmlns:a16="http://schemas.microsoft.com/office/drawing/2014/main" xmlns="" val="433049378"/>
                    </a:ext>
                  </a:extLst>
                </a:gridCol>
              </a:tblGrid>
              <a:tr h="666192">
                <a:tc>
                  <a:txBody>
                    <a:bodyPr/>
                    <a:lstStyle/>
                    <a:p>
                      <a:pPr algn="ctr"/>
                      <a:r>
                        <a:rPr lang="en-GB" sz="2600" dirty="0" smtClean="0"/>
                        <a:t>Length</a:t>
                      </a:r>
                      <a:endParaRPr lang="en-GB" sz="2600" dirty="0"/>
                    </a:p>
                  </a:txBody>
                  <a:tcPr anchor="ctr">
                    <a:lnB w="12700" cap="flat" cmpd="sng" algn="ctr">
                      <a:solidFill>
                        <a:schemeClr val="tx1"/>
                      </a:solidFill>
                      <a:prstDash val="solid"/>
                      <a:round/>
                      <a:headEnd type="none" w="med" len="med"/>
                      <a:tailEnd type="none" w="med" len="med"/>
                    </a:lnB>
                  </a:tcPr>
                </a:tc>
                <a:tc>
                  <a:txBody>
                    <a:bodyPr/>
                    <a:lstStyle/>
                    <a:p>
                      <a:pPr algn="ctr"/>
                      <a:r>
                        <a:rPr lang="en-GB" sz="2600" dirty="0" smtClean="0"/>
                        <a:t>Teaching</a:t>
                      </a:r>
                      <a:endParaRPr lang="en-GB" sz="2600" dirty="0"/>
                    </a:p>
                  </a:txBody>
                  <a:tcPr anchor="ctr">
                    <a:lnB w="12700" cap="flat" cmpd="sng" algn="ctr">
                      <a:solidFill>
                        <a:schemeClr val="tx1"/>
                      </a:solidFill>
                      <a:prstDash val="solid"/>
                      <a:round/>
                      <a:headEnd type="none" w="med" len="med"/>
                      <a:tailEnd type="none" w="med" len="med"/>
                    </a:lnB>
                  </a:tcPr>
                </a:tc>
                <a:tc>
                  <a:txBody>
                    <a:bodyPr/>
                    <a:lstStyle/>
                    <a:p>
                      <a:pPr algn="ctr"/>
                      <a:r>
                        <a:rPr lang="en-GB" sz="2600" dirty="0" smtClean="0"/>
                        <a:t>EAP Teaching</a:t>
                      </a:r>
                      <a:endParaRPr lang="en-GB" sz="2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921709"/>
                  </a:ext>
                </a:extLst>
              </a:tr>
              <a:tr h="1048031">
                <a:tc>
                  <a:txBody>
                    <a:bodyPr/>
                    <a:lstStyle/>
                    <a:p>
                      <a:pPr algn="ctr"/>
                      <a:r>
                        <a:rPr lang="en-GB" sz="2600" dirty="0" smtClean="0"/>
                        <a:t>Over 10 years</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600" dirty="0" smtClean="0"/>
                        <a:t>89.3%</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2600" dirty="0" smtClean="0"/>
                        <a:t>55.6%</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248904709"/>
                  </a:ext>
                </a:extLst>
              </a:tr>
              <a:tr h="1048031">
                <a:tc>
                  <a:txBody>
                    <a:bodyPr/>
                    <a:lstStyle/>
                    <a:p>
                      <a:pPr algn="ctr"/>
                      <a:r>
                        <a:rPr lang="en-GB" sz="2600" dirty="0" smtClean="0"/>
                        <a:t>6-10 years</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7.7%</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26.6%</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06136465"/>
                  </a:ext>
                </a:extLst>
              </a:tr>
              <a:tr h="1048031">
                <a:tc>
                  <a:txBody>
                    <a:bodyPr/>
                    <a:lstStyle/>
                    <a:p>
                      <a:pPr algn="ctr"/>
                      <a:r>
                        <a:rPr lang="en-GB" sz="2600" dirty="0" smtClean="0"/>
                        <a:t>2-5 years</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1.8%</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13.6%</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49385531"/>
                  </a:ext>
                </a:extLst>
              </a:tr>
              <a:tr h="1048031">
                <a:tc>
                  <a:txBody>
                    <a:bodyPr/>
                    <a:lstStyle/>
                    <a:p>
                      <a:pPr algn="ctr"/>
                      <a:r>
                        <a:rPr lang="en-GB" sz="2600" dirty="0" smtClean="0"/>
                        <a:t>0-1 years</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1.2%</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dirty="0" smtClean="0"/>
                        <a:t>4.1%</a:t>
                      </a:r>
                      <a:endParaRPr lang="en-GB" sz="2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10680337"/>
                  </a:ext>
                </a:extLst>
              </a:tr>
            </a:tbl>
          </a:graphicData>
        </a:graphic>
      </p:graphicFrame>
    </p:spTree>
    <p:extLst>
      <p:ext uri="{BB962C8B-B14F-4D97-AF65-F5344CB8AC3E}">
        <p14:creationId xmlns:p14="http://schemas.microsoft.com/office/powerpoint/2010/main" val="754954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Qualifications</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5278288"/>
              </p:ext>
            </p:extLst>
          </p:nvPr>
        </p:nvGraphicFramePr>
        <p:xfrm>
          <a:off x="457200" y="1616224"/>
          <a:ext cx="8229600" cy="4459724"/>
        </p:xfrm>
        <a:graphic>
          <a:graphicData uri="http://schemas.openxmlformats.org/drawingml/2006/table">
            <a:tbl>
              <a:tblPr firstRow="1" bandRow="1">
                <a:tableStyleId>{7E9639D4-E3E2-4D34-9284-5A2195B3D0D7}</a:tableStyleId>
              </a:tblPr>
              <a:tblGrid>
                <a:gridCol w="2743200">
                  <a:extLst>
                    <a:ext uri="{9D8B030D-6E8A-4147-A177-3AD203B41FA5}">
                      <a16:colId xmlns:a16="http://schemas.microsoft.com/office/drawing/2014/main" xmlns="" val="3682867190"/>
                    </a:ext>
                  </a:extLst>
                </a:gridCol>
                <a:gridCol w="2743200">
                  <a:extLst>
                    <a:ext uri="{9D8B030D-6E8A-4147-A177-3AD203B41FA5}">
                      <a16:colId xmlns:a16="http://schemas.microsoft.com/office/drawing/2014/main" xmlns="" val="63951343"/>
                    </a:ext>
                  </a:extLst>
                </a:gridCol>
                <a:gridCol w="2743200">
                  <a:extLst>
                    <a:ext uri="{9D8B030D-6E8A-4147-A177-3AD203B41FA5}">
                      <a16:colId xmlns:a16="http://schemas.microsoft.com/office/drawing/2014/main" xmlns="" val="1805406206"/>
                    </a:ext>
                  </a:extLst>
                </a:gridCol>
              </a:tblGrid>
              <a:tr h="552618">
                <a:tc>
                  <a:txBody>
                    <a:bodyPr/>
                    <a:lstStyle/>
                    <a:p>
                      <a:pPr algn="ctr"/>
                      <a:r>
                        <a:rPr lang="en-GB" dirty="0" smtClean="0"/>
                        <a:t>QUALIFICATION</a:t>
                      </a:r>
                      <a:endParaRPr lang="en-GB" dirty="0"/>
                    </a:p>
                  </a:txBody>
                  <a:tcPr anchor="ctr">
                    <a:lnB w="12700" cap="flat" cmpd="sng" algn="ctr">
                      <a:solidFill>
                        <a:schemeClr val="tx1"/>
                      </a:solidFill>
                      <a:prstDash val="solid"/>
                      <a:round/>
                      <a:headEnd type="none" w="med" len="med"/>
                      <a:tailEnd type="none" w="med" len="med"/>
                    </a:lnB>
                  </a:tcPr>
                </a:tc>
                <a:tc>
                  <a:txBody>
                    <a:bodyPr/>
                    <a:lstStyle/>
                    <a:p>
                      <a:pPr algn="ctr"/>
                      <a:r>
                        <a:rPr lang="en-GB" dirty="0" smtClean="0"/>
                        <a:t>NUMBERS</a:t>
                      </a:r>
                      <a:endParaRPr lang="en-GB" dirty="0"/>
                    </a:p>
                  </a:txBody>
                  <a:tcPr anchor="ctr">
                    <a:lnB w="12700" cap="flat" cmpd="sng" algn="ctr">
                      <a:solidFill>
                        <a:schemeClr val="tx1"/>
                      </a:solidFill>
                      <a:prstDash val="solid"/>
                      <a:round/>
                      <a:headEnd type="none" w="med" len="med"/>
                      <a:tailEnd type="none" w="med" len="med"/>
                    </a:lnB>
                  </a:tcPr>
                </a:tc>
                <a:tc>
                  <a:txBody>
                    <a:bodyPr/>
                    <a:lstStyle/>
                    <a:p>
                      <a:pPr algn="ctr"/>
                      <a:r>
                        <a:rPr lang="en-GB" dirty="0" smtClean="0"/>
                        <a:t>HIGHEST</a:t>
                      </a:r>
                      <a:endParaRPr lang="en-GB"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350737"/>
                  </a:ext>
                </a:extLst>
              </a:tr>
              <a:tr h="558158">
                <a:tc>
                  <a:txBody>
                    <a:bodyPr/>
                    <a:lstStyle/>
                    <a:p>
                      <a:pPr algn="l"/>
                      <a:r>
                        <a:rPr lang="en-GB" sz="2200" dirty="0" smtClean="0"/>
                        <a:t>Doctorate (PhD/</a:t>
                      </a:r>
                      <a:r>
                        <a:rPr lang="en-GB" sz="2200" dirty="0" err="1" smtClean="0"/>
                        <a:t>EdD</a:t>
                      </a:r>
                      <a:r>
                        <a:rPr lang="en-GB" sz="2200" dirty="0" smtClean="0"/>
                        <a:t>)</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41</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41</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7554380"/>
                  </a:ext>
                </a:extLst>
              </a:tr>
              <a:tr h="558158">
                <a:tc>
                  <a:txBody>
                    <a:bodyPr/>
                    <a:lstStyle/>
                    <a:p>
                      <a:pPr algn="l"/>
                      <a:r>
                        <a:rPr lang="en-GB" sz="2200" dirty="0" smtClean="0"/>
                        <a:t>Masters </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167</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117</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07790"/>
                  </a:ext>
                </a:extLst>
              </a:tr>
              <a:tr h="558158">
                <a:tc>
                  <a:txBody>
                    <a:bodyPr/>
                    <a:lstStyle/>
                    <a:p>
                      <a:pPr algn="l"/>
                      <a:r>
                        <a:rPr lang="en-GB" sz="2200" dirty="0" smtClean="0"/>
                        <a:t>Diploma</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87</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6</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8559563"/>
                  </a:ext>
                </a:extLst>
              </a:tr>
              <a:tr h="558158">
                <a:tc>
                  <a:txBody>
                    <a:bodyPr/>
                    <a:lstStyle/>
                    <a:p>
                      <a:pPr algn="l"/>
                      <a:r>
                        <a:rPr lang="en-GB" sz="2200" dirty="0" smtClean="0"/>
                        <a:t>Certificate</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90</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4</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3909574"/>
                  </a:ext>
                </a:extLst>
              </a:tr>
              <a:tr h="558158">
                <a:tc>
                  <a:txBody>
                    <a:bodyPr/>
                    <a:lstStyle/>
                    <a:p>
                      <a:pPr algn="l"/>
                      <a:r>
                        <a:rPr lang="en-GB" sz="2200" dirty="0" smtClean="0"/>
                        <a:t>PGCE</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29</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809390"/>
                  </a:ext>
                </a:extLst>
              </a:tr>
              <a:tr h="558158">
                <a:tc>
                  <a:txBody>
                    <a:bodyPr/>
                    <a:lstStyle/>
                    <a:p>
                      <a:pPr algn="l"/>
                      <a:r>
                        <a:rPr lang="en-GB" sz="2200" dirty="0" smtClean="0"/>
                        <a:t>TEAP</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8</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6091293"/>
                  </a:ext>
                </a:extLst>
              </a:tr>
              <a:tr h="558158">
                <a:tc>
                  <a:txBody>
                    <a:bodyPr/>
                    <a:lstStyle/>
                    <a:p>
                      <a:pPr algn="l"/>
                      <a:r>
                        <a:rPr lang="en-GB" sz="2200" dirty="0" smtClean="0"/>
                        <a:t>Others</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15</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200" dirty="0" smtClean="0"/>
                        <a:t>1</a:t>
                      </a:r>
                      <a:endParaRPr lang="en-GB"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24826176"/>
                  </a:ext>
                </a:extLst>
              </a:tr>
            </a:tbl>
          </a:graphicData>
        </a:graphic>
      </p:graphicFrame>
    </p:spTree>
    <p:extLst>
      <p:ext uri="{BB962C8B-B14F-4D97-AF65-F5344CB8AC3E}">
        <p14:creationId xmlns:p14="http://schemas.microsoft.com/office/powerpoint/2010/main" val="2350481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8190</TotalTime>
  <Words>1324</Words>
  <Application>Microsoft Macintosh PowerPoint</Application>
  <PresentationFormat>On-screen Show (4:3)</PresentationFormat>
  <Paragraphs>292</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What do we mean by EAP teachers?  Reflections on practice, pedagogy and professional development.   BALEAP Conference 2019 </vt:lpstr>
      <vt:lpstr>Overview</vt:lpstr>
      <vt:lpstr>Why Research EAP Teachers? </vt:lpstr>
      <vt:lpstr>Aims/Research Questions</vt:lpstr>
      <vt:lpstr>Methodology: Data Collection</vt:lpstr>
      <vt:lpstr>Participants: 26 Countries</vt:lpstr>
      <vt:lpstr>Job Titles</vt:lpstr>
      <vt:lpstr>Teaching Experience</vt:lpstr>
      <vt:lpstr>Qualifications</vt:lpstr>
      <vt:lpstr>Qualifications </vt:lpstr>
      <vt:lpstr>Current Work Description</vt:lpstr>
      <vt:lpstr>Where are teachers based? </vt:lpstr>
      <vt:lpstr>Working with Academic Staff</vt:lpstr>
      <vt:lpstr>Main role</vt:lpstr>
      <vt:lpstr>Three words to describe EAP</vt:lpstr>
      <vt:lpstr>Challenges</vt:lpstr>
      <vt:lpstr>Challenges: Disciplines </vt:lpstr>
      <vt:lpstr>How do we become EAP teachers? </vt:lpstr>
      <vt:lpstr>Professional Development</vt:lpstr>
      <vt:lpstr>Raising the profile of our expertise(s)</vt:lpstr>
      <vt:lpstr>Disseminating our expertise(s) beyond the boundaries of EAP</vt:lpstr>
      <vt:lpstr> Thank you for listening,  any questions?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Fitzpatrick</dc:creator>
  <cp:lastModifiedBy>Damian Fitzpatrick</cp:lastModifiedBy>
  <cp:revision>159</cp:revision>
  <cp:lastPrinted>2019-04-10T11:40:48Z</cp:lastPrinted>
  <dcterms:created xsi:type="dcterms:W3CDTF">2019-03-27T08:54:56Z</dcterms:created>
  <dcterms:modified xsi:type="dcterms:W3CDTF">2019-05-15T21:23:16Z</dcterms:modified>
</cp:coreProperties>
</file>