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7" r:id="rId4"/>
    <p:sldId id="265" r:id="rId5"/>
    <p:sldId id="266" r:id="rId6"/>
    <p:sldId id="258" r:id="rId7"/>
    <p:sldId id="270" r:id="rId8"/>
    <p:sldId id="277" r:id="rId9"/>
    <p:sldId id="263" r:id="rId10"/>
    <p:sldId id="274" r:id="rId11"/>
    <p:sldId id="275" r:id="rId12"/>
    <p:sldId id="276" r:id="rId13"/>
    <p:sldId id="261" r:id="rId14"/>
    <p:sldId id="271" r:id="rId15"/>
    <p:sldId id="273" r:id="rId16"/>
    <p:sldId id="272" r:id="rId17"/>
    <p:sldId id="262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/>
    <p:restoredTop sz="94665"/>
  </p:normalViewPr>
  <p:slideViewPr>
    <p:cSldViewPr snapToGrid="0" snapToObjects="1">
      <p:cViewPr varScale="1">
        <p:scale>
          <a:sx n="78" d="100"/>
          <a:sy n="78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4/12/2019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murawska@newcastl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murawska@newcastle.ac.u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B3E0BA-FCCF-2649-A9A4-860E93573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/>
          <a:lstStyle/>
          <a:p>
            <a:r>
              <a:rPr lang="en-GB" sz="6000" dirty="0"/>
              <a:t>Can academic Reading empower EAP students?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0DE199-FAA1-B146-9727-39328127D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29665"/>
            <a:ext cx="7891272" cy="1792224"/>
          </a:xfrm>
        </p:spPr>
        <p:txBody>
          <a:bodyPr>
            <a:normAutofit/>
          </a:bodyPr>
          <a:lstStyle/>
          <a:p>
            <a:r>
              <a:rPr lang="es-ES" dirty="0"/>
              <a:t>Anna </a:t>
            </a:r>
            <a:r>
              <a:rPr lang="es-ES" dirty="0" err="1"/>
              <a:t>Murawska</a:t>
            </a:r>
            <a:endParaRPr lang="es-ES" dirty="0"/>
          </a:p>
          <a:p>
            <a:r>
              <a:rPr lang="es-ES" dirty="0" err="1"/>
              <a:t>Into</a:t>
            </a:r>
            <a:r>
              <a:rPr lang="es-ES" dirty="0"/>
              <a:t> Newcastle </a:t>
            </a:r>
            <a:r>
              <a:rPr lang="es-ES" dirty="0" err="1"/>
              <a:t>University</a:t>
            </a:r>
            <a:endParaRPr lang="es-ES" dirty="0"/>
          </a:p>
          <a:p>
            <a:r>
              <a:rPr lang="es-ES" dirty="0">
                <a:hlinkClick r:id="rId2"/>
              </a:rPr>
              <a:t>Anna.murawska@newcastle.ac.uk</a:t>
            </a:r>
            <a:r>
              <a:rPr lang="es-ES" dirty="0"/>
              <a:t> </a:t>
            </a:r>
          </a:p>
          <a:p>
            <a:r>
              <a:rPr lang="es-ES" sz="2400" dirty="0"/>
              <a:t>EAP Masters </a:t>
            </a:r>
            <a:r>
              <a:rPr lang="es-ES" sz="2400" dirty="0" err="1"/>
              <a:t>Dissertation</a:t>
            </a:r>
            <a:r>
              <a:rPr lang="es-ES" sz="2400" dirty="0"/>
              <a:t> </a:t>
            </a:r>
            <a:r>
              <a:rPr lang="es-ES" sz="2400" dirty="0" err="1"/>
              <a:t>Award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4527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CA1EE5-4C86-0F49-BD4E-CEB8A917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69" y="18288"/>
            <a:ext cx="10558462" cy="1609344"/>
          </a:xfrm>
        </p:spPr>
        <p:txBody>
          <a:bodyPr/>
          <a:lstStyle/>
          <a:p>
            <a:r>
              <a:rPr lang="en-GB" dirty="0"/>
              <a:t>identity 2. a reader of western worlds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2D88AB-DD69-DC42-BB66-D4F13C12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86" y="1627632"/>
            <a:ext cx="11024806" cy="5043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</a:rPr>
              <a:t>DISEMPOWERING</a:t>
            </a: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Meaningless: </a:t>
            </a:r>
            <a:r>
              <a:rPr lang="en-US" sz="2200" i="1" dirty="0"/>
              <a:t>“if the topic is totally new, maybe it doesn’t speak to me”</a:t>
            </a:r>
            <a:r>
              <a:rPr lang="en-US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Irrelevant:</a:t>
            </a:r>
            <a:r>
              <a:rPr lang="en-US" sz="2200" i="1" dirty="0"/>
              <a:t> “British articles are often not applicable to my context</a:t>
            </a:r>
            <a:r>
              <a:rPr lang="en-US" sz="2200" dirty="0"/>
              <a:t>”</a:t>
            </a: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Unable to exploit inner capital: </a:t>
            </a:r>
            <a:r>
              <a:rPr lang="en-US" sz="2200" i="1" dirty="0"/>
              <a:t>“I sometimes read in Chinese but there’s a drawback. When I use &lt;English&gt; key words from these articles I only get Chinese researchers, not the foreigners.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Agentless:</a:t>
            </a:r>
            <a:r>
              <a:rPr lang="en-US" sz="2200" i="1" dirty="0"/>
              <a:t> And sometimes when I have my own idea and want to find evidence, this evidence is only in Chinese” so “If I want &lt;my teachers&gt; to think it’s rational and makes sense I need to change my logic”. </a:t>
            </a:r>
          </a:p>
          <a:p>
            <a:pPr marL="0" indent="0">
              <a:buNone/>
            </a:pPr>
            <a:r>
              <a:rPr lang="es-ES" sz="2200" i="1" dirty="0">
                <a:solidFill>
                  <a:srgbClr val="FF0000"/>
                </a:solidFill>
              </a:rPr>
              <a:t>EMPOWERING?</a:t>
            </a: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Resistance</a:t>
            </a:r>
            <a:r>
              <a:rPr lang="en-US" sz="2200" i="1" dirty="0"/>
              <a:t>: “&lt;With topics such as&gt; freedom or else, &lt;there’s&gt; different understanding and values. I found some articles online, in which they will think it’s correct and totally right and want to communicate to other westerners and just enjoy their world” (soft laugh).</a:t>
            </a:r>
            <a:endParaRPr lang="es-ES" sz="2200" i="1" dirty="0"/>
          </a:p>
        </p:txBody>
      </p:sp>
    </p:spTree>
    <p:extLst>
      <p:ext uri="{BB962C8B-B14F-4D97-AF65-F5344CB8AC3E}">
        <p14:creationId xmlns:p14="http://schemas.microsoft.com/office/powerpoint/2010/main" val="190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CA1EE5-4C86-0F49-BD4E-CEB8A917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70" y="61669"/>
            <a:ext cx="10058400" cy="1609344"/>
          </a:xfrm>
        </p:spPr>
        <p:txBody>
          <a:bodyPr/>
          <a:lstStyle/>
          <a:p>
            <a:r>
              <a:rPr lang="en-GB" dirty="0"/>
              <a:t>identity 3. a reader of academia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2D88AB-DD69-DC42-BB66-D4F13C12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853895"/>
            <a:ext cx="11206291" cy="4759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DISEMPOWERING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Anxiety</a:t>
            </a:r>
            <a:r>
              <a:rPr lang="en-US" sz="2200" i="1" dirty="0"/>
              <a:t> </a:t>
            </a:r>
          </a:p>
          <a:p>
            <a:pPr marL="0" indent="0">
              <a:buNone/>
            </a:pPr>
            <a:r>
              <a:rPr lang="en-US" sz="2200" i="1" dirty="0"/>
              <a:t>“if there’s a strong argument against my own I’ll be worried”</a:t>
            </a:r>
            <a:r>
              <a:rPr lang="en-US" sz="2200" dirty="0"/>
              <a:t> </a:t>
            </a:r>
            <a:endParaRPr lang="en-GB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EMPOWERING 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Active reading</a:t>
            </a:r>
          </a:p>
          <a:p>
            <a:pPr marL="0" indent="0">
              <a:buNone/>
            </a:pPr>
            <a:r>
              <a:rPr lang="en-US" sz="2200" i="1" dirty="0"/>
              <a:t>“if I read actively by offering my idea and questions then I can get more”</a:t>
            </a:r>
            <a:r>
              <a:rPr lang="en-US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Drawing on experience </a:t>
            </a:r>
          </a:p>
          <a:p>
            <a:pPr marL="0" indent="0">
              <a:buNone/>
            </a:pPr>
            <a:r>
              <a:rPr lang="en-US" sz="2200" i="1" dirty="0"/>
              <a:t>“With Culture Shock essay, because you might think what the author says is wrong or not perfect and you have a lot of your own ideas against it, it will help you find other sources”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1" dirty="0"/>
              <a:t>Transformative (”disruption of knowledge”) </a:t>
            </a:r>
          </a:p>
          <a:p>
            <a:pPr marL="0" indent="0">
              <a:buNone/>
            </a:pPr>
            <a:r>
              <a:rPr lang="en-US" sz="2200" i="1" dirty="0"/>
              <a:t>“interesting content breaks the wall in my brain”</a:t>
            </a:r>
          </a:p>
        </p:txBody>
      </p:sp>
    </p:spTree>
    <p:extLst>
      <p:ext uri="{BB962C8B-B14F-4D97-AF65-F5344CB8AC3E}">
        <p14:creationId xmlns:p14="http://schemas.microsoft.com/office/powerpoint/2010/main" val="5919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3205B1-571A-0048-B881-CE3053D4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92608"/>
            <a:ext cx="10058400" cy="1609344"/>
          </a:xfrm>
        </p:spPr>
        <p:txBody>
          <a:bodyPr/>
          <a:lstStyle/>
          <a:p>
            <a:r>
              <a:rPr lang="en-GB" dirty="0"/>
              <a:t>Can academic reading empower </a:t>
            </a:r>
            <a:r>
              <a:rPr lang="en-GB" dirty="0" err="1"/>
              <a:t>eap</a:t>
            </a:r>
            <a:r>
              <a:rPr lang="en-GB" dirty="0"/>
              <a:t> students?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8D5538-ECE1-C840-A8A2-14FEC916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32136" cy="4443984"/>
          </a:xfrm>
        </p:spPr>
        <p:txBody>
          <a:bodyPr>
            <a:normAutofit/>
          </a:bodyPr>
          <a:lstStyle/>
          <a:p>
            <a:r>
              <a:rPr lang="en-GB" sz="2400" dirty="0"/>
              <a:t>Complex phenomenon </a:t>
            </a:r>
          </a:p>
          <a:p>
            <a:r>
              <a:rPr lang="en-GB" sz="2400" dirty="0"/>
              <a:t>Academic reading </a:t>
            </a:r>
            <a:r>
              <a:rPr lang="en-GB" sz="2400" i="1" dirty="0"/>
              <a:t>can be </a:t>
            </a:r>
            <a:r>
              <a:rPr lang="en-GB" sz="2400" dirty="0"/>
              <a:t>empowering, but for the most part it </a:t>
            </a:r>
            <a:r>
              <a:rPr lang="en-GB" sz="2400" i="1" dirty="0"/>
              <a:t>was not </a:t>
            </a:r>
          </a:p>
          <a:p>
            <a:r>
              <a:rPr lang="en-GB" sz="2400" dirty="0"/>
              <a:t>Empowering practices by-product of students’ learning rather than teaching / curriculum design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THEREFORE </a:t>
            </a:r>
          </a:p>
          <a:p>
            <a:r>
              <a:rPr lang="en-GB" sz="2400" dirty="0">
                <a:sym typeface="Wingdings" pitchFamily="2" charset="2"/>
              </a:rPr>
              <a:t>There is a need for a systematic reading curriculum </a:t>
            </a:r>
          </a:p>
          <a:p>
            <a:r>
              <a:rPr lang="en-GB" sz="2400" dirty="0">
                <a:sym typeface="Wingdings" pitchFamily="2" charset="2"/>
              </a:rPr>
              <a:t>Although traditionalist &amp; social approaches facilitate empowering reading experiences to some extent, there is more empowering potential yet to unlock in critical paradigm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E500A7-B52B-F04B-A03A-EEBABC4E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5156"/>
            <a:ext cx="10058400" cy="1609344"/>
          </a:xfrm>
        </p:spPr>
        <p:txBody>
          <a:bodyPr/>
          <a:lstStyle/>
          <a:p>
            <a:r>
              <a:rPr lang="es-ES" err="1"/>
              <a:t>Implications</a:t>
            </a:r>
            <a:r>
              <a:rPr lang="es-ES"/>
              <a:t>: </a:t>
            </a:r>
            <a:r>
              <a:rPr lang="es-ES" err="1"/>
              <a:t>EaP</a:t>
            </a:r>
            <a:r>
              <a:rPr lang="es-ES"/>
              <a:t> &amp; </a:t>
            </a:r>
            <a:r>
              <a:rPr lang="es-ES" err="1"/>
              <a:t>beyond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158CB1-6E9B-B14F-8207-542C52EF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14463"/>
            <a:ext cx="10058400" cy="522922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EAP curriculum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Culturally inclusive course readings and assignment topics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Comprehension as well as </a:t>
            </a:r>
            <a:r>
              <a:rPr lang="en-GB" sz="2400" b="1" dirty="0"/>
              <a:t>reactions</a:t>
            </a:r>
            <a:r>
              <a:rPr lang="en-GB" sz="2400" dirty="0"/>
              <a:t> to text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Allowing texts in L1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Using  online “non-academic” sources (e.g. academic blogs)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More reflective approach to reading &amp; learning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Alternative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Classroom practice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Text as a usable resource and not a </a:t>
            </a:r>
            <a:r>
              <a:rPr lang="en-GB" sz="2400" dirty="0" err="1"/>
              <a:t>lingustic</a:t>
            </a:r>
            <a:r>
              <a:rPr lang="en-GB" sz="2400" dirty="0"/>
              <a:t> object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400" dirty="0"/>
              <a:t>Disassembling texts </a:t>
            </a:r>
            <a:r>
              <a:rPr lang="en-GB" sz="2000" dirty="0">
                <a:solidFill>
                  <a:srgbClr val="000000"/>
                </a:solidFill>
                <a:latin typeface="Segoe UI Light" pitchFamily="34" charset="0"/>
              </a:rPr>
              <a:t>(Gimenez and Thomas, 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Reading as a group activity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Wider context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Subject teachers’ role</a:t>
            </a:r>
          </a:p>
        </p:txBody>
      </p:sp>
    </p:spTree>
    <p:extLst>
      <p:ext uri="{BB962C8B-B14F-4D97-AF65-F5344CB8AC3E}">
        <p14:creationId xmlns:p14="http://schemas.microsoft.com/office/powerpoint/2010/main" val="35879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E500A7-B52B-F04B-A03A-EEBABC4E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5156"/>
            <a:ext cx="10058400" cy="1609344"/>
          </a:xfrm>
        </p:spPr>
        <p:txBody>
          <a:bodyPr/>
          <a:lstStyle/>
          <a:p>
            <a:r>
              <a:rPr lang="es-ES" err="1"/>
              <a:t>Implications</a:t>
            </a:r>
            <a:r>
              <a:rPr lang="es-ES"/>
              <a:t>: </a:t>
            </a:r>
            <a:r>
              <a:rPr lang="es-ES" sz="4400" err="1"/>
              <a:t>classroom</a:t>
            </a:r>
            <a:r>
              <a:rPr lang="es-ES" sz="4400"/>
              <a:t> </a:t>
            </a:r>
            <a:r>
              <a:rPr lang="es-ES" sz="4400" err="1"/>
              <a:t>practice</a:t>
            </a:r>
            <a:r>
              <a:rPr lang="es-ES" sz="440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158CB1-6E9B-B14F-8207-542C52EF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40" y="1285493"/>
            <a:ext cx="10058400" cy="5229225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2400" dirty="0"/>
              <a:t>Text as a usable </a:t>
            </a:r>
            <a:r>
              <a:rPr lang="es-ES" sz="2400" dirty="0" err="1"/>
              <a:t>resource</a:t>
            </a:r>
            <a:r>
              <a:rPr lang="es-ES" sz="2400" dirty="0"/>
              <a:t> and </a:t>
            </a:r>
            <a:r>
              <a:rPr lang="es-ES" sz="2400" dirty="0" err="1"/>
              <a:t>not</a:t>
            </a:r>
            <a:r>
              <a:rPr lang="es-ES" sz="2400" dirty="0"/>
              <a:t> a </a:t>
            </a:r>
            <a:r>
              <a:rPr lang="es-ES" sz="2400" dirty="0" err="1"/>
              <a:t>lingustic</a:t>
            </a:r>
            <a:r>
              <a:rPr lang="es-ES" sz="2400" dirty="0"/>
              <a:t> </a:t>
            </a:r>
            <a:r>
              <a:rPr lang="es-ES" sz="2400" dirty="0" err="1"/>
              <a:t>object</a:t>
            </a:r>
            <a:r>
              <a:rPr lang="es-ES" sz="24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sz="2400" dirty="0"/>
              <a:t>“</a:t>
            </a:r>
            <a:r>
              <a:rPr lang="es-ES" sz="2400" dirty="0" err="1"/>
              <a:t>objectifying</a:t>
            </a:r>
            <a:r>
              <a:rPr lang="es-ES" sz="2400" dirty="0"/>
              <a:t> </a:t>
            </a:r>
            <a:r>
              <a:rPr lang="es-ES" sz="2400" dirty="0" err="1"/>
              <a:t>text</a:t>
            </a:r>
            <a:r>
              <a:rPr lang="es-ES" sz="2400" dirty="0"/>
              <a:t>”</a:t>
            </a:r>
          </a:p>
        </p:txBody>
      </p:sp>
      <p:pic>
        <p:nvPicPr>
          <p:cNvPr id="5" name="Picture 1" descr="page46image57536080">
            <a:extLst>
              <a:ext uri="{FF2B5EF4-FFF2-40B4-BE49-F238E27FC236}">
                <a16:creationId xmlns:a16="http://schemas.microsoft.com/office/drawing/2014/main" xmlns="" id="{622023EB-97D7-F84F-B0E4-11DDD023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5" y="2308667"/>
            <a:ext cx="6478240" cy="43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page47image57431744">
            <a:extLst>
              <a:ext uri="{FF2B5EF4-FFF2-40B4-BE49-F238E27FC236}">
                <a16:creationId xmlns:a16="http://schemas.microsoft.com/office/drawing/2014/main" xmlns="" id="{F69843B5-4803-5442-A9B8-313F8F0D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486027"/>
            <a:ext cx="4154140" cy="62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3020A6-0158-0742-9C53-5B0E155D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 my programme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FA4F4EF-3597-EB46-9B47-BEF2ED89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Explicit reading instruction </a:t>
            </a:r>
          </a:p>
          <a:p>
            <a:r>
              <a:rPr lang="en-GB" sz="2400" dirty="0"/>
              <a:t>Encourage annotations / marginalia </a:t>
            </a:r>
            <a:r>
              <a:rPr lang="en-GB" sz="2400" dirty="0">
                <a:solidFill>
                  <a:srgbClr val="000000"/>
                </a:solidFill>
                <a:latin typeface="Segoe UI Light" pitchFamily="34" charset="0"/>
              </a:rPr>
              <a:t>(</a:t>
            </a:r>
            <a:r>
              <a:rPr lang="en-GB" altLang="en-US" sz="2400" dirty="0" err="1">
                <a:solidFill>
                  <a:srgbClr val="000000"/>
                </a:solidFill>
                <a:latin typeface="Segoe UI Light" pitchFamily="34" charset="0"/>
              </a:rPr>
              <a:t>Asimakopoulos</a:t>
            </a:r>
            <a:r>
              <a:rPr lang="en-GB" altLang="en-US" sz="2400" dirty="0">
                <a:solidFill>
                  <a:srgbClr val="000000"/>
                </a:solidFill>
                <a:latin typeface="Segoe UI Light" pitchFamily="34" charset="0"/>
              </a:rPr>
              <a:t>, 2015</a:t>
            </a:r>
            <a:r>
              <a:rPr lang="en-GB" sz="2400" dirty="0">
                <a:solidFill>
                  <a:srgbClr val="000000"/>
                </a:solidFill>
                <a:latin typeface="Segoe UI Light" pitchFamily="34" charset="0"/>
              </a:rPr>
              <a:t>)</a:t>
            </a:r>
            <a:endParaRPr lang="en-GB" sz="2400" dirty="0"/>
          </a:p>
          <a:p>
            <a:r>
              <a:rPr lang="en-GB" sz="2400" dirty="0"/>
              <a:t>Critical reading worksheets</a:t>
            </a:r>
          </a:p>
          <a:p>
            <a:r>
              <a:rPr lang="en-GB" sz="2400" dirty="0"/>
              <a:t>Reflective journals with structured questions</a:t>
            </a:r>
          </a:p>
          <a:p>
            <a:r>
              <a:rPr lang="en-GB" sz="2400" dirty="0"/>
              <a:t>Reflective essays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Segoe UI Light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28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B778E6-C06A-344D-8FA4-C26078C3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BCD956-F8E9-394C-8CC3-D6978777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EAP mission: </a:t>
            </a:r>
            <a:r>
              <a:rPr lang="en-GB" sz="2400" dirty="0" smtClean="0"/>
              <a:t>“access </a:t>
            </a:r>
            <a:r>
              <a:rPr lang="en-GB" sz="2400" dirty="0"/>
              <a:t>to ways of knowing” (Hyland, 2018)</a:t>
            </a:r>
            <a:endParaRPr lang="en-GB" sz="2400" dirty="0"/>
          </a:p>
          <a:p>
            <a:r>
              <a:rPr lang="en-GB" sz="2400" dirty="0" smtClean="0"/>
              <a:t>It </a:t>
            </a:r>
            <a:r>
              <a:rPr lang="en-GB" sz="2400" dirty="0"/>
              <a:t>is our responsibility to make academic reading practices more visible </a:t>
            </a:r>
          </a:p>
        </p:txBody>
      </p:sp>
    </p:spTree>
    <p:extLst>
      <p:ext uri="{BB962C8B-B14F-4D97-AF65-F5344CB8AC3E}">
        <p14:creationId xmlns:p14="http://schemas.microsoft.com/office/powerpoint/2010/main" val="204297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C7FF69-B031-4D4D-9FD3-33F91FC2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and Questions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B99B93-9828-924F-92D1-0081DBD1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822" y="2093976"/>
            <a:ext cx="10252329" cy="4050792"/>
          </a:xfrm>
        </p:spPr>
        <p:txBody>
          <a:bodyPr/>
          <a:lstStyle/>
          <a:p>
            <a:endParaRPr lang="en-GB" dirty="0"/>
          </a:p>
          <a:p>
            <a:r>
              <a:rPr lang="en-GB" sz="2400" dirty="0"/>
              <a:t>Please share examples of good practice / relevant research (</a:t>
            </a:r>
            <a:r>
              <a:rPr lang="es-ES" sz="2400" dirty="0">
                <a:hlinkClick r:id="rId2"/>
              </a:rPr>
              <a:t>Anna.murawska@newcastle.ac.uk</a:t>
            </a:r>
            <a:r>
              <a:rPr lang="en-GB" sz="2400" dirty="0"/>
              <a:t>)</a:t>
            </a:r>
          </a:p>
          <a:p>
            <a:r>
              <a:rPr lang="en-GB" sz="2400" dirty="0"/>
              <a:t>What can we do to go beyond study skills and genre approaches? (see: table 2)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7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2740F6-A902-2D45-891C-7E3CED47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  <a:r>
              <a:rPr lang="es-ES"/>
              <a:t>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C90D66F-6976-AC4E-9388-C5ABF978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sz="2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Asimakopoulos</a:t>
            </a:r>
            <a:r>
              <a:rPr lang="en-GB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2015) Reading in Reading</a:t>
            </a:r>
          </a:p>
          <a:p>
            <a:r>
              <a:rPr lang="en-GB" sz="2100" dirty="0" err="1">
                <a:latin typeface="Calibri" panose="020F0502020204030204" pitchFamily="34" charset="0"/>
              </a:rPr>
              <a:t>Erdreich</a:t>
            </a:r>
            <a:r>
              <a:rPr lang="en-GB" sz="2100" dirty="0">
                <a:latin typeface="Calibri" panose="020F0502020204030204" pitchFamily="34" charset="0"/>
              </a:rPr>
              <a:t>, L., &amp; </a:t>
            </a:r>
            <a:r>
              <a:rPr lang="en-GB" sz="2100" dirty="0" err="1">
                <a:latin typeface="Calibri" panose="020F0502020204030204" pitchFamily="34" charset="0"/>
              </a:rPr>
              <a:t>Rapoport</a:t>
            </a:r>
            <a:r>
              <a:rPr lang="en-GB" sz="2100" dirty="0">
                <a:latin typeface="Calibri" panose="020F0502020204030204" pitchFamily="34" charset="0"/>
              </a:rPr>
              <a:t>, T. (2002). Elaborating ethnonational awareness via academic literacy: Palestinian Israeli women at the university. </a:t>
            </a:r>
            <a:r>
              <a:rPr lang="en-GB" sz="2100" i="1" dirty="0">
                <a:latin typeface="Calibri" panose="020F0502020204030204" pitchFamily="34" charset="0"/>
              </a:rPr>
              <a:t>Anthropology &amp; education quarterly</a:t>
            </a:r>
            <a:r>
              <a:rPr lang="en-GB" sz="2100" dirty="0">
                <a:latin typeface="Calibri" panose="020F0502020204030204" pitchFamily="34" charset="0"/>
              </a:rPr>
              <a:t>, 33(4), 492-515</a:t>
            </a:r>
            <a:r>
              <a:rPr lang="en-GB" sz="2100" dirty="0" smtClean="0">
                <a:latin typeface="Calibri" panose="020F0502020204030204" pitchFamily="34" charset="0"/>
              </a:rPr>
              <a:t>.</a:t>
            </a:r>
            <a:endParaRPr lang="en-GB" sz="2100" dirty="0">
              <a:latin typeface="Calibri" panose="020F0502020204030204" pitchFamily="34" charset="0"/>
            </a:endParaRPr>
          </a:p>
          <a:p>
            <a:r>
              <a:rPr lang="en-GB" sz="2100" dirty="0" err="1">
                <a:latin typeface="Calibri" panose="020F0502020204030204" pitchFamily="34" charset="0"/>
              </a:rPr>
              <a:t>Gamache</a:t>
            </a:r>
            <a:r>
              <a:rPr lang="en-GB" sz="2100" dirty="0">
                <a:latin typeface="Calibri" panose="020F0502020204030204" pitchFamily="34" charset="0"/>
              </a:rPr>
              <a:t>, P. (2002). University students as creators of personal knowledge: An alternative epistemological view. </a:t>
            </a:r>
            <a:r>
              <a:rPr lang="en-GB" sz="2100" i="1" dirty="0">
                <a:latin typeface="Calibri" panose="020F0502020204030204" pitchFamily="34" charset="0"/>
              </a:rPr>
              <a:t>Teaching in higher education</a:t>
            </a:r>
            <a:r>
              <a:rPr lang="en-GB" sz="2100" dirty="0">
                <a:latin typeface="Calibri" panose="020F0502020204030204" pitchFamily="34" charset="0"/>
              </a:rPr>
              <a:t>, </a:t>
            </a:r>
            <a:r>
              <a:rPr lang="en-GB" sz="2100" i="1" dirty="0">
                <a:latin typeface="Calibri" panose="020F0502020204030204" pitchFamily="34" charset="0"/>
              </a:rPr>
              <a:t>7</a:t>
            </a:r>
            <a:r>
              <a:rPr lang="en-GB" sz="2100" dirty="0">
                <a:latin typeface="Calibri" panose="020F0502020204030204" pitchFamily="34" charset="0"/>
              </a:rPr>
              <a:t>(3), 277-294</a:t>
            </a:r>
            <a:r>
              <a:rPr lang="en-GB" sz="2100" dirty="0" smtClean="0">
                <a:latin typeface="Calibri" panose="020F0502020204030204" pitchFamily="34" charset="0"/>
              </a:rPr>
              <a:t>.</a:t>
            </a:r>
            <a:endParaRPr lang="en-GB" sz="2100" dirty="0">
              <a:latin typeface="Calibri" panose="020F0502020204030204" pitchFamily="34" charset="0"/>
            </a:endParaRPr>
          </a:p>
          <a:p>
            <a:r>
              <a:rPr lang="en-GB" sz="2100" dirty="0" err="1">
                <a:latin typeface="Calibri" panose="020F0502020204030204" pitchFamily="34" charset="0"/>
              </a:rPr>
              <a:t>Gimenez</a:t>
            </a:r>
            <a:r>
              <a:rPr lang="en-GB" sz="2100" dirty="0">
                <a:latin typeface="Calibri" panose="020F0502020204030204" pitchFamily="34" charset="0"/>
              </a:rPr>
              <a:t>, J. &amp; Thomas, P. (2015). A framework for usable pedagogy: case studies towards accessibility, criticality and visibility. In: T. Lillis, K. Harrington, M. Lea &amp; S. Mitchell, S. (Eds.). Working with academic literacies: Case studies towards transformative practice (p.29-44). The WAC Clearinghouse/</a:t>
            </a:r>
            <a:r>
              <a:rPr lang="en-GB" sz="2100" dirty="0" err="1">
                <a:latin typeface="Calibri" panose="020F0502020204030204" pitchFamily="34" charset="0"/>
              </a:rPr>
              <a:t>Parlor</a:t>
            </a:r>
            <a:r>
              <a:rPr lang="en-GB" sz="2100" dirty="0">
                <a:latin typeface="Calibri" panose="020F0502020204030204" pitchFamily="34" charset="0"/>
              </a:rPr>
              <a:t> Press. </a:t>
            </a:r>
          </a:p>
          <a:p>
            <a:r>
              <a:rPr lang="en-GB" sz="2100" dirty="0" smtClean="0">
                <a:latin typeface="Calibri" panose="020F0502020204030204" pitchFamily="34" charset="0"/>
              </a:rPr>
              <a:t>Hyland</a:t>
            </a:r>
            <a:r>
              <a:rPr lang="en-GB" sz="2100" dirty="0">
                <a:latin typeface="Calibri" panose="020F0502020204030204" pitchFamily="34" charset="0"/>
              </a:rPr>
              <a:t>, K. (2018). Sympathy for the devil? A defence of EAP. </a:t>
            </a:r>
            <a:r>
              <a:rPr lang="en-GB" sz="2100" i="1" dirty="0">
                <a:latin typeface="Calibri" panose="020F0502020204030204" pitchFamily="34" charset="0"/>
              </a:rPr>
              <a:t>Language Teaching,</a:t>
            </a:r>
            <a:r>
              <a:rPr lang="en-GB" sz="2100" dirty="0">
                <a:latin typeface="Calibri" panose="020F0502020204030204" pitchFamily="34" charset="0"/>
              </a:rPr>
              <a:t> </a:t>
            </a:r>
            <a:r>
              <a:rPr lang="en-GB" sz="2100" i="1" dirty="0">
                <a:latin typeface="Calibri" panose="020F0502020204030204" pitchFamily="34" charset="0"/>
              </a:rPr>
              <a:t>51</a:t>
            </a:r>
            <a:r>
              <a:rPr lang="en-GB" sz="2100" dirty="0">
                <a:latin typeface="Calibri" panose="020F0502020204030204" pitchFamily="34" charset="0"/>
              </a:rPr>
              <a:t>(3), 383-399. doi:10.1017/S0261444818000101</a:t>
            </a:r>
          </a:p>
          <a:p>
            <a:r>
              <a:rPr lang="en-GB" sz="2100" dirty="0">
                <a:latin typeface="Calibri" panose="020F0502020204030204" pitchFamily="34" charset="0"/>
              </a:rPr>
              <a:t>Mann, S. J. (2000). The students' experience of reading. </a:t>
            </a:r>
            <a:r>
              <a:rPr lang="en-GB" sz="2100" i="1" dirty="0">
                <a:latin typeface="Calibri" panose="020F0502020204030204" pitchFamily="34" charset="0"/>
              </a:rPr>
              <a:t>Higher Education</a:t>
            </a:r>
            <a:r>
              <a:rPr lang="en-GB" sz="2100" dirty="0">
                <a:latin typeface="Calibri" panose="020F0502020204030204" pitchFamily="34" charset="0"/>
              </a:rPr>
              <a:t>, </a:t>
            </a:r>
            <a:r>
              <a:rPr lang="en-GB" sz="2100" i="1" dirty="0">
                <a:latin typeface="Calibri" panose="020F0502020204030204" pitchFamily="34" charset="0"/>
              </a:rPr>
              <a:t>39</a:t>
            </a:r>
            <a:r>
              <a:rPr lang="en-GB" sz="2100" dirty="0">
                <a:latin typeface="Calibri" panose="020F0502020204030204" pitchFamily="34" charset="0"/>
              </a:rPr>
              <a:t>(3), 297-317.</a:t>
            </a:r>
          </a:p>
          <a:p>
            <a:r>
              <a:rPr lang="en-GB" sz="2100" dirty="0" err="1">
                <a:latin typeface="Calibri" panose="020F0502020204030204" pitchFamily="34" charset="0"/>
              </a:rPr>
              <a:t>Maclellan</a:t>
            </a:r>
            <a:r>
              <a:rPr lang="en-GB" sz="2100" dirty="0">
                <a:latin typeface="Calibri" panose="020F0502020204030204" pitchFamily="34" charset="0"/>
              </a:rPr>
              <a:t>, E . (1997) ‘Reading to Learn’, </a:t>
            </a:r>
            <a:r>
              <a:rPr lang="en-GB" sz="2100" i="1" dirty="0">
                <a:latin typeface="Calibri" panose="020F0502020204030204" pitchFamily="34" charset="0"/>
              </a:rPr>
              <a:t>Studies in Higher Education </a:t>
            </a:r>
            <a:r>
              <a:rPr lang="en-GB" sz="2100" dirty="0">
                <a:latin typeface="Calibri" panose="020F0502020204030204" pitchFamily="34" charset="0"/>
              </a:rPr>
              <a:t>22: 277–88.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altLang="en-US" dirty="0" smtClean="0">
                <a:solidFill>
                  <a:srgbClr val="000000"/>
                </a:solidFill>
                <a:latin typeface="Segoe UI Light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4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1786E5-8DC5-4E4C-B3C0-8077BE3F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outline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3F1240-0E6D-7943-864D-BBD74EC20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Rationale &amp; definitions </a:t>
            </a:r>
          </a:p>
          <a:p>
            <a:r>
              <a:rPr lang="en-GB" sz="2400" dirty="0"/>
              <a:t>Barriers to empowerment: L2 readers in HE</a:t>
            </a:r>
          </a:p>
          <a:p>
            <a:r>
              <a:rPr lang="en-GB" sz="2400" dirty="0"/>
              <a:t>Does EAP teach reading in an empowering way?</a:t>
            </a:r>
          </a:p>
          <a:p>
            <a:r>
              <a:rPr lang="en-GB" sz="2400" dirty="0"/>
              <a:t>Research</a:t>
            </a:r>
          </a:p>
          <a:p>
            <a:r>
              <a:rPr lang="en-GB" sz="2400" dirty="0"/>
              <a:t>Implications</a:t>
            </a:r>
          </a:p>
          <a:p>
            <a:r>
              <a:rPr lang="en-GB" sz="2400" dirty="0"/>
              <a:t>Discussion &amp; questions 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119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D5E97C-3A63-9944-84C4-074F6458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&amp; definitions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C8B28EB-4169-044C-84F3-245584961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Rationale: personal &amp; professional </a:t>
            </a:r>
          </a:p>
          <a:p>
            <a:r>
              <a:rPr lang="en-GB" sz="2400" dirty="0"/>
              <a:t>Empower: access, equality, voice, confidence, resistance  </a:t>
            </a:r>
          </a:p>
        </p:txBody>
      </p:sp>
    </p:spTree>
    <p:extLst>
      <p:ext uri="{BB962C8B-B14F-4D97-AF65-F5344CB8AC3E}">
        <p14:creationId xmlns:p14="http://schemas.microsoft.com/office/powerpoint/2010/main" val="27330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A01ECA-5521-E244-AA50-D2B96471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</a:t>
            </a:r>
            <a:r>
              <a:rPr lang="en-GB" dirty="0"/>
              <a:t>arriers to empowerment - l2 readers in postgraduate study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3806AF2-BEE1-A342-AC74-18FA0611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261286"/>
            <a:ext cx="11173968" cy="41380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Misunderstanding of what the purpose of academic reading on PG level is</a:t>
            </a:r>
          </a:p>
          <a:p>
            <a:pPr marL="274320" lvl="1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Disempowering:</a:t>
            </a:r>
            <a:r>
              <a:rPr lang="en-GB" sz="2400" dirty="0"/>
              <a:t> text as an objective carrier of “correct” knowledge </a:t>
            </a:r>
            <a:r>
              <a:rPr lang="en-GB" sz="1600" dirty="0" smtClean="0"/>
              <a:t>(</a:t>
            </a:r>
            <a:r>
              <a:rPr lang="de-DE" sz="1600" dirty="0"/>
              <a:t>Erdreich and Rapoport (2002), Gamache (</a:t>
            </a:r>
            <a:r>
              <a:rPr lang="de-DE" sz="1600" dirty="0" smtClean="0"/>
              <a:t>2002</a:t>
            </a:r>
            <a:r>
              <a:rPr lang="en-GB" sz="1600" dirty="0" smtClean="0"/>
              <a:t>)</a:t>
            </a:r>
            <a:endParaRPr lang="en-GB" sz="16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Students´ previous experience of reading in English</a:t>
            </a:r>
          </a:p>
          <a:p>
            <a:pPr marL="274320" lvl="1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Disempowering: </a:t>
            </a:r>
            <a:r>
              <a:rPr lang="en-GB" sz="2400" dirty="0"/>
              <a:t>text as a linguistic object </a:t>
            </a:r>
            <a:r>
              <a:rPr lang="en-GB" sz="1600" dirty="0" smtClean="0"/>
              <a:t>(</a:t>
            </a:r>
            <a:r>
              <a:rPr lang="en-GB" sz="1600" dirty="0" err="1" smtClean="0"/>
              <a:t>Maclellan</a:t>
            </a:r>
            <a:r>
              <a:rPr lang="en-GB" sz="1600" dirty="0"/>
              <a:t>, 1997</a:t>
            </a:r>
            <a:r>
              <a:rPr lang="en-GB" sz="1600" dirty="0" smtClean="0"/>
              <a:t>)</a:t>
            </a:r>
            <a:endParaRPr lang="en-GB" sz="16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Reading naturalised as pre-writing </a:t>
            </a:r>
          </a:p>
          <a:p>
            <a:pPr marL="274320" lvl="1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Disempowering:</a:t>
            </a:r>
            <a:r>
              <a:rPr lang="en-GB" sz="2400" dirty="0"/>
              <a:t> invisible / assessed </a:t>
            </a:r>
            <a:r>
              <a:rPr lang="en-GB" sz="1600" dirty="0"/>
              <a:t>(Mann, 2000)</a:t>
            </a:r>
          </a:p>
          <a:p>
            <a:pPr marL="274320" lvl="1" indent="0">
              <a:buNone/>
            </a:pPr>
            <a:endParaRPr lang="en-GB" sz="2400" dirty="0"/>
          </a:p>
          <a:p>
            <a:pPr marL="274320" lvl="1" indent="0">
              <a:buNone/>
            </a:pPr>
            <a:r>
              <a:rPr lang="en-GB" sz="2400" dirty="0"/>
              <a:t>OVERALL: reading = playing a game, which rules you don’t know </a:t>
            </a:r>
          </a:p>
          <a:p>
            <a:pPr marL="274320" lvl="1" indent="0">
              <a:buNone/>
            </a:pPr>
            <a:r>
              <a:rPr lang="en-GB" sz="2400" dirty="0"/>
              <a:t>There is a need for explicit reading pedagogy </a:t>
            </a:r>
          </a:p>
          <a:p>
            <a:pPr marL="274320" lvl="1" indent="0">
              <a:buNone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28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07D27C-F81F-B548-9A93-9D9293AB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Does </a:t>
            </a:r>
            <a:r>
              <a:rPr lang="en-GB" dirty="0" err="1"/>
              <a:t>eap</a:t>
            </a:r>
            <a:r>
              <a:rPr lang="en-GB" dirty="0"/>
              <a:t> teach reading in an empowering way?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5A6CB0-B795-5248-9DDC-E9AA5E70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2576"/>
            <a:ext cx="10245852" cy="405079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2400" dirty="0"/>
              <a:t>3 broad approaches to academic literacy </a:t>
            </a:r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/>
              <a:t>different empowering potential (table 2)</a:t>
            </a:r>
          </a:p>
          <a:p>
            <a:pPr lvl="1"/>
            <a:r>
              <a:rPr lang="en-GB" sz="2000" dirty="0"/>
              <a:t>Traditionalist: skills oriented </a:t>
            </a:r>
          </a:p>
          <a:p>
            <a:pPr lvl="1"/>
            <a:r>
              <a:rPr lang="en-GB" sz="2000" dirty="0"/>
              <a:t>Social: text oriented</a:t>
            </a:r>
          </a:p>
          <a:p>
            <a:pPr lvl="1"/>
            <a:r>
              <a:rPr lang="en-GB" sz="2000" u="sng" dirty="0"/>
              <a:t>Critical: practices oriented </a:t>
            </a:r>
          </a:p>
          <a:p>
            <a:r>
              <a:rPr lang="en-GB" sz="2400" dirty="0"/>
              <a:t>No EAP reading research in critical paradigm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Research question: </a:t>
            </a:r>
            <a:r>
              <a:rPr lang="en-GB" sz="2800" dirty="0"/>
              <a:t>Can academic reading empower EAP students?</a:t>
            </a:r>
          </a:p>
        </p:txBody>
      </p:sp>
    </p:spTree>
    <p:extLst>
      <p:ext uri="{BB962C8B-B14F-4D97-AF65-F5344CB8AC3E}">
        <p14:creationId xmlns:p14="http://schemas.microsoft.com/office/powerpoint/2010/main" val="9720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995398-B71B-4849-9333-1422AA71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research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46DFF1-C1EB-7846-BE45-920A2181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Context: 8-months pre-masters programme, 85% Chinese students</a:t>
            </a:r>
          </a:p>
          <a:p>
            <a:r>
              <a:rPr lang="en-GB" sz="2400" dirty="0"/>
              <a:t>Entry requirements: IELTS: 5.5 </a:t>
            </a:r>
          </a:p>
          <a:p>
            <a:r>
              <a:rPr lang="en-GB" sz="2400" dirty="0"/>
              <a:t>18 participants: 3 x group interview and 6 individual interviews</a:t>
            </a:r>
          </a:p>
          <a:p>
            <a:r>
              <a:rPr lang="en-GB" sz="2400" dirty="0"/>
              <a:t>Qualitative research paradigm: Narrative Inquiry </a:t>
            </a:r>
          </a:p>
          <a:p>
            <a:r>
              <a:rPr lang="en-GB" sz="2400" dirty="0"/>
              <a:t>Data analysis and presentation: 1 reading story </a:t>
            </a:r>
          </a:p>
          <a:p>
            <a:r>
              <a:rPr lang="en-GB" sz="2400" dirty="0"/>
              <a:t>Focal participant: Bea</a:t>
            </a:r>
          </a:p>
          <a:p>
            <a:r>
              <a:rPr lang="en-GB" sz="2400" dirty="0"/>
              <a:t>Story title: “Reading in a second language is like doing </a:t>
            </a:r>
            <a:r>
              <a:rPr lang="en-GB" sz="2400" dirty="0">
                <a:solidFill>
                  <a:srgbClr val="FF0000"/>
                </a:solidFill>
              </a:rPr>
              <a:t>………..</a:t>
            </a:r>
            <a:r>
              <a:rPr lang="en-GB" sz="2400" dirty="0"/>
              <a:t> but it can help me break </a:t>
            </a:r>
            <a:r>
              <a:rPr lang="en-GB" sz="2400" dirty="0">
                <a:solidFill>
                  <a:srgbClr val="FF0000"/>
                </a:solidFill>
              </a:rPr>
              <a:t>…..……………</a:t>
            </a:r>
            <a:r>
              <a:rPr lang="en-GB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5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60204F51-5AF7-A645-9729-150FB27F6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4115" y="-1163804"/>
            <a:ext cx="7063770" cy="998917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4A2600-A23F-2B42-9A11-2B70C299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484632"/>
            <a:ext cx="11469855" cy="1609344"/>
          </a:xfrm>
        </p:spPr>
        <p:txBody>
          <a:bodyPr>
            <a:noAutofit/>
          </a:bodyPr>
          <a:lstStyle/>
          <a:p>
            <a:r>
              <a:rPr lang="es-ES" sz="4000" dirty="0"/>
              <a:t>“Reading in a </a:t>
            </a:r>
            <a:r>
              <a:rPr lang="es-ES" sz="4000" dirty="0" err="1"/>
              <a:t>second</a:t>
            </a:r>
            <a:r>
              <a:rPr lang="es-ES" sz="4000" dirty="0"/>
              <a:t> </a:t>
            </a:r>
            <a:r>
              <a:rPr lang="es-ES" sz="4000" dirty="0" err="1"/>
              <a:t>language</a:t>
            </a:r>
            <a:r>
              <a:rPr lang="es-ES" sz="4000" dirty="0"/>
              <a:t>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like</a:t>
            </a:r>
            <a:r>
              <a:rPr lang="es-ES" sz="4000" dirty="0"/>
              <a:t> </a:t>
            </a:r>
            <a:r>
              <a:rPr lang="es-ES" sz="4000" dirty="0" err="1"/>
              <a:t>doing</a:t>
            </a:r>
            <a:r>
              <a:rPr lang="es-ES" sz="4000" dirty="0"/>
              <a:t> </a:t>
            </a:r>
            <a:r>
              <a:rPr lang="es-ES" sz="4000" dirty="0" err="1">
                <a:solidFill>
                  <a:srgbClr val="FF0000"/>
                </a:solidFill>
              </a:rPr>
              <a:t>mathematics</a:t>
            </a:r>
            <a:r>
              <a:rPr lang="es-ES" sz="4000" dirty="0"/>
              <a:t> </a:t>
            </a:r>
            <a:r>
              <a:rPr lang="es-ES" sz="4000" dirty="0" err="1"/>
              <a:t>but</a:t>
            </a:r>
            <a:r>
              <a:rPr lang="es-ES" sz="4000" dirty="0"/>
              <a:t> </a:t>
            </a:r>
            <a:r>
              <a:rPr lang="es-ES" sz="4000" dirty="0" err="1"/>
              <a:t>it</a:t>
            </a:r>
            <a:r>
              <a:rPr lang="es-ES" sz="4000" dirty="0"/>
              <a:t> can </a:t>
            </a:r>
            <a:r>
              <a:rPr lang="es-ES" sz="4000" dirty="0" err="1"/>
              <a:t>help</a:t>
            </a:r>
            <a:r>
              <a:rPr lang="es-ES" sz="4000" dirty="0"/>
              <a:t> me break </a:t>
            </a:r>
            <a:r>
              <a:rPr lang="es-ES" sz="4000" dirty="0" err="1">
                <a:solidFill>
                  <a:srgbClr val="FF0000"/>
                </a:solidFill>
              </a:rPr>
              <a:t>the</a:t>
            </a:r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dirty="0" err="1">
                <a:solidFill>
                  <a:srgbClr val="FF0000"/>
                </a:solidFill>
              </a:rPr>
              <a:t>wall</a:t>
            </a:r>
            <a:r>
              <a:rPr lang="es-ES" sz="4000" dirty="0">
                <a:solidFill>
                  <a:srgbClr val="FF0000"/>
                </a:solidFill>
              </a:rPr>
              <a:t> in </a:t>
            </a:r>
            <a:r>
              <a:rPr lang="es-ES" sz="4000" dirty="0" err="1">
                <a:solidFill>
                  <a:srgbClr val="FF0000"/>
                </a:solidFill>
              </a:rPr>
              <a:t>my</a:t>
            </a:r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dirty="0" err="1">
                <a:solidFill>
                  <a:srgbClr val="FF0000"/>
                </a:solidFill>
              </a:rPr>
              <a:t>brain</a:t>
            </a:r>
            <a:r>
              <a:rPr lang="es-ES" sz="4000" dirty="0"/>
              <a:t>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440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DD4B6A-999D-C04D-A646-7C49D1EC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academic reading empower </a:t>
            </a:r>
            <a:r>
              <a:rPr lang="en-GB" dirty="0" err="1"/>
              <a:t>eap</a:t>
            </a:r>
            <a:r>
              <a:rPr lang="en-GB" dirty="0"/>
              <a:t> students?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E7F26B-7993-674B-AA4F-70FC48AC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695074"/>
            <a:ext cx="10058400" cy="3477126"/>
          </a:xfrm>
        </p:spPr>
        <p:txBody>
          <a:bodyPr/>
          <a:lstStyle/>
          <a:p>
            <a:r>
              <a:rPr lang="en-GB" sz="2400" dirty="0"/>
              <a:t>3 reading identities </a:t>
            </a:r>
          </a:p>
          <a:p>
            <a:pPr lvl="1"/>
            <a:r>
              <a:rPr lang="en-GB" sz="2400" dirty="0"/>
              <a:t>A reader of English </a:t>
            </a:r>
          </a:p>
          <a:p>
            <a:pPr lvl="1"/>
            <a:r>
              <a:rPr lang="en-GB" sz="2400" dirty="0"/>
              <a:t>A reader of Western Worlds</a:t>
            </a:r>
          </a:p>
          <a:p>
            <a:pPr lvl="1"/>
            <a:r>
              <a:rPr lang="en-GB" sz="2400" dirty="0"/>
              <a:t>A reader of Academia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07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CA1EE5-4C86-0F49-BD4E-CEB8A917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7556"/>
            <a:ext cx="10058400" cy="1060881"/>
          </a:xfrm>
        </p:spPr>
        <p:txBody>
          <a:bodyPr/>
          <a:lstStyle/>
          <a:p>
            <a:r>
              <a:rPr lang="en-GB" dirty="0"/>
              <a:t>identity 1. a reader of English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2D88AB-DD69-DC42-BB66-D4F13C12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318438"/>
            <a:ext cx="5325979" cy="5282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DISEMPOWERING</a:t>
            </a: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Powerlessness </a:t>
            </a:r>
          </a:p>
          <a:p>
            <a:pPr marL="0" indent="0">
              <a:buNone/>
            </a:pPr>
            <a:r>
              <a:rPr lang="en-GB" sz="2200" dirty="0"/>
              <a:t>“</a:t>
            </a:r>
            <a:r>
              <a:rPr lang="en-GB" sz="2200" i="1" dirty="0"/>
              <a:t>sometimes it’s not clear what the author means”, “I don’t know why, I thought I’d understood…”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/>
              <a:t>Technical skill </a:t>
            </a:r>
          </a:p>
          <a:p>
            <a:pPr marL="0" indent="0">
              <a:buNone/>
            </a:pPr>
            <a:r>
              <a:rPr lang="en-GB" sz="2200" i="1" dirty="0"/>
              <a:t>“I have to find a subject, verb. It is like doing mathematics”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EMPOWERING</a:t>
            </a: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/>
              <a:t>Independence </a:t>
            </a:r>
          </a:p>
          <a:p>
            <a:pPr marL="0" indent="0">
              <a:buNone/>
            </a:pPr>
            <a:r>
              <a:rPr lang="en-GB" sz="2200" i="1" dirty="0"/>
              <a:t>“with writing nobody can help […] by reading again and again you can check yourself</a:t>
            </a:r>
            <a:r>
              <a:rPr lang="en-GB" sz="2200" dirty="0"/>
              <a:t>”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EF5675F-E77D-614F-913B-438B6DF66647}"/>
              </a:ext>
            </a:extLst>
          </p:cNvPr>
          <p:cNvSpPr txBox="1">
            <a:spLocks/>
          </p:cNvSpPr>
          <p:nvPr/>
        </p:nvSpPr>
        <p:spPr>
          <a:xfrm>
            <a:off x="6392779" y="1318438"/>
            <a:ext cx="5325979" cy="5282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b="1" i="1" dirty="0"/>
              <a:t>Frustration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GB" sz="2200" i="1" dirty="0"/>
              <a:t>“and if you check all the new vocabulary you forget what the previous part said”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b="1" i="1" dirty="0"/>
              <a:t>Prisoner of text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GB" sz="2200" i="1" dirty="0"/>
              <a:t>“when I get the task, I read a lot, many times”, “all my day on reading” , “the day is gone”</a:t>
            </a:r>
            <a:r>
              <a:rPr lang="en-GB" sz="2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b="1" i="1" dirty="0"/>
              <a:t>Physical effort / discomfort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i="1" dirty="0"/>
              <a:t>“my brain, eyes and body struggle”</a:t>
            </a:r>
            <a:endParaRPr lang="en-GB" sz="2200" b="1" dirty="0"/>
          </a:p>
          <a:p>
            <a:endParaRPr lang="en-GB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/>
              <a:t>Resistance </a:t>
            </a:r>
          </a:p>
          <a:p>
            <a:pPr marL="0" indent="0">
              <a:buFont typeface="Wingdings" pitchFamily="2" charset="2"/>
              <a:buNone/>
            </a:pPr>
            <a:r>
              <a:rPr lang="en-GB" sz="2200" i="1" dirty="0"/>
              <a:t>“it’s just language, it won’t stop me from learning things” </a:t>
            </a:r>
          </a:p>
          <a:p>
            <a:pPr marL="0" indent="0">
              <a:buFont typeface="Wingdings" pitchFamily="2" charset="2"/>
              <a:buNone/>
            </a:pPr>
            <a:endParaRPr lang="es-ES" sz="2200" dirty="0"/>
          </a:p>
          <a:p>
            <a:pPr marL="0" indent="0">
              <a:buFont typeface="Wingdings" pitchFamily="2" charset="2"/>
              <a:buNone/>
            </a:pPr>
            <a:endParaRPr lang="es-ES" sz="2200" dirty="0"/>
          </a:p>
          <a:p>
            <a:pPr marL="0" indent="0">
              <a:buFont typeface="Wingdings" pitchFamily="2" charset="2"/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465</TotalTime>
  <Words>973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Rockwell</vt:lpstr>
      <vt:lpstr>Rockwell Condensed</vt:lpstr>
      <vt:lpstr>Rockwell Extra Bold</vt:lpstr>
      <vt:lpstr>Segoe UI Light</vt:lpstr>
      <vt:lpstr>Wingdings</vt:lpstr>
      <vt:lpstr>Letras en madera</vt:lpstr>
      <vt:lpstr>Can academic Reading empower EAP students?</vt:lpstr>
      <vt:lpstr>outline</vt:lpstr>
      <vt:lpstr>Rationale &amp; definitions</vt:lpstr>
      <vt:lpstr>Barriers to empowerment - l2 readers in postgraduate study </vt:lpstr>
      <vt:lpstr>Does eap teach reading in an empowering way? </vt:lpstr>
      <vt:lpstr>research</vt:lpstr>
      <vt:lpstr>“Reading in a second language is like doing mathematics but it can help me break the wall in my brain”</vt:lpstr>
      <vt:lpstr>Can academic reading empower eap students? </vt:lpstr>
      <vt:lpstr>identity 1. a reader of English </vt:lpstr>
      <vt:lpstr>identity 2. a reader of western worlds </vt:lpstr>
      <vt:lpstr>identity 3. a reader of academia </vt:lpstr>
      <vt:lpstr>Can academic reading empower eap students?</vt:lpstr>
      <vt:lpstr>Implications: EaP &amp; beyond</vt:lpstr>
      <vt:lpstr>Implications: classroom practice </vt:lpstr>
      <vt:lpstr>on my programme</vt:lpstr>
      <vt:lpstr>Conclusion </vt:lpstr>
      <vt:lpstr>Discussion and Questions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Murawska</dc:creator>
  <cp:lastModifiedBy>dem10607</cp:lastModifiedBy>
  <cp:revision>44</cp:revision>
  <dcterms:created xsi:type="dcterms:W3CDTF">2019-04-08T18:59:03Z</dcterms:created>
  <dcterms:modified xsi:type="dcterms:W3CDTF">2019-04-12T11:45:14Z</dcterms:modified>
</cp:coreProperties>
</file>