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7" r:id="rId1"/>
  </p:sldMasterIdLst>
  <p:notesMasterIdLst>
    <p:notesMasterId r:id="rId18"/>
  </p:notesMasterIdLst>
  <p:sldIdLst>
    <p:sldId id="258" r:id="rId2"/>
    <p:sldId id="271" r:id="rId3"/>
    <p:sldId id="268" r:id="rId4"/>
    <p:sldId id="272" r:id="rId5"/>
    <p:sldId id="273" r:id="rId6"/>
    <p:sldId id="261" r:id="rId7"/>
    <p:sldId id="269" r:id="rId8"/>
    <p:sldId id="274" r:id="rId9"/>
    <p:sldId id="259" r:id="rId10"/>
    <p:sldId id="275" r:id="rId11"/>
    <p:sldId id="276" r:id="rId12"/>
    <p:sldId id="277" r:id="rId13"/>
    <p:sldId id="279" r:id="rId14"/>
    <p:sldId id="262" r:id="rId15"/>
    <p:sldId id="278" r:id="rId16"/>
    <p:sldId id="26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60"/>
  </p:normalViewPr>
  <p:slideViewPr>
    <p:cSldViewPr snapToGrid="0">
      <p:cViewPr varScale="1">
        <p:scale>
          <a:sx n="109" d="100"/>
          <a:sy n="109" d="100"/>
        </p:scale>
        <p:origin x="6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2DA544-185E-4124-B77D-3B57D7385F3D}" type="datetimeFigureOut">
              <a:rPr lang="en-GB" smtClean="0"/>
              <a:t>14/05/2019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C32CCC-0074-47D8-821D-A3753057AD1C}" type="slidenum">
              <a:rPr lang="en-GB" smtClean="0"/>
              <a:t>‹#›</a:t>
            </a:fld>
            <a:endParaRPr lang="en-GB"/>
          </a:p>
        </p:txBody>
      </p:sp>
    </p:spTree>
    <p:extLst>
      <p:ext uri="{BB962C8B-B14F-4D97-AF65-F5344CB8AC3E}">
        <p14:creationId xmlns:p14="http://schemas.microsoft.com/office/powerpoint/2010/main" val="1281673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padlet.com/annarolinska/eapinartanddesign"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Quick intro - Meet them in a minute.</a:t>
            </a:r>
            <a:endParaRPr lang="en-GB" dirty="0"/>
          </a:p>
        </p:txBody>
      </p:sp>
      <p:sp>
        <p:nvSpPr>
          <p:cNvPr id="4" name="Slide Number Placeholder 3"/>
          <p:cNvSpPr>
            <a:spLocks noGrp="1"/>
          </p:cNvSpPr>
          <p:nvPr>
            <p:ph type="sldNum" sz="quarter" idx="10"/>
          </p:nvPr>
        </p:nvSpPr>
        <p:spPr/>
        <p:txBody>
          <a:bodyPr/>
          <a:lstStyle/>
          <a:p>
            <a:fld id="{99C32CCC-0074-47D8-821D-A3753057AD1C}" type="slidenum">
              <a:rPr lang="en-GB" smtClean="0"/>
              <a:t>2</a:t>
            </a:fld>
            <a:endParaRPr lang="en-GB"/>
          </a:p>
        </p:txBody>
      </p:sp>
    </p:spTree>
    <p:extLst>
      <p:ext uri="{BB962C8B-B14F-4D97-AF65-F5344CB8AC3E}">
        <p14:creationId xmlns:p14="http://schemas.microsoft.com/office/powerpoint/2010/main" val="38795496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600" b="1" dirty="0" smtClean="0"/>
              <a:t>The role of the EAP practitioner in the creative arts; possibilities for future platforms and collaborations ?</a:t>
            </a:r>
          </a:p>
          <a:p>
            <a:endParaRPr lang="en-GB" dirty="0"/>
          </a:p>
        </p:txBody>
      </p:sp>
      <p:sp>
        <p:nvSpPr>
          <p:cNvPr id="4" name="Slide Number Placeholder 3"/>
          <p:cNvSpPr>
            <a:spLocks noGrp="1"/>
          </p:cNvSpPr>
          <p:nvPr>
            <p:ph type="sldNum" sz="quarter" idx="10"/>
          </p:nvPr>
        </p:nvSpPr>
        <p:spPr/>
        <p:txBody>
          <a:bodyPr/>
          <a:lstStyle/>
          <a:p>
            <a:fld id="{99C32CCC-0074-47D8-821D-A3753057AD1C}" type="slidenum">
              <a:rPr lang="en-GB" smtClean="0"/>
              <a:t>12</a:t>
            </a:fld>
            <a:endParaRPr lang="en-GB"/>
          </a:p>
        </p:txBody>
      </p:sp>
    </p:spTree>
    <p:extLst>
      <p:ext uri="{BB962C8B-B14F-4D97-AF65-F5344CB8AC3E}">
        <p14:creationId xmlns:p14="http://schemas.microsoft.com/office/powerpoint/2010/main" val="3950107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Use the </a:t>
            </a:r>
            <a:r>
              <a:rPr lang="en-GB" dirty="0" err="1" smtClean="0"/>
              <a:t>Padlet</a:t>
            </a:r>
            <a:r>
              <a:rPr lang="en-GB" dirty="0" smtClean="0"/>
              <a:t> to add.</a:t>
            </a:r>
            <a:endParaRPr lang="en-GB" dirty="0"/>
          </a:p>
        </p:txBody>
      </p:sp>
      <p:sp>
        <p:nvSpPr>
          <p:cNvPr id="4" name="Slide Number Placeholder 3"/>
          <p:cNvSpPr>
            <a:spLocks noGrp="1"/>
          </p:cNvSpPr>
          <p:nvPr>
            <p:ph type="sldNum" sz="quarter" idx="10"/>
          </p:nvPr>
        </p:nvSpPr>
        <p:spPr/>
        <p:txBody>
          <a:bodyPr/>
          <a:lstStyle/>
          <a:p>
            <a:fld id="{99C32CCC-0074-47D8-821D-A3753057AD1C}" type="slidenum">
              <a:rPr lang="en-GB" smtClean="0"/>
              <a:t>14</a:t>
            </a:fld>
            <a:endParaRPr lang="en-GB"/>
          </a:p>
        </p:txBody>
      </p:sp>
    </p:spTree>
    <p:extLst>
      <p:ext uri="{BB962C8B-B14F-4D97-AF65-F5344CB8AC3E}">
        <p14:creationId xmlns:p14="http://schemas.microsoft.com/office/powerpoint/2010/main" val="3274589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Welcome to workshop</a:t>
            </a:r>
            <a:r>
              <a:rPr lang="en-GB" baseline="0" dirty="0" smtClean="0"/>
              <a:t> looking at the role and place of EAP in the Creative Arts.</a:t>
            </a:r>
            <a:endParaRPr lang="en-GB" dirty="0"/>
          </a:p>
        </p:txBody>
      </p:sp>
      <p:sp>
        <p:nvSpPr>
          <p:cNvPr id="4" name="Slide Number Placeholder 3"/>
          <p:cNvSpPr>
            <a:spLocks noGrp="1"/>
          </p:cNvSpPr>
          <p:nvPr>
            <p:ph type="sldNum" sz="quarter" idx="10"/>
          </p:nvPr>
        </p:nvSpPr>
        <p:spPr/>
        <p:txBody>
          <a:bodyPr/>
          <a:lstStyle/>
          <a:p>
            <a:fld id="{99C32CCC-0074-47D8-821D-A3753057AD1C}" type="slidenum">
              <a:rPr lang="en-GB" smtClean="0"/>
              <a:t>3</a:t>
            </a:fld>
            <a:endParaRPr lang="en-GB"/>
          </a:p>
        </p:txBody>
      </p:sp>
    </p:spTree>
    <p:extLst>
      <p:ext uri="{BB962C8B-B14F-4D97-AF65-F5344CB8AC3E}">
        <p14:creationId xmlns:p14="http://schemas.microsoft.com/office/powerpoint/2010/main" val="2438506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 and / on- a confusion/ a questioning f our role as teachers often from different fields.</a:t>
            </a:r>
            <a:endParaRPr lang="en-GB" dirty="0"/>
          </a:p>
        </p:txBody>
      </p:sp>
      <p:sp>
        <p:nvSpPr>
          <p:cNvPr id="4" name="Slide Number Placeholder 3"/>
          <p:cNvSpPr>
            <a:spLocks noGrp="1"/>
          </p:cNvSpPr>
          <p:nvPr>
            <p:ph type="sldNum" sz="quarter" idx="10"/>
          </p:nvPr>
        </p:nvSpPr>
        <p:spPr/>
        <p:txBody>
          <a:bodyPr/>
          <a:lstStyle/>
          <a:p>
            <a:fld id="{99C32CCC-0074-47D8-821D-A3753057AD1C}" type="slidenum">
              <a:rPr lang="en-GB" smtClean="0"/>
              <a:t>4</a:t>
            </a:fld>
            <a:endParaRPr lang="en-GB"/>
          </a:p>
        </p:txBody>
      </p:sp>
    </p:spTree>
    <p:extLst>
      <p:ext uri="{BB962C8B-B14F-4D97-AF65-F5344CB8AC3E}">
        <p14:creationId xmlns:p14="http://schemas.microsoft.com/office/powerpoint/2010/main" val="1651708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Both practice and theory missing in Creative Arts. Anecdotal evidence/ Me:</a:t>
            </a:r>
            <a:r>
              <a:rPr lang="en-GB" baseline="0" dirty="0" smtClean="0"/>
              <a:t> a personal practitioner Writing centre </a:t>
            </a:r>
            <a:endParaRPr lang="en-GB" dirty="0"/>
          </a:p>
        </p:txBody>
      </p:sp>
      <p:sp>
        <p:nvSpPr>
          <p:cNvPr id="4" name="Slide Number Placeholder 3"/>
          <p:cNvSpPr>
            <a:spLocks noGrp="1"/>
          </p:cNvSpPr>
          <p:nvPr>
            <p:ph type="sldNum" sz="quarter" idx="10"/>
          </p:nvPr>
        </p:nvSpPr>
        <p:spPr/>
        <p:txBody>
          <a:bodyPr/>
          <a:lstStyle/>
          <a:p>
            <a:fld id="{99C32CCC-0074-47D8-821D-A3753057AD1C}" type="slidenum">
              <a:rPr lang="en-GB" smtClean="0"/>
              <a:t>5</a:t>
            </a:fld>
            <a:endParaRPr lang="en-GB"/>
          </a:p>
        </p:txBody>
      </p:sp>
    </p:spTree>
    <p:extLst>
      <p:ext uri="{BB962C8B-B14F-4D97-AF65-F5344CB8AC3E}">
        <p14:creationId xmlns:p14="http://schemas.microsoft.com/office/powerpoint/2010/main" val="4146589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smtClean="0"/>
              <a:t>While ‘English for Business’, ‘English for Law’ and ‘English for STEM’ are widely accepted and increasingly familiar terms in our field, less attention seems to have been paid to the potential meanings of ‘English for the Creative Arts’. It seems that a limited range of literature and published resources are available to the EAP practitioner yet, in an increasing range of contexts, EAP practitioners are being asked to design courses, materials and lessons to develop academic language, skills and practices for the Creative Arts as the students engaging with these disciplines diversify.  As EAP teachers teaching across UK universities, we have found that the varied and sometimes opaque expectations of student writing practices, and the prevalence of ‘fuzzy’ genres in these disciplines can make this a challenging area of practice. </a:t>
            </a:r>
            <a:br>
              <a:rPr lang="en-GB" i="1" dirty="0" smtClean="0"/>
            </a:br>
            <a:endParaRPr lang="en-GB" dirty="0" smtClean="0"/>
          </a:p>
          <a:p>
            <a:endParaRPr lang="en-GB" dirty="0"/>
          </a:p>
        </p:txBody>
      </p:sp>
      <p:sp>
        <p:nvSpPr>
          <p:cNvPr id="4" name="Slide Number Placeholder 3"/>
          <p:cNvSpPr>
            <a:spLocks noGrp="1"/>
          </p:cNvSpPr>
          <p:nvPr>
            <p:ph type="sldNum" sz="quarter" idx="10"/>
          </p:nvPr>
        </p:nvSpPr>
        <p:spPr/>
        <p:txBody>
          <a:bodyPr/>
          <a:lstStyle/>
          <a:p>
            <a:fld id="{99C32CCC-0074-47D8-821D-A3753057AD1C}" type="slidenum">
              <a:rPr lang="en-GB" smtClean="0"/>
              <a:t>6</a:t>
            </a:fld>
            <a:endParaRPr lang="en-GB"/>
          </a:p>
        </p:txBody>
      </p:sp>
    </p:spTree>
    <p:extLst>
      <p:ext uri="{BB962C8B-B14F-4D97-AF65-F5344CB8AC3E}">
        <p14:creationId xmlns:p14="http://schemas.microsoft.com/office/powerpoint/2010/main" val="2144334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Any ..self selecting- the feeling of a need…Silos? Innovation/ transformation? This is not how we are </a:t>
            </a:r>
            <a:r>
              <a:rPr lang="en-GB" smtClean="0"/>
              <a:t>definitively</a:t>
            </a:r>
            <a:r>
              <a:rPr lang="en-GB" baseline="0" smtClean="0"/>
              <a:t> defining CA</a:t>
            </a:r>
            <a:endParaRPr lang="en-GB" dirty="0"/>
          </a:p>
        </p:txBody>
      </p:sp>
      <p:sp>
        <p:nvSpPr>
          <p:cNvPr id="4" name="Slide Number Placeholder 3"/>
          <p:cNvSpPr>
            <a:spLocks noGrp="1"/>
          </p:cNvSpPr>
          <p:nvPr>
            <p:ph type="sldNum" sz="quarter" idx="10"/>
          </p:nvPr>
        </p:nvSpPr>
        <p:spPr/>
        <p:txBody>
          <a:bodyPr/>
          <a:lstStyle/>
          <a:p>
            <a:fld id="{99C32CCC-0074-47D8-821D-A3753057AD1C}" type="slidenum">
              <a:rPr lang="en-GB" smtClean="0"/>
              <a:t>7</a:t>
            </a:fld>
            <a:endParaRPr lang="en-GB"/>
          </a:p>
        </p:txBody>
      </p:sp>
    </p:spTree>
    <p:extLst>
      <p:ext uri="{BB962C8B-B14F-4D97-AF65-F5344CB8AC3E}">
        <p14:creationId xmlns:p14="http://schemas.microsoft.com/office/powerpoint/2010/main" val="1303944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Use the </a:t>
            </a:r>
            <a:r>
              <a:rPr lang="en-GB" dirty="0" err="1" smtClean="0"/>
              <a:t>Padlet</a:t>
            </a:r>
            <a:endParaRPr lang="en-GB" dirty="0" smtClean="0"/>
          </a:p>
          <a:p>
            <a:r>
              <a:rPr lang="en-GB" dirty="0" smtClean="0">
                <a:hlinkClick r:id="rId3"/>
              </a:rPr>
              <a:t>https://padlet.com/annarolinska/eapinartanddesign</a:t>
            </a:r>
            <a:r>
              <a:rPr lang="en-GB" dirty="0" smtClean="0"/>
              <a:t> </a:t>
            </a:r>
          </a:p>
          <a:p>
            <a:endParaRPr lang="en-GB" dirty="0"/>
          </a:p>
        </p:txBody>
      </p:sp>
      <p:sp>
        <p:nvSpPr>
          <p:cNvPr id="4" name="Slide Number Placeholder 3"/>
          <p:cNvSpPr>
            <a:spLocks noGrp="1"/>
          </p:cNvSpPr>
          <p:nvPr>
            <p:ph type="sldNum" sz="quarter" idx="10"/>
          </p:nvPr>
        </p:nvSpPr>
        <p:spPr/>
        <p:txBody>
          <a:bodyPr/>
          <a:lstStyle/>
          <a:p>
            <a:fld id="{99C32CCC-0074-47D8-821D-A3753057AD1C}" type="slidenum">
              <a:rPr lang="en-GB" smtClean="0"/>
              <a:t>8</a:t>
            </a:fld>
            <a:endParaRPr lang="en-GB"/>
          </a:p>
        </p:txBody>
      </p:sp>
    </p:spTree>
    <p:extLst>
      <p:ext uri="{BB962C8B-B14F-4D97-AF65-F5344CB8AC3E}">
        <p14:creationId xmlns:p14="http://schemas.microsoft.com/office/powerpoint/2010/main" val="9020634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 resource.</a:t>
            </a:r>
          </a:p>
          <a:p>
            <a:r>
              <a:rPr lang="en-GB" dirty="0" smtClean="0"/>
              <a:t>If you’ve brought along examples</a:t>
            </a:r>
            <a:r>
              <a:rPr lang="en-GB" baseline="0" dirty="0" smtClean="0"/>
              <a:t> of your own practice, can add to </a:t>
            </a:r>
            <a:r>
              <a:rPr lang="en-GB" baseline="0" dirty="0" err="1" smtClean="0"/>
              <a:t>Padlet</a:t>
            </a:r>
            <a:r>
              <a:rPr lang="en-GB" baseline="0" dirty="0" smtClean="0"/>
              <a:t> if copyright allows. Blogs? Writing? Theory </a:t>
            </a:r>
            <a:endParaRPr lang="en-GB" dirty="0"/>
          </a:p>
        </p:txBody>
      </p:sp>
      <p:sp>
        <p:nvSpPr>
          <p:cNvPr id="4" name="Slide Number Placeholder 3"/>
          <p:cNvSpPr>
            <a:spLocks noGrp="1"/>
          </p:cNvSpPr>
          <p:nvPr>
            <p:ph type="sldNum" sz="quarter" idx="10"/>
          </p:nvPr>
        </p:nvSpPr>
        <p:spPr/>
        <p:txBody>
          <a:bodyPr/>
          <a:lstStyle/>
          <a:p>
            <a:fld id="{99C32CCC-0074-47D8-821D-A3753057AD1C}" type="slidenum">
              <a:rPr lang="en-GB" smtClean="0"/>
              <a:t>9</a:t>
            </a:fld>
            <a:endParaRPr lang="en-GB"/>
          </a:p>
        </p:txBody>
      </p:sp>
    </p:spTree>
    <p:extLst>
      <p:ext uri="{BB962C8B-B14F-4D97-AF65-F5344CB8AC3E}">
        <p14:creationId xmlns:p14="http://schemas.microsoft.com/office/powerpoint/2010/main" val="8798920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For the plenary</a:t>
            </a:r>
            <a:endParaRPr lang="en-GB" dirty="0"/>
          </a:p>
        </p:txBody>
      </p:sp>
      <p:sp>
        <p:nvSpPr>
          <p:cNvPr id="4" name="Slide Number Placeholder 3"/>
          <p:cNvSpPr>
            <a:spLocks noGrp="1"/>
          </p:cNvSpPr>
          <p:nvPr>
            <p:ph type="sldNum" sz="quarter" idx="10"/>
          </p:nvPr>
        </p:nvSpPr>
        <p:spPr/>
        <p:txBody>
          <a:bodyPr/>
          <a:lstStyle/>
          <a:p>
            <a:fld id="{99C32CCC-0074-47D8-821D-A3753057AD1C}" type="slidenum">
              <a:rPr lang="en-GB" smtClean="0"/>
              <a:t>10</a:t>
            </a:fld>
            <a:endParaRPr lang="en-GB"/>
          </a:p>
        </p:txBody>
      </p:sp>
    </p:spTree>
    <p:extLst>
      <p:ext uri="{BB962C8B-B14F-4D97-AF65-F5344CB8AC3E}">
        <p14:creationId xmlns:p14="http://schemas.microsoft.com/office/powerpoint/2010/main" val="4241593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63D0836-5B86-414D-AAF7-1F7F1C260364}" type="datetimeFigureOut">
              <a:rPr lang="en-GB" smtClean="0"/>
              <a:t>14/05/2019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C014D7-E8B4-459C-8B15-966D4A3AF056}" type="slidenum">
              <a:rPr lang="en-GB" smtClean="0"/>
              <a:t>‹#›</a:t>
            </a:fld>
            <a:endParaRPr lang="en-GB"/>
          </a:p>
        </p:txBody>
      </p:sp>
    </p:spTree>
    <p:extLst>
      <p:ext uri="{BB962C8B-B14F-4D97-AF65-F5344CB8AC3E}">
        <p14:creationId xmlns:p14="http://schemas.microsoft.com/office/powerpoint/2010/main" val="3696267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63D0836-5B86-414D-AAF7-1F7F1C260364}" type="datetimeFigureOut">
              <a:rPr lang="en-GB" smtClean="0"/>
              <a:t>14/05/2019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C014D7-E8B4-459C-8B15-966D4A3AF056}" type="slidenum">
              <a:rPr lang="en-GB" smtClean="0"/>
              <a:t>‹#›</a:t>
            </a:fld>
            <a:endParaRPr lang="en-GB"/>
          </a:p>
        </p:txBody>
      </p:sp>
    </p:spTree>
    <p:extLst>
      <p:ext uri="{BB962C8B-B14F-4D97-AF65-F5344CB8AC3E}">
        <p14:creationId xmlns:p14="http://schemas.microsoft.com/office/powerpoint/2010/main" val="4121498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63D0836-5B86-414D-AAF7-1F7F1C260364}" type="datetimeFigureOut">
              <a:rPr lang="en-GB" smtClean="0"/>
              <a:t>14/05/2019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C014D7-E8B4-459C-8B15-966D4A3AF056}" type="slidenum">
              <a:rPr lang="en-GB" smtClean="0"/>
              <a:t>‹#›</a:t>
            </a:fld>
            <a:endParaRPr lang="en-GB"/>
          </a:p>
        </p:txBody>
      </p:sp>
    </p:spTree>
    <p:extLst>
      <p:ext uri="{BB962C8B-B14F-4D97-AF65-F5344CB8AC3E}">
        <p14:creationId xmlns:p14="http://schemas.microsoft.com/office/powerpoint/2010/main" val="2329603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63D0836-5B86-414D-AAF7-1F7F1C260364}" type="datetimeFigureOut">
              <a:rPr lang="en-GB" smtClean="0"/>
              <a:t>14/05/2019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C014D7-E8B4-459C-8B15-966D4A3AF056}" type="slidenum">
              <a:rPr lang="en-GB" smtClean="0"/>
              <a:t>‹#›</a:t>
            </a:fld>
            <a:endParaRPr lang="en-GB"/>
          </a:p>
        </p:txBody>
      </p:sp>
    </p:spTree>
    <p:extLst>
      <p:ext uri="{BB962C8B-B14F-4D97-AF65-F5344CB8AC3E}">
        <p14:creationId xmlns:p14="http://schemas.microsoft.com/office/powerpoint/2010/main" val="3021850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63D0836-5B86-414D-AAF7-1F7F1C260364}" type="datetimeFigureOut">
              <a:rPr lang="en-GB" smtClean="0"/>
              <a:t>14/05/2019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C014D7-E8B4-459C-8B15-966D4A3AF056}" type="slidenum">
              <a:rPr lang="en-GB" smtClean="0"/>
              <a:t>‹#›</a:t>
            </a:fld>
            <a:endParaRPr lang="en-GB"/>
          </a:p>
        </p:txBody>
      </p:sp>
    </p:spTree>
    <p:extLst>
      <p:ext uri="{BB962C8B-B14F-4D97-AF65-F5344CB8AC3E}">
        <p14:creationId xmlns:p14="http://schemas.microsoft.com/office/powerpoint/2010/main" val="1590334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63D0836-5B86-414D-AAF7-1F7F1C260364}" type="datetimeFigureOut">
              <a:rPr lang="en-GB" smtClean="0"/>
              <a:t>14/05/2019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C014D7-E8B4-459C-8B15-966D4A3AF056}" type="slidenum">
              <a:rPr lang="en-GB" smtClean="0"/>
              <a:t>‹#›</a:t>
            </a:fld>
            <a:endParaRPr lang="en-GB"/>
          </a:p>
        </p:txBody>
      </p:sp>
    </p:spTree>
    <p:extLst>
      <p:ext uri="{BB962C8B-B14F-4D97-AF65-F5344CB8AC3E}">
        <p14:creationId xmlns:p14="http://schemas.microsoft.com/office/powerpoint/2010/main" val="3424602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63D0836-5B86-414D-AAF7-1F7F1C260364}" type="datetimeFigureOut">
              <a:rPr lang="en-GB" smtClean="0"/>
              <a:t>14/05/2019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EC014D7-E8B4-459C-8B15-966D4A3AF056}" type="slidenum">
              <a:rPr lang="en-GB" smtClean="0"/>
              <a:t>‹#›</a:t>
            </a:fld>
            <a:endParaRPr lang="en-GB"/>
          </a:p>
        </p:txBody>
      </p:sp>
    </p:spTree>
    <p:extLst>
      <p:ext uri="{BB962C8B-B14F-4D97-AF65-F5344CB8AC3E}">
        <p14:creationId xmlns:p14="http://schemas.microsoft.com/office/powerpoint/2010/main" val="1170928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63D0836-5B86-414D-AAF7-1F7F1C260364}" type="datetimeFigureOut">
              <a:rPr lang="en-GB" smtClean="0"/>
              <a:t>14/05/2019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EC014D7-E8B4-459C-8B15-966D4A3AF056}" type="slidenum">
              <a:rPr lang="en-GB" smtClean="0"/>
              <a:t>‹#›</a:t>
            </a:fld>
            <a:endParaRPr lang="en-GB"/>
          </a:p>
        </p:txBody>
      </p:sp>
    </p:spTree>
    <p:extLst>
      <p:ext uri="{BB962C8B-B14F-4D97-AF65-F5344CB8AC3E}">
        <p14:creationId xmlns:p14="http://schemas.microsoft.com/office/powerpoint/2010/main" val="2350545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3D0836-5B86-414D-AAF7-1F7F1C260364}" type="datetimeFigureOut">
              <a:rPr lang="en-GB" smtClean="0"/>
              <a:t>14/05/2019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EC014D7-E8B4-459C-8B15-966D4A3AF056}" type="slidenum">
              <a:rPr lang="en-GB" smtClean="0"/>
              <a:t>‹#›</a:t>
            </a:fld>
            <a:endParaRPr lang="en-GB"/>
          </a:p>
        </p:txBody>
      </p:sp>
    </p:spTree>
    <p:extLst>
      <p:ext uri="{BB962C8B-B14F-4D97-AF65-F5344CB8AC3E}">
        <p14:creationId xmlns:p14="http://schemas.microsoft.com/office/powerpoint/2010/main" val="551666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63D0836-5B86-414D-AAF7-1F7F1C260364}" type="datetimeFigureOut">
              <a:rPr lang="en-GB" smtClean="0"/>
              <a:t>14/05/2019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C014D7-E8B4-459C-8B15-966D4A3AF056}" type="slidenum">
              <a:rPr lang="en-GB" smtClean="0"/>
              <a:t>‹#›</a:t>
            </a:fld>
            <a:endParaRPr lang="en-GB"/>
          </a:p>
        </p:txBody>
      </p:sp>
    </p:spTree>
    <p:extLst>
      <p:ext uri="{BB962C8B-B14F-4D97-AF65-F5344CB8AC3E}">
        <p14:creationId xmlns:p14="http://schemas.microsoft.com/office/powerpoint/2010/main" val="1522152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63D0836-5B86-414D-AAF7-1F7F1C260364}" type="datetimeFigureOut">
              <a:rPr lang="en-GB" smtClean="0"/>
              <a:t>14/05/2019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C014D7-E8B4-459C-8B15-966D4A3AF056}" type="slidenum">
              <a:rPr lang="en-GB" smtClean="0"/>
              <a:t>‹#›</a:t>
            </a:fld>
            <a:endParaRPr lang="en-GB"/>
          </a:p>
        </p:txBody>
      </p:sp>
    </p:spTree>
    <p:extLst>
      <p:ext uri="{BB962C8B-B14F-4D97-AF65-F5344CB8AC3E}">
        <p14:creationId xmlns:p14="http://schemas.microsoft.com/office/powerpoint/2010/main" val="3089400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3D0836-5B86-414D-AAF7-1F7F1C260364}" type="datetimeFigureOut">
              <a:rPr lang="en-GB" smtClean="0"/>
              <a:t>14/05/2019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C014D7-E8B4-459C-8B15-966D4A3AF056}" type="slidenum">
              <a:rPr lang="en-GB" smtClean="0"/>
              <a:t>‹#›</a:t>
            </a:fld>
            <a:endParaRPr lang="en-GB"/>
          </a:p>
        </p:txBody>
      </p:sp>
    </p:spTree>
    <p:extLst>
      <p:ext uri="{BB962C8B-B14F-4D97-AF65-F5344CB8AC3E}">
        <p14:creationId xmlns:p14="http://schemas.microsoft.com/office/powerpoint/2010/main" val="3190343583"/>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jiscmail.ac.uk/EAPAD"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riting-pad.org/HomePage" TargetMode="External"/><Relationship Id="rId5" Type="http://schemas.openxmlformats.org/officeDocument/2006/relationships/hyperlink" Target="https://www.gold.ac.uk/english-language-centre/staff/riley-jones/" TargetMode="External"/><Relationship Id="rId4" Type="http://schemas.openxmlformats.org/officeDocument/2006/relationships/hyperlink" Target="https://tactileacademia.com/2017/06/25/from-namtags-to-feedback-buntin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mailto:cc.barker@durham.ac.uk" TargetMode="External"/><Relationship Id="rId3" Type="http://schemas.openxmlformats.org/officeDocument/2006/relationships/hyperlink" Target="mailto:Hannah.Jones@ed.ac.uk" TargetMode="External"/><Relationship Id="rId7" Type="http://schemas.openxmlformats.org/officeDocument/2006/relationships/hyperlink" Target="mailto:Katherine.high@bristol.ac.uk" TargetMode="External"/><Relationship Id="rId2" Type="http://schemas.openxmlformats.org/officeDocument/2006/relationships/hyperlink" Target="mailto:Alison.Thomas@ed.ac.uk" TargetMode="External"/><Relationship Id="rId1" Type="http://schemas.openxmlformats.org/officeDocument/2006/relationships/slideLayout" Target="../slideLayouts/slideLayout2.xml"/><Relationship Id="rId6" Type="http://schemas.openxmlformats.org/officeDocument/2006/relationships/hyperlink" Target="mailto:jennifer.sizer@port.ac.uk" TargetMode="External"/><Relationship Id="rId5" Type="http://schemas.openxmlformats.org/officeDocument/2006/relationships/hyperlink" Target="mailto:a.rolinska@gsa.ac.uk" TargetMode="External"/><Relationship Id="rId4" Type="http://schemas.openxmlformats.org/officeDocument/2006/relationships/hyperlink" Target="mailto:c.maxwell@leeds.ac.uk"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padlet.com/annarolinska/eap_in_creative_discipline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r="18547" b="35628"/>
          <a:stretch/>
        </p:blipFill>
        <p:spPr>
          <a:xfrm>
            <a:off x="162838" y="0"/>
            <a:ext cx="12377705" cy="6858000"/>
          </a:xfrm>
          <a:prstGeom prst="rect">
            <a:avLst/>
          </a:prstGeom>
        </p:spPr>
      </p:pic>
      <p:sp>
        <p:nvSpPr>
          <p:cNvPr id="5" name="Title 4"/>
          <p:cNvSpPr>
            <a:spLocks noGrp="1"/>
          </p:cNvSpPr>
          <p:nvPr>
            <p:ph type="ctrTitle"/>
          </p:nvPr>
        </p:nvSpPr>
        <p:spPr>
          <a:xfrm>
            <a:off x="1523999" y="463463"/>
            <a:ext cx="9788435" cy="1835600"/>
          </a:xfrm>
        </p:spPr>
        <p:txBody>
          <a:bodyPr>
            <a:normAutofit fontScale="90000"/>
          </a:bodyPr>
          <a:lstStyle/>
          <a:p>
            <a:r>
              <a:rPr lang="en-GB" sz="4800" b="1" dirty="0" smtClean="0">
                <a:solidFill>
                  <a:schemeClr val="bg1"/>
                </a:solidFill>
                <a:latin typeface="Bernard MT Condensed" panose="02050806060905020404" pitchFamily="18" charset="0"/>
              </a:rPr>
              <a:t> </a:t>
            </a:r>
            <a:br>
              <a:rPr lang="en-GB" sz="4800" b="1" dirty="0" smtClean="0">
                <a:solidFill>
                  <a:schemeClr val="bg1"/>
                </a:solidFill>
                <a:latin typeface="Bernard MT Condensed" panose="02050806060905020404" pitchFamily="18" charset="0"/>
              </a:rPr>
            </a:br>
            <a:r>
              <a:rPr lang="en-GB" sz="4800" b="1" dirty="0" smtClean="0">
                <a:solidFill>
                  <a:schemeClr val="bg1"/>
                </a:solidFill>
                <a:latin typeface="Bernard MT Condensed" panose="02050806060905020404" pitchFamily="18" charset="0"/>
              </a:rPr>
              <a:t>BALEAP 2019</a:t>
            </a:r>
            <a:br>
              <a:rPr lang="en-GB" sz="4800" b="1" dirty="0" smtClean="0">
                <a:solidFill>
                  <a:schemeClr val="bg1"/>
                </a:solidFill>
                <a:latin typeface="Bernard MT Condensed" panose="02050806060905020404" pitchFamily="18" charset="0"/>
              </a:rPr>
            </a:br>
            <a:r>
              <a:rPr lang="en-GB" sz="4800" b="1" dirty="0" smtClean="0">
                <a:solidFill>
                  <a:schemeClr val="bg1"/>
                </a:solidFill>
                <a:latin typeface="Bernard MT Condensed" panose="02050806060905020404" pitchFamily="18" charset="0"/>
              </a:rPr>
              <a:t>LEEDS</a:t>
            </a:r>
            <a:endParaRPr lang="en-GB" sz="4800" b="1" dirty="0">
              <a:solidFill>
                <a:schemeClr val="bg1"/>
              </a:solidFill>
              <a:latin typeface="Bernard MT Condensed" panose="02050806060905020404" pitchFamily="18" charset="0"/>
            </a:endParaRPr>
          </a:p>
        </p:txBody>
      </p:sp>
      <p:sp>
        <p:nvSpPr>
          <p:cNvPr id="6" name="Subtitle 5"/>
          <p:cNvSpPr>
            <a:spLocks noGrp="1"/>
          </p:cNvSpPr>
          <p:nvPr>
            <p:ph type="subTitle" idx="1"/>
          </p:nvPr>
        </p:nvSpPr>
        <p:spPr>
          <a:xfrm>
            <a:off x="926926" y="2423952"/>
            <a:ext cx="10208711" cy="4434048"/>
          </a:xfrm>
        </p:spPr>
        <p:txBody>
          <a:bodyPr>
            <a:noAutofit/>
          </a:bodyPr>
          <a:lstStyle/>
          <a:p>
            <a:r>
              <a:rPr lang="en-GB" sz="9600" dirty="0" smtClean="0">
                <a:solidFill>
                  <a:schemeClr val="bg1"/>
                </a:solidFill>
                <a:latin typeface="Bernard MT Condensed" panose="02050806060905020404" pitchFamily="18" charset="0"/>
              </a:rPr>
              <a:t> </a:t>
            </a:r>
            <a:r>
              <a:rPr lang="en-GB" sz="6000" dirty="0" smtClean="0">
                <a:solidFill>
                  <a:schemeClr val="bg1"/>
                </a:solidFill>
                <a:latin typeface="Bernard MT Condensed" panose="02050806060905020404" pitchFamily="18" charset="0"/>
              </a:rPr>
              <a:t>EAP and the   </a:t>
            </a:r>
          </a:p>
          <a:p>
            <a:r>
              <a:rPr lang="en-GB" sz="6000" dirty="0">
                <a:solidFill>
                  <a:schemeClr val="bg1"/>
                </a:solidFill>
                <a:latin typeface="Bernard MT Condensed" panose="02050806060905020404" pitchFamily="18" charset="0"/>
              </a:rPr>
              <a:t> </a:t>
            </a:r>
            <a:r>
              <a:rPr lang="en-GB" sz="6000" dirty="0" smtClean="0">
                <a:solidFill>
                  <a:schemeClr val="bg1"/>
                </a:solidFill>
                <a:latin typeface="Bernard MT Condensed" panose="02050806060905020404" pitchFamily="18" charset="0"/>
              </a:rPr>
              <a:t>   Creative Arts: an Exploration </a:t>
            </a:r>
          </a:p>
          <a:p>
            <a:endParaRPr lang="en-GB" sz="1600" dirty="0" smtClean="0">
              <a:solidFill>
                <a:schemeClr val="bg1"/>
              </a:solidFill>
              <a:latin typeface="Bernard MT Condensed" panose="02050806060905020404" pitchFamily="18" charset="0"/>
            </a:endParaRPr>
          </a:p>
          <a:p>
            <a:endParaRPr lang="en-GB" sz="1600" dirty="0">
              <a:solidFill>
                <a:schemeClr val="bg1"/>
              </a:solidFill>
              <a:latin typeface="Bernard MT Condensed" panose="02050806060905020404" pitchFamily="18" charset="0"/>
            </a:endParaRPr>
          </a:p>
          <a:p>
            <a:r>
              <a:rPr lang="en-GB" sz="1600" dirty="0" smtClean="0">
                <a:solidFill>
                  <a:schemeClr val="bg1"/>
                </a:solidFill>
                <a:latin typeface="Bernard MT Condensed" panose="02050806060905020404" pitchFamily="18" charset="0"/>
              </a:rPr>
              <a:t>Anna </a:t>
            </a:r>
            <a:r>
              <a:rPr lang="en-GB" sz="1600" dirty="0" err="1" smtClean="0">
                <a:solidFill>
                  <a:schemeClr val="bg1"/>
                </a:solidFill>
                <a:latin typeface="Bernard MT Condensed" panose="02050806060905020404" pitchFamily="18" charset="0"/>
              </a:rPr>
              <a:t>Rolinska</a:t>
            </a:r>
            <a:r>
              <a:rPr lang="en-GB" sz="1600" dirty="0" smtClean="0">
                <a:solidFill>
                  <a:schemeClr val="bg1"/>
                </a:solidFill>
                <a:latin typeface="Bernard MT Condensed" panose="02050806060905020404" pitchFamily="18" charset="0"/>
              </a:rPr>
              <a:t>, Jennifer Sizer,  Clare Maxwell, Clare </a:t>
            </a:r>
            <a:r>
              <a:rPr lang="en-GB" sz="1600" dirty="0" err="1" smtClean="0">
                <a:solidFill>
                  <a:schemeClr val="bg1"/>
                </a:solidFill>
                <a:latin typeface="Bernard MT Condensed" panose="02050806060905020404" pitchFamily="18" charset="0"/>
              </a:rPr>
              <a:t>Carr</a:t>
            </a:r>
            <a:r>
              <a:rPr lang="en-GB" sz="1600" dirty="0" smtClean="0">
                <a:solidFill>
                  <a:schemeClr val="bg1"/>
                </a:solidFill>
                <a:latin typeface="Bernard MT Condensed" panose="02050806060905020404" pitchFamily="18" charset="0"/>
              </a:rPr>
              <a:t>, </a:t>
            </a:r>
            <a:r>
              <a:rPr lang="en-GB" sz="1600" dirty="0">
                <a:solidFill>
                  <a:schemeClr val="bg1"/>
                </a:solidFill>
                <a:latin typeface="Bernard MT Condensed" panose="02050806060905020404" pitchFamily="18" charset="0"/>
              </a:rPr>
              <a:t>Katherine High, </a:t>
            </a:r>
            <a:r>
              <a:rPr lang="en-GB" sz="1600" dirty="0" smtClean="0">
                <a:solidFill>
                  <a:schemeClr val="bg1"/>
                </a:solidFill>
                <a:latin typeface="Bernard MT Condensed" panose="02050806060905020404" pitchFamily="18" charset="0"/>
              </a:rPr>
              <a:t>Hannah Jones, </a:t>
            </a:r>
            <a:r>
              <a:rPr lang="en-GB" sz="1600" dirty="0">
                <a:solidFill>
                  <a:schemeClr val="bg1"/>
                </a:solidFill>
                <a:latin typeface="Bernard MT Condensed" panose="02050806060905020404" pitchFamily="18" charset="0"/>
              </a:rPr>
              <a:t>Alison </a:t>
            </a:r>
            <a:r>
              <a:rPr lang="en-GB" sz="1600" dirty="0" smtClean="0">
                <a:solidFill>
                  <a:schemeClr val="bg1"/>
                </a:solidFill>
                <a:latin typeface="Bernard MT Condensed" panose="02050806060905020404" pitchFamily="18" charset="0"/>
              </a:rPr>
              <a:t>Thomas</a:t>
            </a:r>
            <a:endParaRPr lang="en-GB" sz="1600" dirty="0">
              <a:solidFill>
                <a:schemeClr val="bg1"/>
              </a:solidFill>
              <a:latin typeface="Bernard MT Condensed" panose="02050806060905020404" pitchFamily="18" charset="0"/>
            </a:endParaRPr>
          </a:p>
        </p:txBody>
      </p:sp>
    </p:spTree>
    <p:extLst>
      <p:ext uri="{BB962C8B-B14F-4D97-AF65-F5344CB8AC3E}">
        <p14:creationId xmlns:p14="http://schemas.microsoft.com/office/powerpoint/2010/main" val="32401898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r>
              <a:rPr lang="en-GB" b="1" dirty="0" smtClean="0">
                <a:latin typeface="+mn-lt"/>
              </a:rPr>
              <a:t>Guiding Questions</a:t>
            </a:r>
            <a:endParaRPr lang="en-GB" b="1" dirty="0">
              <a:latin typeface="+mn-lt"/>
            </a:endParaRPr>
          </a:p>
        </p:txBody>
      </p:sp>
      <p:sp>
        <p:nvSpPr>
          <p:cNvPr id="3" name="Content Placeholder 2"/>
          <p:cNvSpPr>
            <a:spLocks noGrp="1"/>
          </p:cNvSpPr>
          <p:nvPr>
            <p:ph idx="1"/>
          </p:nvPr>
        </p:nvSpPr>
        <p:spPr/>
        <p:txBody>
          <a:bodyPr>
            <a:normAutofit/>
          </a:bodyPr>
          <a:lstStyle/>
          <a:p>
            <a:endParaRPr lang="en-GB" dirty="0"/>
          </a:p>
          <a:p>
            <a:r>
              <a:rPr lang="en-GB" sz="4400" dirty="0" smtClean="0"/>
              <a:t> Is EAP in the Creative Arts all that different to EAP in other disciplinary areas?</a:t>
            </a:r>
          </a:p>
          <a:p>
            <a:pPr marL="0" indent="0">
              <a:buNone/>
            </a:pPr>
            <a:endParaRPr lang="en-GB" sz="4400" dirty="0"/>
          </a:p>
          <a:p>
            <a:r>
              <a:rPr lang="en-GB" sz="4400" dirty="0" smtClean="0"/>
              <a:t>Does it need its own disciplinary space?</a:t>
            </a:r>
          </a:p>
          <a:p>
            <a:pPr marL="0" indent="0">
              <a:buNone/>
            </a:pPr>
            <a:endParaRPr lang="en-GB" sz="4400"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a:p>
        </p:txBody>
      </p:sp>
    </p:spTree>
    <p:extLst>
      <p:ext uri="{BB962C8B-B14F-4D97-AF65-F5344CB8AC3E}">
        <p14:creationId xmlns:p14="http://schemas.microsoft.com/office/powerpoint/2010/main" val="30113989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r>
              <a:rPr lang="en-GB" b="1" dirty="0" smtClean="0">
                <a:latin typeface="+mn-lt"/>
              </a:rPr>
              <a:t>Table Hosts</a:t>
            </a:r>
            <a:endParaRPr lang="en-GB" b="1" dirty="0">
              <a:latin typeface="+mn-lt"/>
            </a:endParaRPr>
          </a:p>
        </p:txBody>
      </p:sp>
      <p:sp>
        <p:nvSpPr>
          <p:cNvPr id="3" name="Content Placeholder 2"/>
          <p:cNvSpPr>
            <a:spLocks noGrp="1"/>
          </p:cNvSpPr>
          <p:nvPr>
            <p:ph idx="1"/>
          </p:nvPr>
        </p:nvSpPr>
        <p:spPr/>
        <p:txBody>
          <a:bodyPr>
            <a:normAutofit/>
          </a:bodyPr>
          <a:lstStyle/>
          <a:p>
            <a:endParaRPr lang="en-GB" sz="4400" dirty="0" smtClean="0"/>
          </a:p>
          <a:p>
            <a:endParaRPr lang="en-GB" sz="4400" dirty="0"/>
          </a:p>
          <a:p>
            <a:pPr marL="0" indent="0">
              <a:buNone/>
            </a:pPr>
            <a:r>
              <a:rPr lang="en-GB" sz="4400" dirty="0" smtClean="0"/>
              <a:t>                          Introductions</a:t>
            </a:r>
          </a:p>
          <a:p>
            <a:pPr marL="0" indent="0">
              <a:buNone/>
            </a:pPr>
            <a:r>
              <a:rPr lang="en-GB" sz="4400" dirty="0"/>
              <a:t> </a:t>
            </a:r>
          </a:p>
        </p:txBody>
      </p:sp>
    </p:spTree>
    <p:extLst>
      <p:ext uri="{BB962C8B-B14F-4D97-AF65-F5344CB8AC3E}">
        <p14:creationId xmlns:p14="http://schemas.microsoft.com/office/powerpoint/2010/main" val="4023702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endParaRPr lang="en-GB" dirty="0" smtClean="0"/>
          </a:p>
          <a:p>
            <a:pPr marL="0" indent="0">
              <a:buNone/>
            </a:pPr>
            <a:r>
              <a:rPr lang="en-GB" sz="6000" dirty="0" smtClean="0"/>
              <a:t>                                                              </a:t>
            </a:r>
          </a:p>
          <a:p>
            <a:pPr marL="0" indent="0">
              <a:buNone/>
            </a:pPr>
            <a:r>
              <a:rPr lang="en-GB" sz="6000" dirty="0"/>
              <a:t> </a:t>
            </a:r>
            <a:r>
              <a:rPr lang="en-GB" sz="6000" dirty="0" smtClean="0"/>
              <a:t>                      PLENARY</a:t>
            </a:r>
            <a:endParaRPr lang="en-GB" sz="6000" dirty="0"/>
          </a:p>
          <a:p>
            <a:endParaRPr lang="en-GB" dirty="0"/>
          </a:p>
          <a:p>
            <a:endParaRPr lang="en-GB" dirty="0" smtClean="0"/>
          </a:p>
          <a:p>
            <a:pPr marL="0" indent="0">
              <a:buNone/>
            </a:pPr>
            <a:r>
              <a:rPr lang="en-GB" sz="6000" dirty="0" smtClean="0"/>
              <a:t>                                                               </a:t>
            </a:r>
          </a:p>
          <a:p>
            <a:pPr marL="0" indent="0">
              <a:buNone/>
            </a:pPr>
            <a:r>
              <a:rPr lang="en-GB" sz="6000" dirty="0"/>
              <a:t> </a:t>
            </a:r>
            <a:r>
              <a:rPr lang="en-GB" sz="6000" dirty="0" smtClean="0"/>
              <a:t>                     </a:t>
            </a:r>
            <a:endParaRPr lang="en-GB" sz="6000" dirty="0"/>
          </a:p>
        </p:txBody>
      </p:sp>
    </p:spTree>
    <p:extLst>
      <p:ext uri="{BB962C8B-B14F-4D97-AF65-F5344CB8AC3E}">
        <p14:creationId xmlns:p14="http://schemas.microsoft.com/office/powerpoint/2010/main" val="24352342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r>
              <a:rPr lang="en-GB" sz="5400" b="1" dirty="0" smtClean="0">
                <a:latin typeface="+mn-lt"/>
              </a:rPr>
              <a:t>ROUND- UP</a:t>
            </a:r>
            <a:endParaRPr lang="en-GB" sz="5400" b="1" dirty="0">
              <a:latin typeface="+mn-lt"/>
            </a:endParaRPr>
          </a:p>
        </p:txBody>
      </p:sp>
      <p:sp>
        <p:nvSpPr>
          <p:cNvPr id="3" name="Content Placeholder 2"/>
          <p:cNvSpPr>
            <a:spLocks noGrp="1"/>
          </p:cNvSpPr>
          <p:nvPr>
            <p:ph idx="1"/>
          </p:nvPr>
        </p:nvSpPr>
        <p:spPr/>
        <p:txBody>
          <a:bodyPr>
            <a:normAutofit lnSpcReduction="10000"/>
          </a:bodyPr>
          <a:lstStyle/>
          <a:p>
            <a:pPr marL="0" indent="0">
              <a:buNone/>
            </a:pPr>
            <a:r>
              <a:rPr lang="en-GB" dirty="0"/>
              <a:t> </a:t>
            </a:r>
            <a:endParaRPr lang="en-GB" dirty="0" smtClean="0"/>
          </a:p>
          <a:p>
            <a:r>
              <a:rPr lang="en-GB" b="1" dirty="0" smtClean="0"/>
              <a:t>Is </a:t>
            </a:r>
            <a:r>
              <a:rPr lang="en-GB" b="1" dirty="0"/>
              <a:t>EAP in the Creative Arts all that different to EAP in other disciplinary areas?</a:t>
            </a:r>
          </a:p>
          <a:p>
            <a:pPr marL="0" indent="0">
              <a:buNone/>
            </a:pPr>
            <a:endParaRPr lang="en-GB" b="1" dirty="0"/>
          </a:p>
          <a:p>
            <a:r>
              <a:rPr lang="en-GB" b="1" dirty="0"/>
              <a:t>Does it need its own disciplinary space</a:t>
            </a:r>
            <a:r>
              <a:rPr lang="en-GB" b="1" dirty="0" smtClean="0"/>
              <a:t>?</a:t>
            </a:r>
          </a:p>
          <a:p>
            <a:endParaRPr lang="en-GB" b="1" dirty="0"/>
          </a:p>
          <a:p>
            <a:r>
              <a:rPr lang="en-GB" b="1" dirty="0" smtClean="0"/>
              <a:t>What ‘innovative’ practice is going on in this field?</a:t>
            </a:r>
          </a:p>
          <a:p>
            <a:endParaRPr lang="en-GB" b="1" dirty="0"/>
          </a:p>
          <a:p>
            <a:r>
              <a:rPr lang="en-GB" b="1" dirty="0" smtClean="0"/>
              <a:t>And looking forward…….??</a:t>
            </a:r>
            <a:endParaRPr lang="en-GB" b="1" dirty="0"/>
          </a:p>
          <a:p>
            <a:pPr marL="0" indent="0">
              <a:buNone/>
            </a:pPr>
            <a:endParaRPr lang="en-GB" dirty="0"/>
          </a:p>
          <a:p>
            <a:endParaRPr lang="en-GB" dirty="0"/>
          </a:p>
        </p:txBody>
      </p:sp>
    </p:spTree>
    <p:extLst>
      <p:ext uri="{BB962C8B-B14F-4D97-AF65-F5344CB8AC3E}">
        <p14:creationId xmlns:p14="http://schemas.microsoft.com/office/powerpoint/2010/main" val="933164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What happens next….?</a:t>
            </a:r>
            <a:endParaRPr lang="en-GB" b="1" dirty="0"/>
          </a:p>
        </p:txBody>
      </p:sp>
      <p:sp>
        <p:nvSpPr>
          <p:cNvPr id="3" name="Content Placeholder 2"/>
          <p:cNvSpPr>
            <a:spLocks noGrp="1"/>
          </p:cNvSpPr>
          <p:nvPr>
            <p:ph idx="1"/>
          </p:nvPr>
        </p:nvSpPr>
        <p:spPr>
          <a:xfrm>
            <a:off x="838200" y="1825624"/>
            <a:ext cx="10515600" cy="4914809"/>
          </a:xfrm>
        </p:spPr>
        <p:txBody>
          <a:bodyPr>
            <a:normAutofit fontScale="92500" lnSpcReduction="10000"/>
          </a:bodyPr>
          <a:lstStyle/>
          <a:p>
            <a:r>
              <a:rPr lang="en-GB" dirty="0" smtClean="0">
                <a:hlinkClick r:id="rId3"/>
              </a:rPr>
              <a:t>www.jiscmail.ac.uk/EAPAD</a:t>
            </a:r>
            <a:r>
              <a:rPr lang="en-GB" dirty="0" smtClean="0"/>
              <a:t> set up by Emma Lay at Arts </a:t>
            </a:r>
            <a:r>
              <a:rPr lang="en-GB" dirty="0" err="1" smtClean="0"/>
              <a:t>Uni</a:t>
            </a:r>
            <a:r>
              <a:rPr lang="en-GB" dirty="0" smtClean="0"/>
              <a:t> Bournemouth for those working in Art and design orgs.</a:t>
            </a:r>
          </a:p>
          <a:p>
            <a:endParaRPr lang="en-GB" dirty="0"/>
          </a:p>
          <a:p>
            <a:r>
              <a:rPr lang="en-GB" dirty="0" err="1" smtClean="0"/>
              <a:t>Alke</a:t>
            </a:r>
            <a:r>
              <a:rPr lang="en-GB" dirty="0" smtClean="0"/>
              <a:t> </a:t>
            </a:r>
            <a:r>
              <a:rPr lang="en-GB" dirty="0" err="1"/>
              <a:t>Groppel</a:t>
            </a:r>
            <a:r>
              <a:rPr lang="en-GB" dirty="0"/>
              <a:t>-Wegener's blog is here: </a:t>
            </a:r>
          </a:p>
          <a:p>
            <a:r>
              <a:rPr lang="en-GB" dirty="0">
                <a:hlinkClick r:id="rId4"/>
              </a:rPr>
              <a:t>https://tactileacademia.com/2017/06/25/from-namtags-to-feedback-bunting</a:t>
            </a:r>
            <a:r>
              <a:rPr lang="en-GB" dirty="0" smtClean="0">
                <a:hlinkClick r:id="rId4"/>
              </a:rPr>
              <a:t>/</a:t>
            </a:r>
            <a:r>
              <a:rPr lang="en-GB" dirty="0" smtClean="0"/>
              <a:t>)</a:t>
            </a:r>
          </a:p>
          <a:p>
            <a:r>
              <a:rPr lang="en-GB" dirty="0"/>
              <a:t> </a:t>
            </a:r>
            <a:endParaRPr lang="en-GB" dirty="0" smtClean="0"/>
          </a:p>
          <a:p>
            <a:r>
              <a:rPr lang="en-GB" dirty="0" smtClean="0"/>
              <a:t>Gary-Riley Jones</a:t>
            </a:r>
          </a:p>
          <a:p>
            <a:pPr marL="0" indent="0">
              <a:buNone/>
            </a:pPr>
            <a:r>
              <a:rPr lang="en-GB" dirty="0" smtClean="0">
                <a:hlinkClick r:id="rId5"/>
              </a:rPr>
              <a:t>    https</a:t>
            </a:r>
            <a:r>
              <a:rPr lang="en-GB" dirty="0">
                <a:hlinkClick r:id="rId5"/>
              </a:rPr>
              <a:t>://www.gold.ac.uk/english-language-centre/staff/riley-jones</a:t>
            </a:r>
            <a:r>
              <a:rPr lang="en-GB" dirty="0" smtClean="0">
                <a:hlinkClick r:id="rId5"/>
              </a:rPr>
              <a:t>/</a:t>
            </a:r>
            <a:endParaRPr lang="en-GB" dirty="0" smtClean="0"/>
          </a:p>
          <a:p>
            <a:endParaRPr lang="en-GB" dirty="0" smtClean="0"/>
          </a:p>
          <a:p>
            <a:r>
              <a:rPr lang="en-GB" dirty="0" smtClean="0"/>
              <a:t>Writing-PAD </a:t>
            </a:r>
            <a:r>
              <a:rPr lang="en-GB" dirty="0">
                <a:hlinkClick r:id="rId6"/>
              </a:rPr>
              <a:t>http://</a:t>
            </a:r>
            <a:r>
              <a:rPr lang="en-GB" dirty="0" smtClean="0">
                <a:hlinkClick r:id="rId6"/>
              </a:rPr>
              <a:t>writing-pad.org/HomePage</a:t>
            </a:r>
            <a:r>
              <a:rPr lang="en-GB" dirty="0" smtClean="0"/>
              <a:t>   (&amp; Journal </a:t>
            </a:r>
            <a:r>
              <a:rPr lang="en-GB" dirty="0"/>
              <a:t>of Writing in Creative </a:t>
            </a:r>
            <a:r>
              <a:rPr lang="en-GB" dirty="0" smtClean="0"/>
              <a:t>Practice)</a:t>
            </a:r>
          </a:p>
          <a:p>
            <a:endParaRPr lang="en-GB" dirty="0"/>
          </a:p>
          <a:p>
            <a:endParaRPr lang="en-GB" dirty="0" smtClean="0"/>
          </a:p>
          <a:p>
            <a:endParaRPr lang="en-GB" dirty="0"/>
          </a:p>
          <a:p>
            <a:endParaRPr lang="en-GB" dirty="0" smtClean="0"/>
          </a:p>
          <a:p>
            <a:endParaRPr lang="en-GB" dirty="0"/>
          </a:p>
          <a:p>
            <a:endParaRPr lang="en-GB" dirty="0"/>
          </a:p>
        </p:txBody>
      </p:sp>
    </p:spTree>
    <p:extLst>
      <p:ext uri="{BB962C8B-B14F-4D97-AF65-F5344CB8AC3E}">
        <p14:creationId xmlns:p14="http://schemas.microsoft.com/office/powerpoint/2010/main" val="2608131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endParaRPr lang="en-GB" dirty="0" smtClean="0"/>
          </a:p>
          <a:p>
            <a:r>
              <a:rPr lang="en-GB" dirty="0">
                <a:solidFill>
                  <a:srgbClr val="FF0000"/>
                </a:solidFill>
              </a:rPr>
              <a:t>‘New Perspectives for English for Academic Purposes’ published by Bloomsbury</a:t>
            </a:r>
            <a:r>
              <a:rPr lang="en-GB" dirty="0"/>
              <a:t>. Series editors are: Alex Ding, Ian Bruce and Melinda </a:t>
            </a:r>
            <a:r>
              <a:rPr lang="en-GB" dirty="0" err="1"/>
              <a:t>Whong</a:t>
            </a:r>
            <a:r>
              <a:rPr lang="en-GB" dirty="0"/>
              <a:t>. </a:t>
            </a:r>
            <a:r>
              <a:rPr lang="en-GB" dirty="0" smtClean="0"/>
              <a:t>‘We </a:t>
            </a:r>
            <a:r>
              <a:rPr lang="en-GB" dirty="0"/>
              <a:t>are excited to be editing this series as we hope it will explore innovative research and scholarship in EAP and provide powerful scholarship for and by </a:t>
            </a:r>
            <a:r>
              <a:rPr lang="en-GB" dirty="0" smtClean="0"/>
              <a:t>practitioners’. </a:t>
            </a:r>
            <a:endParaRPr lang="en-GB" dirty="0"/>
          </a:p>
          <a:p>
            <a:endParaRPr lang="en-GB" dirty="0" smtClean="0"/>
          </a:p>
          <a:p>
            <a:r>
              <a:rPr lang="en-GB" dirty="0" smtClean="0"/>
              <a:t>And finally,</a:t>
            </a:r>
          </a:p>
          <a:p>
            <a:endParaRPr lang="en-GB" dirty="0"/>
          </a:p>
          <a:p>
            <a:r>
              <a:rPr lang="en-GB" dirty="0" smtClean="0"/>
              <a:t>Following on form Nigel Harwood’s key note yesterday, advocating intra-institutional research collaborations with the disciplines, we/ I highly recommend inter-institutional working.</a:t>
            </a:r>
            <a:endParaRPr lang="en-GB" dirty="0"/>
          </a:p>
        </p:txBody>
      </p:sp>
    </p:spTree>
    <p:extLst>
      <p:ext uri="{BB962C8B-B14F-4D97-AF65-F5344CB8AC3E}">
        <p14:creationId xmlns:p14="http://schemas.microsoft.com/office/powerpoint/2010/main" val="11507733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r>
              <a:rPr lang="en-GB" b="1" dirty="0" smtClean="0">
                <a:latin typeface="+mn-lt"/>
              </a:rPr>
              <a:t>Correspondence</a:t>
            </a:r>
            <a:endParaRPr lang="en-GB" b="1" dirty="0">
              <a:latin typeface="+mn-lt"/>
            </a:endParaRPr>
          </a:p>
        </p:txBody>
      </p:sp>
      <p:sp>
        <p:nvSpPr>
          <p:cNvPr id="3" name="Content Placeholder 2"/>
          <p:cNvSpPr>
            <a:spLocks noGrp="1"/>
          </p:cNvSpPr>
          <p:nvPr>
            <p:ph idx="1"/>
          </p:nvPr>
        </p:nvSpPr>
        <p:spPr/>
        <p:txBody>
          <a:bodyPr>
            <a:normAutofit/>
          </a:bodyPr>
          <a:lstStyle/>
          <a:p>
            <a:pPr marL="0" indent="0">
              <a:buNone/>
            </a:pPr>
            <a:r>
              <a:rPr lang="en-GB" dirty="0" smtClean="0">
                <a:hlinkClick r:id="rId2"/>
              </a:rPr>
              <a:t>Alison.Thomas@ed.ac.uk</a:t>
            </a:r>
            <a:r>
              <a:rPr lang="en-GB" dirty="0" smtClean="0"/>
              <a:t> ( ideas on next steps, scholarship)</a:t>
            </a:r>
            <a:endParaRPr lang="en-GB" dirty="0" smtClean="0">
              <a:hlinkClick r:id="rId3"/>
            </a:endParaRPr>
          </a:p>
          <a:p>
            <a:pPr marL="0" indent="0">
              <a:buNone/>
            </a:pPr>
            <a:r>
              <a:rPr lang="en-GB" dirty="0" smtClean="0">
                <a:hlinkClick r:id="rId3"/>
              </a:rPr>
              <a:t>Hannah.i.Jones@ed.ac.uk</a:t>
            </a:r>
            <a:endParaRPr lang="en-GB" dirty="0" smtClean="0"/>
          </a:p>
          <a:p>
            <a:pPr marL="0" indent="0">
              <a:buNone/>
            </a:pPr>
            <a:r>
              <a:rPr lang="en-GB" dirty="0">
                <a:hlinkClick r:id="rId4"/>
              </a:rPr>
              <a:t>c</a:t>
            </a:r>
            <a:r>
              <a:rPr lang="en-GB" dirty="0" smtClean="0">
                <a:hlinkClick r:id="rId4"/>
              </a:rPr>
              <a:t>.maxwell@leeds.ac.uk</a:t>
            </a:r>
            <a:r>
              <a:rPr lang="en-GB" dirty="0" smtClean="0"/>
              <a:t> ( design)</a:t>
            </a:r>
          </a:p>
          <a:p>
            <a:pPr marL="0" indent="0">
              <a:buNone/>
            </a:pPr>
            <a:r>
              <a:rPr lang="en-GB" dirty="0" smtClean="0">
                <a:hlinkClick r:id="rId5"/>
              </a:rPr>
              <a:t>a.rolinska@gsa.ac.uk</a:t>
            </a:r>
            <a:r>
              <a:rPr lang="en-GB" dirty="0" smtClean="0"/>
              <a:t> ( art)</a:t>
            </a:r>
          </a:p>
          <a:p>
            <a:pPr marL="0" indent="0">
              <a:buNone/>
            </a:pPr>
            <a:r>
              <a:rPr lang="en-GB" dirty="0" smtClean="0">
                <a:hlinkClick r:id="rId6"/>
              </a:rPr>
              <a:t>jennifer.sizer@port.ac.uk</a:t>
            </a:r>
            <a:r>
              <a:rPr lang="en-GB" dirty="0" smtClean="0"/>
              <a:t> ( arch)</a:t>
            </a:r>
          </a:p>
          <a:p>
            <a:pPr marL="0" indent="0">
              <a:buNone/>
            </a:pPr>
            <a:r>
              <a:rPr lang="en-GB" dirty="0" smtClean="0">
                <a:hlinkClick r:id="rId7"/>
              </a:rPr>
              <a:t>Katherine.high@bristol.ac.uk</a:t>
            </a:r>
            <a:r>
              <a:rPr lang="en-GB" dirty="0" smtClean="0"/>
              <a:t> ( </a:t>
            </a:r>
            <a:r>
              <a:rPr lang="en-GB" dirty="0" err="1" smtClean="0"/>
              <a:t>TV&amp;film</a:t>
            </a:r>
            <a:r>
              <a:rPr lang="en-GB" dirty="0" smtClean="0"/>
              <a:t>)</a:t>
            </a:r>
          </a:p>
          <a:p>
            <a:pPr marL="0" indent="0">
              <a:buNone/>
            </a:pPr>
            <a:r>
              <a:rPr lang="en-GB" dirty="0" smtClean="0">
                <a:hlinkClick r:id="rId8"/>
              </a:rPr>
              <a:t>c.c.barker@durham.ac.uk</a:t>
            </a:r>
            <a:r>
              <a:rPr lang="en-GB" dirty="0" smtClean="0"/>
              <a:t>   (Clare </a:t>
            </a:r>
            <a:r>
              <a:rPr lang="en-GB" dirty="0" err="1" smtClean="0"/>
              <a:t>Carr</a:t>
            </a:r>
            <a:r>
              <a:rPr lang="en-GB" dirty="0" smtClean="0"/>
              <a:t>, music)</a:t>
            </a:r>
          </a:p>
          <a:p>
            <a:endParaRPr lang="en-GB" dirty="0"/>
          </a:p>
        </p:txBody>
      </p:sp>
    </p:spTree>
    <p:extLst>
      <p:ext uri="{BB962C8B-B14F-4D97-AF65-F5344CB8AC3E}">
        <p14:creationId xmlns:p14="http://schemas.microsoft.com/office/powerpoint/2010/main" val="37811852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r>
              <a:rPr lang="en-GB" b="1" dirty="0" smtClean="0">
                <a:latin typeface="+mn-lt"/>
              </a:rPr>
              <a:t>Today’s running order</a:t>
            </a:r>
            <a:endParaRPr lang="en-GB" b="1" dirty="0">
              <a:latin typeface="+mn-lt"/>
            </a:endParaRPr>
          </a:p>
        </p:txBody>
      </p:sp>
      <p:sp>
        <p:nvSpPr>
          <p:cNvPr id="3" name="Content Placeholder 2"/>
          <p:cNvSpPr>
            <a:spLocks noGrp="1"/>
          </p:cNvSpPr>
          <p:nvPr>
            <p:ph idx="1"/>
          </p:nvPr>
        </p:nvSpPr>
        <p:spPr/>
        <p:txBody>
          <a:bodyPr>
            <a:normAutofit/>
          </a:bodyPr>
          <a:lstStyle/>
          <a:p>
            <a:endParaRPr lang="en-GB" sz="4800" dirty="0" smtClean="0"/>
          </a:p>
          <a:p>
            <a:r>
              <a:rPr lang="en-GB" sz="4800" b="1" dirty="0" smtClean="0"/>
              <a:t>Introductions</a:t>
            </a:r>
          </a:p>
          <a:p>
            <a:r>
              <a:rPr lang="en-GB" sz="4800" b="1" dirty="0" smtClean="0"/>
              <a:t>Motivations</a:t>
            </a:r>
          </a:p>
          <a:p>
            <a:r>
              <a:rPr lang="en-GB" sz="4800" b="1" dirty="0" smtClean="0"/>
              <a:t>The workshop itself</a:t>
            </a:r>
          </a:p>
          <a:p>
            <a:r>
              <a:rPr lang="en-GB" sz="4800" b="1" dirty="0" smtClean="0"/>
              <a:t>Future directions</a:t>
            </a:r>
            <a:endParaRPr lang="en-GB" sz="4800" b="1" dirty="0"/>
          </a:p>
        </p:txBody>
      </p:sp>
    </p:spTree>
    <p:extLst>
      <p:ext uri="{BB962C8B-B14F-4D97-AF65-F5344CB8AC3E}">
        <p14:creationId xmlns:p14="http://schemas.microsoft.com/office/powerpoint/2010/main" val="27044353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About Us</a:t>
            </a:r>
            <a:endParaRPr lang="en-GB" dirty="0"/>
          </a:p>
        </p:txBody>
      </p:sp>
      <p:sp>
        <p:nvSpPr>
          <p:cNvPr id="3" name="Content Placeholder 2"/>
          <p:cNvSpPr>
            <a:spLocks noGrp="1"/>
          </p:cNvSpPr>
          <p:nvPr>
            <p:ph idx="1"/>
          </p:nvPr>
        </p:nvSpPr>
        <p:spPr/>
        <p:txBody>
          <a:bodyPr>
            <a:normAutofit fontScale="85000" lnSpcReduction="20000"/>
          </a:bodyPr>
          <a:lstStyle/>
          <a:p>
            <a:r>
              <a:rPr lang="en-GB" dirty="0">
                <a:latin typeface="Bernard MT Condensed" panose="02050806060905020404" pitchFamily="18" charset="0"/>
              </a:rPr>
              <a:t>Hannah Jones; Alison Thomas ( University of Edinburgh), </a:t>
            </a:r>
          </a:p>
          <a:p>
            <a:endParaRPr lang="en-GB" dirty="0" smtClean="0">
              <a:latin typeface="Bernard MT Condensed" panose="02050806060905020404" pitchFamily="18" charset="0"/>
            </a:endParaRPr>
          </a:p>
          <a:p>
            <a:r>
              <a:rPr lang="en-GB" dirty="0" smtClean="0">
                <a:latin typeface="Bernard MT Condensed" panose="02050806060905020404" pitchFamily="18" charset="0"/>
              </a:rPr>
              <a:t>Clare </a:t>
            </a:r>
            <a:r>
              <a:rPr lang="en-GB" dirty="0" err="1" smtClean="0">
                <a:latin typeface="Bernard MT Condensed" panose="02050806060905020404" pitchFamily="18" charset="0"/>
              </a:rPr>
              <a:t>Carr</a:t>
            </a:r>
            <a:r>
              <a:rPr lang="en-GB" dirty="0">
                <a:latin typeface="Bernard MT Condensed" panose="02050806060905020404" pitchFamily="18" charset="0"/>
              </a:rPr>
              <a:t> </a:t>
            </a:r>
            <a:r>
              <a:rPr lang="en-GB" dirty="0" smtClean="0">
                <a:latin typeface="Bernard MT Condensed" panose="02050806060905020404" pitchFamily="18" charset="0"/>
              </a:rPr>
              <a:t>( Durham)</a:t>
            </a:r>
          </a:p>
          <a:p>
            <a:endParaRPr lang="en-GB" dirty="0" smtClean="0">
              <a:latin typeface="Bernard MT Condensed" panose="02050806060905020404" pitchFamily="18" charset="0"/>
            </a:endParaRPr>
          </a:p>
          <a:p>
            <a:r>
              <a:rPr lang="en-GB" dirty="0" smtClean="0">
                <a:latin typeface="Bernard MT Condensed" panose="02050806060905020404" pitchFamily="18" charset="0"/>
              </a:rPr>
              <a:t>Kathrine High (Bristol))</a:t>
            </a:r>
          </a:p>
          <a:p>
            <a:endParaRPr lang="en-GB" dirty="0" smtClean="0">
              <a:latin typeface="Bernard MT Condensed" panose="02050806060905020404" pitchFamily="18" charset="0"/>
            </a:endParaRPr>
          </a:p>
          <a:p>
            <a:r>
              <a:rPr lang="en-GB" dirty="0" smtClean="0">
                <a:latin typeface="Bernard MT Condensed" panose="02050806060905020404" pitchFamily="18" charset="0"/>
              </a:rPr>
              <a:t>Clare Maxwell ( University of Leeds) </a:t>
            </a:r>
          </a:p>
          <a:p>
            <a:endParaRPr lang="en-GB" dirty="0" smtClean="0">
              <a:latin typeface="Bernard MT Condensed" panose="02050806060905020404" pitchFamily="18" charset="0"/>
            </a:endParaRPr>
          </a:p>
          <a:p>
            <a:r>
              <a:rPr lang="en-GB" dirty="0" smtClean="0">
                <a:latin typeface="Bernard MT Condensed" panose="02050806060905020404" pitchFamily="18" charset="0"/>
              </a:rPr>
              <a:t>Anna </a:t>
            </a:r>
            <a:r>
              <a:rPr lang="en-GB" dirty="0" err="1" smtClean="0">
                <a:latin typeface="Bernard MT Condensed" panose="02050806060905020404" pitchFamily="18" charset="0"/>
              </a:rPr>
              <a:t>Rolinska</a:t>
            </a:r>
            <a:r>
              <a:rPr lang="en-GB" dirty="0" smtClean="0">
                <a:latin typeface="Bernard MT Condensed" panose="02050806060905020404" pitchFamily="18" charset="0"/>
              </a:rPr>
              <a:t> ( Glasgow </a:t>
            </a:r>
            <a:r>
              <a:rPr lang="en-GB" dirty="0" err="1" smtClean="0">
                <a:latin typeface="Bernard MT Condensed" panose="02050806060905020404" pitchFamily="18" charset="0"/>
              </a:rPr>
              <a:t>Uni</a:t>
            </a:r>
            <a:r>
              <a:rPr lang="en-GB" dirty="0" smtClean="0">
                <a:latin typeface="Bernard MT Condensed" panose="02050806060905020404" pitchFamily="18" charset="0"/>
              </a:rPr>
              <a:t>/ GSA) </a:t>
            </a:r>
          </a:p>
          <a:p>
            <a:endParaRPr lang="en-GB" dirty="0" smtClean="0">
              <a:latin typeface="Bernard MT Condensed" panose="02050806060905020404" pitchFamily="18" charset="0"/>
            </a:endParaRPr>
          </a:p>
          <a:p>
            <a:r>
              <a:rPr lang="en-GB" dirty="0" smtClean="0">
                <a:latin typeface="Bernard MT Condensed" panose="02050806060905020404" pitchFamily="18" charset="0"/>
              </a:rPr>
              <a:t>Jennifer Sizer (University of Portsmouth),   </a:t>
            </a:r>
          </a:p>
          <a:p>
            <a:endParaRPr lang="en-GB" dirty="0"/>
          </a:p>
        </p:txBody>
      </p:sp>
    </p:spTree>
    <p:extLst>
      <p:ext uri="{BB962C8B-B14F-4D97-AF65-F5344CB8AC3E}">
        <p14:creationId xmlns:p14="http://schemas.microsoft.com/office/powerpoint/2010/main" val="4064767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985353" y="2973931"/>
            <a:ext cx="10534801" cy="1066892"/>
          </a:xfrm>
          <a:prstGeom prst="rect">
            <a:avLst/>
          </a:prstGeom>
        </p:spPr>
      </p:pic>
    </p:spTree>
    <p:extLst>
      <p:ext uri="{BB962C8B-B14F-4D97-AF65-F5344CB8AC3E}">
        <p14:creationId xmlns:p14="http://schemas.microsoft.com/office/powerpoint/2010/main" val="42875756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Motivations</a:t>
            </a:r>
            <a:r>
              <a:rPr lang="en-GB" b="1" dirty="0" smtClean="0"/>
              <a:t>…</a:t>
            </a:r>
            <a:endParaRPr lang="en-GB" b="1" dirty="0"/>
          </a:p>
        </p:txBody>
      </p:sp>
      <p:sp>
        <p:nvSpPr>
          <p:cNvPr id="3" name="Content Placeholder 2"/>
          <p:cNvSpPr>
            <a:spLocks noGrp="1"/>
          </p:cNvSpPr>
          <p:nvPr>
            <p:ph idx="1"/>
          </p:nvPr>
        </p:nvSpPr>
        <p:spPr/>
        <p:txBody>
          <a:bodyPr/>
          <a:lstStyle/>
          <a:p>
            <a:r>
              <a:rPr lang="en-GB" b="1" dirty="0" smtClean="0"/>
              <a:t>We as a group came together as the result of an EAP in the North session at UoE last year.</a:t>
            </a:r>
          </a:p>
          <a:p>
            <a:endParaRPr lang="en-GB" b="1" dirty="0"/>
          </a:p>
          <a:p>
            <a:r>
              <a:rPr lang="en-GB" b="1" dirty="0" smtClean="0"/>
              <a:t>A gap in the literature? </a:t>
            </a:r>
          </a:p>
          <a:p>
            <a:r>
              <a:rPr lang="en-GB" b="1" dirty="0" smtClean="0"/>
              <a:t>There is a solid body of disciplinary theory and knowledge in other areas: STEM; Business; Law; Health but CA?</a:t>
            </a:r>
          </a:p>
          <a:p>
            <a:endParaRPr lang="en-GB" b="1" dirty="0"/>
          </a:p>
          <a:p>
            <a:r>
              <a:rPr lang="en-GB" b="1" dirty="0" smtClean="0"/>
              <a:t>An increasing number of international students choosing to study creative arts?</a:t>
            </a:r>
          </a:p>
          <a:p>
            <a:endParaRPr lang="en-GB" dirty="0"/>
          </a:p>
          <a:p>
            <a:endParaRPr lang="en-GB" dirty="0"/>
          </a:p>
        </p:txBody>
      </p:sp>
    </p:spTree>
    <p:extLst>
      <p:ext uri="{BB962C8B-B14F-4D97-AF65-F5344CB8AC3E}">
        <p14:creationId xmlns:p14="http://schemas.microsoft.com/office/powerpoint/2010/main" val="3596887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GB" b="1" dirty="0"/>
          </a:p>
        </p:txBody>
      </p:sp>
      <p:sp>
        <p:nvSpPr>
          <p:cNvPr id="3" name="Content Placeholder 2"/>
          <p:cNvSpPr>
            <a:spLocks noGrp="1"/>
          </p:cNvSpPr>
          <p:nvPr>
            <p:ph idx="1"/>
          </p:nvPr>
        </p:nvSpPr>
        <p:spPr>
          <a:xfrm>
            <a:off x="838200" y="574766"/>
            <a:ext cx="10515600" cy="5602197"/>
          </a:xfrm>
        </p:spPr>
        <p:txBody>
          <a:bodyPr>
            <a:normAutofit fontScale="92500" lnSpcReduction="10000"/>
          </a:bodyPr>
          <a:lstStyle/>
          <a:p>
            <a:endParaRPr lang="en-GB" dirty="0" smtClean="0"/>
          </a:p>
          <a:p>
            <a:r>
              <a:rPr lang="en-GB" sz="3000" b="1" dirty="0"/>
              <a:t>Context- </a:t>
            </a:r>
            <a:r>
              <a:rPr lang="en-GB" sz="3000" b="1" dirty="0" smtClean="0"/>
              <a:t>worth remembering that EAP can be a precarious industry/ profession. The atomisation caused by short-term contracts, </a:t>
            </a:r>
            <a:r>
              <a:rPr lang="en-GB" sz="3000" b="1" dirty="0" err="1" smtClean="0"/>
              <a:t>etc</a:t>
            </a:r>
            <a:r>
              <a:rPr lang="en-GB" sz="3000" b="1" dirty="0" smtClean="0"/>
              <a:t> can mean that knowledge and effective practice becomes atomised.</a:t>
            </a:r>
          </a:p>
          <a:p>
            <a:endParaRPr lang="en-GB" sz="3000" b="1" dirty="0" smtClean="0"/>
          </a:p>
          <a:p>
            <a:r>
              <a:rPr lang="en-GB" sz="3000" b="1" dirty="0" smtClean="0"/>
              <a:t>We think it’s important that ‘atomised’ is prevented from becoming ‘balkanised’ (i.e. small, </a:t>
            </a:r>
            <a:r>
              <a:rPr lang="en-GB" sz="3000" b="1" i="1" dirty="0" smtClean="0"/>
              <a:t>hostile</a:t>
            </a:r>
            <a:r>
              <a:rPr lang="en-GB" sz="3000" b="1" dirty="0" smtClean="0"/>
              <a:t> parts of a whole). </a:t>
            </a:r>
          </a:p>
          <a:p>
            <a:endParaRPr lang="en-GB" sz="3000" b="1" dirty="0" smtClean="0"/>
          </a:p>
          <a:p>
            <a:r>
              <a:rPr lang="en-GB" sz="3000" b="1" dirty="0" smtClean="0"/>
              <a:t>This workshop then is an attempt to bring together our practice wherever and however it occurs.</a:t>
            </a:r>
            <a:endParaRPr lang="en-GB" sz="3000" b="1" dirty="0"/>
          </a:p>
          <a:p>
            <a:endParaRPr lang="en-GB" sz="3000" b="1" dirty="0"/>
          </a:p>
          <a:p>
            <a:r>
              <a:rPr lang="en-GB" sz="3000" b="1" dirty="0" smtClean="0"/>
              <a:t>‘</a:t>
            </a:r>
            <a:r>
              <a:rPr lang="en-GB" sz="3000" b="1" i="1" dirty="0" smtClean="0"/>
              <a:t>Tales from the Field’: </a:t>
            </a:r>
            <a:r>
              <a:rPr lang="en-GB" sz="3000" b="1" dirty="0" smtClean="0"/>
              <a:t>very much an exploration ( fitting in with the themes of the Conference)rather than </a:t>
            </a:r>
            <a:r>
              <a:rPr lang="en-GB" sz="3000" b="1" i="1" dirty="0" smtClean="0"/>
              <a:t>showcasing</a:t>
            </a:r>
            <a:r>
              <a:rPr lang="en-GB" sz="3000" b="1" dirty="0" smtClean="0"/>
              <a:t> our work.</a:t>
            </a:r>
          </a:p>
          <a:p>
            <a:endParaRPr lang="en-GB" sz="3000" b="1" dirty="0"/>
          </a:p>
          <a:p>
            <a:endParaRPr lang="en-GB" dirty="0" smtClean="0"/>
          </a:p>
          <a:p>
            <a:endParaRPr lang="en-GB" dirty="0"/>
          </a:p>
        </p:txBody>
      </p:sp>
    </p:spTree>
    <p:extLst>
      <p:ext uri="{BB962C8B-B14F-4D97-AF65-F5344CB8AC3E}">
        <p14:creationId xmlns:p14="http://schemas.microsoft.com/office/powerpoint/2010/main" val="3985266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60500"/>
          </a:xfrm>
        </p:spPr>
        <p:txBody>
          <a:bodyPr>
            <a:normAutofit fontScale="90000"/>
          </a:bodyPr>
          <a:lstStyle/>
          <a:p>
            <a:pPr lvl="0">
              <a:spcBef>
                <a:spcPts val="1000"/>
              </a:spcBef>
            </a:pPr>
            <a:r>
              <a:rPr lang="en-GB" dirty="0" smtClean="0"/>
              <a:t/>
            </a:r>
            <a:br>
              <a:rPr lang="en-GB" dirty="0" smtClean="0"/>
            </a:br>
            <a:r>
              <a:rPr lang="en-GB" dirty="0" smtClean="0"/>
              <a:t/>
            </a:r>
            <a:br>
              <a:rPr lang="en-GB" dirty="0" smtClean="0"/>
            </a:br>
            <a:r>
              <a:rPr lang="en-GB" dirty="0"/>
              <a:t/>
            </a:r>
            <a:br>
              <a:rPr lang="en-GB" dirty="0"/>
            </a:br>
            <a:r>
              <a:rPr lang="en-GB" sz="5300" dirty="0" smtClean="0"/>
              <a:t>      </a:t>
            </a:r>
            <a:r>
              <a:rPr lang="en-GB" sz="5300" b="1" dirty="0" smtClean="0">
                <a:solidFill>
                  <a:prstClr val="black"/>
                </a:solidFill>
                <a:latin typeface="Calibri" panose="020F0502020204030204"/>
                <a:ea typeface="+mn-ea"/>
                <a:cs typeface="+mn-cs"/>
              </a:rPr>
              <a:t>So</a:t>
            </a:r>
            <a:r>
              <a:rPr lang="en-GB" sz="5300" b="1" dirty="0">
                <a:solidFill>
                  <a:prstClr val="black"/>
                </a:solidFill>
                <a:latin typeface="Calibri" panose="020F0502020204030204"/>
                <a:ea typeface="+mn-ea"/>
                <a:cs typeface="+mn-cs"/>
              </a:rPr>
              <a:t>, what do we mean by </a:t>
            </a:r>
            <a:r>
              <a:rPr lang="en-GB" sz="5300" b="1" dirty="0" smtClean="0">
                <a:solidFill>
                  <a:prstClr val="black"/>
                </a:solidFill>
                <a:latin typeface="Calibri" panose="020F0502020204030204"/>
                <a:ea typeface="+mn-ea"/>
                <a:cs typeface="+mn-cs"/>
              </a:rPr>
              <a:t/>
            </a:r>
            <a:br>
              <a:rPr lang="en-GB" sz="5300" b="1" dirty="0" smtClean="0">
                <a:solidFill>
                  <a:prstClr val="black"/>
                </a:solidFill>
                <a:latin typeface="Calibri" panose="020F0502020204030204"/>
                <a:ea typeface="+mn-ea"/>
                <a:cs typeface="+mn-cs"/>
              </a:rPr>
            </a:br>
            <a:r>
              <a:rPr lang="en-GB" sz="5300" b="1" dirty="0" smtClean="0">
                <a:solidFill>
                  <a:prstClr val="black"/>
                </a:solidFill>
                <a:latin typeface="Calibri" panose="020F0502020204030204"/>
                <a:ea typeface="+mn-ea"/>
                <a:cs typeface="+mn-cs"/>
              </a:rPr>
              <a:t>                                ‘</a:t>
            </a:r>
            <a:r>
              <a:rPr lang="en-GB" sz="5300" b="1" dirty="0">
                <a:solidFill>
                  <a:prstClr val="black"/>
                </a:solidFill>
                <a:latin typeface="Calibri" panose="020F0502020204030204"/>
                <a:ea typeface="+mn-ea"/>
                <a:cs typeface="+mn-cs"/>
              </a:rPr>
              <a:t>creative </a:t>
            </a:r>
            <a:r>
              <a:rPr lang="en-GB" sz="5300" b="1" dirty="0" smtClean="0">
                <a:solidFill>
                  <a:prstClr val="black"/>
                </a:solidFill>
                <a:latin typeface="Calibri" panose="020F0502020204030204"/>
                <a:ea typeface="+mn-ea"/>
                <a:cs typeface="+mn-cs"/>
              </a:rPr>
              <a:t>arts</a:t>
            </a:r>
            <a:r>
              <a:rPr lang="en-GB" sz="5300" b="1" dirty="0">
                <a:solidFill>
                  <a:prstClr val="black"/>
                </a:solidFill>
                <a:latin typeface="Calibri" panose="020F0502020204030204"/>
                <a:ea typeface="+mn-ea"/>
                <a:cs typeface="+mn-cs"/>
              </a:rPr>
              <a:t>’?</a:t>
            </a:r>
            <a:r>
              <a:rPr lang="en-GB" sz="5300" dirty="0">
                <a:solidFill>
                  <a:prstClr val="black"/>
                </a:solidFill>
                <a:latin typeface="Calibri" panose="020F0502020204030204"/>
                <a:ea typeface="+mn-ea"/>
                <a:cs typeface="+mn-cs"/>
              </a:rPr>
              <a:t/>
            </a:r>
            <a:br>
              <a:rPr lang="en-GB" sz="5300" dirty="0">
                <a:solidFill>
                  <a:prstClr val="black"/>
                </a:solidFill>
                <a:latin typeface="Calibri" panose="020F0502020204030204"/>
                <a:ea typeface="+mn-ea"/>
                <a:cs typeface="+mn-cs"/>
              </a:rPr>
            </a:br>
            <a:r>
              <a:rPr lang="en-GB" sz="4600" dirty="0">
                <a:solidFill>
                  <a:prstClr val="black"/>
                </a:solidFill>
                <a:latin typeface="Calibri" panose="020F0502020204030204"/>
                <a:ea typeface="+mn-ea"/>
                <a:cs typeface="+mn-cs"/>
              </a:rPr>
              <a:t>              </a:t>
            </a:r>
            <a:br>
              <a:rPr lang="en-GB" sz="4600" dirty="0">
                <a:solidFill>
                  <a:prstClr val="black"/>
                </a:solidFill>
                <a:latin typeface="Calibri" panose="020F0502020204030204"/>
                <a:ea typeface="+mn-ea"/>
                <a:cs typeface="+mn-cs"/>
              </a:rPr>
            </a:br>
            <a:r>
              <a:rPr lang="en-GB" dirty="0"/>
              <a:t/>
            </a:r>
            <a:br>
              <a:rPr lang="en-GB" dirty="0"/>
            </a:br>
            <a:r>
              <a:rPr lang="en-GB" dirty="0" smtClean="0"/>
              <a:t>             </a:t>
            </a:r>
            <a:endParaRPr lang="en-GB" dirty="0"/>
          </a:p>
        </p:txBody>
      </p:sp>
      <p:sp>
        <p:nvSpPr>
          <p:cNvPr id="3" name="Content Placeholder 2"/>
          <p:cNvSpPr>
            <a:spLocks noGrp="1"/>
          </p:cNvSpPr>
          <p:nvPr>
            <p:ph idx="1"/>
          </p:nvPr>
        </p:nvSpPr>
        <p:spPr/>
        <p:txBody>
          <a:bodyPr>
            <a:normAutofit fontScale="70000" lnSpcReduction="20000"/>
          </a:bodyPr>
          <a:lstStyle/>
          <a:p>
            <a:endParaRPr lang="en-GB" dirty="0" smtClean="0"/>
          </a:p>
          <a:p>
            <a:pPr marL="0" indent="0">
              <a:buNone/>
            </a:pPr>
            <a:r>
              <a:rPr lang="en-GB" b="1" dirty="0" smtClean="0"/>
              <a:t>We are a self-selected group</a:t>
            </a:r>
            <a:r>
              <a:rPr lang="en-GB" dirty="0" smtClean="0"/>
              <a:t>: </a:t>
            </a:r>
          </a:p>
          <a:p>
            <a:pPr marL="0" indent="0">
              <a:buNone/>
            </a:pPr>
            <a:r>
              <a:rPr lang="en-GB" sz="4400" b="1" dirty="0" smtClean="0"/>
              <a:t>Arch/ music/ art/ design/ TV &amp; film. However, </a:t>
            </a:r>
          </a:p>
          <a:p>
            <a:pPr marL="0" indent="0">
              <a:buNone/>
            </a:pPr>
            <a:endParaRPr lang="en-GB" sz="4400" b="1" dirty="0"/>
          </a:p>
          <a:p>
            <a:pPr marL="0" indent="0">
              <a:buNone/>
            </a:pPr>
            <a:r>
              <a:rPr lang="en-GB" sz="4400" b="1" dirty="0" smtClean="0"/>
              <a:t>Where do the disciplinary boundaries lie?</a:t>
            </a:r>
          </a:p>
          <a:p>
            <a:pPr marL="0" indent="0">
              <a:buNone/>
            </a:pPr>
            <a:r>
              <a:rPr lang="en-GB" sz="4400" b="1" dirty="0" smtClean="0"/>
              <a:t>              </a:t>
            </a:r>
          </a:p>
          <a:p>
            <a:pPr marL="0" indent="0">
              <a:buNone/>
            </a:pPr>
            <a:r>
              <a:rPr lang="en-GB" sz="4400" b="1" dirty="0" smtClean="0"/>
              <a:t>Who determines the boundaries?</a:t>
            </a:r>
          </a:p>
          <a:p>
            <a:pPr marL="0" indent="0">
              <a:buNone/>
            </a:pPr>
            <a:r>
              <a:rPr lang="en-GB" sz="4400" b="1" dirty="0" smtClean="0"/>
              <a:t>                     </a:t>
            </a:r>
          </a:p>
          <a:p>
            <a:pPr marL="0" indent="0">
              <a:buNone/>
            </a:pPr>
            <a:r>
              <a:rPr lang="en-GB" sz="4400" b="1" dirty="0" smtClean="0"/>
              <a:t>Do we need boundaries at all?</a:t>
            </a:r>
            <a:r>
              <a:rPr lang="en-GB" sz="4400" b="1" dirty="0"/>
              <a:t/>
            </a:r>
            <a:br>
              <a:rPr lang="en-GB" sz="4400" b="1" dirty="0"/>
            </a:br>
            <a:endParaRPr lang="en-GB" sz="4400" b="1" dirty="0"/>
          </a:p>
        </p:txBody>
      </p:sp>
    </p:spTree>
    <p:extLst>
      <p:ext uri="{BB962C8B-B14F-4D97-AF65-F5344CB8AC3E}">
        <p14:creationId xmlns:p14="http://schemas.microsoft.com/office/powerpoint/2010/main" val="15257175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 </a:t>
            </a:r>
            <a:r>
              <a:rPr lang="en-GB" b="1" dirty="0" smtClean="0"/>
              <a:t>                             </a:t>
            </a:r>
            <a:r>
              <a:rPr lang="en-GB" sz="4000" b="1" dirty="0" smtClean="0">
                <a:latin typeface="+mn-lt"/>
              </a:rPr>
              <a:t>Workshop Format</a:t>
            </a:r>
            <a:r>
              <a:rPr lang="en-GB" sz="4000" b="1" dirty="0">
                <a:latin typeface="+mn-lt"/>
              </a:rPr>
              <a:t/>
            </a:r>
            <a:br>
              <a:rPr lang="en-GB" sz="4000" b="1" dirty="0">
                <a:latin typeface="+mn-lt"/>
              </a:rPr>
            </a:br>
            <a:r>
              <a:rPr lang="en-GB" sz="4000" b="1" dirty="0" smtClean="0">
                <a:latin typeface="+mn-lt"/>
              </a:rPr>
              <a:t>                              What </a:t>
            </a:r>
            <a:r>
              <a:rPr lang="en-GB" sz="4000" b="1" dirty="0">
                <a:latin typeface="+mn-lt"/>
              </a:rPr>
              <a:t>happens now</a:t>
            </a:r>
            <a:r>
              <a:rPr lang="en-GB" sz="4000" b="1" dirty="0" smtClean="0">
                <a:latin typeface="+mn-lt"/>
              </a:rPr>
              <a:t>?         </a:t>
            </a:r>
            <a:r>
              <a:rPr lang="en-GB" sz="4000" b="1" dirty="0">
                <a:latin typeface="+mn-lt"/>
              </a:rPr>
              <a:t/>
            </a:r>
            <a:br>
              <a:rPr lang="en-GB" sz="4000" b="1" dirty="0">
                <a:latin typeface="+mn-lt"/>
              </a:rPr>
            </a:br>
            <a:endParaRPr lang="en-GB" sz="4000" b="1" dirty="0">
              <a:latin typeface="+mn-lt"/>
            </a:endParaRPr>
          </a:p>
        </p:txBody>
      </p:sp>
      <p:sp>
        <p:nvSpPr>
          <p:cNvPr id="3" name="Content Placeholder 2"/>
          <p:cNvSpPr>
            <a:spLocks noGrp="1"/>
          </p:cNvSpPr>
          <p:nvPr>
            <p:ph idx="1"/>
          </p:nvPr>
        </p:nvSpPr>
        <p:spPr>
          <a:xfrm>
            <a:off x="838200" y="1397725"/>
            <a:ext cx="10515600" cy="5081451"/>
          </a:xfrm>
        </p:spPr>
        <p:txBody>
          <a:bodyPr>
            <a:normAutofit fontScale="25000" lnSpcReduction="20000"/>
          </a:bodyPr>
          <a:lstStyle/>
          <a:p>
            <a:endParaRPr lang="en-GB" dirty="0"/>
          </a:p>
          <a:p>
            <a:r>
              <a:rPr lang="en-GB" sz="12800" b="1" dirty="0" smtClean="0"/>
              <a:t> We’ve adopted a  ‘World Café’ format</a:t>
            </a:r>
          </a:p>
          <a:p>
            <a:endParaRPr lang="en-GB" sz="12800" b="1" dirty="0"/>
          </a:p>
          <a:p>
            <a:r>
              <a:rPr lang="en-GB" sz="12800" b="1" dirty="0"/>
              <a:t>We have 5 different tables with 5 table leads from 5 different – </a:t>
            </a:r>
            <a:r>
              <a:rPr lang="en-GB" sz="12800" b="1" dirty="0" smtClean="0"/>
              <a:t>non-arts- unis </a:t>
            </a:r>
            <a:r>
              <a:rPr lang="en-GB" sz="12800" b="1" dirty="0"/>
              <a:t>and 5 different </a:t>
            </a:r>
            <a:r>
              <a:rPr lang="en-GB" sz="12800" b="1" dirty="0" smtClean="0"/>
              <a:t>creative arts </a:t>
            </a:r>
            <a:r>
              <a:rPr lang="en-GB" sz="12800" b="1" dirty="0"/>
              <a:t>[Art, Design, Music, Architecture, Film and TV]</a:t>
            </a:r>
          </a:p>
          <a:p>
            <a:r>
              <a:rPr lang="en-GB" sz="12800" b="1" dirty="0" smtClean="0"/>
              <a:t> </a:t>
            </a:r>
          </a:p>
          <a:p>
            <a:r>
              <a:rPr lang="en-GB" sz="12800" b="1" dirty="0" smtClean="0"/>
              <a:t>Round- </a:t>
            </a:r>
            <a:r>
              <a:rPr lang="en-GB" sz="12800" b="1" dirty="0"/>
              <a:t>table discussions based around discipline</a:t>
            </a:r>
            <a:r>
              <a:rPr lang="en-GB" sz="12800" b="1" dirty="0" smtClean="0"/>
              <a:t>: 2 x 25  </a:t>
            </a:r>
          </a:p>
          <a:p>
            <a:pPr marL="0" indent="0">
              <a:buNone/>
            </a:pPr>
            <a:r>
              <a:rPr lang="en-GB" sz="12800" b="1" dirty="0"/>
              <a:t> </a:t>
            </a:r>
            <a:r>
              <a:rPr lang="en-GB" sz="12800" b="1" dirty="0" smtClean="0"/>
              <a:t> </a:t>
            </a:r>
            <a:r>
              <a:rPr lang="en-GB" sz="12800" b="1" dirty="0" err="1" smtClean="0"/>
              <a:t>mins</a:t>
            </a:r>
            <a:r>
              <a:rPr lang="en-GB" sz="12800" b="1" dirty="0"/>
              <a:t> </a:t>
            </a:r>
            <a:r>
              <a:rPr lang="en-GB" sz="12800" b="1" dirty="0" smtClean="0"/>
              <a:t>[Appoint a scribe!].</a:t>
            </a:r>
          </a:p>
          <a:p>
            <a:pPr marL="0" indent="0">
              <a:buNone/>
            </a:pPr>
            <a:endParaRPr lang="en-GB" sz="12800" b="1" dirty="0" smtClean="0"/>
          </a:p>
          <a:p>
            <a:pPr marL="0" indent="0">
              <a:buNone/>
            </a:pPr>
            <a:r>
              <a:rPr lang="en-GB" sz="12800" b="1" dirty="0" smtClean="0"/>
              <a:t>+ Final </a:t>
            </a:r>
            <a:r>
              <a:rPr lang="en-GB" sz="12800" b="1" dirty="0"/>
              <a:t>plenary discussion (team and audience</a:t>
            </a:r>
            <a:r>
              <a:rPr lang="en-GB" sz="12800" b="1" dirty="0" smtClean="0"/>
              <a:t>):</a:t>
            </a:r>
          </a:p>
          <a:p>
            <a:pPr marL="0" indent="0">
              <a:buNone/>
            </a:pPr>
            <a:r>
              <a:rPr lang="en-GB" sz="9600" b="1" dirty="0"/>
              <a:t> </a:t>
            </a:r>
            <a:r>
              <a:rPr lang="en-GB" sz="9600" b="1" dirty="0" smtClean="0"/>
              <a:t>                                            </a:t>
            </a:r>
          </a:p>
          <a:p>
            <a:pPr marL="0" indent="0">
              <a:buNone/>
            </a:pPr>
            <a:r>
              <a:rPr lang="en-GB" sz="9600" b="1" dirty="0"/>
              <a:t> </a:t>
            </a:r>
            <a:r>
              <a:rPr lang="en-GB" sz="9600" b="1" dirty="0" smtClean="0"/>
              <a:t>                                                         [ use your tablecloths!] </a:t>
            </a:r>
          </a:p>
          <a:p>
            <a:endParaRPr lang="en-GB" b="1" dirty="0" smtClean="0"/>
          </a:p>
          <a:p>
            <a:endParaRPr lang="en-GB" dirty="0"/>
          </a:p>
          <a:p>
            <a:pPr marL="0" indent="0">
              <a:buNone/>
            </a:pPr>
            <a:endParaRPr lang="en-GB" dirty="0"/>
          </a:p>
          <a:p>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35886" y="219891"/>
            <a:ext cx="2329542" cy="2329542"/>
          </a:xfrm>
          <a:prstGeom prst="rect">
            <a:avLst/>
          </a:prstGeom>
        </p:spPr>
      </p:pic>
    </p:spTree>
    <p:extLst>
      <p:ext uri="{BB962C8B-B14F-4D97-AF65-F5344CB8AC3E}">
        <p14:creationId xmlns:p14="http://schemas.microsoft.com/office/powerpoint/2010/main" val="21629475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                         </a:t>
            </a:r>
            <a:r>
              <a:rPr lang="en-GB" sz="6000" b="1" dirty="0" smtClean="0">
                <a:latin typeface="+mn-lt"/>
              </a:rPr>
              <a:t>The </a:t>
            </a:r>
            <a:r>
              <a:rPr lang="en-GB" sz="6000" b="1" dirty="0" err="1">
                <a:latin typeface="+mn-lt"/>
              </a:rPr>
              <a:t>P</a:t>
            </a:r>
            <a:r>
              <a:rPr lang="en-GB" sz="6000" b="1" dirty="0" err="1" smtClean="0">
                <a:latin typeface="+mn-lt"/>
              </a:rPr>
              <a:t>adlet</a:t>
            </a:r>
            <a:endParaRPr lang="en-GB" sz="6000" b="1" dirty="0">
              <a:latin typeface="+mn-lt"/>
            </a:endParaRPr>
          </a:p>
        </p:txBody>
      </p:sp>
      <p:sp>
        <p:nvSpPr>
          <p:cNvPr id="3" name="Content Placeholder 2"/>
          <p:cNvSpPr>
            <a:spLocks noGrp="1"/>
          </p:cNvSpPr>
          <p:nvPr>
            <p:ph idx="1"/>
          </p:nvPr>
        </p:nvSpPr>
        <p:spPr/>
        <p:txBody>
          <a:bodyPr/>
          <a:lstStyle/>
          <a:p>
            <a:endParaRPr lang="en-GB" dirty="0" smtClean="0">
              <a:hlinkClick r:id="rId3"/>
            </a:endParaRPr>
          </a:p>
          <a:p>
            <a:r>
              <a:rPr lang="en-GB" dirty="0" smtClean="0">
                <a:hlinkClick r:id="rId3"/>
              </a:rPr>
              <a:t>https</a:t>
            </a:r>
            <a:r>
              <a:rPr lang="en-GB" dirty="0">
                <a:hlinkClick r:id="rId3"/>
              </a:rPr>
              <a:t>://padlet.com/annarolinska/eap_in_creative_disciplines</a:t>
            </a:r>
            <a:endParaRPr lang="en-GB" dirty="0" smtClean="0"/>
          </a:p>
          <a:p>
            <a:endParaRPr lang="en-GB" dirty="0"/>
          </a:p>
          <a:p>
            <a:r>
              <a:rPr lang="en-GB" sz="4000" i="1" dirty="0" smtClean="0"/>
              <a:t>Your contributions?</a:t>
            </a:r>
          </a:p>
          <a:p>
            <a:r>
              <a:rPr lang="en-GB" sz="4000" i="1" dirty="0" smtClean="0"/>
              <a:t>Your tablecloth comments?</a:t>
            </a:r>
          </a:p>
          <a:p>
            <a:r>
              <a:rPr lang="en-GB" sz="4000" i="1" dirty="0" smtClean="0"/>
              <a:t>Your resource suggestions? </a:t>
            </a:r>
          </a:p>
          <a:p>
            <a:endParaRPr lang="en-GB" i="1" dirty="0"/>
          </a:p>
        </p:txBody>
      </p:sp>
    </p:spTree>
    <p:extLst>
      <p:ext uri="{BB962C8B-B14F-4D97-AF65-F5344CB8AC3E}">
        <p14:creationId xmlns:p14="http://schemas.microsoft.com/office/powerpoint/2010/main" val="1352285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410</TotalTime>
  <Words>874</Words>
  <Application>Microsoft Office PowerPoint</Application>
  <PresentationFormat>Widescreen</PresentationFormat>
  <Paragraphs>159</Paragraphs>
  <Slides>16</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Bernard MT Condensed</vt:lpstr>
      <vt:lpstr>Calibri</vt:lpstr>
      <vt:lpstr>Calibri Light</vt:lpstr>
      <vt:lpstr>Office Theme</vt:lpstr>
      <vt:lpstr>  BALEAP 2019 LEEDS</vt:lpstr>
      <vt:lpstr>                  Today’s running order</vt:lpstr>
      <vt:lpstr>                             About Us</vt:lpstr>
      <vt:lpstr>PowerPoint Presentation</vt:lpstr>
      <vt:lpstr>Motivations…</vt:lpstr>
      <vt:lpstr>          </vt:lpstr>
      <vt:lpstr>         So, what do we mean by                                  ‘creative arts’?                              </vt:lpstr>
      <vt:lpstr>                              Workshop Format                               What happens now?          </vt:lpstr>
      <vt:lpstr>                         The Padlet</vt:lpstr>
      <vt:lpstr>                       Guiding Questions</vt:lpstr>
      <vt:lpstr>                             Table Hosts</vt:lpstr>
      <vt:lpstr>PowerPoint Presentation</vt:lpstr>
      <vt:lpstr>                            ROUND- UP</vt:lpstr>
      <vt:lpstr>What happens next….?</vt:lpstr>
      <vt:lpstr>PowerPoint Presentation</vt:lpstr>
      <vt:lpstr>                          Correspondence</vt:lpstr>
    </vt:vector>
  </TitlesOfParts>
  <Company>University of Edinburgh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Alison</dc:creator>
  <cp:lastModifiedBy>THOMAS Alison</cp:lastModifiedBy>
  <cp:revision>86</cp:revision>
  <dcterms:created xsi:type="dcterms:W3CDTF">2019-04-08T14:59:34Z</dcterms:created>
  <dcterms:modified xsi:type="dcterms:W3CDTF">2019-05-14T10:09:13Z</dcterms:modified>
</cp:coreProperties>
</file>