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8" r:id="rId2"/>
    <p:sldId id="297" r:id="rId3"/>
    <p:sldId id="256" r:id="rId4"/>
    <p:sldId id="298" r:id="rId5"/>
    <p:sldId id="280" r:id="rId6"/>
    <p:sldId id="304" r:id="rId7"/>
    <p:sldId id="308" r:id="rId8"/>
    <p:sldId id="300" r:id="rId9"/>
    <p:sldId id="301" r:id="rId10"/>
    <p:sldId id="305" r:id="rId11"/>
    <p:sldId id="307" r:id="rId12"/>
    <p:sldId id="302" r:id="rId13"/>
    <p:sldId id="283" r:id="rId14"/>
    <p:sldId id="296" r:id="rId15"/>
    <p:sldId id="290" r:id="rId16"/>
  </p:sldIdLst>
  <p:sldSz cx="9144000" cy="6858000" type="screen4x3"/>
  <p:notesSz cx="6669088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F37"/>
    <a:srgbClr val="9A1D2B"/>
    <a:srgbClr val="898989"/>
    <a:srgbClr val="5B5647"/>
    <a:srgbClr val="AAA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7B0502-096D-4A43-8621-C8576EBC70F1}" v="12" dt="2018-05-22T08:26:23.579"/>
    <p1510:client id="{4FD3E3FD-9DEC-488D-BC65-5F237C0527FF}" v="164" dt="2018-05-22T08:53:57.941"/>
    <p1510:client id="{3A5E8AAE-18C9-4F4E-B292-E04EA907B875}" v="42" dt="2018-05-22T08:45:26.704"/>
    <p1510:client id="{5B3247AC-37D6-42BC-A6C4-E1949BECCC81}" v="11" dt="2018-05-22T08:55:50.9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10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E34B72-7530-49F0-9FCF-9425BAE68531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1CF6A62-E2AB-45C6-9ED7-7EEA240AB9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7274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F42B0A-0F18-472A-BA25-B4C11332C7F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5188" y="739775"/>
            <a:ext cx="4938712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34C98FF-AE92-4136-AC35-F80305CF14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54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25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98FF-AE92-4136-AC35-F80305CF14A9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036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530FC9-752D-4B74-AD78-7DF639217507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055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530FC9-752D-4B74-AD78-7DF639217507}" type="slidenum">
              <a:rPr lang="en-GB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86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Different cognitive lenses, reflect different purposes for reading and provide a purpose to interact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err="1"/>
              <a:t>Furr</a:t>
            </a:r>
            <a:r>
              <a:rPr lang="en-GB"/>
              <a:t>, Yokohama City Uni, Japan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98FF-AE92-4136-AC35-F80305CF14A9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1325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Breakdown different approaches to texts and SS able to focus on just one, instead of all of them, and develop their ability to do each one</a:t>
            </a:r>
          </a:p>
          <a:p>
            <a:r>
              <a:rPr lang="en-GB"/>
              <a:t>4 texts – all SS do all roles, and later 1) choose and present own texts incorporating the different roles/perspectives 2) incorporate into redrafted coursework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98FF-AE92-4136-AC35-F80305CF14A9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062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530FC9-752D-4B74-AD78-7DF639217507}" type="slidenum">
              <a:rPr lang="en-GB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46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cs typeface="Calibri"/>
              </a:rPr>
              <a:t>% agree or strongly agree on </a:t>
            </a:r>
            <a:r>
              <a:rPr lang="en-GB" err="1">
                <a:cs typeface="Calibri"/>
              </a:rPr>
              <a:t>likert</a:t>
            </a:r>
            <a:r>
              <a:rPr lang="en-GB">
                <a:cs typeface="Calibri"/>
              </a:rPr>
              <a:t>  scale 1-5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C98FF-AE92-4136-AC35-F80305CF14A9}" type="slidenum">
              <a:rPr lang="en-GB" altLang="en-US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976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530FC9-752D-4B74-AD78-7DF639217507}" type="slidenum">
              <a:rPr lang="en-GB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5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44825"/>
            <a:ext cx="8640960" cy="14700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356992"/>
            <a:ext cx="864096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2729DA-4DB5-4AAC-926F-FC4D6E00D77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737F-2E93-4322-AAD1-96F892B9B649}" type="datetime4">
              <a:rPr lang="en-GB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34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114300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9"/>
            <a:ext cx="8640960" cy="3705275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4C4C59-0287-491D-A872-200ABB7773B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ED87E-4514-47AB-966A-FB8C7720561C}" type="datetime4">
              <a:rPr lang="en-GB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22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F128BB-2B31-4ECE-99E4-AE2B0CE65AB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6C935-78F3-4355-841F-3E94DCB67695}" type="datetime4">
              <a:rPr lang="en-GB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6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00E52B-BDE5-44C1-8CF5-952C1BFAF61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06A51-D44B-4DCA-801A-D856ED98F46C}" type="datetime4">
              <a:rPr lang="en-GB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9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68760"/>
            <a:ext cx="5486400" cy="41764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5225"/>
            <a:ext cx="5486400" cy="6549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030F03-0C3E-4A82-B8AF-0D59F910433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6044E-C26B-46AB-B50E-403B61DC5F69}" type="datetime4">
              <a:rPr lang="en-GB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69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778B6-AA32-48A8-8DA0-925AE2D9A32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3095-256B-4A72-8D0C-FA37EFDF4F5E}" type="datetime4">
              <a:rPr lang="en-GB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5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7" descr="logo-ltr.tif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750"/>
            <a:ext cx="1944688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250825" y="107950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50825" y="616585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11" descr="address.gif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6237288"/>
            <a:ext cx="14922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88" y="6246813"/>
            <a:ext cx="3867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1638" y="6251575"/>
            <a:ext cx="7207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fld id="{B9472D2E-7F94-4324-A7A7-42AC0E79EB0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" name="Date Placeholder 6"/>
          <p:cNvSpPr>
            <a:spLocks noGrp="1"/>
          </p:cNvSpPr>
          <p:nvPr>
            <p:ph type="dt" sz="half" idx="2"/>
          </p:nvPr>
        </p:nvSpPr>
        <p:spPr>
          <a:xfrm>
            <a:off x="6732588" y="620713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B0A2C33-D351-4CB0-9C86-91225F4F4859}" type="datetime4">
              <a:rPr lang="en-GB"/>
              <a:pPr>
                <a:defRPr/>
              </a:pPr>
              <a:t>05 June 2018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9A1D2B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BF2F37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567420"/>
            <a:ext cx="8640960" cy="2862587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r>
              <a:rPr lang="en-US"/>
              <a:t>BALEAP PIM</a:t>
            </a:r>
            <a:br>
              <a:rPr lang="en-US"/>
            </a:br>
            <a:br>
              <a:rPr lang="en-US"/>
            </a:br>
            <a:r>
              <a:rPr lang="en-US"/>
              <a:t>Talking about Texts: </a:t>
            </a:r>
            <a:br>
              <a:rPr lang="en-US"/>
            </a:br>
            <a:r>
              <a:rPr lang="en-US"/>
              <a:t>Using Reading and Listening Circles to provide students with a meaningful purpose to engage with texts in seminars and presentations. 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228" y="4869160"/>
            <a:ext cx="8640960" cy="816496"/>
          </a:xfrm>
        </p:spPr>
        <p:txBody>
          <a:bodyPr/>
          <a:lstStyle/>
          <a:p>
            <a:r>
              <a:rPr lang="en-GB"/>
              <a:t>Christine Lee and Elizabeth Allen</a:t>
            </a:r>
          </a:p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2729DA-4DB5-4AAC-926F-FC4D6E00D776}" type="slidenum">
              <a:rPr lang="en-GB" altLang="en-US" smtClean="0"/>
              <a:pPr/>
              <a:t>1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4CF7737F-2E93-4322-AAD1-96F892B9B649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75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78ABB-6030-4EA9-B2EC-D0A1C863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720080"/>
          </a:xfrm>
        </p:spPr>
        <p:txBody>
          <a:bodyPr>
            <a:normAutofit/>
          </a:bodyPr>
          <a:lstStyle/>
          <a:p>
            <a:r>
              <a:rPr lang="en-GB" altLang="en-US"/>
              <a:t>IFP: </a:t>
            </a:r>
            <a:r>
              <a:rPr lang="en-GB"/>
              <a:t>Reading and Listening Circles: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146EA-DB41-4F88-8ABD-27A7511A0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041362"/>
            <a:ext cx="8640960" cy="414947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Adapted roles:</a:t>
            </a:r>
          </a:p>
          <a:p>
            <a:r>
              <a:rPr lang="en-GB" sz="2800" b="1" dirty="0">
                <a:solidFill>
                  <a:schemeClr val="tx1"/>
                </a:solidFill>
              </a:rPr>
              <a:t>Language </a:t>
            </a:r>
            <a:r>
              <a:rPr lang="en-GB" sz="2800" b="1" i="1" dirty="0">
                <a:solidFill>
                  <a:srgbClr val="9A1D2B"/>
                </a:solidFill>
              </a:rPr>
              <a:t>and structure</a:t>
            </a:r>
            <a:r>
              <a:rPr lang="en-GB" sz="2800" b="1" dirty="0">
                <a:solidFill>
                  <a:schemeClr val="tx1"/>
                </a:solidFill>
              </a:rPr>
              <a:t>: </a:t>
            </a:r>
            <a:r>
              <a:rPr lang="en-GB" sz="2800" dirty="0">
                <a:solidFill>
                  <a:schemeClr val="tx1"/>
                </a:solidFill>
              </a:rPr>
              <a:t>vocab, </a:t>
            </a:r>
            <a:r>
              <a:rPr lang="en-GB" sz="2800" i="1" dirty="0">
                <a:solidFill>
                  <a:srgbClr val="C00000"/>
                </a:solidFill>
              </a:rPr>
              <a:t>coherence &amp; cohesion</a:t>
            </a:r>
            <a:r>
              <a:rPr lang="en-GB" sz="2800" dirty="0"/>
              <a:t> </a:t>
            </a:r>
            <a:endParaRPr lang="en-GB" sz="2800" dirty="0">
              <a:solidFill>
                <a:schemeClr val="tx1"/>
              </a:solidFill>
              <a:cs typeface="Calibri"/>
            </a:endParaRPr>
          </a:p>
          <a:p>
            <a:pPr indent="-342900"/>
            <a:r>
              <a:rPr lang="en-GB" sz="2800" b="1" dirty="0">
                <a:solidFill>
                  <a:schemeClr val="tx1"/>
                </a:solidFill>
              </a:rPr>
              <a:t>Context: </a:t>
            </a:r>
            <a:r>
              <a:rPr lang="en-GB" sz="2800" dirty="0">
                <a:solidFill>
                  <a:schemeClr val="tx1"/>
                </a:solidFill>
              </a:rPr>
              <a:t>author, </a:t>
            </a:r>
            <a:r>
              <a:rPr lang="en-GB" sz="2800" i="1" dirty="0">
                <a:solidFill>
                  <a:srgbClr val="C00000"/>
                </a:solidFill>
              </a:rPr>
              <a:t>references to other texts, counter-arguments, critiques</a:t>
            </a:r>
            <a:endParaRPr lang="en-GB" sz="2800">
              <a:solidFill>
                <a:srgbClr val="C00000"/>
              </a:solidFill>
              <a:cs typeface="Calibri"/>
            </a:endParaRPr>
          </a:p>
          <a:p>
            <a:pPr indent="-342900"/>
            <a:r>
              <a:rPr lang="en-GB" sz="2800" b="1" dirty="0">
                <a:solidFill>
                  <a:schemeClr val="tx1"/>
                </a:solidFill>
              </a:rPr>
              <a:t>Meaning: </a:t>
            </a:r>
            <a:r>
              <a:rPr lang="en-GB" sz="2800" dirty="0">
                <a:solidFill>
                  <a:schemeClr val="tx1"/>
                </a:solidFill>
              </a:rPr>
              <a:t>key points, audience, purpose, format, </a:t>
            </a:r>
            <a:r>
              <a:rPr lang="en-GB" sz="2800" i="1" dirty="0">
                <a:solidFill>
                  <a:srgbClr val="C00000"/>
                </a:solidFill>
              </a:rPr>
              <a:t>author’s stance, bias</a:t>
            </a:r>
            <a:r>
              <a:rPr lang="en-GB" sz="2800" i="1" dirty="0"/>
              <a:t> </a:t>
            </a:r>
            <a:r>
              <a:rPr lang="en-GB" sz="2800" dirty="0"/>
              <a:t> </a:t>
            </a:r>
            <a:endParaRPr lang="en-GB" sz="2800" dirty="0">
              <a:cs typeface="Calibri"/>
            </a:endParaRPr>
          </a:p>
          <a:p>
            <a:pPr indent="-342900"/>
            <a:r>
              <a:rPr lang="en-GB" sz="2800" b="1" dirty="0">
                <a:solidFill>
                  <a:schemeClr val="tx1"/>
                </a:solidFill>
              </a:rPr>
              <a:t>Visualisation: </a:t>
            </a:r>
            <a:r>
              <a:rPr lang="en-GB" sz="2800" dirty="0">
                <a:solidFill>
                  <a:schemeClr val="tx1"/>
                </a:solidFill>
              </a:rPr>
              <a:t>diagram/picture/mind map</a:t>
            </a:r>
            <a:endParaRPr lang="en-GB" sz="2800" dirty="0">
              <a:solidFill>
                <a:schemeClr val="tx1"/>
              </a:solidFill>
              <a:cs typeface="Calibri"/>
            </a:endParaRPr>
          </a:p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354CCA-3B27-4B78-A0FC-FAC2BCF166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D98B2-B7D7-4498-BD47-E0BCA72EE8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719ECA-6118-465D-9364-B7969A931C4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347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949E6-1973-4193-B413-0D7E62795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792088"/>
          </a:xfrm>
        </p:spPr>
        <p:txBody>
          <a:bodyPr/>
          <a:lstStyle/>
          <a:p>
            <a:r>
              <a:rPr lang="en-GB"/>
              <a:t>Students’ visualisation of the roles (IFP, 2017)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EF2F913-2BD0-4DEF-AA15-D033B77E13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1985" y="2196306"/>
            <a:ext cx="4860029" cy="370522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5A72D2-6D00-4518-9CD1-78FA3C5406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321F66-C347-427B-B578-88E2A538A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F3E8F7-5424-49FD-931E-F22B953195D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BC11D1-5918-4936-8DED-CEE5070794C2}"/>
              </a:ext>
            </a:extLst>
          </p:cNvPr>
          <p:cNvSpPr txBox="1"/>
          <p:nvPr/>
        </p:nvSpPr>
        <p:spPr>
          <a:xfrm>
            <a:off x="3793381" y="5901026"/>
            <a:ext cx="2277964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400" i="1" dirty="0"/>
              <a:t>IFP students 2017-18</a:t>
            </a:r>
          </a:p>
        </p:txBody>
      </p:sp>
    </p:spTree>
    <p:extLst>
      <p:ext uri="{BB962C8B-B14F-4D97-AF65-F5344CB8AC3E}">
        <p14:creationId xmlns:p14="http://schemas.microsoft.com/office/powerpoint/2010/main" val="1192076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680520"/>
          </a:xfrm>
        </p:spPr>
        <p:txBody>
          <a:bodyPr/>
          <a:lstStyle/>
          <a:p>
            <a:r>
              <a:rPr lang="en-GB" sz="2800" dirty="0"/>
              <a:t>Seminar discussion - each text from their perspective</a:t>
            </a:r>
            <a:r>
              <a:rPr lang="en-GB" sz="2800" dirty="0">
                <a:cs typeface="Calibri"/>
              </a:rPr>
              <a:t> and then</a:t>
            </a:r>
            <a:r>
              <a:rPr lang="en-GB" sz="2800" dirty="0"/>
              <a:t> synthesize 2 texts</a:t>
            </a:r>
            <a:endParaRPr lang="en-GB" sz="2800" dirty="0">
              <a:cs typeface="Calibri"/>
            </a:endParaRPr>
          </a:p>
          <a:p>
            <a:r>
              <a:rPr lang="en-GB" sz="2800" dirty="0"/>
              <a:t>Group presentation - a critical response of the 2 texts</a:t>
            </a:r>
            <a:endParaRPr lang="en-GB" sz="2800" dirty="0">
              <a:cs typeface="Calibri"/>
            </a:endParaRPr>
          </a:p>
          <a:p>
            <a:r>
              <a:rPr lang="en-GB" sz="2800" i="1" dirty="0"/>
              <a:t>Repeat for next 2 texts</a:t>
            </a:r>
            <a:endParaRPr lang="en-GB" sz="2800" i="1" dirty="0">
              <a:cs typeface="Calibri"/>
            </a:endParaRPr>
          </a:p>
          <a:p>
            <a:r>
              <a:rPr lang="en-GB" sz="2800" dirty="0"/>
              <a:t>Group synthesize all 4 texts &amp; the process - present as a poster: </a:t>
            </a:r>
            <a:endParaRPr lang="en-GB" sz="2800" dirty="0">
              <a:cs typeface="Calibri"/>
            </a:endParaRPr>
          </a:p>
          <a:p>
            <a:pPr lvl="1"/>
            <a:r>
              <a:rPr lang="en-GB" dirty="0"/>
              <a:t>What did we do?</a:t>
            </a:r>
            <a:endParaRPr lang="en-GB" dirty="0">
              <a:cs typeface="Calibri"/>
            </a:endParaRPr>
          </a:p>
          <a:p>
            <a:pPr lvl="1"/>
            <a:r>
              <a:rPr lang="en-GB" dirty="0"/>
              <a:t>What did we learn? </a:t>
            </a:r>
            <a:endParaRPr lang="en-GB" dirty="0">
              <a:cs typeface="Calibri"/>
            </a:endParaRPr>
          </a:p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47E2F6-FA96-4101-A872-17941505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60" cy="792088"/>
          </a:xfrm>
        </p:spPr>
        <p:txBody>
          <a:bodyPr/>
          <a:lstStyle/>
          <a:p>
            <a:r>
              <a:rPr lang="en-GB"/>
              <a:t>IFP: </a:t>
            </a:r>
            <a:r>
              <a:rPr lang="en-GB" altLang="en-US"/>
              <a:t>Reading and Listening Circles: </a:t>
            </a:r>
            <a:r>
              <a:rPr lang="en-GB"/>
              <a:t>Version 2</a:t>
            </a:r>
          </a:p>
        </p:txBody>
      </p:sp>
    </p:spTree>
    <p:extLst>
      <p:ext uri="{BB962C8B-B14F-4D97-AF65-F5344CB8AC3E}">
        <p14:creationId xmlns:p14="http://schemas.microsoft.com/office/powerpoint/2010/main" val="49924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F1A16-B7C1-45CF-A4A9-CB702AFB6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69" y="1008516"/>
            <a:ext cx="8630377" cy="544453"/>
          </a:xfrm>
        </p:spPr>
        <p:txBody>
          <a:bodyPr>
            <a:normAutofit fontScale="90000"/>
          </a:bodyPr>
          <a:lstStyle/>
          <a:p>
            <a:r>
              <a:rPr lang="en-GB"/>
              <a:t>Feedback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B49E8-6828-4801-8DBF-22C7E4939F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4A267-B2E7-4865-98C6-D623C2FE41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333701-1FD9-450C-A0BA-ACFC0B6D2F9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F5D8344-4757-4DBD-BB16-D16AB24F1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103" y="1550335"/>
            <a:ext cx="8769793" cy="2805119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>
                <a:cs typeface="Calibri"/>
              </a:rPr>
              <a:t>ADV</a:t>
            </a:r>
            <a:r>
              <a:rPr lang="en-GB" sz="2400" dirty="0">
                <a:cs typeface="Calibri"/>
              </a:rPr>
              <a:t> (24 students, 58% response rate)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R&amp;L Circles helped to develop: </a:t>
            </a:r>
          </a:p>
          <a:p>
            <a:pPr lvl="1"/>
            <a:r>
              <a:rPr lang="en-GB" sz="2400" dirty="0">
                <a:cs typeface="Calibri"/>
              </a:rPr>
              <a:t>Seminar skills: 72%</a:t>
            </a:r>
          </a:p>
          <a:p>
            <a:pPr lvl="1"/>
            <a:r>
              <a:rPr lang="en-GB" sz="2400" dirty="0">
                <a:cs typeface="Calibri"/>
              </a:rPr>
              <a:t>Presentation skills: 86% </a:t>
            </a:r>
          </a:p>
          <a:p>
            <a:pPr marL="0" indent="0">
              <a:buNone/>
            </a:pPr>
            <a:r>
              <a:rPr lang="en-GB" sz="2400" b="1" dirty="0">
                <a:cs typeface="Calibri"/>
              </a:rPr>
              <a:t>IFP</a:t>
            </a:r>
            <a:r>
              <a:rPr lang="en-GB" sz="2400" dirty="0">
                <a:cs typeface="Calibri"/>
              </a:rPr>
              <a:t> (39 students, 73% response rate)</a:t>
            </a: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R&amp;L Circles helped to develop: </a:t>
            </a:r>
            <a:endParaRPr lang="en-US" sz="2400" dirty="0">
              <a:cs typeface="Calibri"/>
            </a:endParaRPr>
          </a:p>
          <a:p>
            <a:pPr lvl="1"/>
            <a:r>
              <a:rPr lang="en-GB" sz="2400" dirty="0">
                <a:cs typeface="Calibri"/>
              </a:rPr>
              <a:t>Seminar skills: 74% </a:t>
            </a:r>
            <a:endParaRPr lang="en-US" sz="2400" dirty="0">
              <a:cs typeface="Calibri"/>
            </a:endParaRPr>
          </a:p>
          <a:p>
            <a:pPr lvl="1"/>
            <a:r>
              <a:rPr lang="en-GB" sz="2400" dirty="0">
                <a:cs typeface="Calibri"/>
              </a:rPr>
              <a:t>Presentation skills: 82%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r>
              <a:rPr lang="en-GB" sz="2400" i="1" dirty="0">
                <a:solidFill>
                  <a:srgbClr val="C00000"/>
                </a:solidFill>
                <a:cs typeface="Calibri"/>
              </a:rPr>
              <a:t>‘The role allocation of the Reading and Listening Circles made it possible for us to debate and argue more systematically’</a:t>
            </a:r>
            <a:r>
              <a:rPr lang="en-GB" sz="2400" dirty="0">
                <a:solidFill>
                  <a:srgbClr val="C00000"/>
                </a:solidFill>
                <a:cs typeface="Calibri"/>
              </a:rPr>
              <a:t> </a:t>
            </a:r>
            <a:r>
              <a:rPr lang="en-GB" sz="2400" dirty="0">
                <a:cs typeface="Calibri"/>
              </a:rPr>
              <a:t>(IFP, 2018) 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Tutors: positive, implementing it in other programmes e.g. PS 2018</a:t>
            </a: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317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D70A2-7810-40E0-8ECC-C6D64AFB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067347"/>
            <a:ext cx="8640960" cy="648072"/>
          </a:xfrm>
        </p:spPr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17F0F-833F-41CA-B864-99ABE6D95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16832"/>
            <a:ext cx="8640960" cy="4176464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/>
              <a:t>Daniels, H., 1994. </a:t>
            </a:r>
            <a:r>
              <a:rPr lang="en-US" sz="2000" i="1"/>
              <a:t>Literature circles: Voice and choice in the student-centered classroom</a:t>
            </a:r>
            <a:r>
              <a:rPr lang="en-US" sz="2000"/>
              <a:t>. Stenhouse Publishers.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/>
              <a:t>Daniels, H., 2002. </a:t>
            </a:r>
            <a:r>
              <a:rPr lang="en-US" sz="2000" i="1"/>
              <a:t>Literature circles: Voice and choice in book clubs and reading groups</a:t>
            </a:r>
            <a:r>
              <a:rPr lang="en-US" sz="2000"/>
              <a:t>. Stenhouse Publishers.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err="1"/>
              <a:t>Furr</a:t>
            </a:r>
            <a:r>
              <a:rPr lang="en-US" sz="2000"/>
              <a:t>, M., 2004. Literature circles for the EFL 	classroom. In </a:t>
            </a:r>
            <a:r>
              <a:rPr lang="en-US" sz="2000" i="1"/>
              <a:t>Proceedings of the 2003 TESOL Arabia Conference</a:t>
            </a:r>
            <a:r>
              <a:rPr lang="en-US" sz="2000"/>
              <a:t>. 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err="1"/>
              <a:t>Seburn</a:t>
            </a:r>
            <a:r>
              <a:rPr lang="en-US" sz="2000"/>
              <a:t>, T., 2016. </a:t>
            </a:r>
            <a:r>
              <a:rPr lang="en-US" sz="2000" i="1"/>
              <a:t>Academic reading circles</a:t>
            </a:r>
            <a:r>
              <a:rPr lang="en-US" sz="2000"/>
              <a:t>. </a:t>
            </a:r>
            <a:r>
              <a:rPr lang="en-US" sz="2000" err="1"/>
              <a:t>Createspace</a:t>
            </a:r>
            <a:r>
              <a:rPr lang="en-US" sz="2000"/>
              <a:t> Independent Publishing Platform.</a:t>
            </a:r>
          </a:p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F91882-1E60-47D5-A8ED-94A3EF7456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E8F811-926E-4E62-891B-3C1BB8073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14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398936-9839-4AAF-BDEF-D0E2AA97AFC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037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642350" cy="1030986"/>
          </a:xfrm>
        </p:spPr>
        <p:txBody>
          <a:bodyPr/>
          <a:lstStyle/>
          <a:p>
            <a:r>
              <a:rPr lang="en-GB" altLang="en-US" sz="3200"/>
              <a:t> </a:t>
            </a:r>
            <a:endParaRPr lang="en-GB" sz="320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42350" cy="4032448"/>
          </a:xfrm>
        </p:spPr>
        <p:txBody>
          <a:bodyPr/>
          <a:lstStyle/>
          <a:p>
            <a:endParaRPr lang="en-GB" altLang="en-US"/>
          </a:p>
          <a:p>
            <a:endParaRPr lang="en-GB" altLang="en-US"/>
          </a:p>
          <a:p>
            <a:pPr eaLnBrk="1" hangingPunct="1"/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FDDE3E-EA99-4B6C-B737-E85D0A27D43B}" type="slidenum">
              <a:rPr lang="en-GB" altLang="en-US">
                <a:solidFill>
                  <a:srgbClr val="898989"/>
                </a:solidFill>
              </a:rPr>
              <a:pPr eaLnBrk="1" hangingPunct="1"/>
              <a:t>15</a:t>
            </a:fld>
            <a:endParaRPr lang="en-GB" altLang="en-US">
              <a:solidFill>
                <a:srgbClr val="89898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2"/>
          </p:nvPr>
        </p:nvSpPr>
        <p:spPr bwMode="auto">
          <a:xfrm>
            <a:off x="6732588" y="62071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BF2F3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2FEE8E9-473D-4B9F-964F-F56A6E2540B2}" type="datetime4">
              <a:rPr lang="en-GB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05 June 2018</a:t>
            </a:fld>
            <a:endParaRPr lang="en-GB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1520" y="1484784"/>
            <a:ext cx="864235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/>
              <a:t>Thank you for listening</a:t>
            </a:r>
          </a:p>
          <a:p>
            <a:pPr algn="ctr"/>
            <a:endParaRPr lang="en-GB" altLang="en-US"/>
          </a:p>
          <a:p>
            <a:pPr algn="ctr"/>
            <a:r>
              <a:rPr lang="en-GB" altLang="en-US"/>
              <a:t>Questions?</a:t>
            </a:r>
          </a:p>
          <a:p>
            <a:pPr algn="ctr"/>
            <a:endParaRPr lang="en-GB" altLang="en-US"/>
          </a:p>
          <a:p>
            <a:pPr algn="ctr"/>
            <a:r>
              <a:rPr lang="en-GB" altLang="en-US"/>
              <a:t>mlcpl@bristol.ac.uk (Christine Lee)</a:t>
            </a:r>
          </a:p>
          <a:p>
            <a:pPr algn="ctr"/>
            <a:r>
              <a:rPr lang="en-GB" altLang="en-US"/>
              <a:t>Elizabeth.Allen@bristol.ac.uk</a:t>
            </a:r>
          </a:p>
          <a:p>
            <a:pPr algn="ctr"/>
            <a:r>
              <a:rPr lang="en-GB" altLang="en-US"/>
              <a:t>@</a:t>
            </a:r>
            <a:r>
              <a:rPr lang="en-GB" altLang="en-US" err="1"/>
              <a:t>EAllenUoB</a:t>
            </a:r>
            <a:endParaRPr lang="en-US" altLang="en-US"/>
          </a:p>
          <a:p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5546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48C71-23E2-4298-9147-7F801BC31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0F671-5130-4711-9E65-D39EB68EE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  <a:p>
            <a:r>
              <a:rPr lang="en-GB" dirty="0">
                <a:cs typeface="Calibri"/>
              </a:rPr>
              <a:t>Why did we use Reading and Listening Circles?</a:t>
            </a:r>
            <a:endParaRPr lang="en-GB" dirty="0"/>
          </a:p>
          <a:p>
            <a:r>
              <a:rPr lang="en-GB" dirty="0"/>
              <a:t>What are they?</a:t>
            </a:r>
            <a:endParaRPr lang="en-GB" dirty="0">
              <a:cs typeface="Calibri"/>
            </a:endParaRPr>
          </a:p>
          <a:p>
            <a:r>
              <a:rPr lang="en-GB" dirty="0"/>
              <a:t>How do they help students to talk about texts?</a:t>
            </a:r>
            <a:endParaRPr lang="en-GB" dirty="0">
              <a:cs typeface="Calibri"/>
            </a:endParaRPr>
          </a:p>
          <a:p>
            <a:r>
              <a:rPr lang="en-GB" dirty="0"/>
              <a:t>What do tutors and students think?  </a:t>
            </a:r>
            <a:endParaRPr lang="en-GB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3D76F-5BE1-4CD7-82EA-7F66C846DD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FF63E-91F0-4154-BD2E-2CED989556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14CDC8-44E1-49F5-9DBE-E9D7E2149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08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77812" y="803275"/>
            <a:ext cx="8642350" cy="1030986"/>
          </a:xfrm>
        </p:spPr>
        <p:txBody>
          <a:bodyPr/>
          <a:lstStyle/>
          <a:p>
            <a:r>
              <a:rPr lang="en-GB" altLang="en-US" sz="3200" dirty="0"/>
              <a:t>Advanced English Language Skills (ADV)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642350" cy="39456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UG, 1 term, 20 credits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Erasmus and Study Abroad</a:t>
            </a:r>
            <a:endParaRPr lang="en-GB" altLang="en-US" sz="2800" dirty="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Theme: Roots and Routes</a:t>
            </a:r>
            <a:endParaRPr lang="en-GB" altLang="en-US" sz="2800" dirty="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Reading and listening texts on culture and language</a:t>
            </a:r>
            <a:endParaRPr lang="en-GB" altLang="en-US" sz="2800" dirty="0">
              <a:cs typeface="Calibri"/>
            </a:endParaRPr>
          </a:p>
          <a:p>
            <a:r>
              <a:rPr lang="en-GB" altLang="en-US" sz="2800" dirty="0"/>
              <a:t>	 - Redrafted coursework on the theme</a:t>
            </a:r>
            <a:endParaRPr lang="en-GB" altLang="en-US" sz="2800" dirty="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But… students were not engaging with the texts </a:t>
            </a:r>
            <a:endParaRPr lang="en-GB" altLang="en-US" sz="2800" dirty="0">
              <a:cs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FDDE3E-EA99-4B6C-B737-E85D0A27D43B}" type="slidenum">
              <a:rPr lang="en-GB" altLang="en-US">
                <a:solidFill>
                  <a:srgbClr val="898989"/>
                </a:solidFill>
              </a:rPr>
              <a:pPr eaLnBrk="1" hangingPunct="1"/>
              <a:t>3</a:t>
            </a:fld>
            <a:endParaRPr lang="en-GB" altLang="en-US">
              <a:solidFill>
                <a:srgbClr val="89898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2"/>
          </p:nvPr>
        </p:nvSpPr>
        <p:spPr bwMode="auto">
          <a:xfrm>
            <a:off x="6732588" y="62071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BF2F3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2FEE8E9-473D-4B9F-964F-F56A6E2540B2}" type="datetime4">
              <a:rPr lang="en-GB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05 June 2018</a:t>
            </a:fld>
            <a:endParaRPr lang="en-GB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77812" y="803275"/>
            <a:ext cx="8642350" cy="1030986"/>
          </a:xfrm>
        </p:spPr>
        <p:txBody>
          <a:bodyPr/>
          <a:lstStyle/>
          <a:p>
            <a:r>
              <a:rPr lang="en-GB" altLang="en-US" sz="3200" dirty="0"/>
              <a:t>ADV Skills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642350" cy="3945642"/>
          </a:xfrm>
        </p:spPr>
        <p:txBody>
          <a:bodyPr/>
          <a:lstStyle/>
          <a:p>
            <a:r>
              <a:rPr lang="en-GB" altLang="en-US" sz="2800" dirty="0"/>
              <a:t>Reading and Listening Circles introduced 2016-17</a:t>
            </a:r>
          </a:p>
          <a:p>
            <a:endParaRPr lang="en-GB" altLang="en-US" sz="2800"/>
          </a:p>
          <a:p>
            <a:r>
              <a:rPr lang="en-GB" altLang="en-US" sz="2800" dirty="0"/>
              <a:t>Much higher engagement with texts – increased engagement in seminars  	deeper understanding - evidenced in assessed presentations &amp; coursework</a:t>
            </a:r>
            <a:r>
              <a:rPr lang="en-GB" altLang="en-US" sz="2800" dirty="0">
                <a:cs typeface="Calibri"/>
              </a:rPr>
              <a:t> </a:t>
            </a:r>
            <a:endParaRPr lang="en-GB" altLang="en-US" sz="2800" dirty="0"/>
          </a:p>
          <a:p>
            <a:endParaRPr lang="en-GB" altLang="en-US" sz="2800"/>
          </a:p>
          <a:p>
            <a:r>
              <a:rPr lang="en-GB" altLang="en-US" sz="2800" dirty="0"/>
              <a:t>What are Reading and Listening Circles?</a:t>
            </a:r>
            <a:endParaRPr lang="en-GB" altLang="en-US" sz="2800" dirty="0">
              <a:cs typeface="Calibri"/>
            </a:endParaRPr>
          </a:p>
          <a:p>
            <a:endParaRPr lang="en-GB" altLang="en-US" sz="28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/>
          </a:p>
          <a:p>
            <a:pPr eaLnBrk="1" hangingPunct="1"/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FDDE3E-EA99-4B6C-B737-E85D0A27D43B}" type="slidenum">
              <a:rPr lang="en-GB" altLang="en-US">
                <a:solidFill>
                  <a:srgbClr val="898989"/>
                </a:solidFill>
              </a:rPr>
              <a:pPr eaLnBrk="1" hangingPunct="1"/>
              <a:t>4</a:t>
            </a:fld>
            <a:endParaRPr lang="en-GB" altLang="en-US">
              <a:solidFill>
                <a:srgbClr val="89898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2"/>
          </p:nvPr>
        </p:nvSpPr>
        <p:spPr bwMode="auto">
          <a:xfrm>
            <a:off x="6732588" y="62071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BF2F3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2FEE8E9-473D-4B9F-964F-F56A6E2540B2}" type="datetime4">
              <a:rPr lang="en-GB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05 June 2018</a:t>
            </a:fld>
            <a:endParaRPr lang="en-GB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ED6C753-EF48-4344-8EEB-66965C9989C1}"/>
              </a:ext>
            </a:extLst>
          </p:cNvPr>
          <p:cNvSpPr/>
          <p:nvPr/>
        </p:nvSpPr>
        <p:spPr>
          <a:xfrm>
            <a:off x="4259839" y="3645025"/>
            <a:ext cx="488476" cy="1540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96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78510"/>
            <a:ext cx="8640960" cy="4968552"/>
          </a:xfrm>
        </p:spPr>
        <p:txBody>
          <a:bodyPr/>
          <a:lstStyle/>
          <a:p>
            <a:r>
              <a:rPr lang="en-GB" sz="2400"/>
              <a:t>High school students, USA, ‘book club’:</a:t>
            </a:r>
          </a:p>
          <a:p>
            <a:r>
              <a:rPr lang="en-GB" sz="2400" b="1"/>
              <a:t>Each student has a role </a:t>
            </a:r>
            <a:r>
              <a:rPr lang="en-GB" sz="2400"/>
              <a:t>e.g. </a:t>
            </a:r>
            <a:r>
              <a:rPr lang="en-GB" sz="2400">
                <a:solidFill>
                  <a:schemeClr val="tx1"/>
                </a:solidFill>
              </a:rPr>
              <a:t>Connector, Questioner, Passage Master, Illustrator</a:t>
            </a:r>
          </a:p>
          <a:p>
            <a:r>
              <a:rPr lang="en-GB" sz="2400">
                <a:solidFill>
                  <a:schemeClr val="tx1"/>
                </a:solidFill>
              </a:rPr>
              <a:t>Later, roles evolved into to ‘</a:t>
            </a:r>
            <a:r>
              <a:rPr lang="en-GB" sz="2400" b="1">
                <a:solidFill>
                  <a:schemeClr val="tx1"/>
                </a:solidFill>
              </a:rPr>
              <a:t>reading logs’ </a:t>
            </a:r>
            <a:r>
              <a:rPr lang="en-GB" sz="2400">
                <a:solidFill>
                  <a:schemeClr val="tx1"/>
                </a:solidFill>
              </a:rPr>
              <a:t>(2002)</a:t>
            </a:r>
          </a:p>
          <a:p>
            <a:pPr marL="0" indent="0">
              <a:buNone/>
            </a:pPr>
            <a:endParaRPr lang="en-GB" sz="2400"/>
          </a:p>
          <a:p>
            <a:endParaRPr lang="en-GB" sz="2600"/>
          </a:p>
          <a:p>
            <a:r>
              <a:rPr lang="en-GB" sz="2400"/>
              <a:t>Adapted roles, included </a:t>
            </a:r>
            <a:r>
              <a:rPr lang="en-GB" sz="2400" b="1" i="1"/>
              <a:t>Culture Collector</a:t>
            </a:r>
          </a:p>
          <a:p>
            <a:pPr marL="0" indent="0">
              <a:buNone/>
            </a:pPr>
            <a:endParaRPr lang="en-GB" sz="2600"/>
          </a:p>
          <a:p>
            <a:pPr marL="0" indent="0">
              <a:buNone/>
            </a:pPr>
            <a:endParaRPr lang="en-GB" sz="2600"/>
          </a:p>
          <a:p>
            <a:r>
              <a:rPr lang="en-GB" sz="2600"/>
              <a:t> </a:t>
            </a:r>
            <a:r>
              <a:rPr lang="en-GB" sz="2400"/>
              <a:t>Adapted roles, included </a:t>
            </a:r>
            <a:r>
              <a:rPr lang="en-GB" sz="2400" b="1" i="1" err="1"/>
              <a:t>Contextualiser</a:t>
            </a:r>
            <a:r>
              <a:rPr lang="en-GB" sz="2400" b="1" i="1"/>
              <a:t> </a:t>
            </a:r>
            <a:r>
              <a:rPr lang="en-GB" sz="2400" i="1"/>
              <a:t>(research in the text) </a:t>
            </a:r>
          </a:p>
          <a:p>
            <a:pPr marL="0" indent="0">
              <a:buNone/>
            </a:pPr>
            <a:r>
              <a:rPr lang="en-GB" sz="2600"/>
              <a:t> </a:t>
            </a:r>
          </a:p>
          <a:p>
            <a:pPr marL="0" indent="0">
              <a:buNone/>
            </a:pPr>
            <a:endParaRPr lang="en-GB" sz="2600"/>
          </a:p>
          <a:p>
            <a:pPr marL="0" indent="0">
              <a:buNone/>
            </a:pPr>
            <a:endParaRPr lang="en-GB" sz="2600"/>
          </a:p>
          <a:p>
            <a:pPr marL="0" indent="0">
              <a:buNone/>
            </a:pPr>
            <a:endParaRPr lang="en-GB" sz="26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9717B62-C11F-4264-BBF2-9CD7DF1BE36B}"/>
              </a:ext>
            </a:extLst>
          </p:cNvPr>
          <p:cNvSpPr txBox="1">
            <a:spLocks/>
          </p:cNvSpPr>
          <p:nvPr/>
        </p:nvSpPr>
        <p:spPr bwMode="auto">
          <a:xfrm>
            <a:off x="323528" y="1059401"/>
            <a:ext cx="864096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9A1D2B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buNone/>
            </a:pPr>
            <a:r>
              <a:rPr lang="en-GB" sz="2800"/>
              <a:t>Literature Circles (Daniels, 1994, 2002)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3172AF7-1821-4AC4-A517-13B0A8893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56992"/>
            <a:ext cx="8640960" cy="738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/>
              <a:t>Literature Circles for EFL (</a:t>
            </a:r>
            <a:r>
              <a:rPr lang="en-GB" sz="2800" err="1"/>
              <a:t>Furr</a:t>
            </a:r>
            <a:r>
              <a:rPr lang="en-GB" sz="2800"/>
              <a:t>, 2004)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129134-44B3-4D95-BCAC-D899AA82D86E}"/>
              </a:ext>
            </a:extLst>
          </p:cNvPr>
          <p:cNvSpPr txBox="1">
            <a:spLocks/>
          </p:cNvSpPr>
          <p:nvPr/>
        </p:nvSpPr>
        <p:spPr bwMode="auto">
          <a:xfrm>
            <a:off x="323528" y="4819450"/>
            <a:ext cx="864096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9A1D2B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9A1D2B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/>
              <a:t>Academic Reading Circles (</a:t>
            </a:r>
            <a:r>
              <a:rPr lang="en-GB" sz="2800" err="1"/>
              <a:t>Seburn</a:t>
            </a:r>
            <a:r>
              <a:rPr lang="en-GB" sz="2800"/>
              <a:t>, 2016)</a:t>
            </a:r>
          </a:p>
        </p:txBody>
      </p:sp>
    </p:spTree>
    <p:extLst>
      <p:ext uri="{BB962C8B-B14F-4D97-AF65-F5344CB8AC3E}">
        <p14:creationId xmlns:p14="http://schemas.microsoft.com/office/powerpoint/2010/main" val="293181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78ABB-6030-4EA9-B2EC-D0A1C863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720080"/>
          </a:xfrm>
        </p:spPr>
        <p:txBody>
          <a:bodyPr/>
          <a:lstStyle/>
          <a:p>
            <a:r>
              <a:rPr lang="en-GB"/>
              <a:t>ADV: Reading and Listening Circles: Version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146EA-DB41-4F88-8ABD-27A7511A0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041362"/>
            <a:ext cx="8640960" cy="4051934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Adapted roles (reduced to 4):</a:t>
            </a:r>
          </a:p>
          <a:p>
            <a:pPr marL="400050" lvl="1" indent="0">
              <a:buNone/>
            </a:pPr>
            <a:r>
              <a:rPr lang="en-GB" b="1" i="1" dirty="0"/>
              <a:t>Language</a:t>
            </a:r>
            <a:r>
              <a:rPr lang="en-GB" b="1" dirty="0">
                <a:solidFill>
                  <a:schemeClr val="tx1"/>
                </a:solidFill>
              </a:rPr>
              <a:t> </a:t>
            </a:r>
            <a:r>
              <a:rPr lang="en-GB" dirty="0">
                <a:solidFill>
                  <a:schemeClr val="tx1"/>
                </a:solidFill>
              </a:rPr>
              <a:t>  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marL="400050" lvl="1" indent="0">
              <a:buNone/>
            </a:pPr>
            <a:r>
              <a:rPr lang="en-GB" b="1" i="1" dirty="0"/>
              <a:t>Context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marL="400050" lvl="1" indent="0">
              <a:buNone/>
            </a:pPr>
            <a:r>
              <a:rPr lang="en-GB" b="1" i="1" dirty="0"/>
              <a:t>Meaning </a:t>
            </a:r>
            <a:endParaRPr lang="en-GB" i="1">
              <a:cs typeface="Calibri"/>
            </a:endParaRPr>
          </a:p>
          <a:p>
            <a:pPr marL="400050" lvl="1" indent="0">
              <a:buNone/>
            </a:pPr>
            <a:r>
              <a:rPr lang="en-GB" b="1" i="1" dirty="0"/>
              <a:t>Visualisation</a:t>
            </a:r>
            <a:r>
              <a:rPr lang="en-GB" sz="2400" b="1" i="1" dirty="0">
                <a:solidFill>
                  <a:schemeClr val="tx1"/>
                </a:solidFill>
              </a:rPr>
              <a:t> </a:t>
            </a:r>
            <a:endParaRPr lang="en-GB" sz="240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GB" sz="2800" dirty="0"/>
              <a:t>4 texts: </a:t>
            </a:r>
            <a:r>
              <a:rPr lang="en-GB" sz="2800" b="1" dirty="0">
                <a:solidFill>
                  <a:srgbClr val="C00000"/>
                </a:solidFill>
              </a:rPr>
              <a:t>2 listening</a:t>
            </a:r>
            <a:r>
              <a:rPr lang="en-GB" sz="2800" dirty="0"/>
              <a:t>, 2 reading</a:t>
            </a:r>
            <a:endParaRPr lang="en-GB" sz="2800" dirty="0">
              <a:cs typeface="Calibri"/>
            </a:endParaRPr>
          </a:p>
          <a:p>
            <a:pPr marL="0" indent="0">
              <a:buNone/>
            </a:pPr>
            <a:r>
              <a:rPr lang="en-GB" sz="2800" dirty="0">
                <a:cs typeface="Calibri"/>
              </a:rPr>
              <a:t>4-week cycle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354CCA-3B27-4B78-A0FC-FAC2BCF166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D98B2-B7D7-4498-BD47-E0BCA72EE8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719ECA-6118-465D-9364-B7969A931C4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004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F0F0F-4515-4979-AEB1-76C52F01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06487"/>
            <a:ext cx="8640960" cy="1026369"/>
          </a:xfrm>
        </p:spPr>
        <p:txBody>
          <a:bodyPr>
            <a:normAutofit fontScale="90000"/>
          </a:bodyPr>
          <a:lstStyle/>
          <a:p>
            <a:br>
              <a:rPr lang="en-GB"/>
            </a:br>
            <a:r>
              <a:rPr lang="en-GB"/>
              <a:t>ADV: Example visualization </a:t>
            </a:r>
            <a:br>
              <a:rPr lang="en-GB"/>
            </a:b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2DF1AD-E448-4B9C-AD58-8F87E55B78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795A3-FAE7-40D7-8057-CB3B795DEC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4C4C59-0287-491D-A872-200ABB7773B5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D936EA-176B-4019-8F5A-EC602D3912A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  <p:pic>
        <p:nvPicPr>
          <p:cNvPr id="8" name="Picture 8" descr="A close up of a map&#10;&#10;Description generated with high confidence">
            <a:extLst>
              <a:ext uri="{FF2B5EF4-FFF2-40B4-BE49-F238E27FC236}">
                <a16:creationId xmlns:a16="http://schemas.microsoft.com/office/drawing/2014/main" id="{CF195B48-E864-4579-8B38-5F80F93049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050" y="1792974"/>
            <a:ext cx="7895485" cy="430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8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77812" y="803275"/>
            <a:ext cx="8642350" cy="1030986"/>
          </a:xfrm>
        </p:spPr>
        <p:txBody>
          <a:bodyPr/>
          <a:lstStyle/>
          <a:p>
            <a:r>
              <a:rPr lang="en-GB" altLang="en-US" sz="3200"/>
              <a:t>International Foundation Programme (IFP)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642350" cy="4104456"/>
          </a:xfrm>
        </p:spPr>
        <p:txBody>
          <a:bodyPr/>
          <a:lstStyle/>
          <a:p>
            <a:r>
              <a:rPr lang="en-GB" altLang="en-US" sz="2800" b="1" dirty="0"/>
              <a:t>Accelerated Text Response</a:t>
            </a:r>
            <a:endParaRPr lang="en-GB" altLang="en-US" sz="2800" b="1" dirty="0">
              <a:cs typeface="Calibri"/>
            </a:endParaRPr>
          </a:p>
          <a:p>
            <a:r>
              <a:rPr lang="en-GB" altLang="en-US" sz="2800" dirty="0"/>
              <a:t>High level English </a:t>
            </a:r>
            <a:endParaRPr lang="en-GB" altLang="en-US" sz="2800" dirty="0">
              <a:cs typeface="Calibri"/>
            </a:endParaRPr>
          </a:p>
          <a:p>
            <a:r>
              <a:rPr lang="en-GB" altLang="en-US" sz="2800" dirty="0"/>
              <a:t>Poor engagement with texts in seminars &amp; presentations: </a:t>
            </a:r>
            <a:endParaRPr lang="en-GB" altLang="en-US" sz="2800" dirty="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Synthesizing ideas </a:t>
            </a:r>
            <a:endParaRPr lang="en-GB" altLang="en-US" sz="2800" dirty="0"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800" dirty="0"/>
              <a:t>Critically evaluating ideas</a:t>
            </a:r>
            <a:endParaRPr lang="en-GB" altLang="en-US" sz="2800" dirty="0">
              <a:cs typeface="Calibri"/>
            </a:endParaRPr>
          </a:p>
          <a:p>
            <a:endParaRPr lang="en-GB" altLang="en-US" sz="2800" dirty="0"/>
          </a:p>
          <a:p>
            <a:r>
              <a:rPr lang="en-GB" altLang="en-US" sz="2800" dirty="0"/>
              <a:t>Reading and Listening Circles introduced 2017-18</a:t>
            </a:r>
            <a:endParaRPr lang="en-GB" dirty="0"/>
          </a:p>
          <a:p>
            <a:endParaRPr lang="en-GB" altLang="en-US" sz="28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2800"/>
          </a:p>
          <a:p>
            <a:pPr eaLnBrk="1" hangingPunct="1"/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FDDE3E-EA99-4B6C-B737-E85D0A27D43B}" type="slidenum">
              <a:rPr lang="en-GB" altLang="en-US">
                <a:solidFill>
                  <a:srgbClr val="898989"/>
                </a:solidFill>
              </a:rPr>
              <a:pPr eaLnBrk="1" hangingPunct="1"/>
              <a:t>8</a:t>
            </a:fld>
            <a:endParaRPr lang="en-GB" altLang="en-US">
              <a:solidFill>
                <a:srgbClr val="89898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2"/>
          </p:nvPr>
        </p:nvSpPr>
        <p:spPr bwMode="auto">
          <a:xfrm>
            <a:off x="6732588" y="62071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BF2F3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2FEE8E9-473D-4B9F-964F-F56A6E2540B2}" type="datetime4">
              <a:rPr lang="en-GB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05 June 2018</a:t>
            </a:fld>
            <a:endParaRPr lang="en-GB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8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7E2F6-FA96-4101-A872-17941505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80728"/>
            <a:ext cx="8640960" cy="936104"/>
          </a:xfrm>
        </p:spPr>
        <p:txBody>
          <a:bodyPr/>
          <a:lstStyle/>
          <a:p>
            <a:r>
              <a:rPr lang="en-GB" altLang="en-US"/>
              <a:t>IFP: Reading and Listening Circles: </a:t>
            </a:r>
            <a:r>
              <a:rPr lang="en-GB"/>
              <a:t>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B1971-FF78-4386-93B0-0C0C37CC5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464496"/>
          </a:xfrm>
        </p:spPr>
        <p:txBody>
          <a:bodyPr/>
          <a:lstStyle/>
          <a:p>
            <a:pPr marL="0" indent="0">
              <a:buNone/>
            </a:pPr>
            <a:r>
              <a:rPr lang="en-GB" sz="2800"/>
              <a:t>Process:</a:t>
            </a:r>
          </a:p>
          <a:p>
            <a:r>
              <a:rPr lang="en-GB" sz="2800"/>
              <a:t>Each student finds 2 academic texts related to their discipline: 1 written + 1 oral </a:t>
            </a:r>
          </a:p>
          <a:p>
            <a:r>
              <a:rPr lang="en-GB" sz="2800"/>
              <a:t>Students justify text selection to their group</a:t>
            </a:r>
          </a:p>
          <a:p>
            <a:r>
              <a:rPr lang="en-GB" sz="2800"/>
              <a:t>Group selects 4 of the 8 texts with similar themes:</a:t>
            </a:r>
          </a:p>
          <a:p>
            <a:pPr lvl="1"/>
            <a:r>
              <a:rPr lang="en-GB"/>
              <a:t>Theme 1: reading x1, listening x1</a:t>
            </a:r>
          </a:p>
          <a:p>
            <a:pPr lvl="1"/>
            <a:r>
              <a:rPr lang="en-GB"/>
              <a:t>Theme 2: reading x1, listening x1</a:t>
            </a:r>
          </a:p>
          <a:p>
            <a:r>
              <a:rPr lang="en-GB" sz="2800"/>
              <a:t>Allocate 4 roles (1 for each text) and prepare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B80DB2-F9C5-4B51-A158-2459584125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35844-57D7-4F16-A760-120FCA5566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err="1"/>
              <a:t>i</a:t>
            </a:r>
            <a:fld id="{0E4C4C59-0287-491D-A872-200ABB7773B5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BB697F-528B-409F-9EB9-F6507CE2184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F5ED87E-4514-47AB-966A-FB8C7720561C}" type="datetime4">
              <a:rPr lang="en-GB" smtClean="0"/>
              <a:pPr>
                <a:defRPr/>
              </a:pPr>
              <a:t>05 June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218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On-screen Show (4:3)</PresentationFormat>
  <Paragraphs>147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 BALEAP PIM  Talking about Texts:  Using Reading and Listening Circles to provide students with a meaningful purpose to engage with texts in seminars and presentations. </vt:lpstr>
      <vt:lpstr>Overview</vt:lpstr>
      <vt:lpstr>Advanced English Language Skills (ADV)</vt:lpstr>
      <vt:lpstr>ADV Skills</vt:lpstr>
      <vt:lpstr>Literature Circles for EFL (Furr, 2004)</vt:lpstr>
      <vt:lpstr>ADV: Reading and Listening Circles: Version 1 </vt:lpstr>
      <vt:lpstr> ADV: Example visualization  </vt:lpstr>
      <vt:lpstr>International Foundation Programme (IFP)</vt:lpstr>
      <vt:lpstr>IFP: Reading and Listening Circles: Version 2</vt:lpstr>
      <vt:lpstr>IFP: Reading and Listening Circles: Version 2</vt:lpstr>
      <vt:lpstr>Students’ visualisation of the roles (IFP, 2017)</vt:lpstr>
      <vt:lpstr>IFP: Reading and Listening Circles: Version 2</vt:lpstr>
      <vt:lpstr>Feedback</vt:lpstr>
      <vt:lpstr>References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TEFL – Session 2</dc:title>
  <dc:creator>E Allen</dc:creator>
  <cp:lastModifiedBy>Elizabeth Allen</cp:lastModifiedBy>
  <cp:revision>25</cp:revision>
  <dcterms:modified xsi:type="dcterms:W3CDTF">2018-06-05T14:36:58Z</dcterms:modified>
</cp:coreProperties>
</file>