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476" r:id="rId2"/>
    <p:sldId id="449" r:id="rId3"/>
    <p:sldId id="477" r:id="rId4"/>
    <p:sldId id="271" r:id="rId5"/>
    <p:sldId id="474" r:id="rId6"/>
    <p:sldId id="475" r:id="rId7"/>
    <p:sldId id="360" r:id="rId8"/>
    <p:sldId id="452" r:id="rId9"/>
    <p:sldId id="453" r:id="rId10"/>
    <p:sldId id="479" r:id="rId11"/>
    <p:sldId id="459" r:id="rId12"/>
    <p:sldId id="456" r:id="rId13"/>
    <p:sldId id="457" r:id="rId14"/>
    <p:sldId id="466" r:id="rId15"/>
    <p:sldId id="467" r:id="rId16"/>
    <p:sldId id="468" r:id="rId17"/>
    <p:sldId id="480" r:id="rId18"/>
    <p:sldId id="441" r:id="rId1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74" autoAdjust="0"/>
    <p:restoredTop sz="78330" autoAdjust="0"/>
  </p:normalViewPr>
  <p:slideViewPr>
    <p:cSldViewPr>
      <p:cViewPr>
        <p:scale>
          <a:sx n="125" d="100"/>
          <a:sy n="125" d="100"/>
        </p:scale>
        <p:origin x="-1368" y="7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Sheet1!$A$176:$A$181</c:f>
              <c:strCache>
                <c:ptCount val="6"/>
                <c:pt idx="0">
                  <c:v>Chinese</c:v>
                </c:pt>
                <c:pt idx="1">
                  <c:v>Arabic</c:v>
                </c:pt>
                <c:pt idx="2">
                  <c:v>SE Asia</c:v>
                </c:pt>
                <c:pt idx="3">
                  <c:v>India </c:v>
                </c:pt>
                <c:pt idx="4">
                  <c:v>Pakistan</c:v>
                </c:pt>
                <c:pt idx="5">
                  <c:v>Africa</c:v>
                </c:pt>
              </c:strCache>
            </c:strRef>
          </c:cat>
          <c:val>
            <c:numRef>
              <c:f>Sheet1!$B$176:$B$181</c:f>
              <c:numCache>
                <c:formatCode>General</c:formatCode>
                <c:ptCount val="6"/>
                <c:pt idx="0">
                  <c:v>153</c:v>
                </c:pt>
                <c:pt idx="1">
                  <c:v>9</c:v>
                </c:pt>
                <c:pt idx="2">
                  <c:v>4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1C3D8A-05F9-49C7-997C-4C0635D8509D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3BFA4FFC-5887-4F7B-975F-8D994C1F93DC}">
      <dgm:prSet phldrT="[Text]" custT="1"/>
      <dgm:spPr/>
      <dgm:t>
        <a:bodyPr/>
        <a:lstStyle/>
        <a:p>
          <a:r>
            <a:rPr lang="en-GB" sz="2000" dirty="0" smtClean="0">
              <a:latin typeface="Calibri" panose="020F0502020204030204" pitchFamily="34" charset="0"/>
            </a:rPr>
            <a:t>Business School</a:t>
          </a:r>
        </a:p>
        <a:p>
          <a:r>
            <a:rPr lang="en-GB" sz="2000" dirty="0" smtClean="0">
              <a:latin typeface="Calibri" panose="020F0502020204030204" pitchFamily="34" charset="0"/>
            </a:rPr>
            <a:t>9</a:t>
          </a:r>
        </a:p>
        <a:p>
          <a:r>
            <a:rPr lang="en-GB" sz="1200" dirty="0" smtClean="0">
              <a:effectLst/>
              <a:latin typeface="Calibri" panose="020F0502020204030204" pitchFamily="34" charset="0"/>
              <a:ea typeface="+mn-ea"/>
              <a:cs typeface="+mn-cs"/>
            </a:rPr>
            <a:t>MSc Accounting / BA Accounting for Business Studies / MSc Managing Global Business  / BSc Finance / MSc Accountancy and Finance /   MSc Financial Management / UG+PG Finance / UG Global Marketing / UG Hospitality / BA International Hotel Management / BA Marketing / BA Marketing Communications  / BA Business + Marketing </a:t>
          </a:r>
          <a:endParaRPr lang="en-GB" sz="1200" dirty="0">
            <a:latin typeface="Calibri" panose="020F0502020204030204" pitchFamily="34" charset="0"/>
          </a:endParaRPr>
        </a:p>
      </dgm:t>
    </dgm:pt>
    <dgm:pt modelId="{785816C6-AFD6-415C-959B-A4ED658582D1}" type="parTrans" cxnId="{8C89B170-612E-4126-86E6-DF1976DD61CB}">
      <dgm:prSet/>
      <dgm:spPr/>
      <dgm:t>
        <a:bodyPr/>
        <a:lstStyle/>
        <a:p>
          <a:endParaRPr lang="en-GB"/>
        </a:p>
      </dgm:t>
    </dgm:pt>
    <dgm:pt modelId="{5C90A752-838D-414F-A8CC-26D76A5B4663}" type="sibTrans" cxnId="{8C89B170-612E-4126-86E6-DF1976DD61CB}">
      <dgm:prSet/>
      <dgm:spPr/>
      <dgm:t>
        <a:bodyPr/>
        <a:lstStyle/>
        <a:p>
          <a:endParaRPr lang="en-GB"/>
        </a:p>
      </dgm:t>
    </dgm:pt>
    <dgm:pt modelId="{73C5AACF-7470-4D24-A5CE-9DE2102EC48B}">
      <dgm:prSet phldrT="[Text]" custT="1"/>
      <dgm:spPr/>
      <dgm:t>
        <a:bodyPr/>
        <a:lstStyle/>
        <a:p>
          <a:pPr algn="ctr"/>
          <a:r>
            <a:rPr lang="en-GB" sz="2000" dirty="0" smtClean="0">
              <a:latin typeface="Calibri" panose="020F0502020204030204" pitchFamily="34" charset="0"/>
            </a:rPr>
            <a:t>Development &amp; Society</a:t>
          </a:r>
        </a:p>
        <a:p>
          <a:pPr algn="ctr"/>
          <a:r>
            <a:rPr lang="en-GB" sz="2000" dirty="0" smtClean="0">
              <a:latin typeface="Calibri" panose="020F0502020204030204" pitchFamily="34" charset="0"/>
            </a:rPr>
            <a:t>3</a:t>
          </a:r>
        </a:p>
        <a:p>
          <a:pPr algn="ctr"/>
          <a:r>
            <a:rPr lang="en-GB" sz="1200" dirty="0" smtClean="0">
              <a:latin typeface="Calibri" panose="020F0502020204030204" pitchFamily="34" charset="0"/>
            </a:rPr>
            <a:t>MA TESOL / BSc Business Property Management (top up) </a:t>
          </a:r>
          <a:endParaRPr lang="en-GB" sz="1200" dirty="0">
            <a:latin typeface="Calibri" panose="020F0502020204030204" pitchFamily="34" charset="0"/>
          </a:endParaRPr>
        </a:p>
      </dgm:t>
    </dgm:pt>
    <dgm:pt modelId="{AA26CDD6-A527-4782-B2AC-4519DCC0FD8C}" type="parTrans" cxnId="{C25C85A1-FA9D-4B0C-BD9F-DB1EF9CD8E6C}">
      <dgm:prSet/>
      <dgm:spPr/>
      <dgm:t>
        <a:bodyPr/>
        <a:lstStyle/>
        <a:p>
          <a:endParaRPr lang="en-GB"/>
        </a:p>
      </dgm:t>
    </dgm:pt>
    <dgm:pt modelId="{7FD63EC6-1ACB-49AF-988E-147E61C7A6F6}" type="sibTrans" cxnId="{C25C85A1-FA9D-4B0C-BD9F-DB1EF9CD8E6C}">
      <dgm:prSet/>
      <dgm:spPr/>
      <dgm:t>
        <a:bodyPr/>
        <a:lstStyle/>
        <a:p>
          <a:endParaRPr lang="en-GB"/>
        </a:p>
      </dgm:t>
    </dgm:pt>
    <dgm:pt modelId="{03C5DC81-3C01-4CF9-9288-C8D098C110B4}">
      <dgm:prSet phldrT="[Text]" custT="1"/>
      <dgm:spPr/>
      <dgm:t>
        <a:bodyPr/>
        <a:lstStyle/>
        <a:p>
          <a:r>
            <a:rPr lang="en-GB" sz="2000" smtClean="0">
              <a:latin typeface="Calibri" panose="020F0502020204030204" pitchFamily="34" charset="0"/>
            </a:rPr>
            <a:t>Health &amp; Well Being</a:t>
          </a:r>
        </a:p>
        <a:p>
          <a:r>
            <a:rPr lang="en-GB" sz="2000" smtClean="0">
              <a:latin typeface="Calibri" panose="020F0502020204030204" pitchFamily="34" charset="0"/>
            </a:rPr>
            <a:t>3</a:t>
          </a:r>
        </a:p>
        <a:p>
          <a:r>
            <a:rPr lang="en-GB" sz="1200" smtClean="0">
              <a:latin typeface="Calibri" panose="020F0502020204030204" pitchFamily="34" charset="0"/>
            </a:rPr>
            <a:t>MSc Advancing Physiotherapy Practice /  MSc Public Health / MSc Sports Business Management</a:t>
          </a:r>
          <a:endParaRPr lang="en-GB" sz="1200" dirty="0">
            <a:latin typeface="Calibri" panose="020F0502020204030204" pitchFamily="34" charset="0"/>
          </a:endParaRPr>
        </a:p>
      </dgm:t>
    </dgm:pt>
    <dgm:pt modelId="{BF942569-FA98-42CD-8864-8E822A995349}" type="parTrans" cxnId="{B64A3E66-B052-4684-911D-D2401D6ADEAC}">
      <dgm:prSet/>
      <dgm:spPr/>
      <dgm:t>
        <a:bodyPr/>
        <a:lstStyle/>
        <a:p>
          <a:endParaRPr lang="en-GB"/>
        </a:p>
      </dgm:t>
    </dgm:pt>
    <dgm:pt modelId="{E29420C1-08C9-4E8B-AD7A-CD37BBACBB74}" type="sibTrans" cxnId="{B64A3E66-B052-4684-911D-D2401D6ADEAC}">
      <dgm:prSet/>
      <dgm:spPr/>
      <dgm:t>
        <a:bodyPr/>
        <a:lstStyle/>
        <a:p>
          <a:endParaRPr lang="en-GB"/>
        </a:p>
      </dgm:t>
    </dgm:pt>
    <dgm:pt modelId="{C1AEC82A-D12F-486F-9852-BDD7D4B13A02}">
      <dgm:prSet phldrT="[Text]" custT="1"/>
      <dgm:spPr/>
      <dgm:t>
        <a:bodyPr/>
        <a:lstStyle/>
        <a:p>
          <a:r>
            <a:rPr lang="en-GB" sz="2000" smtClean="0">
              <a:latin typeface="Calibri" panose="020F0502020204030204" pitchFamily="34" charset="0"/>
            </a:rPr>
            <a:t>Arts, Computing, Engineering and Sciences</a:t>
          </a:r>
        </a:p>
        <a:p>
          <a:r>
            <a:rPr lang="en-GB" sz="2000" smtClean="0">
              <a:latin typeface="Calibri" panose="020F0502020204030204" pitchFamily="34" charset="0"/>
            </a:rPr>
            <a:t>3</a:t>
          </a:r>
        </a:p>
        <a:p>
          <a:r>
            <a:rPr lang="en-GB" sz="1200" smtClean="0">
              <a:latin typeface="Calibri" panose="020F0502020204030204" pitchFamily="34" charset="0"/>
            </a:rPr>
            <a:t>MA Contemporary Fine Art / BA Jewellery and Metalwork / UG+PG Critical Reflection / Theory Supporting Practice / MA Interior Design / MA Design</a:t>
          </a:r>
          <a:endParaRPr lang="en-GB" sz="1200" dirty="0">
            <a:latin typeface="Calibri" panose="020F0502020204030204" pitchFamily="34" charset="0"/>
          </a:endParaRPr>
        </a:p>
      </dgm:t>
    </dgm:pt>
    <dgm:pt modelId="{BEDF9FA0-7AE0-4F39-AC9D-13A184D1799D}" type="parTrans" cxnId="{37C9B6B5-0F6E-471A-B396-D421F06C06B8}">
      <dgm:prSet/>
      <dgm:spPr/>
      <dgm:t>
        <a:bodyPr/>
        <a:lstStyle/>
        <a:p>
          <a:endParaRPr lang="en-GB"/>
        </a:p>
      </dgm:t>
    </dgm:pt>
    <dgm:pt modelId="{3CA3C57A-0F34-4267-8D6B-4D7C8021BC60}" type="sibTrans" cxnId="{37C9B6B5-0F6E-471A-B396-D421F06C06B8}">
      <dgm:prSet/>
      <dgm:spPr/>
      <dgm:t>
        <a:bodyPr/>
        <a:lstStyle/>
        <a:p>
          <a:endParaRPr lang="en-GB"/>
        </a:p>
      </dgm:t>
    </dgm:pt>
    <dgm:pt modelId="{5B55E757-67FF-4B40-9C7D-D271F6AD49DF}" type="pres">
      <dgm:prSet presAssocID="{B41C3D8A-05F9-49C7-997C-4C0635D8509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7597712-4F07-48BE-A4B9-FD0DE985F087}" type="pres">
      <dgm:prSet presAssocID="{3BFA4FFC-5887-4F7B-975F-8D994C1F93D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4494367-9E2F-4D77-9AC0-A9D45A922EF4}" type="pres">
      <dgm:prSet presAssocID="{5C90A752-838D-414F-A8CC-26D76A5B4663}" presName="sibTrans" presStyleCnt="0"/>
      <dgm:spPr/>
      <dgm:t>
        <a:bodyPr/>
        <a:lstStyle/>
        <a:p>
          <a:endParaRPr lang="en-GB"/>
        </a:p>
      </dgm:t>
    </dgm:pt>
    <dgm:pt modelId="{9DC7CD28-2169-4EFF-A537-0E1979008E76}" type="pres">
      <dgm:prSet presAssocID="{73C5AACF-7470-4D24-A5CE-9DE2102EC48B}" presName="node" presStyleLbl="node1" presStyleIdx="1" presStyleCnt="4" custLinFactNeighborX="-239" custLinFactNeighborY="-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9964899-0FD3-491B-B3BA-57B709891306}" type="pres">
      <dgm:prSet presAssocID="{7FD63EC6-1ACB-49AF-988E-147E61C7A6F6}" presName="sibTrans" presStyleCnt="0"/>
      <dgm:spPr/>
      <dgm:t>
        <a:bodyPr/>
        <a:lstStyle/>
        <a:p>
          <a:endParaRPr lang="en-GB"/>
        </a:p>
      </dgm:t>
    </dgm:pt>
    <dgm:pt modelId="{FCDE9734-B7DD-4202-BCEE-49C5AB27A02E}" type="pres">
      <dgm:prSet presAssocID="{03C5DC81-3C01-4CF9-9288-C8D098C110B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B77D43B-453D-459F-9DE3-C4601E4CC3C1}" type="pres">
      <dgm:prSet presAssocID="{E29420C1-08C9-4E8B-AD7A-CD37BBACBB74}" presName="sibTrans" presStyleCnt="0"/>
      <dgm:spPr/>
      <dgm:t>
        <a:bodyPr/>
        <a:lstStyle/>
        <a:p>
          <a:endParaRPr lang="en-GB"/>
        </a:p>
      </dgm:t>
    </dgm:pt>
    <dgm:pt modelId="{D7A7171C-4F65-4A1F-BA3D-08852F009EA0}" type="pres">
      <dgm:prSet presAssocID="{C1AEC82A-D12F-486F-9852-BDD7D4B13A02}" presName="node" presStyleLbl="node1" presStyleIdx="3" presStyleCnt="4" custLinFactNeighborX="1722" custLinFactNeighborY="93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E279648-F82D-448F-B25B-4A7C6E392F99}" type="presOf" srcId="{73C5AACF-7470-4D24-A5CE-9DE2102EC48B}" destId="{9DC7CD28-2169-4EFF-A537-0E1979008E76}" srcOrd="0" destOrd="0" presId="urn:microsoft.com/office/officeart/2005/8/layout/default"/>
    <dgm:cxn modelId="{8C89B170-612E-4126-86E6-DF1976DD61CB}" srcId="{B41C3D8A-05F9-49C7-997C-4C0635D8509D}" destId="{3BFA4FFC-5887-4F7B-975F-8D994C1F93DC}" srcOrd="0" destOrd="0" parTransId="{785816C6-AFD6-415C-959B-A4ED658582D1}" sibTransId="{5C90A752-838D-414F-A8CC-26D76A5B4663}"/>
    <dgm:cxn modelId="{37C9B6B5-0F6E-471A-B396-D421F06C06B8}" srcId="{B41C3D8A-05F9-49C7-997C-4C0635D8509D}" destId="{C1AEC82A-D12F-486F-9852-BDD7D4B13A02}" srcOrd="3" destOrd="0" parTransId="{BEDF9FA0-7AE0-4F39-AC9D-13A184D1799D}" sibTransId="{3CA3C57A-0F34-4267-8D6B-4D7C8021BC60}"/>
    <dgm:cxn modelId="{B64A3E66-B052-4684-911D-D2401D6ADEAC}" srcId="{B41C3D8A-05F9-49C7-997C-4C0635D8509D}" destId="{03C5DC81-3C01-4CF9-9288-C8D098C110B4}" srcOrd="2" destOrd="0" parTransId="{BF942569-FA98-42CD-8864-8E822A995349}" sibTransId="{E29420C1-08C9-4E8B-AD7A-CD37BBACBB74}"/>
    <dgm:cxn modelId="{30A1D07E-8BFB-4B83-B4AA-7E18DF5BA55F}" type="presOf" srcId="{3BFA4FFC-5887-4F7B-975F-8D994C1F93DC}" destId="{07597712-4F07-48BE-A4B9-FD0DE985F087}" srcOrd="0" destOrd="0" presId="urn:microsoft.com/office/officeart/2005/8/layout/default"/>
    <dgm:cxn modelId="{4902321D-6F81-4ADF-B79F-84BC636DD5DD}" type="presOf" srcId="{C1AEC82A-D12F-486F-9852-BDD7D4B13A02}" destId="{D7A7171C-4F65-4A1F-BA3D-08852F009EA0}" srcOrd="0" destOrd="0" presId="urn:microsoft.com/office/officeart/2005/8/layout/default"/>
    <dgm:cxn modelId="{C7AF754A-B3AA-4399-8BD7-DCDE2352C031}" type="presOf" srcId="{03C5DC81-3C01-4CF9-9288-C8D098C110B4}" destId="{FCDE9734-B7DD-4202-BCEE-49C5AB27A02E}" srcOrd="0" destOrd="0" presId="urn:microsoft.com/office/officeart/2005/8/layout/default"/>
    <dgm:cxn modelId="{C25C85A1-FA9D-4B0C-BD9F-DB1EF9CD8E6C}" srcId="{B41C3D8A-05F9-49C7-997C-4C0635D8509D}" destId="{73C5AACF-7470-4D24-A5CE-9DE2102EC48B}" srcOrd="1" destOrd="0" parTransId="{AA26CDD6-A527-4782-B2AC-4519DCC0FD8C}" sibTransId="{7FD63EC6-1ACB-49AF-988E-147E61C7A6F6}"/>
    <dgm:cxn modelId="{2E05BFDF-2C7F-4721-BA7A-4DC9CB9181F2}" type="presOf" srcId="{B41C3D8A-05F9-49C7-997C-4C0635D8509D}" destId="{5B55E757-67FF-4B40-9C7D-D271F6AD49DF}" srcOrd="0" destOrd="0" presId="urn:microsoft.com/office/officeart/2005/8/layout/default"/>
    <dgm:cxn modelId="{A849E98D-E021-47AE-AFFE-4E2BA61EFD88}" type="presParOf" srcId="{5B55E757-67FF-4B40-9C7D-D271F6AD49DF}" destId="{07597712-4F07-48BE-A4B9-FD0DE985F087}" srcOrd="0" destOrd="0" presId="urn:microsoft.com/office/officeart/2005/8/layout/default"/>
    <dgm:cxn modelId="{84412D09-424B-436E-9B09-D989B10D3727}" type="presParOf" srcId="{5B55E757-67FF-4B40-9C7D-D271F6AD49DF}" destId="{04494367-9E2F-4D77-9AC0-A9D45A922EF4}" srcOrd="1" destOrd="0" presId="urn:microsoft.com/office/officeart/2005/8/layout/default"/>
    <dgm:cxn modelId="{AF1CFBB0-1971-43BA-B072-812C32A7992D}" type="presParOf" srcId="{5B55E757-67FF-4B40-9C7D-D271F6AD49DF}" destId="{9DC7CD28-2169-4EFF-A537-0E1979008E76}" srcOrd="2" destOrd="0" presId="urn:microsoft.com/office/officeart/2005/8/layout/default"/>
    <dgm:cxn modelId="{4C23C62A-2D11-4888-A4A4-6290C9B70EAD}" type="presParOf" srcId="{5B55E757-67FF-4B40-9C7D-D271F6AD49DF}" destId="{A9964899-0FD3-491B-B3BA-57B709891306}" srcOrd="3" destOrd="0" presId="urn:microsoft.com/office/officeart/2005/8/layout/default"/>
    <dgm:cxn modelId="{C82A9CCD-8E37-4723-91F0-623563BEE29F}" type="presParOf" srcId="{5B55E757-67FF-4B40-9C7D-D271F6AD49DF}" destId="{FCDE9734-B7DD-4202-BCEE-49C5AB27A02E}" srcOrd="4" destOrd="0" presId="urn:microsoft.com/office/officeart/2005/8/layout/default"/>
    <dgm:cxn modelId="{9706EBA3-F249-4588-B9A4-62719CD4D844}" type="presParOf" srcId="{5B55E757-67FF-4B40-9C7D-D271F6AD49DF}" destId="{6B77D43B-453D-459F-9DE3-C4601E4CC3C1}" srcOrd="5" destOrd="0" presId="urn:microsoft.com/office/officeart/2005/8/layout/default"/>
    <dgm:cxn modelId="{5FF23D41-FAEE-4DBB-A255-0C6F75B37C03}" type="presParOf" srcId="{5B55E757-67FF-4B40-9C7D-D271F6AD49DF}" destId="{D7A7171C-4F65-4A1F-BA3D-08852F009EA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597712-4F07-48BE-A4B9-FD0DE985F087}">
      <dsp:nvSpPr>
        <dsp:cNvPr id="0" name=""/>
        <dsp:cNvSpPr/>
      </dsp:nvSpPr>
      <dsp:spPr>
        <a:xfrm>
          <a:off x="133929" y="2385"/>
          <a:ext cx="3614932" cy="216895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latin typeface="Calibri" panose="020F0502020204030204" pitchFamily="34" charset="0"/>
            </a:rPr>
            <a:t>Business School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latin typeface="Calibri" panose="020F0502020204030204" pitchFamily="34" charset="0"/>
            </a:rPr>
            <a:t>9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effectLst/>
              <a:latin typeface="Calibri" panose="020F0502020204030204" pitchFamily="34" charset="0"/>
              <a:ea typeface="+mn-ea"/>
              <a:cs typeface="+mn-cs"/>
            </a:rPr>
            <a:t>MSc Accounting / BA Accounting for Business Studies / MSc Managing Global Business  / BSc Finance / MSc Accountancy and Finance /   MSc Financial Management / UG+PG Finance / UG Global Marketing / UG Hospitality / BA International Hotel Management / BA Marketing / BA Marketing Communications  / BA Business + Marketing </a:t>
          </a:r>
          <a:endParaRPr lang="en-GB" sz="1200" kern="1200" dirty="0">
            <a:latin typeface="Calibri" panose="020F0502020204030204" pitchFamily="34" charset="0"/>
          </a:endParaRPr>
        </a:p>
      </dsp:txBody>
      <dsp:txXfrm>
        <a:off x="133929" y="2385"/>
        <a:ext cx="3614932" cy="2168959"/>
      </dsp:txXfrm>
    </dsp:sp>
    <dsp:sp modelId="{9DC7CD28-2169-4EFF-A537-0E1979008E76}">
      <dsp:nvSpPr>
        <dsp:cNvPr id="0" name=""/>
        <dsp:cNvSpPr/>
      </dsp:nvSpPr>
      <dsp:spPr>
        <a:xfrm>
          <a:off x="4101714" y="1431"/>
          <a:ext cx="3614932" cy="216895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latin typeface="Calibri" panose="020F0502020204030204" pitchFamily="34" charset="0"/>
            </a:rPr>
            <a:t>Development &amp; Society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latin typeface="Calibri" panose="020F0502020204030204" pitchFamily="34" charset="0"/>
            </a:rPr>
            <a:t>3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latin typeface="Calibri" panose="020F0502020204030204" pitchFamily="34" charset="0"/>
            </a:rPr>
            <a:t>MA TESOL / BSc Business Property Management (top up) </a:t>
          </a:r>
          <a:endParaRPr lang="en-GB" sz="1200" kern="1200" dirty="0">
            <a:latin typeface="Calibri" panose="020F0502020204030204" pitchFamily="34" charset="0"/>
          </a:endParaRPr>
        </a:p>
      </dsp:txBody>
      <dsp:txXfrm>
        <a:off x="4101714" y="1431"/>
        <a:ext cx="3614932" cy="2168959"/>
      </dsp:txXfrm>
    </dsp:sp>
    <dsp:sp modelId="{FCDE9734-B7DD-4202-BCEE-49C5AB27A02E}">
      <dsp:nvSpPr>
        <dsp:cNvPr id="0" name=""/>
        <dsp:cNvSpPr/>
      </dsp:nvSpPr>
      <dsp:spPr>
        <a:xfrm>
          <a:off x="133929" y="2532838"/>
          <a:ext cx="3614932" cy="216895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smtClean="0">
              <a:latin typeface="Calibri" panose="020F0502020204030204" pitchFamily="34" charset="0"/>
            </a:rPr>
            <a:t>Health &amp; Well Being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smtClean="0">
              <a:latin typeface="Calibri" panose="020F0502020204030204" pitchFamily="34" charset="0"/>
            </a:rPr>
            <a:t>3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smtClean="0">
              <a:latin typeface="Calibri" panose="020F0502020204030204" pitchFamily="34" charset="0"/>
            </a:rPr>
            <a:t>MSc Advancing Physiotherapy Practice /  MSc Public Health / MSc Sports Business Management</a:t>
          </a:r>
          <a:endParaRPr lang="en-GB" sz="1200" kern="1200" dirty="0">
            <a:latin typeface="Calibri" panose="020F0502020204030204" pitchFamily="34" charset="0"/>
          </a:endParaRPr>
        </a:p>
      </dsp:txBody>
      <dsp:txXfrm>
        <a:off x="133929" y="2532838"/>
        <a:ext cx="3614932" cy="2168959"/>
      </dsp:txXfrm>
    </dsp:sp>
    <dsp:sp modelId="{D7A7171C-4F65-4A1F-BA3D-08852F009EA0}">
      <dsp:nvSpPr>
        <dsp:cNvPr id="0" name=""/>
        <dsp:cNvSpPr/>
      </dsp:nvSpPr>
      <dsp:spPr>
        <a:xfrm>
          <a:off x="4172603" y="2535224"/>
          <a:ext cx="3614932" cy="216895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smtClean="0">
              <a:latin typeface="Calibri" panose="020F0502020204030204" pitchFamily="34" charset="0"/>
            </a:rPr>
            <a:t>Arts, Computing, Engineering and Sciences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smtClean="0">
              <a:latin typeface="Calibri" panose="020F0502020204030204" pitchFamily="34" charset="0"/>
            </a:rPr>
            <a:t>3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smtClean="0">
              <a:latin typeface="Calibri" panose="020F0502020204030204" pitchFamily="34" charset="0"/>
            </a:rPr>
            <a:t>MA Contemporary Fine Art / BA Jewellery and Metalwork / UG+PG Critical Reflection / Theory Supporting Practice / MA Interior Design / MA Design</a:t>
          </a:r>
          <a:endParaRPr lang="en-GB" sz="1200" kern="1200" dirty="0">
            <a:latin typeface="Calibri" panose="020F0502020204030204" pitchFamily="34" charset="0"/>
          </a:endParaRPr>
        </a:p>
      </dsp:txBody>
      <dsp:txXfrm>
        <a:off x="4172603" y="2535224"/>
        <a:ext cx="3614932" cy="21689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938C2B-C0DC-42CC-9B9D-C41857BC7800}" type="datetimeFigureOut">
              <a:rPr lang="en-GB" smtClean="0"/>
              <a:t>07/06/2018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48C3A-FB5D-48A4-972E-AE5CD63FC6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643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20CDB3-31F3-4ED4-A642-DF4801324FAB}" type="datetimeFigureOut">
              <a:rPr lang="en-GB" smtClean="0"/>
              <a:t>07/06/2018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6598B-8836-4FC1-A1FC-A5289B9764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942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6598B-8836-4FC1-A1FC-A5289B9764DF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3312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6598B-8836-4FC1-A1FC-A5289B9764D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37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6598B-8836-4FC1-A1FC-A5289B9764DF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37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6598B-8836-4FC1-A1FC-A5289B9764DF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37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6598B-8836-4FC1-A1FC-A5289B9764DF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37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6598B-8836-4FC1-A1FC-A5289B9764DF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37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GB" baseline="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6598B-8836-4FC1-A1FC-A5289B9764DF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37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6598B-8836-4FC1-A1FC-A5289B9764DF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37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6598B-8836-4FC1-A1FC-A5289B9764DF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37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6598B-8836-4FC1-A1FC-A5289B9764DF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221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6598B-8836-4FC1-A1FC-A5289B9764D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523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6598B-8836-4FC1-A1FC-A5289B9764D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523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6598B-8836-4FC1-A1FC-A5289B9764D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75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6598B-8836-4FC1-A1FC-A5289B9764D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37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6598B-8836-4FC1-A1FC-A5289B9764D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37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6598B-8836-4FC1-A1FC-A5289B9764D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1954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6598B-8836-4FC1-A1FC-A5289B9764D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3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6598B-8836-4FC1-A1FC-A5289B9764D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3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4B1D-ADB2-4F15-8389-44110F300007}" type="datetimeFigureOut">
              <a:rPr lang="en-GB" smtClean="0"/>
              <a:t>07/06/2018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23AC5-E736-42FC-804D-CE08A2C83742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4B1D-ADB2-4F15-8389-44110F300007}" type="datetimeFigureOut">
              <a:rPr lang="en-GB" smtClean="0"/>
              <a:t>07/06/2018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23AC5-E736-42FC-804D-CE08A2C837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4B1D-ADB2-4F15-8389-44110F300007}" type="datetimeFigureOut">
              <a:rPr lang="en-GB" smtClean="0"/>
              <a:t>07/06/2018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23AC5-E736-42FC-804D-CE08A2C837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4B1D-ADB2-4F15-8389-44110F300007}" type="datetimeFigureOut">
              <a:rPr lang="en-GB" smtClean="0"/>
              <a:t>07/06/2018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23AC5-E736-42FC-804D-CE08A2C837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4B1D-ADB2-4F15-8389-44110F300007}" type="datetimeFigureOut">
              <a:rPr lang="en-GB" smtClean="0"/>
              <a:t>07/06/2018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23AC5-E736-42FC-804D-CE08A2C83742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4B1D-ADB2-4F15-8389-44110F300007}" type="datetimeFigureOut">
              <a:rPr lang="en-GB" smtClean="0"/>
              <a:t>07/06/2018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23AC5-E736-42FC-804D-CE08A2C837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4B1D-ADB2-4F15-8389-44110F300007}" type="datetimeFigureOut">
              <a:rPr lang="en-GB" smtClean="0"/>
              <a:t>07/06/2018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23AC5-E736-42FC-804D-CE08A2C83742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4B1D-ADB2-4F15-8389-44110F300007}" type="datetimeFigureOut">
              <a:rPr lang="en-GB" smtClean="0"/>
              <a:t>07/06/2018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23AC5-E736-42FC-804D-CE08A2C837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4B1D-ADB2-4F15-8389-44110F300007}" type="datetimeFigureOut">
              <a:rPr lang="en-GB" smtClean="0"/>
              <a:t>07/06/2018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23AC5-E736-42FC-804D-CE08A2C837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4B1D-ADB2-4F15-8389-44110F300007}" type="datetimeFigureOut">
              <a:rPr lang="en-GB" smtClean="0"/>
              <a:t>07/06/2018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23AC5-E736-42FC-804D-CE08A2C83742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4B1D-ADB2-4F15-8389-44110F300007}" type="datetimeFigureOut">
              <a:rPr lang="en-GB" smtClean="0"/>
              <a:t>07/06/2018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23AC5-E736-42FC-804D-CE08A2C837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66E4B1D-ADB2-4F15-8389-44110F300007}" type="datetimeFigureOut">
              <a:rPr lang="en-GB" smtClean="0"/>
              <a:t>07/06/2018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6623AC5-E736-42FC-804D-CE08A2C8374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GB" sz="2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400" dirty="0">
                <a:solidFill>
                  <a:srgbClr val="00B0F0"/>
                </a:solidFill>
                <a:latin typeface="Calibri" panose="020F0502020204030204" pitchFamily="34" charset="0"/>
              </a:rPr>
              <a:t/>
            </a:r>
            <a:br>
              <a:rPr lang="en-GB" sz="1400" dirty="0">
                <a:solidFill>
                  <a:srgbClr val="00B0F0"/>
                </a:solidFill>
                <a:latin typeface="Calibri" panose="020F0502020204030204" pitchFamily="34" charset="0"/>
              </a:rPr>
            </a:br>
            <a:r>
              <a:rPr lang="en-GB" sz="2800" dirty="0" smtClean="0">
                <a:latin typeface="Calibri" panose="020F0502020204030204" pitchFamily="34" charset="0"/>
              </a:rPr>
              <a:t>Faculty </a:t>
            </a:r>
            <a:r>
              <a:rPr lang="en-GB" sz="2800" dirty="0">
                <a:latin typeface="Calibri" panose="020F0502020204030204" pitchFamily="34" charset="0"/>
              </a:rPr>
              <a:t>perspectives on international students’ speaking skills: </a:t>
            </a:r>
            <a:r>
              <a:rPr lang="en-GB" sz="2800" dirty="0" smtClean="0">
                <a:latin typeface="Calibri" panose="020F0502020204030204" pitchFamily="34" charset="0"/>
              </a:rPr>
              <a:t>possible </a:t>
            </a:r>
            <a:r>
              <a:rPr lang="en-GB" sz="2800" dirty="0">
                <a:latin typeface="Calibri" panose="020F0502020204030204" pitchFamily="34" charset="0"/>
              </a:rPr>
              <a:t>causes of challenges and how pre-sessional courses could help</a:t>
            </a:r>
            <a:r>
              <a:rPr lang="en-GB" sz="2800" dirty="0" smtClean="0">
                <a:latin typeface="Calibri" panose="020F0502020204030204" pitchFamily="34" charset="0"/>
              </a:rPr>
              <a:t>.</a:t>
            </a:r>
          </a:p>
          <a:p>
            <a:endParaRPr lang="en-GB" dirty="0" smtClean="0">
              <a:latin typeface="Calibri" panose="020F0502020204030204" pitchFamily="34" charset="0"/>
            </a:endParaRPr>
          </a:p>
          <a:p>
            <a:endParaRPr lang="en-GB" dirty="0">
              <a:latin typeface="Calibri" panose="020F0502020204030204" pitchFamily="34" charset="0"/>
            </a:endParaRPr>
          </a:p>
          <a:p>
            <a:endParaRPr lang="en-GB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BALEAP PIM: Speaking</a:t>
            </a:r>
          </a:p>
          <a:p>
            <a:pPr marL="0" indent="0">
              <a:buNone/>
            </a:pPr>
            <a:r>
              <a:rPr lang="en-GB" sz="16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INTO Newcastle University</a:t>
            </a:r>
            <a:endParaRPr lang="en-GB" sz="1600" b="1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600" dirty="0">
                <a:latin typeface="Calibri" panose="020F0502020204030204" pitchFamily="34" charset="0"/>
              </a:rPr>
              <a:t>Stephen Hughes</a:t>
            </a:r>
          </a:p>
          <a:p>
            <a:pPr marL="0" indent="0">
              <a:buNone/>
            </a:pPr>
            <a:r>
              <a:rPr lang="en-GB" sz="1600" dirty="0">
                <a:latin typeface="Calibri" panose="020F0502020204030204" pitchFamily="34" charset="0"/>
              </a:rPr>
              <a:t>Sheffield Hallam University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04664"/>
            <a:ext cx="1145781" cy="3600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00192" y="6560560"/>
            <a:ext cx="36724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Perspectives on international students: positive </a:t>
            </a:r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172887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04664"/>
            <a:ext cx="1145781" cy="360040"/>
          </a:xfrm>
          <a:prstGeom prst="rect">
            <a:avLst/>
          </a:prstGeom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3533581"/>
              </p:ext>
            </p:extLst>
          </p:nvPr>
        </p:nvGraphicFramePr>
        <p:xfrm>
          <a:off x="467544" y="1445270"/>
          <a:ext cx="8375996" cy="5037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5996"/>
              </a:tblGrid>
              <a:tr h="16236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This particular student</a:t>
                      </a:r>
                      <a:r>
                        <a:rPr lang="en-GB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couldn't agree with the other person speaking their language, so this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perhaps shows it was not a language problem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".</a:t>
                      </a:r>
                      <a:r>
                        <a:rPr lang="en-GB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(PG Sports Business Management)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</a:t>
                      </a:r>
                      <a:r>
                        <a:rPr lang="en-GB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 wasn't about how he had been prepared,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it was something in him from the very</a:t>
                      </a:r>
                      <a:r>
                        <a:rPr lang="en-GB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beginning 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that was a bit of a red flag 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(PG Physiotherapy) </a:t>
                      </a:r>
                      <a:endParaRPr lang="en-GB" sz="9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"He is quite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isolated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... he's the only one. His English is really weak</a:t>
                      </a:r>
                      <a:r>
                        <a:rPr lang="en-GB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... and we've been really quite concerned that he is quite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isolated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PG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Fine Art)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"... a gradual social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isolation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where he was stopping trying and he ended up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avoiding coming into class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". We do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 lot of group working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, but if they are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not doing that in class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and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not taking part  in the social chit chat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, then they can become quite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isolated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GB" sz="9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PG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Physiotherapy)</a:t>
                      </a:r>
                      <a:r>
                        <a:rPr lang="en-GB" sz="900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i="1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The overall picture supports existing literature, which claims that </a:t>
                      </a:r>
                      <a:r>
                        <a:rPr lang="en-GB" sz="1600" b="1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international students experience a higher level of stress compared to domestic students</a:t>
                      </a:r>
                      <a:r>
                        <a:rPr lang="en-GB" sz="1600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(Ng, 2006)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1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Learning shock ... </a:t>
                      </a:r>
                      <a:r>
                        <a:rPr lang="en-GB" sz="1600" b="0" i="1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such unpleasant feelings are intensified and </a:t>
                      </a:r>
                      <a:r>
                        <a:rPr lang="en-GB" sz="1600" b="1" i="1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can impose a deeper psychological and emotional strain on learners </a:t>
                      </a:r>
                      <a:r>
                        <a:rPr lang="en-GB" sz="1600" b="0" i="1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that are crossing national and/or cultural borders</a:t>
                      </a:r>
                      <a:r>
                        <a:rPr lang="en-GB" sz="1600" b="1" i="1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GB" sz="90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Gu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, 2005)</a:t>
                      </a:r>
                      <a:endParaRPr lang="en-GB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5940152" y="6586260"/>
            <a:ext cx="288412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>
                <a:latin typeface="Calibri" panose="020F0502020204030204" pitchFamily="34" charset="0"/>
              </a:rPr>
              <a:t>Reasons for not speaking  </a:t>
            </a:r>
            <a:r>
              <a:rPr lang="en-GB" sz="900" dirty="0" smtClean="0">
                <a:latin typeface="Calibri" panose="020F0502020204030204" pitchFamily="34" charset="0"/>
              </a:rPr>
              <a:t>3: understanding spoken words</a:t>
            </a:r>
            <a:endParaRPr lang="en-GB" sz="9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692696"/>
            <a:ext cx="8363272" cy="504056"/>
          </a:xfrm>
        </p:spPr>
        <p:txBody>
          <a:bodyPr>
            <a:normAutofit/>
          </a:bodyPr>
          <a:lstStyle/>
          <a:p>
            <a:r>
              <a:rPr lang="en-GB" sz="2000" dirty="0" smtClean="0"/>
              <a:t>	</a:t>
            </a:r>
            <a:r>
              <a:rPr lang="en-GB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Reasons </a:t>
            </a:r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</a:rPr>
              <a:t>for not speaking </a:t>
            </a:r>
            <a:r>
              <a:rPr lang="en-GB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2. </a:t>
            </a:r>
            <a:r>
              <a:rPr lang="en-GB" sz="2400" dirty="0">
                <a:solidFill>
                  <a:srgbClr val="0070C0"/>
                </a:solidFill>
                <a:latin typeface="Calibri" panose="020F0502020204030204" pitchFamily="34" charset="0"/>
              </a:rPr>
              <a:t>E</a:t>
            </a:r>
            <a:r>
              <a:rPr lang="en-GB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xpression of ideas (</a:t>
            </a:r>
            <a:r>
              <a:rPr lang="en-GB" sz="2400" dirty="0">
                <a:solidFill>
                  <a:srgbClr val="0070C0"/>
                </a:solidFill>
                <a:latin typeface="Calibri" panose="020F0502020204030204" pitchFamily="34" charset="0"/>
              </a:rPr>
              <a:t>cont.) </a:t>
            </a:r>
          </a:p>
        </p:txBody>
      </p:sp>
    </p:spTree>
    <p:extLst>
      <p:ext uri="{BB962C8B-B14F-4D97-AF65-F5344CB8AC3E}">
        <p14:creationId xmlns:p14="http://schemas.microsoft.com/office/powerpoint/2010/main" val="385291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04664"/>
            <a:ext cx="1145781" cy="360040"/>
          </a:xfrm>
          <a:prstGeom prst="rect">
            <a:avLst/>
          </a:prstGeom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4756056"/>
              </p:ext>
            </p:extLst>
          </p:nvPr>
        </p:nvGraphicFramePr>
        <p:xfrm>
          <a:off x="467544" y="1484784"/>
          <a:ext cx="8365454" cy="4219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65454"/>
              </a:tblGrid>
              <a:tr h="42193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"He didn't feel he could understand what the others were saying</a:t>
                      </a: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...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he couldn't move between the different accents".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(PG Physiotherapy)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Students would meet me and get clarification and then go to another module tutor and get clarification from him -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he's Greek, I'm Irish; we are going to express ourselves differently".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(UG Hospitality Management)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"...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Chinese don't pick up on what you are saying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Anything beyond a direct instruction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(PG Accounting) </a:t>
                      </a:r>
                      <a:endParaRPr lang="en-GB" sz="8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they would think in their own language and then translate it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. It does impact,</a:t>
                      </a: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it can be incomprehensible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".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(PG Sports Business Management)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l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"...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exam procedures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... 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Even though I heard her say it three times before.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They clearly had not understood that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". </a:t>
                      </a:r>
                    </a:p>
                    <a:p>
                      <a:pPr algn="l"/>
                      <a:r>
                        <a:rPr lang="en-GB" sz="9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(UG Business Property</a:t>
                      </a: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Management)</a:t>
                      </a:r>
                    </a:p>
                    <a:p>
                      <a:pPr algn="l"/>
                      <a:endParaRPr lang="en-GB" sz="16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6331636" y="6554155"/>
            <a:ext cx="224933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>
                <a:latin typeface="Calibri" panose="020F0502020204030204" pitchFamily="34" charset="0"/>
              </a:rPr>
              <a:t>Reasons for not speaking </a:t>
            </a:r>
            <a:r>
              <a:rPr lang="en-GB" sz="900" dirty="0" smtClean="0">
                <a:latin typeface="Calibri" panose="020F0502020204030204" pitchFamily="34" charset="0"/>
              </a:rPr>
              <a:t>4: self-segregation</a:t>
            </a:r>
            <a:endParaRPr lang="en-GB" sz="9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692696"/>
            <a:ext cx="8363272" cy="504056"/>
          </a:xfrm>
        </p:spPr>
        <p:txBody>
          <a:bodyPr>
            <a:normAutofit/>
          </a:bodyPr>
          <a:lstStyle/>
          <a:p>
            <a:r>
              <a:rPr lang="en-GB" sz="2000" dirty="0" smtClean="0"/>
              <a:t>	</a:t>
            </a:r>
            <a:r>
              <a:rPr lang="en-GB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Reasons </a:t>
            </a: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</a:rPr>
              <a:t>for not speaking  </a:t>
            </a:r>
            <a:r>
              <a:rPr lang="en-GB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3. </a:t>
            </a:r>
            <a:r>
              <a:rPr lang="en-GB" sz="2200" dirty="0">
                <a:solidFill>
                  <a:srgbClr val="0070C0"/>
                </a:solidFill>
                <a:latin typeface="Calibri" panose="020F0502020204030204" pitchFamily="34" charset="0"/>
              </a:rPr>
              <a:t>U</a:t>
            </a:r>
            <a:r>
              <a:rPr lang="en-GB" sz="22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nderstanding spoken words</a:t>
            </a:r>
            <a:endParaRPr lang="en-GB" sz="22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942" y="6101268"/>
            <a:ext cx="504056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97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04664"/>
            <a:ext cx="1145781" cy="360040"/>
          </a:xfrm>
          <a:prstGeom prst="rect">
            <a:avLst/>
          </a:prstGeom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8869823"/>
              </p:ext>
            </p:extLst>
          </p:nvPr>
        </p:nvGraphicFramePr>
        <p:xfrm>
          <a:off x="467544" y="1484784"/>
          <a:ext cx="8424936" cy="4902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493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"Only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spend time with Chinese students speaking Mandarin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(PG Accounting)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 smtClean="0">
                        <a:solidFill>
                          <a:schemeClr val="tx2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They do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often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segregate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".</a:t>
                      </a:r>
                      <a:r>
                        <a:rPr lang="en-GB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(UG Marketing Communications)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 ...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 little Pakistani cohort, and ... .a group of Arabic girls. I am worried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they weren't</a:t>
                      </a:r>
                      <a:r>
                        <a:rPr lang="en-GB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integrating properly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".</a:t>
                      </a:r>
                      <a:r>
                        <a:rPr lang="en-GB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(PG Physiotherapy)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"... 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tend to be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quite cliquey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;</a:t>
                      </a:r>
                      <a:r>
                        <a:rPr lang="en-GB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It does impact on them as 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they are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not getting that interaction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".</a:t>
                      </a:r>
                      <a:r>
                        <a:rPr lang="en-GB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(UG Hospitality Management)</a:t>
                      </a:r>
                      <a:endParaRPr lang="en-GB" sz="9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029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The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ability to communicate deteriorated considerably 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...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by not mixing with other students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".</a:t>
                      </a:r>
                      <a:r>
                        <a:rPr lang="en-GB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               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PG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Sports Business Management)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"...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verbal communications degrade ... because they always speak Chinese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 The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weaker students get quieter and quieter 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GB" sz="9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UG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Business Property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Management)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other international students 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(Spain Poland Malaysia) are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brought together by English. As a consequence their English language skills tend to improve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UG/PG 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Finance)</a:t>
                      </a:r>
                      <a:endParaRPr lang="en-GB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5921858" y="6461710"/>
            <a:ext cx="26035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>
                <a:latin typeface="Calibri" panose="020F0502020204030204" pitchFamily="34" charset="0"/>
              </a:rPr>
              <a:t>Reasons for not speaking </a:t>
            </a:r>
            <a:r>
              <a:rPr lang="en-GB" sz="900" dirty="0" smtClean="0">
                <a:latin typeface="Calibri" panose="020F0502020204030204" pitchFamily="34" charset="0"/>
              </a:rPr>
              <a:t>5: previous learning styles</a:t>
            </a:r>
            <a:endParaRPr lang="en-GB" sz="900" dirty="0"/>
          </a:p>
          <a:p>
            <a:endParaRPr lang="en-GB" sz="11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692696"/>
            <a:ext cx="8363272" cy="504056"/>
          </a:xfrm>
        </p:spPr>
        <p:txBody>
          <a:bodyPr>
            <a:normAutofit/>
          </a:bodyPr>
          <a:lstStyle/>
          <a:p>
            <a:r>
              <a:rPr lang="en-GB" sz="2000" dirty="0" smtClean="0"/>
              <a:t>	</a:t>
            </a:r>
            <a:r>
              <a:rPr lang="en-GB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Reasons </a:t>
            </a:r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</a:rPr>
              <a:t>for not speaking  </a:t>
            </a:r>
            <a:r>
              <a:rPr lang="en-GB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4. </a:t>
            </a:r>
            <a:r>
              <a:rPr lang="en-GB" sz="2400" dirty="0">
                <a:solidFill>
                  <a:srgbClr val="0070C0"/>
                </a:solidFill>
                <a:latin typeface="Calibri" panose="020F0502020204030204" pitchFamily="34" charset="0"/>
              </a:rPr>
              <a:t>S</a:t>
            </a:r>
            <a:r>
              <a:rPr lang="en-GB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elf-segregation</a:t>
            </a:r>
            <a:endParaRPr lang="en-GB" sz="24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0184" y="6279592"/>
            <a:ext cx="504056" cy="50405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451" b="80704"/>
          <a:stretch/>
        </p:blipFill>
        <p:spPr>
          <a:xfrm>
            <a:off x="6332919" y="1556792"/>
            <a:ext cx="2495550" cy="253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46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04664"/>
            <a:ext cx="1145781" cy="360040"/>
          </a:xfrm>
          <a:prstGeom prst="rect">
            <a:avLst/>
          </a:prstGeom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0560749"/>
              </p:ext>
            </p:extLst>
          </p:nvPr>
        </p:nvGraphicFramePr>
        <p:xfrm>
          <a:off x="467544" y="1556792"/>
          <a:ext cx="8352928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2928"/>
              </a:tblGrid>
              <a:tr h="1497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1.7</a:t>
                      </a:r>
                      <a:r>
                        <a:rPr lang="en-GB" sz="1800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 Previous learning styles</a:t>
                      </a:r>
                      <a:endParaRPr lang="en-GB" sz="1000" dirty="0" smtClean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</a:t>
                      </a:r>
                      <a:r>
                        <a:rPr lang="en-GB" sz="15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There</a:t>
                      </a:r>
                      <a:r>
                        <a:rPr lang="en-GB" sz="15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is </a:t>
                      </a:r>
                      <a:r>
                        <a:rPr lang="en-GB" sz="15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 </a:t>
                      </a:r>
                      <a:r>
                        <a:rPr lang="en-GB" sz="15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greater formality </a:t>
                      </a:r>
                      <a:r>
                        <a:rPr lang="en-GB" sz="15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in the way they see education</a:t>
                      </a:r>
                      <a:r>
                        <a:rPr lang="en-GB" sz="15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</a:t>
                      </a:r>
                      <a:r>
                        <a:rPr lang="en-GB" sz="15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(PG TESOL)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"turn up, </a:t>
                      </a:r>
                      <a:r>
                        <a:rPr lang="en-GB" sz="15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sit there and say fill me up with knowledge</a:t>
                      </a:r>
                      <a:r>
                        <a:rPr lang="en-GB" sz="15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". </a:t>
                      </a:r>
                      <a:r>
                        <a:rPr lang="en-GB" sz="9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(UG/PG Finance)</a:t>
                      </a:r>
                      <a:endParaRPr lang="en-GB" sz="9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Chinese students </a:t>
                      </a:r>
                      <a:r>
                        <a:rPr lang="en-GB" sz="15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tend to be </a:t>
                      </a:r>
                      <a:r>
                        <a:rPr lang="en-GB" sz="15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more conscious of not making a mistak</a:t>
                      </a:r>
                      <a:r>
                        <a:rPr lang="en-GB" sz="15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e. It tends to be a </a:t>
                      </a:r>
                      <a:r>
                        <a:rPr lang="en-GB" sz="15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passive learning culture</a:t>
                      </a:r>
                      <a:r>
                        <a:rPr lang="en-GB" sz="15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". </a:t>
                      </a:r>
                      <a:r>
                        <a:rPr lang="en-GB" sz="9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(UG/PG Finance)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</a:t>
                      </a:r>
                      <a:r>
                        <a:rPr lang="en-GB" sz="15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... </a:t>
                      </a:r>
                      <a:r>
                        <a:rPr lang="en-GB" sz="15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nodding</a:t>
                      </a:r>
                      <a:r>
                        <a:rPr lang="en-GB" sz="15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doesn't mean I understand, it means I'm </a:t>
                      </a:r>
                      <a:r>
                        <a:rPr lang="en-GB" sz="15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politely going along with what you are saying</a:t>
                      </a:r>
                      <a:r>
                        <a:rPr lang="en-GB" sz="15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</a:t>
                      </a:r>
                      <a:r>
                        <a:rPr lang="en-GB" sz="15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(PG Fine Art)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</a:t>
                      </a:r>
                      <a:r>
                        <a:rPr lang="en-GB" sz="15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sometimes </a:t>
                      </a:r>
                      <a:r>
                        <a:rPr lang="en-GB" sz="15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they just smile </a:t>
                      </a:r>
                      <a:r>
                        <a:rPr lang="en-GB" sz="15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at me </a:t>
                      </a:r>
                      <a:r>
                        <a:rPr lang="en-GB" sz="15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even if they haven't understood me at all</a:t>
                      </a:r>
                      <a:r>
                        <a:rPr lang="en-GB" sz="15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".</a:t>
                      </a:r>
                      <a:r>
                        <a:rPr lang="en-GB" sz="15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9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(PG Physiotherapy)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"don't want to put their hands up and ask </a:t>
                      </a:r>
                      <a:r>
                        <a:rPr lang="en-GB" sz="15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and say they don't understand".</a:t>
                      </a:r>
                      <a:r>
                        <a:rPr lang="en-GB" sz="15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UG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Marketing Communications)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*</a:t>
                      </a:r>
                      <a:r>
                        <a:rPr lang="en-GB" sz="15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5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</a:t>
                      </a:r>
                      <a:r>
                        <a:rPr lang="en-GB" sz="15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... not encouraged to ask for support and are </a:t>
                      </a:r>
                      <a:r>
                        <a:rPr lang="en-GB" sz="15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afraid to be stigmatised because</a:t>
                      </a:r>
                      <a:r>
                        <a:rPr lang="en-GB" sz="15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of t</a:t>
                      </a:r>
                      <a:r>
                        <a:rPr lang="en-GB" sz="15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he hierarchal structure in other cultures</a:t>
                      </a:r>
                      <a:r>
                        <a:rPr lang="en-GB" sz="15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</a:t>
                      </a:r>
                      <a:r>
                        <a:rPr lang="en-GB" sz="15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.</a:t>
                      </a:r>
                      <a:r>
                        <a:rPr lang="en-GB" sz="15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PG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Sports Business Management)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</a:t>
                      </a:r>
                      <a:r>
                        <a:rPr lang="en-GB" sz="15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... </a:t>
                      </a:r>
                      <a:r>
                        <a:rPr lang="en-GB" sz="15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5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</a:t>
                      </a:r>
                      <a:r>
                        <a:rPr lang="en-GB" sz="15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on't tell the lecturer to slow down </a:t>
                      </a:r>
                      <a:r>
                        <a:rPr lang="en-GB" sz="15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because they </a:t>
                      </a:r>
                      <a:r>
                        <a:rPr lang="en-GB" sz="15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think it will be taken badly and it's disrespectful</a:t>
                      </a:r>
                      <a:r>
                        <a:rPr lang="en-GB" sz="15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</a:t>
                      </a:r>
                      <a:r>
                        <a:rPr lang="en-GB" sz="15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.          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GB" sz="9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UG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Business Property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Management)</a:t>
                      </a:r>
                      <a:endParaRPr lang="en-GB" sz="13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6156176" y="6545585"/>
            <a:ext cx="28905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>
                <a:latin typeface="Calibri" panose="020F0502020204030204" pitchFamily="34" charset="0"/>
              </a:rPr>
              <a:t>Staff recommendations 1</a:t>
            </a:r>
            <a:r>
              <a:rPr lang="en-GB" sz="900" dirty="0">
                <a:latin typeface="Calibri" panose="020F0502020204030204" pitchFamily="34" charset="0"/>
              </a:rPr>
              <a:t>: </a:t>
            </a:r>
            <a:r>
              <a:rPr lang="en-GB" sz="900" dirty="0" smtClean="0">
                <a:latin typeface="Calibri" panose="020F0502020204030204" pitchFamily="34" charset="0"/>
              </a:rPr>
              <a:t>interaction with other students</a:t>
            </a:r>
            <a:endParaRPr lang="en-GB" sz="900" dirty="0"/>
          </a:p>
          <a:p>
            <a:endParaRPr lang="en-GB" sz="11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692696"/>
            <a:ext cx="8363272" cy="504056"/>
          </a:xfrm>
        </p:spPr>
        <p:txBody>
          <a:bodyPr>
            <a:normAutofit/>
          </a:bodyPr>
          <a:lstStyle/>
          <a:p>
            <a:r>
              <a:rPr lang="en-GB" sz="2000" dirty="0" smtClean="0"/>
              <a:t>	</a:t>
            </a:r>
            <a:r>
              <a:rPr lang="en-GB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Reasons </a:t>
            </a:r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</a:rPr>
              <a:t>for not speaking  </a:t>
            </a:r>
            <a:r>
              <a:rPr lang="en-GB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5. </a:t>
            </a:r>
            <a:r>
              <a:rPr lang="en-GB" sz="2400" dirty="0">
                <a:solidFill>
                  <a:srgbClr val="0070C0"/>
                </a:solidFill>
                <a:latin typeface="Calibri" panose="020F0502020204030204" pitchFamily="34" charset="0"/>
              </a:rPr>
              <a:t>P</a:t>
            </a:r>
            <a:r>
              <a:rPr lang="en-GB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revious learning styles</a:t>
            </a:r>
            <a:endParaRPr lang="en-GB" sz="24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75" t="3170" r="1702"/>
          <a:stretch/>
        </p:blipFill>
        <p:spPr>
          <a:xfrm>
            <a:off x="7410918" y="5301208"/>
            <a:ext cx="1136496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76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04664"/>
            <a:ext cx="1145781" cy="360040"/>
          </a:xfrm>
          <a:prstGeom prst="rect">
            <a:avLst/>
          </a:prstGeom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4150601"/>
              </p:ext>
            </p:extLst>
          </p:nvPr>
        </p:nvGraphicFramePr>
        <p:xfrm>
          <a:off x="467544" y="1484784"/>
          <a:ext cx="8424936" cy="486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4936"/>
              </a:tblGrid>
              <a:tr h="3802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"Because the whole class is so international, it encourages English to be used".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(UG</a:t>
                      </a:r>
                      <a:r>
                        <a:rPr lang="en-GB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Marketing</a:t>
                      </a:r>
                      <a:r>
                        <a:rPr lang="en-GB" sz="900" b="1" kern="1200" baseline="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Communications)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5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"Where group work is involved, </a:t>
                      </a:r>
                      <a:r>
                        <a:rPr lang="en-GB" sz="15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we try to mix up the nationalities and the abilities</a:t>
                      </a:r>
                      <a:r>
                        <a:rPr lang="en-GB" sz="15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5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en-GB" sz="15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 both levels </a:t>
                      </a:r>
                      <a:r>
                        <a:rPr lang="en-GB" sz="15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".                       </a:t>
                      </a: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(UG/PG Finance and Accountancy)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"Get involved with Culture Connect. </a:t>
                      </a:r>
                      <a:r>
                        <a:rPr lang="en-GB" sz="15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Get teamed up with another International student or an English student</a:t>
                      </a:r>
                      <a:r>
                        <a:rPr lang="en-GB" sz="15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en-GB" sz="15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9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(UG Business Property</a:t>
                      </a: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Management)</a:t>
                      </a:r>
                    </a:p>
                    <a:p>
                      <a:pPr algn="l"/>
                      <a:endParaRPr lang="en-GB" sz="14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l"/>
                      <a:r>
                        <a:rPr lang="en-GB" sz="15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"One of the things that we really need to encourage them to do is not just stick with Chinese students, </a:t>
                      </a:r>
                      <a:r>
                        <a:rPr lang="en-GB" sz="15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go and sit with a person from a different country</a:t>
                      </a:r>
                      <a:r>
                        <a:rPr lang="en-GB" sz="15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". </a:t>
                      </a:r>
                    </a:p>
                    <a:p>
                      <a:pPr algn="l"/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(UG/PG Hotel Business  Management)</a:t>
                      </a:r>
                    </a:p>
                    <a:p>
                      <a:pPr algn="l"/>
                      <a:endParaRPr lang="en-GB" sz="1400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"Encouraging them to realise that when somebody's talking they should be listening, not waiting in a queue or texting on a phone. </a:t>
                      </a:r>
                      <a:r>
                        <a:rPr lang="en-GB" sz="15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Maybe strategies for group conversation</a:t>
                      </a:r>
                      <a:r>
                        <a:rPr lang="en-GB" sz="15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".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UG Jewellery and Metalwork</a:t>
                      </a:r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"Right from induction we are really clear that </a:t>
                      </a:r>
                      <a:r>
                        <a:rPr lang="en-GB" sz="15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there is a lot of peer learning going on".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(PG Fine Art)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"Students should not be afraid to ask each other for help - 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go forward and learn together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".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UG/PG Finance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</a:t>
                      </a:r>
                      <a:endParaRPr lang="en-GB" sz="9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6444208" y="6582420"/>
            <a:ext cx="248337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>
                <a:latin typeface="Calibri" panose="020F0502020204030204" pitchFamily="34" charset="0"/>
              </a:rPr>
              <a:t>Staff recommendations </a:t>
            </a:r>
            <a:r>
              <a:rPr lang="en-GB" sz="900" dirty="0" smtClean="0">
                <a:latin typeface="Calibri" panose="020F0502020204030204" pitchFamily="34" charset="0"/>
              </a:rPr>
              <a:t>2: </a:t>
            </a:r>
            <a:r>
              <a:rPr lang="en-GB" sz="900" dirty="0">
                <a:latin typeface="Calibri" panose="020F0502020204030204" pitchFamily="34" charset="0"/>
              </a:rPr>
              <a:t>interaction with </a:t>
            </a:r>
            <a:r>
              <a:rPr lang="en-GB" sz="900" dirty="0" smtClean="0">
                <a:latin typeface="Calibri" panose="020F0502020204030204" pitchFamily="34" charset="0"/>
              </a:rPr>
              <a:t>tutors</a:t>
            </a:r>
            <a:endParaRPr lang="en-GB" sz="9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692696"/>
            <a:ext cx="8352928" cy="504056"/>
          </a:xfrm>
        </p:spPr>
        <p:txBody>
          <a:bodyPr>
            <a:normAutofit/>
          </a:bodyPr>
          <a:lstStyle/>
          <a:p>
            <a:r>
              <a:rPr lang="en-GB" sz="2000" dirty="0" smtClean="0"/>
              <a:t>	</a:t>
            </a:r>
            <a:r>
              <a:rPr lang="en-GB" sz="2000" dirty="0" smtClean="0">
                <a:solidFill>
                  <a:schemeClr val="tx1"/>
                </a:solidFill>
              </a:rPr>
              <a:t>S</a:t>
            </a:r>
            <a:r>
              <a:rPr lang="en-GB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taff recommendation 1: </a:t>
            </a:r>
            <a:r>
              <a:rPr lang="en-GB" sz="2400" dirty="0">
                <a:solidFill>
                  <a:srgbClr val="0070C0"/>
                </a:solidFill>
                <a:latin typeface="Calibri" panose="020F0502020204030204" pitchFamily="34" charset="0"/>
              </a:rPr>
              <a:t>I</a:t>
            </a:r>
            <a:r>
              <a:rPr lang="en-GB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nteraction with other students</a:t>
            </a:r>
            <a:endParaRPr lang="en-GB" sz="2400" dirty="0">
              <a:solidFill>
                <a:srgbClr val="0070C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2580" y="5445224"/>
            <a:ext cx="934300" cy="847204"/>
          </a:xfrm>
          <a:prstGeom prst="rect">
            <a:avLst/>
          </a:prstGeom>
        </p:spPr>
      </p:pic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81158171"/>
              </p:ext>
            </p:extLst>
          </p:nvPr>
        </p:nvGraphicFramePr>
        <p:xfrm>
          <a:off x="6444208" y="1196752"/>
          <a:ext cx="2396866" cy="1199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3388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04664"/>
            <a:ext cx="1145781" cy="360040"/>
          </a:xfrm>
          <a:prstGeom prst="rect">
            <a:avLst/>
          </a:prstGeom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3749648"/>
              </p:ext>
            </p:extLst>
          </p:nvPr>
        </p:nvGraphicFramePr>
        <p:xfrm>
          <a:off x="467543" y="1484784"/>
          <a:ext cx="8368079" cy="483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68079"/>
              </a:tblGrid>
              <a:tr h="3802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"Educate the students that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it is OK to say to the lecturer, can you please slow down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, say that again."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(UG Business Property</a:t>
                      </a: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Management)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GB" sz="16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"assure them that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they can put up a hand in the middle of a class 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and say please can you repeat that word, explain that word or slow down a little, and we won't be offended and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they won't be ashamed or shot or anything like that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."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(UG Hospitality Management)</a:t>
                      </a:r>
                      <a:endParaRPr lang="en-GB" sz="9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"Know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it is OK to ask questions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(PG Managing Global Business)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baseline="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</a:t>
                      </a: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... 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be encouraged more to chat and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put up their hand to ask more questions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I don’t think any teachers would have an issue with this."</a:t>
                      </a: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(UG Marketing)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"Get across the idea that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tutors do like a discussion and do like to help and have a chat 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and it's nothing to be scared of.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(UG/PG Finance and Accountancy)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**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Purposely say wrong words so they challenge the tutor 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and let them know it's perfectly culturally acceptable to do this".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(PG Accounting) 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5724128" y="6545585"/>
            <a:ext cx="311174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>
                <a:latin typeface="Calibri" panose="020F0502020204030204" pitchFamily="34" charset="0"/>
              </a:rPr>
              <a:t>Staff recommendations </a:t>
            </a:r>
            <a:r>
              <a:rPr lang="en-GB" sz="900" dirty="0" smtClean="0">
                <a:latin typeface="Calibri" panose="020F0502020204030204" pitchFamily="34" charset="0"/>
              </a:rPr>
              <a:t>3: contact with academic departments</a:t>
            </a:r>
            <a:endParaRPr lang="en-GB" sz="9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692696"/>
            <a:ext cx="8363272" cy="504056"/>
          </a:xfrm>
        </p:spPr>
        <p:txBody>
          <a:bodyPr>
            <a:normAutofit/>
          </a:bodyPr>
          <a:lstStyle/>
          <a:p>
            <a:r>
              <a:rPr lang="en-GB" sz="2000" dirty="0" smtClean="0"/>
              <a:t>	</a:t>
            </a:r>
            <a:r>
              <a:rPr lang="en-GB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Staff recommendation 2: </a:t>
            </a:r>
            <a:r>
              <a:rPr lang="en-GB" sz="2400" dirty="0">
                <a:solidFill>
                  <a:srgbClr val="0070C0"/>
                </a:solidFill>
                <a:latin typeface="Calibri" panose="020F0502020204030204" pitchFamily="34" charset="0"/>
              </a:rPr>
              <a:t>I</a:t>
            </a:r>
            <a:r>
              <a:rPr lang="en-GB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nteraction with tutors</a:t>
            </a:r>
            <a:endParaRPr lang="en-GB" sz="24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946" y="2996952"/>
            <a:ext cx="827237" cy="827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07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04664"/>
            <a:ext cx="1145781" cy="360040"/>
          </a:xfrm>
          <a:prstGeom prst="rect">
            <a:avLst/>
          </a:prstGeom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3582729"/>
              </p:ext>
            </p:extLst>
          </p:nvPr>
        </p:nvGraphicFramePr>
        <p:xfrm>
          <a:off x="467544" y="1484783"/>
          <a:ext cx="8424936" cy="4605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4936"/>
              </a:tblGrid>
              <a:tr h="4605805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"Even if students do turn out to be a little bit weaker,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you've made that connection with them already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". </a:t>
                      </a:r>
                    </a:p>
                    <a:p>
                      <a:pPr algn="l"/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(PG Sports Business Management)</a:t>
                      </a:r>
                    </a:p>
                    <a:p>
                      <a:pPr algn="l"/>
                      <a:endParaRPr lang="en-GB" sz="9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l"/>
                      <a:endParaRPr lang="en-GB" sz="9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l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".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We would definitely like to meet them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Bring them over in the beginning of August. Tell them about the degree show in June - all the BA and MA work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".  </a:t>
                      </a:r>
                    </a:p>
                    <a:p>
                      <a:pPr algn="l"/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(UG/PG  Art Supporting Theory module)</a:t>
                      </a:r>
                    </a:p>
                    <a:p>
                      <a:pPr algn="l"/>
                      <a:endParaRPr lang="en-GB" sz="16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"I'm a little bit wary to meet them because of the resources - the job as course leader just gets bigger and bigger.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It would be nice to meet them before induction - staff are all quite keen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".         </a:t>
                      </a: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(PG Physiotherapy)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"Any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information on students 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helps the person teaching the student further down the line - it might take me four weeks to work out that one person is in a particular situation - it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helps create a seamless transition".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(UG/PG Global</a:t>
                      </a: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Marketing</a:t>
                      </a:r>
                      <a:r>
                        <a:rPr lang="en-GB" sz="9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020272" y="6444898"/>
            <a:ext cx="18854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>
                <a:latin typeface="Calibri" panose="020F0502020204030204" pitchFamily="34" charset="0"/>
              </a:rPr>
              <a:t>Summary of changes to PS provision</a:t>
            </a:r>
            <a:endParaRPr lang="en-GB" sz="900" dirty="0"/>
          </a:p>
          <a:p>
            <a:endParaRPr lang="en-GB" sz="11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692696"/>
            <a:ext cx="8363272" cy="504056"/>
          </a:xfrm>
        </p:spPr>
        <p:txBody>
          <a:bodyPr>
            <a:normAutofit/>
          </a:bodyPr>
          <a:lstStyle/>
          <a:p>
            <a:r>
              <a:rPr lang="en-GB" sz="2000" dirty="0" smtClean="0"/>
              <a:t>	</a:t>
            </a:r>
            <a:r>
              <a:rPr lang="en-GB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Staff recommendations 3: </a:t>
            </a:r>
            <a:r>
              <a:rPr lang="en-GB" sz="2200" dirty="0">
                <a:solidFill>
                  <a:srgbClr val="0070C0"/>
                </a:solidFill>
                <a:latin typeface="Calibri" panose="020F0502020204030204" pitchFamily="34" charset="0"/>
              </a:rPr>
              <a:t>C</a:t>
            </a:r>
            <a:r>
              <a:rPr lang="en-GB" sz="22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ontact with academic departments</a:t>
            </a:r>
            <a:endParaRPr lang="en-GB" sz="2200" dirty="0">
              <a:solidFill>
                <a:srgbClr val="0070C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772816"/>
            <a:ext cx="973879" cy="6480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7624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04664"/>
            <a:ext cx="1145781" cy="360040"/>
          </a:xfrm>
          <a:prstGeom prst="rect">
            <a:avLst/>
          </a:prstGeom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0108923"/>
              </p:ext>
            </p:extLst>
          </p:nvPr>
        </p:nvGraphicFramePr>
        <p:xfrm>
          <a:off x="467544" y="1484784"/>
          <a:ext cx="8424936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4936"/>
              </a:tblGrid>
              <a:tr h="3802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Mixed discipline classes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GB" sz="20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Promote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 weekly sessions with the International Experience Team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GB" sz="20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Weekly individual student tutorials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GB" sz="20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Summative group seminar 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GB" sz="20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Regular peer review of formative writing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GB" sz="20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Faculty meet and greet session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GB" sz="20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Faculty specific lecture input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GB" sz="20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Re-introduction of end-of-course progress report (?)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8172400" y="6444898"/>
            <a:ext cx="707245" cy="5386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sz="900" dirty="0" smtClean="0">
              <a:latin typeface="Calibri" panose="020F0502020204030204" pitchFamily="34" charset="0"/>
            </a:endParaRPr>
          </a:p>
          <a:p>
            <a:r>
              <a:rPr lang="en-GB" sz="900" dirty="0" smtClean="0">
                <a:latin typeface="Calibri" panose="020F0502020204030204" pitchFamily="34" charset="0"/>
              </a:rPr>
              <a:t>References</a:t>
            </a:r>
            <a:endParaRPr lang="en-GB" sz="900" dirty="0"/>
          </a:p>
          <a:p>
            <a:endParaRPr lang="en-GB" sz="11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692696"/>
            <a:ext cx="8363272" cy="504056"/>
          </a:xfrm>
        </p:spPr>
        <p:txBody>
          <a:bodyPr>
            <a:normAutofit/>
          </a:bodyPr>
          <a:lstStyle/>
          <a:p>
            <a:r>
              <a:rPr lang="en-GB" sz="2000" dirty="0" smtClean="0"/>
              <a:t>		</a:t>
            </a:r>
            <a:r>
              <a:rPr lang="en-GB" sz="2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Summary of changes to PS provision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428325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References</a:t>
            </a:r>
            <a:endParaRPr lang="en-GB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n-GB" sz="1100" dirty="0">
                <a:latin typeface="Calibri" panose="020F0502020204030204" pitchFamily="34" charset="0"/>
              </a:rPr>
              <a:t>Barron, P., Gourlay, L.J. &amp; Gannon‐Leary, P. (2010). International students in the higher education classroom: initial findings from staff at two post‐92 universities in the UK. </a:t>
            </a:r>
            <a:r>
              <a:rPr lang="en-GB" sz="1100" i="1" dirty="0">
                <a:latin typeface="Calibri" panose="020F0502020204030204" pitchFamily="34" charset="0"/>
              </a:rPr>
              <a:t>Journal of Further and Higher Education</a:t>
            </a:r>
            <a:r>
              <a:rPr lang="en-GB" sz="1100" dirty="0">
                <a:latin typeface="Calibri" panose="020F0502020204030204" pitchFamily="34" charset="0"/>
              </a:rPr>
              <a:t>, 34, (4), 475-489, doi: 10.1080/0309877X.2010.512076 </a:t>
            </a:r>
          </a:p>
          <a:p>
            <a:pPr>
              <a:lnSpc>
                <a:spcPct val="160000"/>
              </a:lnSpc>
            </a:pPr>
            <a:r>
              <a:rPr lang="en-GB" sz="1100" dirty="0">
                <a:latin typeface="Calibri" panose="020F0502020204030204" pitchFamily="34" charset="0"/>
              </a:rPr>
              <a:t>Fallon, G. &amp; Berman Brown, R. (2006). What About the Workers? Academic staff opinions about working with non‐UK postgraduate students in higher education. </a:t>
            </a:r>
            <a:r>
              <a:rPr lang="en-GB" sz="1100" i="1" dirty="0">
                <a:latin typeface="Calibri" panose="020F0502020204030204" pitchFamily="34" charset="0"/>
              </a:rPr>
              <a:t>Journal of Further and Higher Education</a:t>
            </a:r>
            <a:r>
              <a:rPr lang="en-GB" sz="1100" dirty="0">
                <a:latin typeface="Calibri" panose="020F0502020204030204" pitchFamily="34" charset="0"/>
              </a:rPr>
              <a:t>, 23, (1), 41-52, doi: 10.1080/0309877990230104  </a:t>
            </a:r>
            <a:endParaRPr lang="en-GB" sz="1100" dirty="0" smtClean="0">
              <a:latin typeface="Calibri" panose="020F0502020204030204" pitchFamily="34" charset="0"/>
            </a:endParaRPr>
          </a:p>
          <a:p>
            <a:pPr>
              <a:lnSpc>
                <a:spcPct val="160000"/>
              </a:lnSpc>
            </a:pPr>
            <a:r>
              <a:rPr lang="en-GB" sz="1100" dirty="0" err="1">
                <a:latin typeface="Calibri" panose="020F0502020204030204" pitchFamily="34" charset="0"/>
              </a:rPr>
              <a:t>Gu</a:t>
            </a:r>
            <a:r>
              <a:rPr lang="en-GB" sz="1100" dirty="0">
                <a:latin typeface="Calibri" panose="020F0502020204030204" pitchFamily="34" charset="0"/>
              </a:rPr>
              <a:t>, Q. (2005). "Enjoy loneliness"- Understanding voices of "the" Chinese learner. </a:t>
            </a:r>
            <a:r>
              <a:rPr lang="en-GB" sz="1100" i="1" dirty="0">
                <a:latin typeface="Calibri" panose="020F0502020204030204" pitchFamily="34" charset="0"/>
              </a:rPr>
              <a:t>Humanising Language Teaching,</a:t>
            </a:r>
            <a:r>
              <a:rPr lang="en-GB" sz="1100" dirty="0">
                <a:latin typeface="Calibri" panose="020F0502020204030204" pitchFamily="34" charset="0"/>
              </a:rPr>
              <a:t> </a:t>
            </a:r>
            <a:r>
              <a:rPr lang="en-GB" sz="1100" i="1" dirty="0">
                <a:latin typeface="Calibri" panose="020F0502020204030204" pitchFamily="34" charset="0"/>
              </a:rPr>
              <a:t>Year 7</a:t>
            </a:r>
            <a:r>
              <a:rPr lang="en-GB" sz="1100" dirty="0">
                <a:latin typeface="Calibri" panose="020F0502020204030204" pitchFamily="34" charset="0"/>
              </a:rPr>
              <a:t> (6</a:t>
            </a:r>
            <a:r>
              <a:rPr lang="en-GB" sz="1100" dirty="0" smtClean="0">
                <a:latin typeface="Calibri" panose="020F0502020204030204" pitchFamily="34" charset="0"/>
              </a:rPr>
              <a:t>),. </a:t>
            </a:r>
            <a:r>
              <a:rPr lang="en-GB" sz="1100" dirty="0">
                <a:latin typeface="Calibri" panose="020F0502020204030204" pitchFamily="34" charset="0"/>
              </a:rPr>
              <a:t>Retrieved from http://www.hltmag.co.uk/nov05/index.htm.</a:t>
            </a:r>
          </a:p>
          <a:p>
            <a:pPr>
              <a:lnSpc>
                <a:spcPct val="160000"/>
              </a:lnSpc>
            </a:pPr>
            <a:r>
              <a:rPr lang="en-GB" sz="1100" dirty="0" smtClean="0">
                <a:latin typeface="Calibri" panose="020F0502020204030204" pitchFamily="34" charset="0"/>
              </a:rPr>
              <a:t>Kingston, E. &amp; Forland, H. (2008). </a:t>
            </a:r>
            <a:r>
              <a:rPr lang="en-GB" sz="1100" dirty="0">
                <a:latin typeface="Calibri" panose="020F0502020204030204" pitchFamily="34" charset="0"/>
              </a:rPr>
              <a:t>Bridging the Gap in Expectations Between International Students and Academic </a:t>
            </a:r>
            <a:r>
              <a:rPr lang="en-GB" sz="1100" dirty="0" smtClean="0">
                <a:latin typeface="Calibri" panose="020F0502020204030204" pitchFamily="34" charset="0"/>
              </a:rPr>
              <a:t>Staff. </a:t>
            </a:r>
            <a:r>
              <a:rPr lang="en-GB" sz="1100" i="1" dirty="0" smtClean="0">
                <a:latin typeface="Calibri" panose="020F0502020204030204" pitchFamily="34" charset="0"/>
              </a:rPr>
              <a:t>Journal </a:t>
            </a:r>
            <a:r>
              <a:rPr lang="en-GB" sz="1100" i="1" dirty="0">
                <a:latin typeface="Calibri" panose="020F0502020204030204" pitchFamily="34" charset="0"/>
              </a:rPr>
              <a:t>of Studies in International Education </a:t>
            </a:r>
            <a:r>
              <a:rPr lang="en-GB" sz="1100" dirty="0">
                <a:latin typeface="Calibri" panose="020F0502020204030204" pitchFamily="34" charset="0"/>
              </a:rPr>
              <a:t>,</a:t>
            </a:r>
            <a:r>
              <a:rPr lang="en-GB" sz="1100" dirty="0" smtClean="0">
                <a:latin typeface="Calibri" panose="020F0502020204030204" pitchFamily="34" charset="0"/>
              </a:rPr>
              <a:t>12</a:t>
            </a:r>
            <a:r>
              <a:rPr lang="en-GB" sz="1100" dirty="0">
                <a:latin typeface="Calibri" panose="020F0502020204030204" pitchFamily="34" charset="0"/>
              </a:rPr>
              <a:t>, (</a:t>
            </a:r>
            <a:r>
              <a:rPr lang="en-GB" sz="1100" dirty="0" smtClean="0">
                <a:latin typeface="Calibri" panose="020F0502020204030204" pitchFamily="34" charset="0"/>
              </a:rPr>
              <a:t>2), 204 </a:t>
            </a:r>
            <a:r>
              <a:rPr lang="en-GB" sz="1100" dirty="0">
                <a:latin typeface="Calibri" panose="020F0502020204030204" pitchFamily="34" charset="0"/>
              </a:rPr>
              <a:t>- </a:t>
            </a:r>
            <a:r>
              <a:rPr lang="en-GB" sz="1100" dirty="0" smtClean="0">
                <a:latin typeface="Calibri" panose="020F0502020204030204" pitchFamily="34" charset="0"/>
              </a:rPr>
              <a:t>221. doi: 10.1177/1028315307307654 </a:t>
            </a:r>
            <a:endParaRPr lang="en-GB" sz="1100" dirty="0">
              <a:latin typeface="Calibri" panose="020F0502020204030204" pitchFamily="34" charset="0"/>
            </a:endParaRPr>
          </a:p>
          <a:p>
            <a:pPr>
              <a:lnSpc>
                <a:spcPct val="160000"/>
              </a:lnSpc>
            </a:pPr>
            <a:r>
              <a:rPr lang="en-GB" sz="1100" dirty="0">
                <a:latin typeface="Calibri" panose="020F0502020204030204" pitchFamily="34" charset="0"/>
              </a:rPr>
              <a:t>McDonald, I. (2014). Supporting international students in UK higher education institutions. </a:t>
            </a:r>
            <a:r>
              <a:rPr lang="en-GB" sz="1100" i="1" dirty="0">
                <a:latin typeface="Calibri" panose="020F0502020204030204" pitchFamily="34" charset="0"/>
              </a:rPr>
              <a:t>Perspectives: Policy and Practice in Higher Education</a:t>
            </a:r>
            <a:r>
              <a:rPr lang="en-GB" sz="1100" dirty="0">
                <a:latin typeface="Calibri" panose="020F0502020204030204" pitchFamily="34" charset="0"/>
              </a:rPr>
              <a:t>, 18, (2), 62-65, </a:t>
            </a:r>
            <a:r>
              <a:rPr lang="en-GB" sz="1100" dirty="0" err="1">
                <a:latin typeface="Calibri" panose="020F0502020204030204" pitchFamily="34" charset="0"/>
              </a:rPr>
              <a:t>doi</a:t>
            </a:r>
            <a:r>
              <a:rPr lang="en-GB" sz="1100" dirty="0">
                <a:latin typeface="Calibri" panose="020F0502020204030204" pitchFamily="34" charset="0"/>
              </a:rPr>
              <a:t>: 10.1080/13603108.2014.909900 </a:t>
            </a:r>
          </a:p>
          <a:p>
            <a:pPr>
              <a:lnSpc>
                <a:spcPct val="160000"/>
              </a:lnSpc>
            </a:pPr>
            <a:r>
              <a:rPr lang="en-GB" sz="1100" dirty="0" smtClean="0">
                <a:latin typeface="Calibri" panose="020F0502020204030204" pitchFamily="34" charset="0"/>
              </a:rPr>
              <a:t>Ng</a:t>
            </a:r>
            <a:r>
              <a:rPr lang="en-GB" sz="1100" dirty="0">
                <a:latin typeface="Calibri" panose="020F0502020204030204" pitchFamily="34" charset="0"/>
              </a:rPr>
              <a:t>, </a:t>
            </a:r>
            <a:r>
              <a:rPr lang="en-GB" sz="1100" dirty="0" smtClean="0">
                <a:latin typeface="Calibri" panose="020F0502020204030204" pitchFamily="34" charset="0"/>
              </a:rPr>
              <a:t>K. M. </a:t>
            </a:r>
            <a:r>
              <a:rPr lang="en-GB" sz="1100" dirty="0">
                <a:latin typeface="Calibri" panose="020F0502020204030204" pitchFamily="34" charset="0"/>
              </a:rPr>
              <a:t>(2006</a:t>
            </a:r>
            <a:r>
              <a:rPr lang="en-GB" sz="1100" dirty="0" smtClean="0">
                <a:latin typeface="Calibri" panose="020F0502020204030204" pitchFamily="34" charset="0"/>
              </a:rPr>
              <a:t>). </a:t>
            </a:r>
            <a:r>
              <a:rPr lang="en-GB" sz="1100" dirty="0">
                <a:latin typeface="Calibri" panose="020F0502020204030204" pitchFamily="34" charset="0"/>
              </a:rPr>
              <a:t>Counselor Educators’ Perceptions of and Experiences with International </a:t>
            </a:r>
            <a:r>
              <a:rPr lang="en-GB" sz="1100" dirty="0" smtClean="0">
                <a:latin typeface="Calibri" panose="020F0502020204030204" pitchFamily="34" charset="0"/>
              </a:rPr>
              <a:t>Students.  </a:t>
            </a:r>
            <a:r>
              <a:rPr lang="en-GB" sz="1100" i="1" dirty="0" smtClean="0">
                <a:latin typeface="Calibri" panose="020F0502020204030204" pitchFamily="34" charset="0"/>
              </a:rPr>
              <a:t>International Journal of Advanced Counselling, </a:t>
            </a:r>
            <a:r>
              <a:rPr lang="en-GB" sz="1100" dirty="0" smtClean="0">
                <a:latin typeface="Calibri" panose="020F0502020204030204" pitchFamily="34" charset="0"/>
              </a:rPr>
              <a:t>28 (1), 1-19. doi: </a:t>
            </a:r>
            <a:r>
              <a:rPr lang="en-GB" sz="1100" dirty="0">
                <a:latin typeface="Calibri" panose="020F0502020204030204" pitchFamily="34" charset="0"/>
              </a:rPr>
              <a:t>10.1007/s10447-005-8492-1  </a:t>
            </a:r>
            <a:endParaRPr lang="en-GB" sz="1100" dirty="0" smtClean="0">
              <a:latin typeface="Calibri" panose="020F0502020204030204" pitchFamily="34" charset="0"/>
            </a:endParaRPr>
          </a:p>
          <a:p>
            <a:pPr>
              <a:lnSpc>
                <a:spcPct val="160000"/>
              </a:lnSpc>
            </a:pPr>
            <a:r>
              <a:rPr lang="en-GB" sz="1100" dirty="0" smtClean="0">
                <a:latin typeface="Calibri" panose="020F0502020204030204" pitchFamily="34" charset="0"/>
              </a:rPr>
              <a:t>Robson</a:t>
            </a:r>
            <a:r>
              <a:rPr lang="en-GB" sz="1100" dirty="0">
                <a:latin typeface="Calibri" panose="020F0502020204030204" pitchFamily="34" charset="0"/>
              </a:rPr>
              <a:t>, S. &amp; Turner, Y. (2007). ‘Teaching is a co-learning experience’: academics reflecting on learning and teaching in an ‘internationalized’ faculty. </a:t>
            </a:r>
            <a:r>
              <a:rPr lang="en-GB" sz="1100" i="1" dirty="0">
                <a:latin typeface="Calibri" panose="020F0502020204030204" pitchFamily="34" charset="0"/>
              </a:rPr>
              <a:t>Teaching in Higher Education</a:t>
            </a:r>
            <a:r>
              <a:rPr lang="en-GB" sz="1100" dirty="0">
                <a:latin typeface="Calibri" panose="020F0502020204030204" pitchFamily="34" charset="0"/>
              </a:rPr>
              <a:t>, 12, (1), 41-54, doi: </a:t>
            </a:r>
            <a:r>
              <a:rPr lang="en-GB" sz="1100" dirty="0" smtClean="0">
                <a:latin typeface="Calibri" panose="020F0502020204030204" pitchFamily="34" charset="0"/>
              </a:rPr>
              <a:t>10.1080/13562510601102115</a:t>
            </a:r>
          </a:p>
          <a:p>
            <a:pPr>
              <a:lnSpc>
                <a:spcPct val="160000"/>
              </a:lnSpc>
            </a:pPr>
            <a:r>
              <a:rPr lang="en-GB" sz="1100" dirty="0" err="1" smtClean="0">
                <a:latin typeface="Calibri" panose="020F0502020204030204" pitchFamily="34" charset="0"/>
              </a:rPr>
              <a:t>Tedeschi</a:t>
            </a:r>
            <a:r>
              <a:rPr lang="en-GB" sz="1100" dirty="0" smtClean="0">
                <a:latin typeface="Calibri" panose="020F0502020204030204" pitchFamily="34" charset="0"/>
              </a:rPr>
              <a:t>, F. (2018). </a:t>
            </a:r>
            <a:r>
              <a:rPr lang="en-GB" sz="1100" dirty="0">
                <a:latin typeface="Calibri" panose="020F0502020204030204" pitchFamily="34" charset="0"/>
              </a:rPr>
              <a:t>High Ielts score beats ability in quest for academic </a:t>
            </a:r>
            <a:r>
              <a:rPr lang="en-GB" sz="1100" dirty="0" smtClean="0">
                <a:latin typeface="Calibri" panose="020F0502020204030204" pitchFamily="34" charset="0"/>
              </a:rPr>
              <a:t>results. </a:t>
            </a:r>
            <a:r>
              <a:rPr lang="en-GB" sz="1100" dirty="0">
                <a:latin typeface="Calibri" panose="020F0502020204030204" pitchFamily="34" charset="0"/>
              </a:rPr>
              <a:t>Retrieved from http://</a:t>
            </a:r>
            <a:r>
              <a:rPr lang="en-GB" sz="1100" dirty="0" smtClean="0">
                <a:latin typeface="Calibri" panose="020F0502020204030204" pitchFamily="34" charset="0"/>
              </a:rPr>
              <a:t>digital.elgazette.com/june-2018/research-news-high-ielts-score-beats-ability-in-quest-for-academic-results.html </a:t>
            </a:r>
            <a:endParaRPr lang="en-GB" sz="1100" dirty="0" smtClean="0">
              <a:latin typeface="Calibri" panose="020F0502020204030204" pitchFamily="34" charset="0"/>
            </a:endParaRPr>
          </a:p>
          <a:p>
            <a:pPr>
              <a:lnSpc>
                <a:spcPct val="160000"/>
              </a:lnSpc>
            </a:pPr>
            <a:r>
              <a:rPr lang="en-GB" sz="1100" dirty="0" smtClean="0">
                <a:latin typeface="Calibri" panose="020F0502020204030204" pitchFamily="34" charset="0"/>
              </a:rPr>
              <a:t>Trenkic, D. &amp; Warmington. M (2018). </a:t>
            </a:r>
            <a:r>
              <a:rPr lang="en-GB" sz="1100" dirty="0">
                <a:latin typeface="Calibri" panose="020F0502020204030204" pitchFamily="34" charset="0"/>
              </a:rPr>
              <a:t>Language and literacy skills of home and international university students: How different are they, and does it matter</a:t>
            </a:r>
            <a:r>
              <a:rPr lang="en-GB" sz="1100" dirty="0" smtClean="0">
                <a:latin typeface="Calibri" panose="020F0502020204030204" pitchFamily="34" charset="0"/>
              </a:rPr>
              <a:t>? </a:t>
            </a:r>
            <a:r>
              <a:rPr lang="en-GB" sz="1100" i="1" dirty="0">
                <a:latin typeface="Calibri" panose="020F0502020204030204" pitchFamily="34" charset="0"/>
              </a:rPr>
              <a:t>Bilingualism: Language and Cognition,</a:t>
            </a:r>
            <a:r>
              <a:rPr lang="en-GB" sz="1100" dirty="0">
                <a:latin typeface="Calibri" panose="020F0502020204030204" pitchFamily="34" charset="0"/>
              </a:rPr>
              <a:t> 1-17. doi:10.1017/S136672891700075X</a:t>
            </a:r>
            <a:endParaRPr lang="en-GB" sz="11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265447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Perspectives on international students</a:t>
            </a:r>
            <a:endParaRPr lang="en-GB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3984147"/>
              </p:ext>
            </p:extLst>
          </p:nvPr>
        </p:nvGraphicFramePr>
        <p:xfrm>
          <a:off x="107503" y="1320200"/>
          <a:ext cx="8664611" cy="3711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64611"/>
              </a:tblGrid>
              <a:tr h="452616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positive </a:t>
                      </a:r>
                      <a:endParaRPr lang="en-GB" sz="20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8001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89%: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enjoy working with non-UK postgraduate students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/ 70%: non-UK students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beneficial overall.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                                                                                                                                        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(Fallon and Brown,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1999,  </a:t>
                      </a:r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46 respondents in 4 UK HEIs)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9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...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cultural diversity of the student body adds to the richness of the teaching and learning experience.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(Robson and Turner,</a:t>
                      </a:r>
                      <a:r>
                        <a:rPr lang="en-GB" sz="11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2007,</a:t>
                      </a:r>
                      <a:r>
                        <a:rPr lang="en-GB" sz="11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35 staff members 1 UK HEI)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06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International students can add a fresh perspective.</a:t>
                      </a:r>
                      <a:endParaRPr lang="en-GB" sz="16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(Kingston and </a:t>
                      </a:r>
                      <a:r>
                        <a:rPr lang="en-GB" sz="1100" b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Forland</a:t>
                      </a:r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GB" sz="11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2008,</a:t>
                      </a:r>
                      <a:r>
                        <a:rPr lang="en-GB" sz="11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Academic staff and UG/PG student</a:t>
                      </a:r>
                      <a:r>
                        <a:rPr lang="en-GB" sz="11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 </a:t>
                      </a:r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 UK HEI)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589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...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more likely to attend classes, more hard‐working, disciplined and respectful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when compared with home students.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(Barron, </a:t>
                      </a:r>
                      <a:r>
                        <a:rPr lang="en-GB" sz="1100" b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Gourlay</a:t>
                      </a:r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&amp; Gannon‐Leary</a:t>
                      </a:r>
                      <a:r>
                        <a:rPr lang="en-GB" sz="11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2010,</a:t>
                      </a:r>
                      <a:r>
                        <a:rPr lang="en-GB" sz="11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Academic staff :</a:t>
                      </a:r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86 questionnaires to academic staff from 2 post-92 UK universities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228183" y="6499064"/>
            <a:ext cx="274947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/>
              <a:t>Perspectives on international students: </a:t>
            </a:r>
            <a:r>
              <a:rPr lang="en-GB" sz="900" dirty="0" smtClean="0"/>
              <a:t>challenges</a:t>
            </a:r>
            <a:endParaRPr lang="en-GB" sz="9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04664"/>
            <a:ext cx="1145781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54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Perspectives on international students</a:t>
            </a:r>
            <a:endParaRPr lang="en-GB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5805322"/>
              </p:ext>
            </p:extLst>
          </p:nvPr>
        </p:nvGraphicFramePr>
        <p:xfrm>
          <a:off x="107503" y="1320200"/>
          <a:ext cx="8664611" cy="49823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64611"/>
              </a:tblGrid>
              <a:tr h="4103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challenges</a:t>
                      </a:r>
                      <a:endParaRPr lang="en-GB" sz="20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722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72%: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different student expectations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, 87% :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problems of language,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54% :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different attitudes to lecturer role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(Fallon and Brown,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1999),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46 respondents in 4 UK HEIs)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577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Chinese students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passive, and reluctant to engage in critical thinking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argument and discussion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/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groups tend to ‘stick together’ to the detriment of the development of ‘interpersonal skills and cross cultural communication.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(Robson and Turner ,2007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35 staff members 1 UK HEI)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577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...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less likely to question and enter into debate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rote learn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/ more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reliant on the lecturer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.               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(Barron, </a:t>
                      </a:r>
                      <a:r>
                        <a:rPr lang="en-GB" sz="110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Gourlay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&amp; Gannon‐Leary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2010,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1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Academic staff : </a:t>
                      </a:r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86 questionnaires to academic staff from 2 post-92 UK universities)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21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i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Students: </a:t>
                      </a:r>
                      <a:r>
                        <a:rPr lang="en-GB" sz="1600" b="1" i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felt uncomfortable asking their tutors questions during a lecture/seminar                           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(Kingston and </a:t>
                      </a:r>
                      <a:r>
                        <a:rPr lang="en-GB" sz="110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Forland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2008,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Academic staff and UG/PG student</a:t>
                      </a:r>
                      <a:r>
                        <a:rPr lang="en-GB" sz="11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 </a:t>
                      </a:r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 UK HEI)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22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tudent (Jordanian):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‘No, it's a different culture’;</a:t>
                      </a:r>
                      <a:r>
                        <a:rPr lang="en-GB" sz="16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tudent (Mexican): ‘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never’ question the views of an academic member of staff</a:t>
                      </a:r>
                      <a:r>
                        <a:rPr lang="en-GB" sz="1600" b="1" i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;</a:t>
                      </a:r>
                      <a:r>
                        <a:rPr lang="en-GB" sz="1600" b="1" i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</a:t>
                      </a:r>
                      <a:r>
                        <a:rPr lang="en-GB" sz="1600" b="0" i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tudent (Indian):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I</a:t>
                      </a:r>
                      <a:r>
                        <a:rPr lang="en-GB" sz="16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am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 little more confident now, but ‘not when I first came – I was a little scared.’</a:t>
                      </a:r>
                      <a:r>
                        <a:rPr lang="en-GB" sz="11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(McDonald,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2014,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International student perspective  1 UK HEI)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875716" y="6596390"/>
            <a:ext cx="81945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>
                <a:latin typeface="Calibri" panose="020F0502020204030204" pitchFamily="34" charset="0"/>
              </a:rPr>
              <a:t>Methodology</a:t>
            </a:r>
            <a:endParaRPr lang="en-GB" sz="9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04664"/>
            <a:ext cx="1145781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55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>	</a:t>
            </a:r>
            <a:r>
              <a:rPr lang="en-GB" dirty="0" smtClean="0"/>
              <a:t>		</a:t>
            </a:r>
            <a:r>
              <a:rPr lang="en-GB" sz="2700" dirty="0" smtClean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en-GB" sz="27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en-GB" sz="2700" dirty="0">
                <a:solidFill>
                  <a:schemeClr val="tx1"/>
                </a:solidFill>
                <a:latin typeface="Calibri" panose="020F0502020204030204" pitchFamily="34" charset="0"/>
              </a:rPr>
              <a:t>Methodology</a:t>
            </a:r>
            <a:r>
              <a:rPr lang="en-GB" sz="2700" dirty="0">
                <a:solidFill>
                  <a:srgbClr val="00B0F0"/>
                </a:solidFill>
                <a:latin typeface="Calibri" panose="020F0502020204030204" pitchFamily="34" charset="0"/>
              </a:rPr>
              <a:t> </a:t>
            </a:r>
            <a:r>
              <a:rPr lang="en-GB" sz="2000" dirty="0">
                <a:solidFill>
                  <a:srgbClr val="00B0F0"/>
                </a:solidFill>
                <a:latin typeface="Calibri" panose="020F0502020204030204" pitchFamily="34" charset="0"/>
              </a:rPr>
              <a:t/>
            </a:r>
            <a:br>
              <a:rPr lang="en-GB" sz="2000" dirty="0">
                <a:solidFill>
                  <a:srgbClr val="00B0F0"/>
                </a:solidFill>
                <a:latin typeface="Calibri" panose="020F0502020204030204" pitchFamily="34" charset="0"/>
              </a:rPr>
            </a:br>
            <a:r>
              <a:rPr lang="en-GB" sz="2100" dirty="0">
                <a:solidFill>
                  <a:schemeClr val="tx1"/>
                </a:solidFill>
                <a:latin typeface="Calibri" panose="020F0502020204030204" pitchFamily="34" charset="0"/>
              </a:rPr>
              <a:t>Qualitative approach: semi-structured interviews; pre-seen questions; all recorded and transcripts analysed for prominent </a:t>
            </a:r>
            <a:r>
              <a:rPr lang="en-GB" sz="21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themes / contacted </a:t>
            </a:r>
            <a:r>
              <a:rPr lang="en-GB" sz="2100" dirty="0">
                <a:solidFill>
                  <a:schemeClr val="tx1"/>
                </a:solidFill>
                <a:latin typeface="Calibri" panose="020F0502020204030204" pitchFamily="34" charset="0"/>
              </a:rPr>
              <a:t>fifty-one </a:t>
            </a:r>
            <a:r>
              <a:rPr lang="en-GB" sz="21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staff: </a:t>
            </a:r>
            <a:r>
              <a:rPr lang="en-GB" sz="2100" dirty="0">
                <a:solidFill>
                  <a:schemeClr val="tx1"/>
                </a:solidFill>
                <a:latin typeface="Calibri" panose="020F0502020204030204" pitchFamily="34" charset="0"/>
              </a:rPr>
              <a:t>eighteen </a:t>
            </a:r>
            <a:r>
              <a:rPr lang="en-GB" sz="21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respondents</a:t>
            </a:r>
            <a:r>
              <a:rPr lang="en-GB" sz="2000" dirty="0">
                <a:latin typeface="Calibri" panose="020F0502020204030204" pitchFamily="34" charset="0"/>
              </a:rPr>
              <a:t/>
            </a:r>
            <a:br>
              <a:rPr lang="en-GB" sz="2000" dirty="0">
                <a:latin typeface="Calibri" panose="020F0502020204030204" pitchFamily="34" charset="0"/>
              </a:rPr>
            </a:br>
            <a:r>
              <a:rPr lang="en-GB" dirty="0" smtClean="0">
                <a:solidFill>
                  <a:srgbClr val="C00000"/>
                </a:solidFill>
              </a:rPr>
              <a:t/>
            </a:r>
            <a:br>
              <a:rPr lang="en-GB" dirty="0" smtClean="0">
                <a:solidFill>
                  <a:srgbClr val="C00000"/>
                </a:solidFill>
              </a:rPr>
            </a:br>
            <a:r>
              <a:rPr lang="en-GB" sz="1800" dirty="0">
                <a:solidFill>
                  <a:srgbClr val="C00000"/>
                </a:solidFill>
              </a:rPr>
              <a:t/>
            </a:r>
            <a:br>
              <a:rPr lang="en-GB" sz="1800" dirty="0">
                <a:solidFill>
                  <a:srgbClr val="C00000"/>
                </a:solidFill>
              </a:rPr>
            </a:br>
            <a:endParaRPr lang="en-GB" sz="1800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4026601"/>
              </p:ext>
            </p:extLst>
          </p:nvPr>
        </p:nvGraphicFramePr>
        <p:xfrm>
          <a:off x="827584" y="1772816"/>
          <a:ext cx="7859216" cy="4704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04664"/>
            <a:ext cx="1145781" cy="36004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020272" y="6596390"/>
            <a:ext cx="169950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>
                <a:latin typeface="Calibri" panose="020F0502020204030204" pitchFamily="34" charset="0"/>
              </a:rPr>
              <a:t>Faculty expectations of students</a:t>
            </a:r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297774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04664"/>
            <a:ext cx="1145781" cy="360040"/>
          </a:xfrm>
          <a:prstGeom prst="rect">
            <a:avLst/>
          </a:prstGeom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0364726"/>
              </p:ext>
            </p:extLst>
          </p:nvPr>
        </p:nvGraphicFramePr>
        <p:xfrm>
          <a:off x="467543" y="1484784"/>
          <a:ext cx="8488001" cy="321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88001"/>
              </a:tblGrid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"One of my colleagues used to say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listen to radio 4 or read the financial p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ess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GB" sz="9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UG/PG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Finance)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53792">
                <a:tc>
                  <a:txBody>
                    <a:bodyPr/>
                    <a:lstStyle/>
                    <a:p>
                      <a:pPr algn="l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"...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we have a weekly critical discussion about each student's work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, and they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take it in turns to lead a group of 25 throughout the semester.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l"/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PG Fine Art</a:t>
                      </a:r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) </a:t>
                      </a:r>
                      <a:endParaRPr lang="en-GB" sz="9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l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"...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people sat around 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...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everyone engaging in the dialogue, back and forth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. What tends to happen is that 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people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treat it as if they are in a queue and they are waiting to speak to the tutor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. That's</a:t>
                      </a:r>
                      <a:r>
                        <a:rPr lang="en-GB" sz="1600" b="1" dirty="0" smtClean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 a challenge for us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". </a:t>
                      </a:r>
                    </a:p>
                    <a:p>
                      <a:pPr algn="l"/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GB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UG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Jewellery and Metalwork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)</a:t>
                      </a:r>
                      <a:endParaRPr lang="en-GB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"...you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will read this series of six critical texts over the course of the year, discuss them in the seminar</a:t>
                      </a: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... i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t's assimilating test, responding to it, analysing it - </a:t>
                      </a:r>
                      <a:r>
                        <a:rPr lang="en-GB" sz="1600" b="1" dirty="0" smtClean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you've got to be pretty fluent to do that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".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GB" sz="9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UG/PG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Art Supporting Theory module)</a:t>
                      </a:r>
                      <a:endParaRPr lang="en-GB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452320" y="6535588"/>
            <a:ext cx="155363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>
                <a:latin typeface="Calibri" panose="020F0502020204030204" pitchFamily="34" charset="0"/>
              </a:rPr>
              <a:t>Positive engagement in class </a:t>
            </a:r>
            <a:endParaRPr lang="en-GB" sz="9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692696"/>
            <a:ext cx="8363272" cy="504056"/>
          </a:xfrm>
        </p:spPr>
        <p:txBody>
          <a:bodyPr>
            <a:normAutofit/>
          </a:bodyPr>
          <a:lstStyle/>
          <a:p>
            <a:r>
              <a:rPr lang="en-GB" sz="2000" dirty="0" smtClean="0"/>
              <a:t>	</a:t>
            </a:r>
            <a:r>
              <a:rPr lang="en-GB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Faculty expectations of students</a:t>
            </a:r>
            <a:endParaRPr lang="en-GB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17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04664"/>
            <a:ext cx="1145781" cy="360040"/>
          </a:xfrm>
          <a:prstGeom prst="rect">
            <a:avLst/>
          </a:prstGeom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3354677"/>
              </p:ext>
            </p:extLst>
          </p:nvPr>
        </p:nvGraphicFramePr>
        <p:xfrm>
          <a:off x="467543" y="1484785"/>
          <a:ext cx="8488001" cy="4464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88001"/>
              </a:tblGrid>
              <a:tr h="11403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At L6 last year, we had a group of students who presented to us -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they were a country mile ahead of anyone else in the class 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one of the best presentations I have seen full stop - 2 or 3 of them were top-up students and 2 were home students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-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confident, well practiced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."</a:t>
                      </a:r>
                      <a:r>
                        <a:rPr lang="en-GB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(UG Hospitality Management)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083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"You notice that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at L5 their confidence is increasing 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and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by L6 it is fantastic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 Some are articulating points more clearly than UK students".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en-GB" sz="9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UG</a:t>
                      </a:r>
                      <a:r>
                        <a:rPr lang="en-GB" sz="9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Business and Marketing)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083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 admire the hell out of these guys 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I wouldn't do it in a million years. 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Presenting is nerve-wracking enough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GB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UG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Hospitality Management)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083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"This year -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students contributing to really vibrant seminars  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more vibrant than my UG seminars which are predominantly English speaking students".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GB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PG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Accounting + Finance)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02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"Generally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speaking skills are not a problem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GB" sz="9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UG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Business Property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Management) </a:t>
                      </a:r>
                      <a:endParaRPr lang="en-GB" sz="9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8244408" y="6525344"/>
            <a:ext cx="58060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>
                <a:latin typeface="Calibri" panose="020F0502020204030204" pitchFamily="34" charset="0"/>
              </a:rPr>
              <a:t>Themes </a:t>
            </a:r>
            <a:endParaRPr lang="en-GB" sz="9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692696"/>
            <a:ext cx="8363272" cy="504056"/>
          </a:xfrm>
        </p:spPr>
        <p:txBody>
          <a:bodyPr>
            <a:normAutofit/>
          </a:bodyPr>
          <a:lstStyle/>
          <a:p>
            <a:r>
              <a:rPr lang="en-GB" sz="2000" dirty="0" smtClean="0"/>
              <a:t>	</a:t>
            </a:r>
            <a:r>
              <a:rPr lang="en-GB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Positive engagement in class</a:t>
            </a:r>
            <a:endParaRPr lang="en-GB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53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5996086"/>
              </p:ext>
            </p:extLst>
          </p:nvPr>
        </p:nvGraphicFramePr>
        <p:xfrm>
          <a:off x="667074" y="908720"/>
          <a:ext cx="7865366" cy="54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0401"/>
                <a:gridCol w="3834965"/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Themes</a:t>
                      </a:r>
                      <a:endParaRPr lang="en-GB" sz="2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</a:tr>
              <a:tr h="5040560">
                <a:tc>
                  <a:txBody>
                    <a:bodyPr/>
                    <a:lstStyle/>
                    <a:p>
                      <a:pPr lvl="0" algn="l"/>
                      <a:r>
                        <a:rPr lang="en-GB" sz="20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Reasons for not speaking  </a:t>
                      </a:r>
                    </a:p>
                    <a:p>
                      <a:pPr lvl="0" algn="ctr"/>
                      <a:endParaRPr lang="en-GB" sz="2000" b="1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lvl="0" algn="ctr"/>
                      <a:endParaRPr lang="en-GB" sz="2000" b="1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Confidence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20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Expression of ideas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20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Understanding spoken words</a:t>
                      </a:r>
                      <a:endParaRPr lang="en-GB" sz="2000" b="1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20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Self-segregation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20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Previous learning styles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Engagement in class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Motivation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Discipline knowledge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Criticality / independent thinking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GB" sz="20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Staff recommendations</a:t>
                      </a:r>
                      <a:r>
                        <a:rPr lang="en-GB" sz="20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lvl="0" algn="l"/>
                      <a:endParaRPr lang="en-GB" sz="20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lvl="0" algn="l"/>
                      <a:endParaRPr lang="en-GB" sz="2000" b="1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20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Interaction with other students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20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Interaction with tutors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20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Contact with academic departments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2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Link to discipline resources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04664"/>
            <a:ext cx="1145781" cy="36004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804248" y="6591955"/>
            <a:ext cx="202811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 smtClean="0">
                <a:latin typeface="Calibri" panose="020F0502020204030204" pitchFamily="34" charset="0"/>
              </a:rPr>
              <a:t>Reasons for not speaking 1: </a:t>
            </a:r>
            <a:r>
              <a:rPr lang="en-GB" sz="900" dirty="0">
                <a:latin typeface="Calibri" panose="020F0502020204030204" pitchFamily="34" charset="0"/>
              </a:rPr>
              <a:t>C</a:t>
            </a:r>
            <a:r>
              <a:rPr lang="en-GB" sz="900" dirty="0" smtClean="0">
                <a:latin typeface="Calibri" panose="020F0502020204030204" pitchFamily="34" charset="0"/>
              </a:rPr>
              <a:t>onfidence</a:t>
            </a:r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83207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04664"/>
            <a:ext cx="1145781" cy="360040"/>
          </a:xfrm>
          <a:prstGeom prst="rect">
            <a:avLst/>
          </a:prstGeom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4768056"/>
              </p:ext>
            </p:extLst>
          </p:nvPr>
        </p:nvGraphicFramePr>
        <p:xfrm>
          <a:off x="467543" y="1484784"/>
          <a:ext cx="8488001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88001"/>
              </a:tblGrid>
              <a:tr h="42505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"Confidence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is the big issue at L4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."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(UG Business and Marketing)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"The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challenge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often comes with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confidence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 speaking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".</a:t>
                      </a:r>
                      <a:r>
                        <a:rPr lang="en-GB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(ACES PG Interior Design)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"Very senior health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practitioners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just quake when they are asked to do a presentation 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 a classroom".</a:t>
                      </a:r>
                      <a:r>
                        <a:rPr lang="en-GB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(PG Public Health)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</a:t>
                      </a:r>
                      <a:r>
                        <a:rPr lang="en-GB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could ask them basic questions on a 1-to-1 basis and you would see how they are struggling".</a:t>
                      </a:r>
                      <a:r>
                        <a:rPr lang="en-GB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(PG Accounting)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"Some of them just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lack confidence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which you can expect of any student".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(UG Business Property</a:t>
                      </a:r>
                      <a:r>
                        <a:rPr lang="en-GB" sz="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Management)</a:t>
                      </a:r>
                      <a:endParaRPr lang="en-GB" sz="8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*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"Some 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students, who could be just as brilliant as native UGs 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and know quite a lot, but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cannot communicate it with the confidence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they need are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perceived by others that they are weaker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".</a:t>
                      </a:r>
                      <a:r>
                        <a:rPr lang="en-GB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</a:t>
                      </a: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(PG Sports Business Management)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at L4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they may not feel comfortable with language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they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skip classes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and then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you're in a cycle of problems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".</a:t>
                      </a:r>
                      <a:r>
                        <a:rPr lang="en-GB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UG Hospitality Management) </a:t>
                      </a:r>
                      <a:endParaRPr lang="en-GB" sz="900" b="0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6056282" y="6627168"/>
            <a:ext cx="239520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>
                <a:latin typeface="Calibri" panose="020F0502020204030204" pitchFamily="34" charset="0"/>
              </a:rPr>
              <a:t>Reasons for not speaking </a:t>
            </a:r>
            <a:r>
              <a:rPr lang="en-GB" sz="900" dirty="0" smtClean="0">
                <a:latin typeface="Calibri" panose="020F0502020204030204" pitchFamily="34" charset="0"/>
              </a:rPr>
              <a:t>2: expression of ideas</a:t>
            </a:r>
            <a:endParaRPr lang="en-GB" sz="9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692696"/>
            <a:ext cx="8363272" cy="504056"/>
          </a:xfrm>
        </p:spPr>
        <p:txBody>
          <a:bodyPr>
            <a:normAutofit/>
          </a:bodyPr>
          <a:lstStyle/>
          <a:p>
            <a:r>
              <a:rPr lang="en-GB" sz="2000" dirty="0" smtClean="0"/>
              <a:t>	</a:t>
            </a:r>
            <a:r>
              <a:rPr lang="en-GB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Reasons for not speaking 1. </a:t>
            </a:r>
            <a:r>
              <a:rPr lang="en-GB" sz="2400" dirty="0">
                <a:solidFill>
                  <a:srgbClr val="0070C0"/>
                </a:solidFill>
                <a:latin typeface="Calibri" panose="020F0502020204030204" pitchFamily="34" charset="0"/>
              </a:rPr>
              <a:t>C</a:t>
            </a:r>
            <a:r>
              <a:rPr lang="en-GB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onfidence</a:t>
            </a:r>
            <a:endParaRPr lang="en-GB" sz="24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6344400"/>
            <a:ext cx="504056" cy="50405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3625" y="1556793"/>
            <a:ext cx="762863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18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04664"/>
            <a:ext cx="1145781" cy="360040"/>
          </a:xfrm>
          <a:prstGeom prst="rect">
            <a:avLst/>
          </a:prstGeom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7472891"/>
              </p:ext>
            </p:extLst>
          </p:nvPr>
        </p:nvGraphicFramePr>
        <p:xfrm>
          <a:off x="467544" y="1445270"/>
          <a:ext cx="8375996" cy="419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599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"...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can't get your answer out quick enough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 All the words are jumbled 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 your head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GB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(PG Managing Global Business)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They just couldn't get their thoughts out.</a:t>
                      </a:r>
                      <a:r>
                        <a:rPr lang="en-GB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ut you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can't tell whether they haven't got the thoughts or whether they just can't express them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".</a:t>
                      </a:r>
                      <a:r>
                        <a:rPr lang="en-GB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(PG Physiotherapy)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 </a:t>
                      </a:r>
                      <a:r>
                        <a:rPr lang="en-GB" sz="16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... at level 6 there was 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 or 3 girls who would have done all the talking for about 15 people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".</a:t>
                      </a:r>
                      <a:r>
                        <a:rPr lang="en-GB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(UG Hospitality Management)</a:t>
                      </a:r>
                      <a:r>
                        <a:rPr lang="en-GB" sz="900" b="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kern="120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You're already making 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translation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from the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visual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, to trying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to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describe it in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language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. And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that's increased for students trying to describe it in a second language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.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GB" sz="900" b="0" i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PG</a:t>
                      </a:r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9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Fine Art</a:t>
                      </a:r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"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If you are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operating at a low leve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l, it’s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almost impossible to put that joined abstract thinking together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"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.</a:t>
                      </a:r>
                      <a:r>
                        <a:rPr lang="en-GB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(PG Accounting)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‘Our study cannot provide a definitive answer, but it suggests that the threshold (for entry) should be set at, or above, a level equivalent to an Ielts score at 7.5’.</a:t>
                      </a:r>
                      <a:r>
                        <a:rPr lang="en-GB" sz="1400" b="0" i="1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(Trenkic in </a:t>
                      </a:r>
                      <a:r>
                        <a:rPr lang="en-GB" sz="8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Tedeschi</a:t>
                      </a:r>
                      <a:r>
                        <a:rPr lang="en-GB" sz="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2018)</a:t>
                      </a:r>
                      <a:endParaRPr lang="en-GB" sz="9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5788516" y="6596390"/>
            <a:ext cx="277992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>
                <a:latin typeface="Calibri" panose="020F0502020204030204" pitchFamily="34" charset="0"/>
              </a:rPr>
              <a:t>Reasons for not speaking  </a:t>
            </a:r>
            <a:r>
              <a:rPr lang="en-GB" sz="900" dirty="0" smtClean="0">
                <a:latin typeface="Calibri" panose="020F0502020204030204" pitchFamily="34" charset="0"/>
              </a:rPr>
              <a:t>2:  expression of ideas (cont.)</a:t>
            </a:r>
            <a:endParaRPr lang="en-GB" sz="9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692696"/>
            <a:ext cx="8363272" cy="504056"/>
          </a:xfrm>
        </p:spPr>
        <p:txBody>
          <a:bodyPr>
            <a:normAutofit/>
          </a:bodyPr>
          <a:lstStyle/>
          <a:p>
            <a:r>
              <a:rPr lang="en-GB" sz="2000" dirty="0" smtClean="0"/>
              <a:t>	</a:t>
            </a:r>
            <a:r>
              <a:rPr lang="en-GB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Reasons </a:t>
            </a:r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</a:rPr>
              <a:t>for not speaking </a:t>
            </a:r>
            <a:r>
              <a:rPr lang="en-GB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2. </a:t>
            </a:r>
            <a:r>
              <a:rPr lang="en-GB" sz="2400" dirty="0">
                <a:solidFill>
                  <a:srgbClr val="0070C0"/>
                </a:solidFill>
                <a:latin typeface="Calibri" panose="020F0502020204030204" pitchFamily="34" charset="0"/>
              </a:rPr>
              <a:t>E</a:t>
            </a:r>
            <a:r>
              <a:rPr lang="en-GB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xpression of ideas</a:t>
            </a:r>
            <a:endParaRPr lang="en-GB" sz="24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8444" y="6353944"/>
            <a:ext cx="504056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0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11411</TotalTime>
  <Words>2995</Words>
  <Application>Microsoft Office PowerPoint</Application>
  <PresentationFormat>On-screen Show (4:3)</PresentationFormat>
  <Paragraphs>301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Clarity</vt:lpstr>
      <vt:lpstr>PowerPoint Presentation</vt:lpstr>
      <vt:lpstr>Perspectives on international students</vt:lpstr>
      <vt:lpstr>Perspectives on international students</vt:lpstr>
      <vt:lpstr>       Methodology  Qualitative approach: semi-structured interviews; pre-seen questions; all recorded and transcripts analysed for prominent themes / contacted fifty-one staff: eighteen respondents   </vt:lpstr>
      <vt:lpstr> Faculty expectations of students</vt:lpstr>
      <vt:lpstr> Positive engagement in class</vt:lpstr>
      <vt:lpstr>PowerPoint Presentation</vt:lpstr>
      <vt:lpstr> Reasons for not speaking 1. Confidence</vt:lpstr>
      <vt:lpstr> Reasons for not speaking  2. Expression of ideas</vt:lpstr>
      <vt:lpstr> Reasons for not speaking  2. Expression of ideas (cont.) </vt:lpstr>
      <vt:lpstr> Reasons for not speaking  3. Understanding spoken words</vt:lpstr>
      <vt:lpstr> Reasons for not speaking  4. Self-segregation</vt:lpstr>
      <vt:lpstr> Reasons for not speaking  5. Previous learning styles</vt:lpstr>
      <vt:lpstr> Staff recommendation 1: Interaction with other students</vt:lpstr>
      <vt:lpstr> Staff recommendation 2: Interaction with tutors</vt:lpstr>
      <vt:lpstr> Staff recommendations 3: Contact with academic departments</vt:lpstr>
      <vt:lpstr>  Summary of changes to PS provision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Hughes</dc:creator>
  <cp:lastModifiedBy>Stephen Hughes</cp:lastModifiedBy>
  <cp:revision>1709</cp:revision>
  <cp:lastPrinted>2018-05-17T08:06:40Z</cp:lastPrinted>
  <dcterms:created xsi:type="dcterms:W3CDTF">2017-10-04T15:01:18Z</dcterms:created>
  <dcterms:modified xsi:type="dcterms:W3CDTF">2018-06-07T13:06:13Z</dcterms:modified>
</cp:coreProperties>
</file>