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1.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337" r:id="rId2"/>
    <p:sldId id="338" r:id="rId3"/>
    <p:sldId id="395" r:id="rId4"/>
    <p:sldId id="391" r:id="rId5"/>
    <p:sldId id="340" r:id="rId6"/>
    <p:sldId id="342" r:id="rId7"/>
    <p:sldId id="343" r:id="rId8"/>
    <p:sldId id="392" r:id="rId9"/>
    <p:sldId id="461" r:id="rId10"/>
    <p:sldId id="344" r:id="rId11"/>
    <p:sldId id="345" r:id="rId12"/>
    <p:sldId id="346" r:id="rId13"/>
    <p:sldId id="393" r:id="rId14"/>
    <p:sldId id="364" r:id="rId15"/>
    <p:sldId id="365" r:id="rId16"/>
    <p:sldId id="396" r:id="rId17"/>
    <p:sldId id="453" r:id="rId18"/>
    <p:sldId id="454" r:id="rId19"/>
    <p:sldId id="455" r:id="rId20"/>
    <p:sldId id="352" r:id="rId21"/>
    <p:sldId id="398" r:id="rId22"/>
    <p:sldId id="354" r:id="rId23"/>
    <p:sldId id="462" r:id="rId24"/>
    <p:sldId id="399" r:id="rId25"/>
    <p:sldId id="401" r:id="rId26"/>
    <p:sldId id="402" r:id="rId27"/>
    <p:sldId id="404" r:id="rId28"/>
    <p:sldId id="411" r:id="rId29"/>
    <p:sldId id="412" r:id="rId30"/>
    <p:sldId id="413" r:id="rId31"/>
    <p:sldId id="417" r:id="rId32"/>
    <p:sldId id="418" r:id="rId33"/>
    <p:sldId id="432" r:id="rId34"/>
    <p:sldId id="423" r:id="rId35"/>
    <p:sldId id="428" r:id="rId36"/>
    <p:sldId id="429" r:id="rId37"/>
    <p:sldId id="460" r:id="rId38"/>
    <p:sldId id="456" r:id="rId39"/>
    <p:sldId id="457" r:id="rId40"/>
    <p:sldId id="458" r:id="rId41"/>
    <p:sldId id="390" r:id="rId42"/>
    <p:sldId id="359" r:id="rId43"/>
    <p:sldId id="39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un Pan (PGR)" initials="Y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94660"/>
  </p:normalViewPr>
  <p:slideViewPr>
    <p:cSldViewPr>
      <p:cViewPr varScale="1">
        <p:scale>
          <a:sx n="109" d="100"/>
          <a:sy n="109" d="100"/>
        </p:scale>
        <p:origin x="168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8-28T16:31:53.066" idx="3">
    <p:pos x="10" y="10"/>
    <p:text>Based on the analysis we've known that a cluster used at the turn-initial position can be multi-functional. But we want to know more, especially about how turn-intial cluters are related to evidence of IC. So, turn-intial clusters, IC. The space in the middle can literally include so many ways to create a bridge between the two. Considering the time limit, we'll address the connection by focusing on one of the aspect of our data, which is the speaker roles.</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417A29-C2C6-4E5C-BD86-BEE1F1682764}" type="datetimeFigureOut">
              <a:rPr lang="en-GB" smtClean="0"/>
              <a:pPr/>
              <a:t>09/06/2018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E2E70-8BF9-4FF3-A68B-B99E50079AB5}" type="slidenum">
              <a:rPr lang="en-GB" smtClean="0"/>
              <a:pPr/>
              <a:t>‹#›</a:t>
            </a:fld>
            <a:endParaRPr lang="en-GB"/>
          </a:p>
        </p:txBody>
      </p:sp>
    </p:spTree>
    <p:extLst>
      <p:ext uri="{BB962C8B-B14F-4D97-AF65-F5344CB8AC3E}">
        <p14:creationId xmlns:p14="http://schemas.microsoft.com/office/powerpoint/2010/main" val="2212047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39.xml"/><Relationship Id="rId2" Type="http://schemas.openxmlformats.org/officeDocument/2006/relationships/notesMaster" Target="../notesMasters/notesMaster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468702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Tree>
    <p:extLst>
      <p:ext uri="{BB962C8B-B14F-4D97-AF65-F5344CB8AC3E}">
        <p14:creationId xmlns:p14="http://schemas.microsoft.com/office/powerpoint/2010/main" val="12824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Lines 7-10 an offer from Daniel</a:t>
            </a:r>
          </a:p>
          <a:p>
            <a:r>
              <a:rPr lang="en-US" sz="1200" dirty="0" smtClean="0"/>
              <a:t>Line 10: long pause, normally indicates some kind of trouble</a:t>
            </a:r>
          </a:p>
          <a:p>
            <a:r>
              <a:rPr lang="en-US" sz="1200" dirty="0" smtClean="0"/>
              <a:t>Line 11: confirmation check about length of the turbine</a:t>
            </a:r>
          </a:p>
          <a:p>
            <a:r>
              <a:rPr lang="en-US" sz="1200" dirty="0" smtClean="0"/>
              <a:t>Line 12: confirmed response.</a:t>
            </a:r>
          </a:p>
          <a:p>
            <a:r>
              <a:rPr lang="en-US" sz="1200" dirty="0" smtClean="0"/>
              <a:t>Lines 13-16: disagreement sequence. Confirmation checks.</a:t>
            </a:r>
          </a:p>
          <a:p>
            <a:r>
              <a:rPr lang="en-US" sz="1200" dirty="0" smtClean="0"/>
              <a:t>Lines 17-20: negotiated agreement</a:t>
            </a:r>
          </a:p>
          <a:p>
            <a:endParaRPr lang="en-GB" dirty="0"/>
          </a:p>
        </p:txBody>
      </p:sp>
      <p:sp>
        <p:nvSpPr>
          <p:cNvPr id="4" name="Slide Number Placeholder 3"/>
          <p:cNvSpPr>
            <a:spLocks noGrp="1"/>
          </p:cNvSpPr>
          <p:nvPr>
            <p:ph type="sldNum" sz="quarter" idx="10"/>
          </p:nvPr>
        </p:nvSpPr>
        <p:spPr/>
        <p:txBody>
          <a:bodyPr/>
          <a:lstStyle/>
          <a:p>
            <a:fld id="{14CE2E70-8BF9-4FF3-A68B-B99E50079AB5}" type="slidenum">
              <a:rPr lang="en-GB" smtClean="0"/>
              <a:pPr/>
              <a:t>28</a:t>
            </a:fld>
            <a:endParaRPr lang="en-GB"/>
          </a:p>
        </p:txBody>
      </p:sp>
    </p:spTree>
    <p:extLst>
      <p:ext uri="{BB962C8B-B14F-4D97-AF65-F5344CB8AC3E}">
        <p14:creationId xmlns:p14="http://schemas.microsoft.com/office/powerpoint/2010/main" val="1077792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Lines 7-10 an offer from Daniel</a:t>
            </a:r>
          </a:p>
          <a:p>
            <a:r>
              <a:rPr lang="en-US" sz="1200" dirty="0" smtClean="0"/>
              <a:t>Line 10: long pause, normally indicates some kind of trouble</a:t>
            </a:r>
          </a:p>
          <a:p>
            <a:r>
              <a:rPr lang="en-US" sz="1200" dirty="0" smtClean="0"/>
              <a:t>Line 11: confirmation check about length of the turbine</a:t>
            </a:r>
          </a:p>
          <a:p>
            <a:r>
              <a:rPr lang="en-US" sz="1200" dirty="0" smtClean="0"/>
              <a:t>Line 12: confirmed response.</a:t>
            </a:r>
          </a:p>
          <a:p>
            <a:r>
              <a:rPr lang="en-US" sz="1200" dirty="0" smtClean="0"/>
              <a:t>Lines 13-16: disagreement sequence. Confirmation checks.</a:t>
            </a:r>
          </a:p>
          <a:p>
            <a:r>
              <a:rPr lang="en-US" sz="1200" dirty="0" smtClean="0"/>
              <a:t>Lines 17-20: negotiated agreement</a:t>
            </a:r>
          </a:p>
          <a:p>
            <a:endParaRPr lang="en-GB" dirty="0"/>
          </a:p>
        </p:txBody>
      </p:sp>
      <p:sp>
        <p:nvSpPr>
          <p:cNvPr id="4" name="Slide Number Placeholder 3"/>
          <p:cNvSpPr>
            <a:spLocks noGrp="1"/>
          </p:cNvSpPr>
          <p:nvPr>
            <p:ph type="sldNum" sz="quarter" idx="10"/>
          </p:nvPr>
        </p:nvSpPr>
        <p:spPr/>
        <p:txBody>
          <a:bodyPr/>
          <a:lstStyle/>
          <a:p>
            <a:fld id="{14CE2E70-8BF9-4FF3-A68B-B99E50079AB5}" type="slidenum">
              <a:rPr lang="en-GB" smtClean="0"/>
              <a:pPr/>
              <a:t>29</a:t>
            </a:fld>
            <a:endParaRPr lang="en-GB"/>
          </a:p>
        </p:txBody>
      </p:sp>
    </p:spTree>
    <p:extLst>
      <p:ext uri="{BB962C8B-B14F-4D97-AF65-F5344CB8AC3E}">
        <p14:creationId xmlns:p14="http://schemas.microsoft.com/office/powerpoint/2010/main" val="3249476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8252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90500" indent="-190500"/>
            <a:r>
              <a:rPr lang="en-IE" altLang="en-US" sz="1000" smtClean="0"/>
              <a:t>Pragmatic markers: a quantitiative comparison between LIBEL CASE and LCIE:</a:t>
            </a:r>
          </a:p>
          <a:p>
            <a:pPr marL="190500" indent="-190500"/>
            <a:r>
              <a:rPr lang="en-GB" altLang="zh-CN" sz="1000" b="1" smtClean="0"/>
              <a:t>NB:</a:t>
            </a:r>
            <a:r>
              <a:rPr lang="en-GB" altLang="zh-CN" sz="1000" smtClean="0"/>
              <a:t> </a:t>
            </a:r>
          </a:p>
          <a:p>
            <a:pPr marL="190500" indent="-190500"/>
            <a:r>
              <a:rPr lang="en-GB" altLang="zh-CN" sz="1000" smtClean="0"/>
              <a:t>1. LCIE is a one million word corpus of Ir Eng. It comprises recordings of casual conversations mostly between family and friends. Taking the CA notion of using </a:t>
            </a:r>
            <a:r>
              <a:rPr lang="en-GB" altLang="zh-CN" sz="1000" smtClean="0">
                <a:latin typeface="Tahoma" pitchFamily="34" charset="0"/>
              </a:rPr>
              <a:t>‘</a:t>
            </a:r>
            <a:r>
              <a:rPr lang="en-GB" altLang="zh-CN" sz="1000" smtClean="0"/>
              <a:t>mundane talk as a benchmark</a:t>
            </a:r>
            <a:r>
              <a:rPr lang="en-GB" altLang="zh-CN" sz="1000" smtClean="0">
                <a:latin typeface="Tahoma" pitchFamily="34" charset="0"/>
              </a:rPr>
              <a:t>’</a:t>
            </a:r>
            <a:r>
              <a:rPr lang="en-GB" altLang="zh-CN" sz="1000" smtClean="0"/>
              <a:t> we can say that LCIE represents a benchmark and when we compare the items </a:t>
            </a:r>
            <a:r>
              <a:rPr lang="en-GB" altLang="zh-CN" sz="1000" i="1" smtClean="0"/>
              <a:t>you see </a:t>
            </a:r>
            <a:r>
              <a:rPr lang="en-GB" altLang="zh-CN" sz="1000" smtClean="0"/>
              <a:t>and</a:t>
            </a:r>
            <a:r>
              <a:rPr lang="en-GB" altLang="zh-CN" sz="1000" i="1" smtClean="0"/>
              <a:t> you know </a:t>
            </a:r>
            <a:r>
              <a:rPr lang="en-GB" altLang="zh-CN" sz="1000" smtClean="0"/>
              <a:t>it is telling.</a:t>
            </a:r>
          </a:p>
          <a:p>
            <a:pPr marL="190500" indent="-190500"/>
            <a:r>
              <a:rPr lang="en-GB" altLang="zh-CN" sz="1000" smtClean="0"/>
              <a:t>2) Because LCIE is a one million word corpus and the seminar sub corp is just 50k, we have </a:t>
            </a:r>
            <a:r>
              <a:rPr lang="en-GB" altLang="zh-CN" sz="1000" smtClean="0">
                <a:latin typeface="Tahoma" pitchFamily="34" charset="0"/>
              </a:rPr>
              <a:t>‘</a:t>
            </a:r>
            <a:r>
              <a:rPr lang="en-GB" altLang="zh-CN" sz="1000" smtClean="0"/>
              <a:t>normalised</a:t>
            </a:r>
            <a:r>
              <a:rPr lang="en-GB" altLang="zh-CN" sz="1000" smtClean="0">
                <a:latin typeface="Tahoma" pitchFamily="34" charset="0"/>
              </a:rPr>
              <a:t>’</a:t>
            </a:r>
            <a:r>
              <a:rPr lang="en-GB" altLang="zh-CN" sz="1000" smtClean="0"/>
              <a:t> the seminar results- that is made them </a:t>
            </a:r>
            <a:r>
              <a:rPr lang="en-GB" altLang="zh-CN" sz="1000" smtClean="0">
                <a:latin typeface="Tahoma" pitchFamily="34" charset="0"/>
              </a:rPr>
              <a:t>‘</a:t>
            </a:r>
            <a:r>
              <a:rPr lang="en-GB" altLang="zh-CN" sz="1000" smtClean="0"/>
              <a:t>out of one million</a:t>
            </a:r>
            <a:r>
              <a:rPr lang="en-GB" altLang="zh-CN" sz="1000" smtClean="0">
                <a:latin typeface="Tahoma" pitchFamily="34" charset="0"/>
              </a:rPr>
              <a:t>’</a:t>
            </a:r>
            <a:r>
              <a:rPr lang="en-GB" altLang="zh-CN" sz="1000" smtClean="0"/>
              <a:t> </a:t>
            </a:r>
            <a:r>
              <a:rPr lang="en-GB" altLang="zh-CN" sz="1000" smtClean="0">
                <a:latin typeface="Tahoma" pitchFamily="34" charset="0"/>
              </a:rPr>
              <a:t>–</a:t>
            </a:r>
            <a:r>
              <a:rPr lang="en-GB" altLang="zh-CN" sz="1000" smtClean="0"/>
              <a:t> e.g. you see occurs 32 times in 50k = 640 times in 1 million words, so when we go to compare with LCIE we are comparing like with like</a:t>
            </a:r>
          </a:p>
          <a:p>
            <a:pPr marL="190500" indent="-190500"/>
            <a:r>
              <a:rPr lang="en-GB" altLang="zh-CN" sz="1000" smtClean="0"/>
              <a:t>3) In the results for</a:t>
            </a:r>
            <a:r>
              <a:rPr lang="en-GB" altLang="zh-CN" sz="1000" i="1" smtClean="0"/>
              <a:t> you know</a:t>
            </a:r>
            <a:r>
              <a:rPr lang="en-GB" altLang="zh-CN" sz="1000" smtClean="0"/>
              <a:t> all </a:t>
            </a:r>
            <a:r>
              <a:rPr lang="en-GB" altLang="zh-CN" sz="1000" i="1" smtClean="0"/>
              <a:t>you know what I means</a:t>
            </a:r>
            <a:r>
              <a:rPr lang="en-GB" altLang="zh-CN" sz="1000" smtClean="0"/>
              <a:t> have not been included</a:t>
            </a:r>
          </a:p>
          <a:p>
            <a:pPr marL="190500" indent="-190500"/>
            <a:r>
              <a:rPr lang="en-GB" altLang="zh-CN" sz="1000" b="1" smtClean="0"/>
              <a:t>Results</a:t>
            </a:r>
            <a:r>
              <a:rPr lang="en-GB" altLang="zh-CN" sz="1000" smtClean="0"/>
              <a:t>:</a:t>
            </a:r>
          </a:p>
          <a:p>
            <a:pPr marL="190500" indent="-190500">
              <a:buFontTx/>
              <a:buAutoNum type="arabicPeriod"/>
            </a:pPr>
            <a:r>
              <a:rPr lang="en-GB" altLang="zh-CN" sz="1000" smtClean="0"/>
              <a:t>This graph shows that </a:t>
            </a:r>
            <a:r>
              <a:rPr lang="en-GB" altLang="zh-CN" sz="1000" i="1" smtClean="0"/>
              <a:t>you see, </a:t>
            </a:r>
            <a:r>
              <a:rPr lang="en-GB" altLang="zh-CN" sz="1000" smtClean="0"/>
              <a:t>which is an interactional marker that we associate with the marking of new information or information which the speaker cannot assume that the listener already knows (e.g. you see I come from a large family and we were always used to having to fight for attention!) and </a:t>
            </a:r>
            <a:r>
              <a:rPr lang="en-GB" altLang="zh-CN" sz="1000" i="1" smtClean="0"/>
              <a:t>you know</a:t>
            </a:r>
            <a:r>
              <a:rPr lang="en-GB" altLang="zh-CN" sz="1000" smtClean="0"/>
              <a:t> </a:t>
            </a:r>
            <a:r>
              <a:rPr lang="en-GB" altLang="zh-CN" sz="1000" smtClean="0">
                <a:latin typeface="Tahoma" pitchFamily="34" charset="0"/>
              </a:rPr>
              <a:t>–</a:t>
            </a:r>
            <a:r>
              <a:rPr lang="en-GB" altLang="zh-CN" sz="1000" smtClean="0"/>
              <a:t> an interactional marker of shared or uncontroversial knowledge.</a:t>
            </a:r>
          </a:p>
          <a:p>
            <a:pPr marL="190500" indent="-190500">
              <a:buFontTx/>
              <a:buAutoNum type="arabicPeriod"/>
            </a:pPr>
            <a:r>
              <a:rPr lang="en-GB" altLang="zh-CN" sz="1000" smtClean="0"/>
              <a:t>There is almost as much marking of new knowledge in casual conversation (e.g. in narrative) as there is in seminars;</a:t>
            </a:r>
          </a:p>
          <a:p>
            <a:pPr marL="190500" indent="-190500">
              <a:buFontTx/>
              <a:buAutoNum type="arabicPeriod"/>
            </a:pPr>
            <a:r>
              <a:rPr lang="en-GB" altLang="zh-CN" sz="1000" smtClean="0"/>
              <a:t>There is double the amount of marking or shared information through </a:t>
            </a:r>
            <a:r>
              <a:rPr lang="en-GB" altLang="zh-CN" sz="1000" i="1" smtClean="0"/>
              <a:t>you know</a:t>
            </a:r>
            <a:r>
              <a:rPr lang="en-GB" altLang="zh-CN" sz="1000" smtClean="0"/>
              <a:t> in the seminar data. This is an important defining feature of this context </a:t>
            </a:r>
            <a:r>
              <a:rPr lang="en-GB" altLang="zh-CN" sz="1000" smtClean="0">
                <a:latin typeface="Tahoma" pitchFamily="34" charset="0"/>
              </a:rPr>
              <a:t>–</a:t>
            </a:r>
            <a:r>
              <a:rPr lang="en-GB" altLang="zh-CN" sz="1000" smtClean="0"/>
              <a:t> that the speakers are constantly marking shared ground. </a:t>
            </a:r>
            <a:endParaRPr lang="en-US" altLang="en-US" sz="1000" i="1" smtClean="0">
              <a:ea typeface="宋体" pitchFamily="2" charset="-122"/>
            </a:endParaRPr>
          </a:p>
        </p:txBody>
      </p:sp>
      <p:graphicFrame>
        <p:nvGraphicFramePr>
          <p:cNvPr id="38916" name="Object 4"/>
          <p:cNvGraphicFramePr>
            <a:graphicFrameLocks noChangeAspect="1"/>
          </p:cNvGraphicFramePr>
          <p:nvPr/>
        </p:nvGraphicFramePr>
        <p:xfrm>
          <a:off x="1484313" y="755650"/>
          <a:ext cx="3987800" cy="3168650"/>
        </p:xfrm>
        <a:graphic>
          <a:graphicData uri="http://schemas.openxmlformats.org/presentationml/2006/ole">
            <mc:AlternateContent xmlns:mc="http://schemas.openxmlformats.org/markup-compatibility/2006">
              <mc:Choice xmlns:v="urn:schemas-microsoft-com:vml" Requires="v">
                <p:oleObj spid="_x0000_s2054" name="Chart" r:id="rId4" imgW="6248400" imgH="5505450" progId="Excel.Sheet.8">
                  <p:embed/>
                </p:oleObj>
              </mc:Choice>
              <mc:Fallback>
                <p:oleObj name="Chart" r:id="rId4" imgW="6248400" imgH="5505450" progId="Excel.Shee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4313" y="755650"/>
                        <a:ext cx="3987800" cy="316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26592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Tree>
    <p:extLst>
      <p:ext uri="{BB962C8B-B14F-4D97-AF65-F5344CB8AC3E}">
        <p14:creationId xmlns:p14="http://schemas.microsoft.com/office/powerpoint/2010/main" val="1103355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t>Kramsch, by contrast, argues that a focus on interactional competence allows us to concentrate more on the ability of learners to </a:t>
            </a:r>
            <a:r>
              <a:rPr lang="en-GB" altLang="en-US" i="1" smtClean="0"/>
              <a:t>communicate</a:t>
            </a:r>
            <a:r>
              <a:rPr lang="en-GB" altLang="en-US" smtClean="0"/>
              <a:t> intended meaning and to establish joint understandings. Essentially, interactional competence is concerned with what goes on </a:t>
            </a:r>
            <a:r>
              <a:rPr lang="en-GB" altLang="en-US" i="1" smtClean="0"/>
              <a:t>between</a:t>
            </a:r>
            <a:r>
              <a:rPr lang="en-GB" altLang="en-US" smtClean="0"/>
              <a:t> interactants and how that communication is managed. Rather than fluency, we are concerned with what McCarthy (2005) terms </a:t>
            </a:r>
            <a:r>
              <a:rPr lang="en-GB" altLang="en-US" i="1" smtClean="0"/>
              <a:t>confluence</a:t>
            </a:r>
            <a:r>
              <a:rPr lang="en-GB" altLang="en-US" smtClean="0"/>
              <a:t>: the act of making spoken language fluent together with another speaker. Spoken confluence highly relevant to the present discussion since it highlights the ways in which speakers attend to each other’s contributions and focus on collective meaning-making</a:t>
            </a:r>
          </a:p>
          <a:p>
            <a:endParaRPr lang="en-GB" altLang="en-US" smtClean="0"/>
          </a:p>
          <a:p>
            <a:endParaRPr lang="en-GB" altLang="en-US" smtClean="0"/>
          </a:p>
          <a:p>
            <a:r>
              <a:rPr lang="en-GB" altLang="en-US" smtClean="0"/>
              <a:t>Markee (2008) proposes three components, each with its own set of features:</a:t>
            </a:r>
          </a:p>
          <a:p>
            <a:r>
              <a:rPr lang="en-GB" altLang="en-US" smtClean="0"/>
              <a:t>language as a formal system (including grammar, vocabulary, pronunciation). </a:t>
            </a:r>
          </a:p>
          <a:p>
            <a:r>
              <a:rPr lang="en-GB" altLang="en-US" smtClean="0"/>
              <a:t>semiotic systems, including turn-taking, repair, sequence organisation.</a:t>
            </a:r>
          </a:p>
          <a:p>
            <a:r>
              <a:rPr lang="en-GB" altLang="en-US" smtClean="0"/>
              <a:t>gaze and paralinguistic features.</a:t>
            </a:r>
          </a:p>
          <a:p>
            <a:endParaRPr lang="en-GB" altLang="en-US" smtClean="0"/>
          </a:p>
        </p:txBody>
      </p:sp>
      <p:sp>
        <p:nvSpPr>
          <p:cNvPr id="4" name="Slide Number Placeholder 3"/>
          <p:cNvSpPr>
            <a:spLocks noGrp="1"/>
          </p:cNvSpPr>
          <p:nvPr>
            <p:ph type="sldNum" sz="quarter" idx="5"/>
          </p:nvPr>
        </p:nvSpPr>
        <p:spPr/>
        <p:txBody>
          <a:bodyPr/>
          <a:lstStyle/>
          <a:p>
            <a:pPr>
              <a:defRPr/>
            </a:pPr>
            <a:fld id="{2007431E-DC90-436A-81C9-BD0796A5B602}" type="slidenum">
              <a:rPr lang="en-GB" smtClean="0"/>
              <a:pPr>
                <a:defRPr/>
              </a:pPr>
              <a:t>10</a:t>
            </a:fld>
            <a:endParaRPr lang="en-GB"/>
          </a:p>
        </p:txBody>
      </p:sp>
    </p:spTree>
    <p:extLst>
      <p:ext uri="{BB962C8B-B14F-4D97-AF65-F5344CB8AC3E}">
        <p14:creationId xmlns:p14="http://schemas.microsoft.com/office/powerpoint/2010/main" val="2383113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Tree>
    <p:extLst>
      <p:ext uri="{BB962C8B-B14F-4D97-AF65-F5344CB8AC3E}">
        <p14:creationId xmlns:p14="http://schemas.microsoft.com/office/powerpoint/2010/main" val="3478482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DEF1B7A0-8ABE-4FE0-91AE-106C2676385D}" type="slidenum">
              <a:rPr lang="en-GB" smtClean="0"/>
              <a:pPr>
                <a:defRPr/>
              </a:pPr>
              <a:t>12</a:t>
            </a:fld>
            <a:endParaRPr lang="en-GB"/>
          </a:p>
        </p:txBody>
      </p:sp>
    </p:spTree>
    <p:extLst>
      <p:ext uri="{BB962C8B-B14F-4D97-AF65-F5344CB8AC3E}">
        <p14:creationId xmlns:p14="http://schemas.microsoft.com/office/powerpoint/2010/main" val="154528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7F6377D7-1ACF-4230-B015-BF32E4AB29E2}" type="slidenum">
              <a:rPr lang="en-GB" smtClean="0"/>
              <a:pPr>
                <a:defRPr/>
              </a:pPr>
              <a:t>14</a:t>
            </a:fld>
            <a:endParaRPr lang="en-GB"/>
          </a:p>
        </p:txBody>
      </p:sp>
    </p:spTree>
    <p:extLst>
      <p:ext uri="{BB962C8B-B14F-4D97-AF65-F5344CB8AC3E}">
        <p14:creationId xmlns:p14="http://schemas.microsoft.com/office/powerpoint/2010/main" val="4241150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Tree>
    <p:extLst>
      <p:ext uri="{BB962C8B-B14F-4D97-AF65-F5344CB8AC3E}">
        <p14:creationId xmlns:p14="http://schemas.microsoft.com/office/powerpoint/2010/main" val="381476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n-US" smtClean="0"/>
          </a:p>
        </p:txBody>
      </p:sp>
    </p:spTree>
    <p:extLst>
      <p:ext uri="{BB962C8B-B14F-4D97-AF65-F5344CB8AC3E}">
        <p14:creationId xmlns:p14="http://schemas.microsoft.com/office/powerpoint/2010/main" val="2093120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048F0B2B-BDD4-CF46-ACAA-91320F5522C1}" type="slidenum">
              <a:rPr kumimoji="1" lang="zh-CN" altLang="en-US" smtClean="0">
                <a:solidFill>
                  <a:prstClr val="black"/>
                </a:solidFill>
                <a:latin typeface="Calibri"/>
                <a:ea typeface="宋体"/>
              </a:rPr>
              <a:pPr/>
              <a:t>21</a:t>
            </a:fld>
            <a:endParaRPr kumimoji="1" lang="zh-CN" altLang="en-US">
              <a:solidFill>
                <a:prstClr val="black"/>
              </a:solidFill>
              <a:latin typeface="Calibri"/>
              <a:ea typeface="宋体"/>
            </a:endParaRPr>
          </a:p>
        </p:txBody>
      </p:sp>
    </p:spTree>
    <p:extLst>
      <p:ext uri="{BB962C8B-B14F-4D97-AF65-F5344CB8AC3E}">
        <p14:creationId xmlns:p14="http://schemas.microsoft.com/office/powerpoint/2010/main" val="3770362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4B38CB1-DF58-4B9E-B97C-25F1CADCFBB4}" type="datetimeFigureOut">
              <a:rPr lang="en-US" smtClean="0"/>
              <a:pPr/>
              <a:t>6/9/2018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B38CB1-DF58-4B9E-B97C-25F1CADCFBB4}" type="datetimeFigureOut">
              <a:rPr lang="en-US" smtClean="0"/>
              <a:pPr/>
              <a:t>6/9/2018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B38CB1-DF58-4B9E-B97C-25F1CADCFBB4}" type="datetimeFigureOut">
              <a:rPr lang="en-US" smtClean="0"/>
              <a:pPr/>
              <a:t>6/9/2018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4B38CB1-DF58-4B9E-B97C-25F1CADCFBB4}" type="datetimeFigureOut">
              <a:rPr lang="en-US" smtClean="0"/>
              <a:pPr/>
              <a:t>6/9/2018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B38CB1-DF58-4B9E-B97C-25F1CADCFBB4}" type="datetimeFigureOut">
              <a:rPr lang="en-US" smtClean="0"/>
              <a:pPr/>
              <a:t>6/9/2018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4B38CB1-DF58-4B9E-B97C-25F1CADCFBB4}" type="datetimeFigureOut">
              <a:rPr lang="en-US" smtClean="0"/>
              <a:pPr/>
              <a:t>6/9/2018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4B38CB1-DF58-4B9E-B97C-25F1CADCFBB4}" type="datetimeFigureOut">
              <a:rPr lang="en-US" smtClean="0"/>
              <a:pPr/>
              <a:t>6/9/2018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4B38CB1-DF58-4B9E-B97C-25F1CADCFBB4}" type="datetimeFigureOut">
              <a:rPr lang="en-US" smtClean="0"/>
              <a:pPr/>
              <a:t>6/9/2018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38CB1-DF58-4B9E-B97C-25F1CADCFBB4}" type="datetimeFigureOut">
              <a:rPr lang="en-US" smtClean="0"/>
              <a:pPr/>
              <a:t>6/9/2018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B38CB1-DF58-4B9E-B97C-25F1CADCFBB4}" type="datetimeFigureOut">
              <a:rPr lang="en-US" smtClean="0"/>
              <a:pPr/>
              <a:t>6/9/2018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B38CB1-DF58-4B9E-B97C-25F1CADCFBB4}" type="datetimeFigureOut">
              <a:rPr lang="en-US" smtClean="0"/>
              <a:pPr/>
              <a:t>6/9/2018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0ED573-11ED-4F8E-9996-3C0BD8E42B60}"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38CB1-DF58-4B9E-B97C-25F1CADCFBB4}" type="datetimeFigureOut">
              <a:rPr lang="en-US" smtClean="0"/>
              <a:pPr/>
              <a:t>6/9/2018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ED573-11ED-4F8E-9996-3C0BD8E42B6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file:///\\campus\RDW\nucas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youtube.com/watch?v=ePVZvMjSMvE"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idx="4294967295"/>
          </p:nvPr>
        </p:nvSpPr>
        <p:spPr>
          <a:xfrm>
            <a:off x="395288" y="1988840"/>
            <a:ext cx="8229600" cy="2016423"/>
          </a:xfrm>
        </p:spPr>
        <p:txBody>
          <a:bodyPr>
            <a:normAutofit fontScale="90000"/>
          </a:bodyPr>
          <a:lstStyle/>
          <a:p>
            <a:r>
              <a:rPr lang="en-GB" altLang="en-US" sz="6000" b="1" dirty="0" smtClean="0"/>
              <a:t>Developing classroom interactional competence across disciplines</a:t>
            </a:r>
            <a:r>
              <a:rPr lang="en-GB" altLang="en-US" b="1" dirty="0" smtClean="0"/>
              <a:t/>
            </a:r>
            <a:br>
              <a:rPr lang="en-GB" altLang="en-US" b="1" dirty="0" smtClean="0"/>
            </a:br>
            <a:endParaRPr lang="en-US" altLang="en-US" b="1" dirty="0" smtClean="0"/>
          </a:p>
        </p:txBody>
      </p:sp>
      <p:sp>
        <p:nvSpPr>
          <p:cNvPr id="4099" name="Rectangle 3"/>
          <p:cNvSpPr>
            <a:spLocks noGrp="1"/>
          </p:cNvSpPr>
          <p:nvPr>
            <p:ph type="body" idx="4294967295"/>
          </p:nvPr>
        </p:nvSpPr>
        <p:spPr>
          <a:xfrm>
            <a:off x="323850" y="4076700"/>
            <a:ext cx="8229600" cy="1296988"/>
          </a:xfrm>
        </p:spPr>
        <p:txBody>
          <a:bodyPr/>
          <a:lstStyle/>
          <a:p>
            <a:pPr marL="609600" indent="-609600">
              <a:lnSpc>
                <a:spcPct val="80000"/>
              </a:lnSpc>
              <a:buFont typeface="Wingdings 2" pitchFamily="18" charset="2"/>
              <a:buNone/>
            </a:pPr>
            <a:endParaRPr lang="en-GB" altLang="en-US" smtClean="0"/>
          </a:p>
          <a:p>
            <a:pPr marL="609600" indent="-609600" algn="ctr">
              <a:lnSpc>
                <a:spcPct val="80000"/>
              </a:lnSpc>
              <a:buFont typeface="Wingdings 2" pitchFamily="18" charset="2"/>
              <a:buNone/>
            </a:pPr>
            <a:r>
              <a:rPr lang="en-GB" altLang="en-US" smtClean="0"/>
              <a:t>Steve Walsh, Newcastle University</a:t>
            </a:r>
          </a:p>
          <a:p>
            <a:pPr marL="609600" indent="-609600" algn="ctr">
              <a:lnSpc>
                <a:spcPct val="80000"/>
              </a:lnSpc>
              <a:buFont typeface="Wingdings 2" pitchFamily="18" charset="2"/>
              <a:buNone/>
            </a:pPr>
            <a:r>
              <a:rPr lang="en-US" altLang="en-US" sz="1600" smtClean="0"/>
              <a:t>steve.walsh@ncl.ac.uk</a:t>
            </a:r>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2431736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pPr algn="l"/>
            <a:endParaRPr lang="en-US" altLang="en-US" dirty="0" smtClean="0"/>
          </a:p>
        </p:txBody>
      </p:sp>
      <p:sp>
        <p:nvSpPr>
          <p:cNvPr id="11267" name="Rectangle 3"/>
          <p:cNvSpPr>
            <a:spLocks noGrp="1"/>
          </p:cNvSpPr>
          <p:nvPr>
            <p:ph type="body" idx="1"/>
          </p:nvPr>
        </p:nvSpPr>
        <p:spPr/>
        <p:txBody>
          <a:bodyPr>
            <a:normAutofit/>
          </a:bodyPr>
          <a:lstStyle/>
          <a:p>
            <a:pPr>
              <a:buFont typeface="Wingdings 2" pitchFamily="18" charset="2"/>
              <a:buNone/>
            </a:pPr>
            <a:endParaRPr lang="en-GB" altLang="en-US" dirty="0" smtClean="0"/>
          </a:p>
          <a:p>
            <a:pPr>
              <a:buFont typeface="Wingdings 2" pitchFamily="18" charset="2"/>
              <a:buNone/>
            </a:pPr>
            <a:r>
              <a:rPr lang="en-GB" altLang="en-US" sz="3600" dirty="0" smtClean="0"/>
              <a:t>‘I propose (…) a push for interactional competence to give our students a truly emancipating, rather than compensating foreign language education’.</a:t>
            </a:r>
          </a:p>
          <a:p>
            <a:pPr>
              <a:buFont typeface="Wingdings 2" pitchFamily="18" charset="2"/>
              <a:buNone/>
            </a:pPr>
            <a:r>
              <a:rPr lang="en-GB" altLang="en-US" sz="3600" dirty="0" smtClean="0"/>
              <a:t>	(</a:t>
            </a:r>
            <a:r>
              <a:rPr lang="en-GB" altLang="en-US" sz="3600" dirty="0" err="1" smtClean="0"/>
              <a:t>Kramsch</a:t>
            </a:r>
            <a:r>
              <a:rPr lang="en-GB" altLang="en-US" sz="3600" dirty="0" smtClean="0"/>
              <a:t>, 1986: 370)</a:t>
            </a:r>
          </a:p>
          <a:p>
            <a:pPr>
              <a:buFont typeface="Wingdings 2" pitchFamily="18" charset="2"/>
              <a:buNone/>
            </a:pPr>
            <a:endParaRPr lang="en-GB" altLang="en-US" dirty="0" smtClean="0"/>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2036403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normAutofit fontScale="90000"/>
          </a:bodyPr>
          <a:lstStyle/>
          <a:p>
            <a:r>
              <a:rPr lang="en-GB" altLang="en-US" b="1" dirty="0" smtClean="0">
                <a:latin typeface="Arial" charset="0"/>
              </a:rPr>
              <a:t/>
            </a:r>
            <a:br>
              <a:rPr lang="en-GB" altLang="en-US" b="1" dirty="0" smtClean="0">
                <a:latin typeface="Arial" charset="0"/>
              </a:rPr>
            </a:br>
            <a:r>
              <a:rPr lang="en-GB" altLang="en-US" b="1" dirty="0" smtClean="0">
                <a:latin typeface="Arial" charset="0"/>
              </a:rPr>
              <a:t>Interactional competence</a:t>
            </a:r>
          </a:p>
        </p:txBody>
      </p:sp>
      <p:sp>
        <p:nvSpPr>
          <p:cNvPr id="12291" name="Rectangle 3"/>
          <p:cNvSpPr>
            <a:spLocks noGrp="1"/>
          </p:cNvSpPr>
          <p:nvPr>
            <p:ph type="body" idx="1"/>
          </p:nvPr>
        </p:nvSpPr>
        <p:spPr/>
        <p:txBody>
          <a:bodyPr>
            <a:normAutofit lnSpcReduction="10000"/>
          </a:bodyPr>
          <a:lstStyle/>
          <a:p>
            <a:pPr>
              <a:buFont typeface="Wingdings 2" pitchFamily="18" charset="2"/>
              <a:buNone/>
            </a:pPr>
            <a:endParaRPr lang="en-US" altLang="en-US" dirty="0" smtClean="0"/>
          </a:p>
          <a:p>
            <a:pPr>
              <a:buFont typeface="Wingdings 2" pitchFamily="18" charset="2"/>
              <a:buNone/>
            </a:pPr>
            <a:r>
              <a:rPr lang="en-GB" dirty="0"/>
              <a:t> </a:t>
            </a:r>
            <a:r>
              <a:rPr lang="en-GB" sz="3600" dirty="0"/>
              <a:t>Kelly Hall et al (2011) start from the position that learners, rather than being ‘deficient’, have a range of interactional competencies which need to be described and understood. </a:t>
            </a:r>
            <a:endParaRPr lang="en-US" sz="3600" dirty="0">
              <a:latin typeface="Arial" charset="0"/>
            </a:endParaRPr>
          </a:p>
          <a:p>
            <a:pPr>
              <a:buFont typeface="Wingdings 2" pitchFamily="18" charset="2"/>
              <a:buNone/>
            </a:pPr>
            <a:endParaRPr lang="en-US" altLang="en-US" dirty="0" smtClean="0">
              <a:latin typeface="Arial" charset="0"/>
            </a:endParaRPr>
          </a:p>
          <a:p>
            <a:pPr>
              <a:buFont typeface="Wingdings 2" pitchFamily="18" charset="2"/>
              <a:buNone/>
            </a:pPr>
            <a:r>
              <a:rPr lang="en-US" altLang="en-US" dirty="0" smtClean="0">
                <a:latin typeface="Arial" charset="0"/>
              </a:rPr>
              <a:t>	</a:t>
            </a:r>
            <a:endParaRPr lang="en-GB" altLang="en-US" dirty="0" smtClean="0">
              <a:latin typeface="Arial" charset="0"/>
            </a:endParaRPr>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1485184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704850"/>
            <a:ext cx="8229600" cy="1652588"/>
          </a:xfrm>
        </p:spPr>
        <p:txBody>
          <a:bodyPr/>
          <a:lstStyle/>
          <a:p>
            <a:r>
              <a:rPr lang="en-GB" altLang="en-US" b="1" dirty="0" smtClean="0"/>
              <a:t>Classroom interactional competence (CIC)</a:t>
            </a:r>
          </a:p>
        </p:txBody>
      </p:sp>
      <p:sp>
        <p:nvSpPr>
          <p:cNvPr id="13315" name="Rectangle 3"/>
          <p:cNvSpPr>
            <a:spLocks noGrp="1"/>
          </p:cNvSpPr>
          <p:nvPr>
            <p:ph type="body" idx="1"/>
          </p:nvPr>
        </p:nvSpPr>
        <p:spPr>
          <a:xfrm>
            <a:off x="457200" y="2571750"/>
            <a:ext cx="8229600" cy="3752850"/>
          </a:xfrm>
        </p:spPr>
        <p:txBody>
          <a:bodyPr/>
          <a:lstStyle/>
          <a:p>
            <a:pPr>
              <a:buFont typeface="Wingdings 2" pitchFamily="18" charset="2"/>
              <a:buNone/>
            </a:pPr>
            <a:endParaRPr lang="en-US" altLang="en-US" dirty="0" smtClean="0"/>
          </a:p>
          <a:p>
            <a:pPr>
              <a:buFont typeface="Wingdings 2" pitchFamily="18" charset="2"/>
              <a:buNone/>
            </a:pPr>
            <a:r>
              <a:rPr lang="en-US" altLang="en-US" sz="3600" dirty="0" smtClean="0"/>
              <a:t>‘Teachers’ and learners’ ability to use interaction as a tool for mediating and assisting learning’.</a:t>
            </a:r>
          </a:p>
          <a:p>
            <a:pPr>
              <a:buFont typeface="Wingdings 2" pitchFamily="18" charset="2"/>
              <a:buNone/>
            </a:pPr>
            <a:endParaRPr lang="en-US" altLang="en-US" sz="3600" dirty="0" smtClean="0"/>
          </a:p>
          <a:p>
            <a:pPr>
              <a:buFont typeface="Wingdings 2" pitchFamily="18" charset="2"/>
              <a:buNone/>
            </a:pPr>
            <a:r>
              <a:rPr lang="en-US" altLang="en-US" sz="3600" dirty="0" smtClean="0"/>
              <a:t>	(Walsh, 2013: 132)</a:t>
            </a:r>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771538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a:xfrm>
            <a:off x="539750" y="0"/>
            <a:ext cx="8229600" cy="1439863"/>
          </a:xfrm>
        </p:spPr>
        <p:txBody>
          <a:bodyPr>
            <a:normAutofit fontScale="90000"/>
          </a:bodyPr>
          <a:lstStyle/>
          <a:p>
            <a:r>
              <a:rPr lang="en-GB" altLang="en-US" b="1" dirty="0" smtClean="0"/>
              <a:t/>
            </a:r>
            <a:br>
              <a:rPr lang="en-GB" altLang="en-US" b="1" dirty="0" smtClean="0"/>
            </a:br>
            <a:r>
              <a:rPr lang="en-GB" altLang="en-US" b="1" dirty="0" smtClean="0"/>
              <a:t/>
            </a:r>
            <a:br>
              <a:rPr lang="en-GB" altLang="en-US" b="1" dirty="0" smtClean="0"/>
            </a:br>
            <a:r>
              <a:rPr lang="en-GB" altLang="en-US" b="1" dirty="0" smtClean="0"/>
              <a:t>TASK</a:t>
            </a:r>
            <a:r>
              <a:rPr lang="en-GB" altLang="en-US" dirty="0" smtClean="0"/>
              <a:t/>
            </a:r>
            <a:br>
              <a:rPr lang="en-GB" altLang="en-US" dirty="0" smtClean="0"/>
            </a:br>
            <a:endParaRPr lang="en-US" altLang="en-US" dirty="0" smtClean="0"/>
          </a:p>
        </p:txBody>
      </p:sp>
      <p:sp>
        <p:nvSpPr>
          <p:cNvPr id="6147" name="Rectangle 3"/>
          <p:cNvSpPr>
            <a:spLocks noGrp="1"/>
          </p:cNvSpPr>
          <p:nvPr>
            <p:ph type="body" idx="1"/>
          </p:nvPr>
        </p:nvSpPr>
        <p:spPr>
          <a:xfrm>
            <a:off x="457200" y="1412875"/>
            <a:ext cx="8363272" cy="4911725"/>
          </a:xfrm>
        </p:spPr>
        <p:txBody>
          <a:bodyPr/>
          <a:lstStyle/>
          <a:p>
            <a:pPr>
              <a:buFont typeface="Wingdings 2" pitchFamily="18" charset="2"/>
              <a:buNone/>
            </a:pPr>
            <a:endParaRPr lang="en-GB" altLang="en-US" dirty="0" smtClean="0"/>
          </a:p>
          <a:p>
            <a:pPr>
              <a:buFont typeface="Wingdings 2" pitchFamily="18" charset="2"/>
              <a:buNone/>
            </a:pPr>
            <a:r>
              <a:rPr lang="en-US" altLang="en-US" sz="3600" dirty="0" smtClean="0"/>
              <a:t>In the extract I show you, can you identify any evidence of interactional competence</a:t>
            </a:r>
            <a:r>
              <a:rPr lang="en-US" altLang="en-US" sz="2800" dirty="0" smtClean="0"/>
              <a:t>?</a:t>
            </a:r>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729367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a:xfrm>
            <a:off x="457200" y="704850"/>
            <a:ext cx="8229600" cy="203200"/>
          </a:xfrm>
        </p:spPr>
        <p:txBody>
          <a:bodyPr>
            <a:normAutofit fontScale="90000"/>
          </a:bodyPr>
          <a:lstStyle/>
          <a:p>
            <a:endParaRPr lang="en-US" altLang="en-US" smtClean="0"/>
          </a:p>
        </p:txBody>
      </p:sp>
      <p:sp>
        <p:nvSpPr>
          <p:cNvPr id="16387" name="Rectangle 3"/>
          <p:cNvSpPr>
            <a:spLocks noGrp="1"/>
          </p:cNvSpPr>
          <p:nvPr>
            <p:ph type="body" idx="1"/>
          </p:nvPr>
        </p:nvSpPr>
        <p:spPr>
          <a:xfrm>
            <a:off x="457200" y="836613"/>
            <a:ext cx="8229600" cy="5616575"/>
          </a:xfrm>
        </p:spPr>
        <p:txBody>
          <a:bodyPr>
            <a:normAutofit/>
          </a:bodyPr>
          <a:lstStyle/>
          <a:p>
            <a:pPr marL="0" indent="0">
              <a:buFont typeface="Wingdings 2" pitchFamily="18" charset="2"/>
              <a:buNone/>
            </a:pPr>
            <a:r>
              <a:rPr lang="en-GB" altLang="en-US" sz="2400" dirty="0" smtClean="0"/>
              <a:t>1L1	do you bring his photo with you</a:t>
            </a:r>
          </a:p>
          <a:p>
            <a:pPr marL="0" indent="0">
              <a:buFont typeface="Wingdings 2" pitchFamily="18" charset="2"/>
              <a:buNone/>
            </a:pPr>
            <a:r>
              <a:rPr lang="en-GB" altLang="en-US" sz="2400" dirty="0" smtClean="0"/>
              <a:t>2L3	eh...yeah but we have only a few photos because we get 3	together (.)only one year or so=</a:t>
            </a:r>
          </a:p>
          <a:p>
            <a:pPr marL="0" indent="0">
              <a:buFont typeface="Wingdings 2" pitchFamily="18" charset="2"/>
              <a:buNone/>
            </a:pPr>
            <a:r>
              <a:rPr lang="en-GB" altLang="en-US" sz="2400" dirty="0" smtClean="0"/>
              <a:t>4L2	= and your work was very busy so you have no time to </a:t>
            </a:r>
          </a:p>
          <a:p>
            <a:pPr marL="0" indent="0">
              <a:buFont typeface="Wingdings 2" pitchFamily="18" charset="2"/>
              <a:buNone/>
            </a:pPr>
            <a:r>
              <a:rPr lang="en-GB" altLang="en-US" sz="2400" dirty="0" smtClean="0"/>
              <a:t>5	play with him [&lt;L03&gt; Yeah]</a:t>
            </a:r>
          </a:p>
          <a:p>
            <a:pPr marL="0" indent="0">
              <a:buFont typeface="Wingdings 2" pitchFamily="18" charset="2"/>
              <a:buNone/>
            </a:pPr>
            <a:r>
              <a:rPr lang="en-GB" altLang="en-US" sz="2400" dirty="0" smtClean="0"/>
              <a:t>6L1	but I suppose that you must (.)leave some enough money 	to(.)live with your boyfriend and in this way</a:t>
            </a:r>
          </a:p>
          <a:p>
            <a:pPr marL="0" indent="0">
              <a:buFont typeface="Wingdings 2" pitchFamily="18" charset="2"/>
              <a:buNone/>
            </a:pPr>
            <a:r>
              <a:rPr lang="en-GB" altLang="en-US" sz="2400" dirty="0" smtClean="0"/>
              <a:t>8	you can (.)improve the (.)eh (3 sec unintelligible) how </a:t>
            </a:r>
          </a:p>
          <a:p>
            <a:pPr marL="0" indent="0">
              <a:buNone/>
            </a:pPr>
            <a:r>
              <a:rPr lang="en-GB" altLang="en-US" sz="2400" dirty="0" smtClean="0"/>
              <a:t>9	do you say=</a:t>
            </a:r>
          </a:p>
          <a:p>
            <a:pPr marL="0" indent="0">
              <a:buFont typeface="Wingdings 2" pitchFamily="18" charset="2"/>
              <a:buNone/>
            </a:pPr>
            <a:r>
              <a:rPr lang="en-GB" altLang="en-US" sz="2400" dirty="0" smtClean="0"/>
              <a:t>10L4	=relationship=</a:t>
            </a:r>
          </a:p>
          <a:p>
            <a:pPr marL="0" indent="0">
              <a:buFont typeface="Wingdings 2" pitchFamily="18" charset="2"/>
              <a:buNone/>
            </a:pPr>
            <a:r>
              <a:rPr lang="en-GB" altLang="en-US" sz="2400" dirty="0" smtClean="0"/>
              <a:t>11L1	=relationship yes [&lt;L04&gt; and know each other]=</a:t>
            </a:r>
          </a:p>
          <a:p>
            <a:pPr marL="0" indent="0">
              <a:buFont typeface="Wingdings 2" pitchFamily="18" charset="2"/>
              <a:buNone/>
            </a:pPr>
            <a:r>
              <a:rPr lang="en-GB" altLang="en-US" sz="2400" dirty="0" smtClean="0"/>
              <a:t>12L3 	=yeah I think I now him very well now (laughs) </a:t>
            </a:r>
          </a:p>
          <a:p>
            <a:pPr marL="0" indent="0">
              <a:buFont typeface="Wingdings 2" pitchFamily="18" charset="2"/>
              <a:buNone/>
            </a:pPr>
            <a:r>
              <a:rPr lang="en-GB" altLang="en-US" sz="2400" dirty="0" smtClean="0"/>
              <a:t>13 	(4) well lets talk another topic=</a:t>
            </a:r>
          </a:p>
          <a:p>
            <a:pPr marL="0" indent="0">
              <a:buFont typeface="Wingdings 2" pitchFamily="18" charset="2"/>
              <a:buNone/>
            </a:pPr>
            <a:endParaRPr lang="en-GB" altLang="en-US" sz="2400" dirty="0" smtClean="0"/>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1601734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457200" y="704850"/>
            <a:ext cx="8229600" cy="995363"/>
          </a:xfrm>
        </p:spPr>
        <p:txBody>
          <a:bodyPr/>
          <a:lstStyle/>
          <a:p>
            <a:r>
              <a:rPr lang="es-ES" altLang="en-US" sz="3600" b="1" dirty="0" err="1" smtClean="0">
                <a:latin typeface="Arial" charset="0"/>
              </a:rPr>
              <a:t>Analysis</a:t>
            </a:r>
            <a:endParaRPr lang="es-ES" altLang="en-US" sz="3600" b="1" dirty="0" smtClean="0">
              <a:latin typeface="Arial" charset="0"/>
            </a:endParaRPr>
          </a:p>
        </p:txBody>
      </p:sp>
      <p:sp>
        <p:nvSpPr>
          <p:cNvPr id="16387" name="Rectangle 3"/>
          <p:cNvSpPr>
            <a:spLocks noGrp="1"/>
          </p:cNvSpPr>
          <p:nvPr>
            <p:ph type="body" idx="1"/>
          </p:nvPr>
        </p:nvSpPr>
        <p:spPr/>
        <p:txBody>
          <a:bodyPr/>
          <a:lstStyle/>
          <a:p>
            <a:pPr>
              <a:defRPr/>
            </a:pPr>
            <a:r>
              <a:rPr lang="en-GB" sz="2800" dirty="0" smtClean="0"/>
              <a:t>Turn-taking is well-managed, discussion flows well.</a:t>
            </a:r>
          </a:p>
          <a:p>
            <a:pPr>
              <a:defRPr/>
            </a:pPr>
            <a:r>
              <a:rPr lang="en-GB" sz="2800" dirty="0" smtClean="0"/>
              <a:t>Repair</a:t>
            </a:r>
            <a:r>
              <a:rPr lang="en-GB" sz="2800" dirty="0"/>
              <a:t>. It is interesting to note that even though errors do occur, they are largely ignored. (C.f. lines 1, 2, 4 </a:t>
            </a:r>
            <a:r>
              <a:rPr lang="en-GB" sz="2800" dirty="0" err="1"/>
              <a:t>etc</a:t>
            </a:r>
            <a:r>
              <a:rPr lang="en-GB" sz="2800" dirty="0"/>
              <a:t>, all containing errors). </a:t>
            </a:r>
            <a:r>
              <a:rPr lang="en-GB" sz="2800" dirty="0" smtClean="0"/>
              <a:t>BUT Line 8</a:t>
            </a:r>
          </a:p>
          <a:p>
            <a:pPr>
              <a:defRPr/>
            </a:pPr>
            <a:r>
              <a:rPr lang="en-GB" sz="2800" dirty="0" smtClean="0"/>
              <a:t>Overlaps </a:t>
            </a:r>
            <a:r>
              <a:rPr lang="en-GB" sz="2800" dirty="0"/>
              <a:t>and </a:t>
            </a:r>
            <a:r>
              <a:rPr lang="en-GB" sz="2800" dirty="0" smtClean="0"/>
              <a:t>interruptions help the interaction – </a:t>
            </a:r>
            <a:r>
              <a:rPr lang="en-GB" sz="2800" dirty="0" err="1" smtClean="0"/>
              <a:t>c.f</a:t>
            </a:r>
            <a:r>
              <a:rPr lang="en-GB" sz="2800" dirty="0" smtClean="0"/>
              <a:t> McCarthy </a:t>
            </a:r>
            <a:r>
              <a:rPr lang="en-GB" sz="2800" dirty="0"/>
              <a:t>(2003) </a:t>
            </a:r>
            <a:r>
              <a:rPr lang="en-GB" sz="2800" dirty="0" smtClean="0"/>
              <a:t>‘</a:t>
            </a:r>
            <a:r>
              <a:rPr lang="en-GB" sz="2800" dirty="0"/>
              <a:t>listenership</a:t>
            </a:r>
            <a:r>
              <a:rPr lang="en-GB" sz="2800" dirty="0" smtClean="0"/>
              <a:t>’. </a:t>
            </a:r>
            <a:endParaRPr lang="en-GB" sz="2800" dirty="0"/>
          </a:p>
          <a:p>
            <a:pPr>
              <a:defRPr/>
            </a:pPr>
            <a:r>
              <a:rPr lang="en-GB" sz="2800" dirty="0"/>
              <a:t>Topic management. </a:t>
            </a:r>
            <a:r>
              <a:rPr lang="en-GB" sz="2800" dirty="0" smtClean="0"/>
              <a:t>Well managed and developed – a sign of coherence.</a:t>
            </a:r>
          </a:p>
          <a:p>
            <a:pPr marL="0" indent="0">
              <a:buFont typeface="Wingdings 2" pitchFamily="18" charset="2"/>
              <a:buNone/>
              <a:defRPr/>
            </a:pPr>
            <a:endParaRPr lang="es-ES" dirty="0" smtClean="0"/>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611687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457200" y="704850"/>
            <a:ext cx="8229600" cy="995363"/>
          </a:xfrm>
        </p:spPr>
        <p:txBody>
          <a:bodyPr/>
          <a:lstStyle/>
          <a:p>
            <a:r>
              <a:rPr lang="es-ES" altLang="en-US" sz="3600" b="1" dirty="0" err="1" smtClean="0">
                <a:latin typeface="Arial" charset="0"/>
              </a:rPr>
              <a:t>Features</a:t>
            </a:r>
            <a:r>
              <a:rPr lang="es-ES" altLang="en-US" sz="3600" b="1" dirty="0" smtClean="0">
                <a:latin typeface="Arial" charset="0"/>
              </a:rPr>
              <a:t> of CIC</a:t>
            </a:r>
          </a:p>
        </p:txBody>
      </p:sp>
      <p:sp>
        <p:nvSpPr>
          <p:cNvPr id="16387" name="Rectangle 3"/>
          <p:cNvSpPr>
            <a:spLocks noGrp="1"/>
          </p:cNvSpPr>
          <p:nvPr>
            <p:ph type="body" idx="1"/>
          </p:nvPr>
        </p:nvSpPr>
        <p:spPr/>
        <p:txBody>
          <a:bodyPr>
            <a:normAutofit/>
          </a:bodyPr>
          <a:lstStyle/>
          <a:p>
            <a:pPr>
              <a:buFontTx/>
              <a:buChar char="-"/>
              <a:defRPr/>
            </a:pPr>
            <a:endParaRPr lang="es-ES" dirty="0" smtClean="0">
              <a:latin typeface="Cambria" pitchFamily="18" charset="0"/>
            </a:endParaRPr>
          </a:p>
          <a:p>
            <a:pPr>
              <a:buFontTx/>
              <a:buChar char="-"/>
              <a:defRPr/>
            </a:pPr>
            <a:r>
              <a:rPr lang="es-ES" dirty="0" err="1" smtClean="0">
                <a:latin typeface="+mj-lt"/>
              </a:rPr>
              <a:t>Highly</a:t>
            </a:r>
            <a:r>
              <a:rPr lang="es-ES" dirty="0" smtClean="0">
                <a:latin typeface="+mj-lt"/>
              </a:rPr>
              <a:t> </a:t>
            </a:r>
            <a:r>
              <a:rPr lang="es-ES" dirty="0" err="1" smtClean="0">
                <a:latin typeface="+mj-lt"/>
              </a:rPr>
              <a:t>context</a:t>
            </a:r>
            <a:r>
              <a:rPr lang="es-ES" dirty="0" smtClean="0">
                <a:latin typeface="+mj-lt"/>
              </a:rPr>
              <a:t> </a:t>
            </a:r>
            <a:r>
              <a:rPr lang="es-ES" dirty="0" err="1" smtClean="0">
                <a:latin typeface="+mj-lt"/>
              </a:rPr>
              <a:t>specific</a:t>
            </a:r>
            <a:r>
              <a:rPr lang="es-ES" dirty="0" smtClean="0">
                <a:latin typeface="+mj-lt"/>
              </a:rPr>
              <a:t> </a:t>
            </a:r>
          </a:p>
          <a:p>
            <a:pPr>
              <a:buFontTx/>
              <a:buChar char="-"/>
              <a:defRPr/>
            </a:pPr>
            <a:r>
              <a:rPr lang="es-ES" dirty="0" err="1" smtClean="0">
                <a:latin typeface="+mj-lt"/>
              </a:rPr>
              <a:t>Pedagogic</a:t>
            </a:r>
            <a:r>
              <a:rPr lang="es-ES" dirty="0" smtClean="0">
                <a:latin typeface="+mj-lt"/>
              </a:rPr>
              <a:t> </a:t>
            </a:r>
            <a:r>
              <a:rPr lang="es-ES" dirty="0" err="1" smtClean="0">
                <a:latin typeface="+mj-lt"/>
              </a:rPr>
              <a:t>goals</a:t>
            </a:r>
            <a:r>
              <a:rPr lang="es-ES" dirty="0" smtClean="0">
                <a:latin typeface="+mj-lt"/>
              </a:rPr>
              <a:t> and </a:t>
            </a:r>
            <a:r>
              <a:rPr lang="es-ES" dirty="0" err="1" smtClean="0">
                <a:latin typeface="+mj-lt"/>
              </a:rPr>
              <a:t>the</a:t>
            </a:r>
            <a:r>
              <a:rPr lang="es-ES" dirty="0" smtClean="0">
                <a:latin typeface="+mj-lt"/>
              </a:rPr>
              <a:t> </a:t>
            </a:r>
            <a:r>
              <a:rPr lang="es-ES" dirty="0" err="1" smtClean="0">
                <a:latin typeface="+mj-lt"/>
              </a:rPr>
              <a:t>language</a:t>
            </a:r>
            <a:r>
              <a:rPr lang="es-ES" dirty="0" smtClean="0">
                <a:latin typeface="+mj-lt"/>
              </a:rPr>
              <a:t> to </a:t>
            </a:r>
            <a:r>
              <a:rPr lang="es-ES" dirty="0" err="1" smtClean="0">
                <a:latin typeface="+mj-lt"/>
              </a:rPr>
              <a:t>achieve</a:t>
            </a:r>
            <a:r>
              <a:rPr lang="es-ES" dirty="0" smtClean="0">
                <a:latin typeface="+mj-lt"/>
              </a:rPr>
              <a:t> </a:t>
            </a:r>
            <a:r>
              <a:rPr lang="es-ES" dirty="0" err="1" smtClean="0">
                <a:latin typeface="+mj-lt"/>
              </a:rPr>
              <a:t>them</a:t>
            </a:r>
            <a:r>
              <a:rPr lang="es-ES" dirty="0" smtClean="0">
                <a:latin typeface="+mj-lt"/>
              </a:rPr>
              <a:t> are </a:t>
            </a:r>
            <a:r>
              <a:rPr lang="es-ES" dirty="0" err="1" smtClean="0">
                <a:latin typeface="+mj-lt"/>
              </a:rPr>
              <a:t>aligned</a:t>
            </a:r>
            <a:r>
              <a:rPr lang="es-ES" dirty="0" smtClean="0">
                <a:latin typeface="+mj-lt"/>
              </a:rPr>
              <a:t> (</a:t>
            </a:r>
            <a:r>
              <a:rPr lang="es-ES" i="1" dirty="0" err="1" smtClean="0">
                <a:latin typeface="+mj-lt"/>
              </a:rPr>
              <a:t>mode</a:t>
            </a:r>
            <a:r>
              <a:rPr lang="es-ES" i="1" dirty="0" smtClean="0">
                <a:latin typeface="+mj-lt"/>
              </a:rPr>
              <a:t> </a:t>
            </a:r>
            <a:r>
              <a:rPr lang="es-ES" i="1" dirty="0" err="1" smtClean="0">
                <a:latin typeface="+mj-lt"/>
              </a:rPr>
              <a:t>convergent</a:t>
            </a:r>
            <a:r>
              <a:rPr lang="es-ES" dirty="0" smtClean="0">
                <a:latin typeface="+mj-lt"/>
              </a:rPr>
              <a:t>)</a:t>
            </a:r>
          </a:p>
          <a:p>
            <a:pPr>
              <a:buFontTx/>
              <a:buChar char="-"/>
              <a:defRPr/>
            </a:pPr>
            <a:r>
              <a:rPr lang="es-ES" dirty="0" err="1" smtClean="0">
                <a:latin typeface="+mj-lt"/>
              </a:rPr>
              <a:t>Creates</a:t>
            </a:r>
            <a:r>
              <a:rPr lang="es-ES" dirty="0" smtClean="0">
                <a:latin typeface="+mj-lt"/>
              </a:rPr>
              <a:t> ‘</a:t>
            </a:r>
            <a:r>
              <a:rPr lang="es-ES" dirty="0" err="1" smtClean="0">
                <a:latin typeface="+mj-lt"/>
              </a:rPr>
              <a:t>space</a:t>
            </a:r>
            <a:r>
              <a:rPr lang="es-ES" dirty="0" smtClean="0">
                <a:latin typeface="+mj-lt"/>
              </a:rPr>
              <a:t> </a:t>
            </a:r>
            <a:r>
              <a:rPr lang="es-ES" dirty="0" err="1" smtClean="0">
                <a:latin typeface="+mj-lt"/>
              </a:rPr>
              <a:t>for</a:t>
            </a:r>
            <a:r>
              <a:rPr lang="es-ES" dirty="0" smtClean="0">
                <a:latin typeface="+mj-lt"/>
              </a:rPr>
              <a:t> </a:t>
            </a:r>
            <a:r>
              <a:rPr lang="es-ES" dirty="0" err="1" smtClean="0">
                <a:latin typeface="+mj-lt"/>
              </a:rPr>
              <a:t>learning</a:t>
            </a:r>
            <a:r>
              <a:rPr lang="es-ES" dirty="0" smtClean="0">
                <a:latin typeface="+mj-lt"/>
              </a:rPr>
              <a:t>’</a:t>
            </a:r>
          </a:p>
          <a:p>
            <a:pPr>
              <a:buFontTx/>
              <a:buChar char="-"/>
              <a:defRPr/>
            </a:pPr>
            <a:r>
              <a:rPr lang="es-ES" dirty="0" err="1" smtClean="0">
                <a:latin typeface="+mj-lt"/>
              </a:rPr>
              <a:t>Entails</a:t>
            </a:r>
            <a:r>
              <a:rPr lang="es-ES" dirty="0" smtClean="0">
                <a:latin typeface="+mj-lt"/>
              </a:rPr>
              <a:t> ‘</a:t>
            </a:r>
            <a:r>
              <a:rPr lang="es-ES" dirty="0" err="1" smtClean="0">
                <a:latin typeface="+mj-lt"/>
              </a:rPr>
              <a:t>shaping</a:t>
            </a:r>
            <a:r>
              <a:rPr lang="es-ES" dirty="0" smtClean="0">
                <a:latin typeface="+mj-lt"/>
              </a:rPr>
              <a:t>’ </a:t>
            </a:r>
            <a:r>
              <a:rPr lang="es-ES" dirty="0" err="1" smtClean="0">
                <a:latin typeface="+mj-lt"/>
              </a:rPr>
              <a:t>learner</a:t>
            </a:r>
            <a:r>
              <a:rPr lang="es-ES" dirty="0" smtClean="0">
                <a:latin typeface="+mj-lt"/>
              </a:rPr>
              <a:t> </a:t>
            </a:r>
            <a:r>
              <a:rPr lang="es-ES" dirty="0" err="1" smtClean="0">
                <a:latin typeface="+mj-lt"/>
              </a:rPr>
              <a:t>contributions</a:t>
            </a:r>
            <a:endParaRPr lang="es-ES" dirty="0" smtClean="0">
              <a:latin typeface="+mj-lt"/>
            </a:endParaRPr>
          </a:p>
          <a:p>
            <a:pPr>
              <a:buFontTx/>
              <a:buChar char="-"/>
              <a:defRPr/>
            </a:pPr>
            <a:r>
              <a:rPr lang="es-ES" dirty="0" err="1" smtClean="0">
                <a:latin typeface="+mj-lt"/>
              </a:rPr>
              <a:t>Promotes</a:t>
            </a:r>
            <a:r>
              <a:rPr lang="es-ES" dirty="0" smtClean="0">
                <a:latin typeface="+mj-lt"/>
              </a:rPr>
              <a:t> ‘</a:t>
            </a:r>
            <a:r>
              <a:rPr lang="es-ES" dirty="0" err="1" smtClean="0">
                <a:latin typeface="+mj-lt"/>
              </a:rPr>
              <a:t>jagged</a:t>
            </a:r>
            <a:r>
              <a:rPr lang="es-ES" dirty="0" smtClean="0">
                <a:latin typeface="+mj-lt"/>
              </a:rPr>
              <a:t>’ </a:t>
            </a:r>
            <a:r>
              <a:rPr lang="es-ES" dirty="0" err="1" smtClean="0">
                <a:latin typeface="+mj-lt"/>
              </a:rPr>
              <a:t>discourse</a:t>
            </a:r>
            <a:r>
              <a:rPr lang="es-ES" dirty="0" smtClean="0">
                <a:latin typeface="+mj-lt"/>
              </a:rPr>
              <a:t> </a:t>
            </a:r>
            <a:r>
              <a:rPr lang="es-ES" dirty="0" err="1" smtClean="0">
                <a:latin typeface="+mj-lt"/>
              </a:rPr>
              <a:t>profiles</a:t>
            </a:r>
            <a:endParaRPr lang="es-ES" dirty="0" smtClean="0">
              <a:latin typeface="+mj-lt"/>
            </a:endParaRPr>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1937203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936104"/>
          </a:xfrm>
        </p:spPr>
        <p:txBody>
          <a:bodyPr>
            <a:noAutofit/>
          </a:bodyPr>
          <a:lstStyle/>
          <a:p>
            <a:r>
              <a:rPr lang="en-GB" sz="3600" b="1" dirty="0" smtClean="0"/>
              <a:t>Extract </a:t>
            </a:r>
            <a:r>
              <a:rPr lang="en-GB" sz="3600" b="1" dirty="0"/>
              <a:t>1</a:t>
            </a:r>
            <a:r>
              <a:rPr lang="en-GB" sz="3600" b="1" dirty="0" smtClean="0"/>
              <a:t>: Designing a museum</a:t>
            </a:r>
            <a:endParaRPr lang="en-GB" sz="3600" dirty="0" smtClean="0"/>
          </a:p>
        </p:txBody>
      </p:sp>
      <p:sp>
        <p:nvSpPr>
          <p:cNvPr id="3" name="Subtitle 2"/>
          <p:cNvSpPr>
            <a:spLocks noGrp="1"/>
          </p:cNvSpPr>
          <p:nvPr>
            <p:ph type="subTitle" idx="1"/>
          </p:nvPr>
        </p:nvSpPr>
        <p:spPr>
          <a:xfrm>
            <a:off x="899592" y="1700808"/>
            <a:ext cx="7920880" cy="4871392"/>
          </a:xfrm>
        </p:spPr>
        <p:txBody>
          <a:bodyPr>
            <a:normAutofit/>
          </a:bodyPr>
          <a:lstStyle/>
          <a:p>
            <a:pPr marL="457200" indent="-457200" algn="l">
              <a:buFontTx/>
              <a:buChar char="-"/>
            </a:pPr>
            <a:endParaRPr lang="en-IE" sz="2800" dirty="0" smtClean="0">
              <a:solidFill>
                <a:schemeClr val="tx1"/>
              </a:solidFill>
            </a:endParaRPr>
          </a:p>
          <a:p>
            <a:pPr marL="457200" indent="-457200" algn="l">
              <a:buFontTx/>
              <a:buChar char="-"/>
            </a:pPr>
            <a:endParaRPr lang="en-IE" sz="2800" dirty="0">
              <a:solidFill>
                <a:schemeClr val="tx1"/>
              </a:solidFill>
            </a:endParaRPr>
          </a:p>
          <a:p>
            <a:pPr marL="457200" indent="-457200" algn="l">
              <a:buFontTx/>
              <a:buChar char="-"/>
            </a:pPr>
            <a:r>
              <a:rPr lang="en-IE" sz="2800" dirty="0" smtClean="0">
                <a:solidFill>
                  <a:schemeClr val="tx1"/>
                </a:solidFill>
              </a:rPr>
              <a:t>Secondary Chinese classroom</a:t>
            </a:r>
          </a:p>
          <a:p>
            <a:pPr marL="457200" indent="-457200" algn="l">
              <a:buFontTx/>
              <a:buChar char="-"/>
            </a:pPr>
            <a:r>
              <a:rPr lang="en-IE" sz="2800" dirty="0" smtClean="0">
                <a:solidFill>
                  <a:schemeClr val="tx1"/>
                </a:solidFill>
              </a:rPr>
              <a:t>Intermediate 15-16  years old (</a:t>
            </a:r>
            <a:r>
              <a:rPr lang="en-IE" sz="2800" dirty="0" err="1" smtClean="0">
                <a:solidFill>
                  <a:schemeClr val="tx1"/>
                </a:solidFill>
              </a:rPr>
              <a:t>Fuz</a:t>
            </a:r>
            <a:r>
              <a:rPr lang="en-IE" sz="2800" dirty="0" smtClean="0">
                <a:solidFill>
                  <a:schemeClr val="tx1"/>
                </a:solidFill>
              </a:rPr>
              <a:t>)</a:t>
            </a:r>
          </a:p>
          <a:p>
            <a:pPr marL="457200" indent="-457200" algn="l">
              <a:buFontTx/>
              <a:buChar char="-"/>
            </a:pPr>
            <a:r>
              <a:rPr lang="en-IE" sz="2800" dirty="0" smtClean="0">
                <a:solidFill>
                  <a:schemeClr val="tx1"/>
                </a:solidFill>
              </a:rPr>
              <a:t>Topic: ‘why don’t young people visit museums?’</a:t>
            </a:r>
          </a:p>
          <a:p>
            <a:pPr marL="457200" indent="-457200" algn="l">
              <a:buFontTx/>
              <a:buChar char="-"/>
            </a:pPr>
            <a:r>
              <a:rPr lang="en-IE" sz="2800" dirty="0" smtClean="0">
                <a:solidFill>
                  <a:schemeClr val="tx1"/>
                </a:solidFill>
              </a:rPr>
              <a:t>Interactional practices of creating space and shaping</a:t>
            </a:r>
          </a:p>
          <a:p>
            <a:pPr marL="457200" indent="-457200" algn="l">
              <a:buFontTx/>
              <a:buChar char="-"/>
            </a:pPr>
            <a:endParaRPr lang="en-IE" sz="2800" dirty="0" smtClean="0"/>
          </a:p>
        </p:txBody>
      </p:sp>
      <p:pic>
        <p:nvPicPr>
          <p:cNvPr id="9"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1500557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936104"/>
          </a:xfrm>
        </p:spPr>
        <p:txBody>
          <a:bodyPr>
            <a:noAutofit/>
          </a:bodyPr>
          <a:lstStyle/>
          <a:p>
            <a:r>
              <a:rPr lang="en-GB" sz="3600" b="1" dirty="0" smtClean="0"/>
              <a:t>Extract </a:t>
            </a:r>
            <a:r>
              <a:rPr lang="en-GB" sz="3600" b="1" dirty="0"/>
              <a:t>1</a:t>
            </a:r>
            <a:r>
              <a:rPr lang="en-GB" sz="3600" b="1" dirty="0" smtClean="0"/>
              <a:t>: Designing a museum</a:t>
            </a:r>
            <a:endParaRPr lang="en-GB" sz="3600" dirty="0" smtClean="0"/>
          </a:p>
        </p:txBody>
      </p:sp>
      <p:sp>
        <p:nvSpPr>
          <p:cNvPr id="3" name="Subtitle 2"/>
          <p:cNvSpPr>
            <a:spLocks noGrp="1"/>
          </p:cNvSpPr>
          <p:nvPr>
            <p:ph type="subTitle" idx="1"/>
          </p:nvPr>
        </p:nvSpPr>
        <p:spPr>
          <a:xfrm>
            <a:off x="899592" y="1700808"/>
            <a:ext cx="7920880" cy="4871392"/>
          </a:xfrm>
        </p:spPr>
        <p:txBody>
          <a:bodyPr>
            <a:normAutofit fontScale="77500" lnSpcReduction="20000"/>
          </a:bodyPr>
          <a:lstStyle/>
          <a:p>
            <a:pPr algn="l"/>
            <a:r>
              <a:rPr lang="en-GB" sz="2400" dirty="0" smtClean="0">
                <a:solidFill>
                  <a:schemeClr val="tx1"/>
                </a:solidFill>
              </a:rPr>
              <a:t>1 </a:t>
            </a:r>
            <a:r>
              <a:rPr lang="en-GB" sz="2400" dirty="0" err="1" smtClean="0">
                <a:solidFill>
                  <a:schemeClr val="tx1"/>
                </a:solidFill>
              </a:rPr>
              <a:t>TeaB</a:t>
            </a:r>
            <a:r>
              <a:rPr lang="en-GB" sz="2400" dirty="0" smtClean="0">
                <a:solidFill>
                  <a:schemeClr val="tx1"/>
                </a:solidFill>
              </a:rPr>
              <a:t> 	and </a:t>
            </a:r>
            <a:r>
              <a:rPr lang="en-GB" sz="2400" dirty="0">
                <a:solidFill>
                  <a:schemeClr val="tx1"/>
                </a:solidFill>
              </a:rPr>
              <a:t>how about you </a:t>
            </a:r>
            <a:r>
              <a:rPr lang="en-GB" sz="2400" dirty="0" err="1">
                <a:solidFill>
                  <a:schemeClr val="tx1"/>
                </a:solidFill>
              </a:rPr>
              <a:t>Fuz</a:t>
            </a:r>
            <a:endParaRPr lang="en-GB" sz="2400" dirty="0">
              <a:solidFill>
                <a:schemeClr val="tx1"/>
              </a:solidFill>
            </a:endParaRPr>
          </a:p>
          <a:p>
            <a:pPr algn="l"/>
            <a:r>
              <a:rPr lang="en-GB" sz="2400" dirty="0">
                <a:solidFill>
                  <a:schemeClr val="tx1"/>
                </a:solidFill>
              </a:rPr>
              <a:t>2 </a:t>
            </a:r>
            <a:r>
              <a:rPr lang="en-GB" sz="2400" dirty="0" err="1">
                <a:solidFill>
                  <a:schemeClr val="tx1"/>
                </a:solidFill>
              </a:rPr>
              <a:t>Fuz</a:t>
            </a:r>
            <a:r>
              <a:rPr lang="en-GB" sz="2400" dirty="0">
                <a:solidFill>
                  <a:schemeClr val="tx1"/>
                </a:solidFill>
              </a:rPr>
              <a:t> </a:t>
            </a:r>
            <a:r>
              <a:rPr lang="en-GB" sz="2400" dirty="0" smtClean="0">
                <a:solidFill>
                  <a:schemeClr val="tx1"/>
                </a:solidFill>
              </a:rPr>
              <a:t>	</a:t>
            </a:r>
            <a:r>
              <a:rPr lang="en-GB" sz="2400" dirty="0" err="1" smtClean="0">
                <a:solidFill>
                  <a:schemeClr val="tx1"/>
                </a:solidFill>
              </a:rPr>
              <a:t>erm</a:t>
            </a:r>
            <a:r>
              <a:rPr lang="en-GB" sz="2400" dirty="0" smtClean="0">
                <a:solidFill>
                  <a:schemeClr val="tx1"/>
                </a:solidFill>
              </a:rPr>
              <a:t> </a:t>
            </a:r>
            <a:r>
              <a:rPr lang="en-GB" sz="2400" dirty="0">
                <a:solidFill>
                  <a:schemeClr val="tx1"/>
                </a:solidFill>
              </a:rPr>
              <a:t>maybe he just </a:t>
            </a:r>
            <a:r>
              <a:rPr lang="en-GB" sz="2400" dirty="0" err="1">
                <a:solidFill>
                  <a:schemeClr val="tx1"/>
                </a:solidFill>
              </a:rPr>
              <a:t>er</a:t>
            </a:r>
            <a:r>
              <a:rPr lang="en-GB" sz="2400" dirty="0">
                <a:solidFill>
                  <a:schemeClr val="tx1"/>
                </a:solidFill>
              </a:rPr>
              <a:t> design his museum </a:t>
            </a:r>
            <a:r>
              <a:rPr lang="en-GB" sz="2400" dirty="0" err="1">
                <a:solidFill>
                  <a:schemeClr val="tx1"/>
                </a:solidFill>
              </a:rPr>
              <a:t>er</a:t>
            </a:r>
            <a:r>
              <a:rPr lang="en-GB" sz="2400" dirty="0">
                <a:solidFill>
                  <a:schemeClr val="tx1"/>
                </a:solidFill>
              </a:rPr>
              <a:t> in a </a:t>
            </a:r>
            <a:r>
              <a:rPr lang="en-GB" sz="2400" dirty="0" err="1">
                <a:solidFill>
                  <a:schemeClr val="tx1"/>
                </a:solidFill>
              </a:rPr>
              <a:t>mo</a:t>
            </a:r>
            <a:r>
              <a:rPr lang="en-GB" sz="2400" dirty="0">
                <a:solidFill>
                  <a:schemeClr val="tx1"/>
                </a:solidFill>
              </a:rPr>
              <a:t>- more</a:t>
            </a:r>
          </a:p>
          <a:p>
            <a:pPr algn="l"/>
            <a:r>
              <a:rPr lang="en-GB" sz="2400" dirty="0">
                <a:solidFill>
                  <a:schemeClr val="tx1"/>
                </a:solidFill>
              </a:rPr>
              <a:t>3 </a:t>
            </a:r>
            <a:r>
              <a:rPr lang="en-GB" sz="2400" dirty="0" smtClean="0">
                <a:solidFill>
                  <a:schemeClr val="tx1"/>
                </a:solidFill>
              </a:rPr>
              <a:t>	</a:t>
            </a:r>
            <a:r>
              <a:rPr lang="en-GB" sz="2400" dirty="0" err="1" smtClean="0">
                <a:solidFill>
                  <a:schemeClr val="tx1"/>
                </a:solidFill>
              </a:rPr>
              <a:t>er</a:t>
            </a:r>
            <a:r>
              <a:rPr lang="en-GB" sz="2400" dirty="0" smtClean="0">
                <a:solidFill>
                  <a:schemeClr val="tx1"/>
                </a:solidFill>
              </a:rPr>
              <a:t> </a:t>
            </a:r>
            <a:r>
              <a:rPr lang="en-GB" sz="2400" dirty="0">
                <a:solidFill>
                  <a:schemeClr val="tx1"/>
                </a:solidFill>
              </a:rPr>
              <a:t>attractive way=</a:t>
            </a:r>
          </a:p>
          <a:p>
            <a:pPr algn="l"/>
            <a:r>
              <a:rPr lang="en-GB" sz="2400" dirty="0">
                <a:solidFill>
                  <a:schemeClr val="tx1"/>
                </a:solidFill>
              </a:rPr>
              <a:t>4 </a:t>
            </a:r>
            <a:r>
              <a:rPr lang="en-GB" sz="2400" dirty="0" err="1">
                <a:solidFill>
                  <a:schemeClr val="tx1"/>
                </a:solidFill>
              </a:rPr>
              <a:t>TeaB</a:t>
            </a:r>
            <a:r>
              <a:rPr lang="en-GB" sz="2400" dirty="0">
                <a:solidFill>
                  <a:schemeClr val="tx1"/>
                </a:solidFill>
              </a:rPr>
              <a:t> </a:t>
            </a:r>
            <a:r>
              <a:rPr lang="en-GB" sz="2400" dirty="0" smtClean="0">
                <a:solidFill>
                  <a:schemeClr val="tx1"/>
                </a:solidFill>
              </a:rPr>
              <a:t>		             =</a:t>
            </a:r>
            <a:r>
              <a:rPr lang="en-GB" sz="2400" dirty="0">
                <a:solidFill>
                  <a:schemeClr val="tx1"/>
                </a:solidFill>
              </a:rPr>
              <a:t>oh design how</a:t>
            </a:r>
          </a:p>
          <a:p>
            <a:pPr algn="l"/>
            <a:r>
              <a:rPr lang="en-GB" sz="2400" dirty="0">
                <a:solidFill>
                  <a:schemeClr val="tx1"/>
                </a:solidFill>
              </a:rPr>
              <a:t>5 </a:t>
            </a:r>
            <a:r>
              <a:rPr lang="en-GB" sz="2400" dirty="0" err="1">
                <a:solidFill>
                  <a:schemeClr val="tx1"/>
                </a:solidFill>
              </a:rPr>
              <a:t>Fuz</a:t>
            </a:r>
            <a:r>
              <a:rPr lang="en-GB" sz="2400" dirty="0">
                <a:solidFill>
                  <a:schemeClr val="tx1"/>
                </a:solidFill>
              </a:rPr>
              <a:t> </a:t>
            </a:r>
            <a:r>
              <a:rPr lang="en-GB" sz="2400" dirty="0" smtClean="0">
                <a:solidFill>
                  <a:schemeClr val="tx1"/>
                </a:solidFill>
              </a:rPr>
              <a:t>	</a:t>
            </a:r>
            <a:r>
              <a:rPr lang="en-GB" sz="2400" dirty="0" err="1" smtClean="0">
                <a:solidFill>
                  <a:schemeClr val="tx1"/>
                </a:solidFill>
              </a:rPr>
              <a:t>er</a:t>
            </a:r>
            <a:r>
              <a:rPr lang="en-GB" sz="2400" dirty="0" smtClean="0">
                <a:solidFill>
                  <a:schemeClr val="tx1"/>
                </a:solidFill>
              </a:rPr>
              <a:t> </a:t>
            </a:r>
            <a:r>
              <a:rPr lang="en-GB" sz="2400" dirty="0">
                <a:solidFill>
                  <a:schemeClr val="tx1"/>
                </a:solidFill>
              </a:rPr>
              <a:t>(.) the </a:t>
            </a:r>
            <a:r>
              <a:rPr lang="en-GB" sz="2400" dirty="0" err="1">
                <a:solidFill>
                  <a:schemeClr val="tx1"/>
                </a:solidFill>
              </a:rPr>
              <a:t>the</a:t>
            </a:r>
            <a:r>
              <a:rPr lang="en-GB" sz="2400" dirty="0">
                <a:solidFill>
                  <a:schemeClr val="tx1"/>
                </a:solidFill>
              </a:rPr>
              <a:t> building</a:t>
            </a:r>
            <a:endParaRPr lang="en-IE" sz="2800" dirty="0" smtClean="0">
              <a:solidFill>
                <a:schemeClr val="tx1"/>
              </a:solidFill>
            </a:endParaRPr>
          </a:p>
          <a:p>
            <a:pPr algn="l"/>
            <a:r>
              <a:rPr lang="en-GB" sz="2600" dirty="0">
                <a:solidFill>
                  <a:schemeClr val="tx1"/>
                </a:solidFill>
              </a:rPr>
              <a:t>6 </a:t>
            </a:r>
            <a:r>
              <a:rPr lang="en-GB" sz="2600" dirty="0" err="1">
                <a:solidFill>
                  <a:schemeClr val="tx1"/>
                </a:solidFill>
              </a:rPr>
              <a:t>TeaB</a:t>
            </a:r>
            <a:r>
              <a:rPr lang="en-GB" sz="2600" dirty="0">
                <a:solidFill>
                  <a:schemeClr val="tx1"/>
                </a:solidFill>
              </a:rPr>
              <a:t> </a:t>
            </a:r>
            <a:r>
              <a:rPr lang="en-GB" sz="2600" dirty="0" smtClean="0">
                <a:solidFill>
                  <a:schemeClr val="tx1"/>
                </a:solidFill>
              </a:rPr>
              <a:t>	ah </a:t>
            </a:r>
            <a:r>
              <a:rPr lang="en-GB" sz="2600" dirty="0">
                <a:solidFill>
                  <a:schemeClr val="tx1"/>
                </a:solidFill>
              </a:rPr>
              <a:t>le- the </a:t>
            </a:r>
            <a:r>
              <a:rPr lang="en-GB" sz="2600" dirty="0" err="1">
                <a:solidFill>
                  <a:schemeClr val="tx1"/>
                </a:solidFill>
              </a:rPr>
              <a:t>buil</a:t>
            </a:r>
            <a:r>
              <a:rPr lang="en-GB" sz="2600" dirty="0">
                <a:solidFill>
                  <a:schemeClr val="tx1"/>
                </a:solidFill>
              </a:rPr>
              <a:t>- building ok </a:t>
            </a:r>
            <a:r>
              <a:rPr lang="en-GB" sz="2600" dirty="0" err="1">
                <a:solidFill>
                  <a:schemeClr val="tx1"/>
                </a:solidFill>
              </a:rPr>
              <a:t>er</a:t>
            </a:r>
            <a:r>
              <a:rPr lang="en-GB" sz="2600" dirty="0">
                <a:solidFill>
                  <a:schemeClr val="tx1"/>
                </a:solidFill>
              </a:rPr>
              <a:t> design ok you mean the</a:t>
            </a:r>
          </a:p>
          <a:p>
            <a:pPr algn="l"/>
            <a:r>
              <a:rPr lang="en-GB" sz="2600" dirty="0" smtClean="0">
                <a:solidFill>
                  <a:schemeClr val="tx1"/>
                </a:solidFill>
              </a:rPr>
              <a:t>7	 </a:t>
            </a:r>
            <a:r>
              <a:rPr lang="en-GB" sz="2600" dirty="0">
                <a:solidFill>
                  <a:schemeClr val="tx1"/>
                </a:solidFill>
              </a:rPr>
              <a:t>structure maybe ok thank you </a:t>
            </a:r>
            <a:r>
              <a:rPr lang="en-GB" sz="2600" dirty="0" err="1">
                <a:solidFill>
                  <a:schemeClr val="tx1"/>
                </a:solidFill>
              </a:rPr>
              <a:t>erm</a:t>
            </a:r>
            <a:r>
              <a:rPr lang="en-GB" sz="2600" dirty="0">
                <a:solidFill>
                  <a:schemeClr val="tx1"/>
                </a:solidFill>
              </a:rPr>
              <a:t> any other ideas (.) Dan</a:t>
            </a:r>
          </a:p>
          <a:p>
            <a:pPr algn="l"/>
            <a:r>
              <a:rPr lang="en-GB" sz="2600" dirty="0">
                <a:solidFill>
                  <a:schemeClr val="tx1"/>
                </a:solidFill>
              </a:rPr>
              <a:t>8 Dan (</a:t>
            </a:r>
            <a:r>
              <a:rPr lang="en-GB" sz="2600" dirty="0" smtClean="0">
                <a:solidFill>
                  <a:schemeClr val="tx1"/>
                </a:solidFill>
              </a:rPr>
              <a:t>2)</a:t>
            </a:r>
            <a:r>
              <a:rPr lang="en-GB" sz="2600" dirty="0" err="1" smtClean="0">
                <a:solidFill>
                  <a:schemeClr val="tx1"/>
                </a:solidFill>
              </a:rPr>
              <a:t>erm</a:t>
            </a:r>
            <a:r>
              <a:rPr lang="en-GB" sz="2600" dirty="0" smtClean="0">
                <a:solidFill>
                  <a:schemeClr val="tx1"/>
                </a:solidFill>
              </a:rPr>
              <a:t> </a:t>
            </a:r>
            <a:r>
              <a:rPr lang="en-GB" sz="2600" dirty="0">
                <a:solidFill>
                  <a:schemeClr val="tx1"/>
                </a:solidFill>
              </a:rPr>
              <a:t>maybe he can play some interesting things like</a:t>
            </a:r>
          </a:p>
          <a:p>
            <a:pPr algn="l"/>
            <a:r>
              <a:rPr lang="en-GB" sz="2600" dirty="0">
                <a:solidFill>
                  <a:schemeClr val="tx1"/>
                </a:solidFill>
              </a:rPr>
              <a:t>9 </a:t>
            </a:r>
            <a:r>
              <a:rPr lang="en-GB" sz="2600" dirty="0" smtClean="0">
                <a:solidFill>
                  <a:schemeClr val="tx1"/>
                </a:solidFill>
              </a:rPr>
              <a:t>	maybe </a:t>
            </a:r>
            <a:r>
              <a:rPr lang="en-GB" sz="2600" dirty="0">
                <a:solidFill>
                  <a:schemeClr val="tx1"/>
                </a:solidFill>
              </a:rPr>
              <a:t>an aquarium in the museum I remember I went I went</a:t>
            </a:r>
          </a:p>
          <a:p>
            <a:pPr algn="l"/>
            <a:r>
              <a:rPr lang="en-GB" sz="2600" dirty="0">
                <a:solidFill>
                  <a:schemeClr val="tx1"/>
                </a:solidFill>
              </a:rPr>
              <a:t>10 </a:t>
            </a:r>
            <a:r>
              <a:rPr lang="en-GB" sz="2600" dirty="0" smtClean="0">
                <a:solidFill>
                  <a:schemeClr val="tx1"/>
                </a:solidFill>
              </a:rPr>
              <a:t>	to </a:t>
            </a:r>
            <a:r>
              <a:rPr lang="en-GB" sz="2600" dirty="0">
                <a:solidFill>
                  <a:schemeClr val="tx1"/>
                </a:solidFill>
              </a:rPr>
              <a:t>a [museum and</a:t>
            </a:r>
          </a:p>
          <a:p>
            <a:pPr algn="l"/>
            <a:r>
              <a:rPr lang="en-GB" sz="2600" dirty="0">
                <a:solidFill>
                  <a:schemeClr val="tx1"/>
                </a:solidFill>
              </a:rPr>
              <a:t>11 </a:t>
            </a:r>
            <a:r>
              <a:rPr lang="en-GB" sz="2600" dirty="0" err="1">
                <a:solidFill>
                  <a:schemeClr val="tx1"/>
                </a:solidFill>
              </a:rPr>
              <a:t>TeaB</a:t>
            </a:r>
            <a:r>
              <a:rPr lang="en-GB" sz="2600" dirty="0">
                <a:solidFill>
                  <a:schemeClr val="tx1"/>
                </a:solidFill>
              </a:rPr>
              <a:t> </a:t>
            </a:r>
            <a:r>
              <a:rPr lang="en-GB" sz="2600" dirty="0" smtClean="0">
                <a:solidFill>
                  <a:schemeClr val="tx1"/>
                </a:solidFill>
              </a:rPr>
              <a:t>         [</a:t>
            </a:r>
            <a:r>
              <a:rPr lang="en-GB" sz="2600" dirty="0" err="1">
                <a:solidFill>
                  <a:schemeClr val="tx1"/>
                </a:solidFill>
              </a:rPr>
              <a:t>mmhh</a:t>
            </a:r>
            <a:endParaRPr lang="en-GB" sz="2600" dirty="0">
              <a:solidFill>
                <a:schemeClr val="tx1"/>
              </a:solidFill>
            </a:endParaRPr>
          </a:p>
          <a:p>
            <a:pPr algn="l"/>
            <a:r>
              <a:rPr lang="en-GB" sz="2600" dirty="0">
                <a:solidFill>
                  <a:schemeClr val="tx1"/>
                </a:solidFill>
              </a:rPr>
              <a:t>12 Dan </a:t>
            </a:r>
            <a:r>
              <a:rPr lang="en-GB" sz="2600" dirty="0" smtClean="0">
                <a:solidFill>
                  <a:schemeClr val="tx1"/>
                </a:solidFill>
              </a:rPr>
              <a:t>	there </a:t>
            </a:r>
            <a:r>
              <a:rPr lang="en-GB" sz="2600" dirty="0">
                <a:solidFill>
                  <a:schemeClr val="tx1"/>
                </a:solidFill>
              </a:rPr>
              <a:t>was an aquarium in it and </a:t>
            </a:r>
            <a:r>
              <a:rPr lang="en-GB" sz="2600" dirty="0" err="1">
                <a:solidFill>
                  <a:schemeClr val="tx1"/>
                </a:solidFill>
              </a:rPr>
              <a:t>erm</a:t>
            </a:r>
            <a:r>
              <a:rPr lang="en-GB" sz="2600" dirty="0">
                <a:solidFill>
                  <a:schemeClr val="tx1"/>
                </a:solidFill>
              </a:rPr>
              <a:t> I watched an</a:t>
            </a:r>
          </a:p>
          <a:p>
            <a:pPr algn="l"/>
            <a:r>
              <a:rPr lang="en-GB" sz="2600" dirty="0" smtClean="0">
                <a:solidFill>
                  <a:schemeClr val="tx1"/>
                </a:solidFill>
              </a:rPr>
              <a:t>13	 </a:t>
            </a:r>
            <a:r>
              <a:rPr lang="en-GB" sz="2600" dirty="0">
                <a:solidFill>
                  <a:schemeClr val="tx1"/>
                </a:solidFill>
              </a:rPr>
              <a:t>interesting film in it=</a:t>
            </a:r>
          </a:p>
          <a:p>
            <a:pPr algn="l"/>
            <a:r>
              <a:rPr lang="en-GB" sz="2600" dirty="0">
                <a:solidFill>
                  <a:schemeClr val="tx1"/>
                </a:solidFill>
              </a:rPr>
              <a:t>14 </a:t>
            </a:r>
            <a:r>
              <a:rPr lang="en-GB" sz="2600" dirty="0" err="1" smtClean="0">
                <a:solidFill>
                  <a:schemeClr val="tx1"/>
                </a:solidFill>
              </a:rPr>
              <a:t>TeaB</a:t>
            </a:r>
            <a:r>
              <a:rPr lang="en-GB" sz="2600" dirty="0" smtClean="0">
                <a:solidFill>
                  <a:schemeClr val="tx1"/>
                </a:solidFill>
              </a:rPr>
              <a:t>			    </a:t>
            </a:r>
            <a:r>
              <a:rPr lang="en-GB" sz="2600" dirty="0">
                <a:solidFill>
                  <a:schemeClr val="tx1"/>
                </a:solidFill>
              </a:rPr>
              <a:t>=</a:t>
            </a:r>
            <a:r>
              <a:rPr lang="en-GB" sz="2600" dirty="0" err="1">
                <a:solidFill>
                  <a:schemeClr val="tx1"/>
                </a:solidFill>
              </a:rPr>
              <a:t>mmhh</a:t>
            </a:r>
            <a:r>
              <a:rPr lang="en-GB" sz="2600" dirty="0">
                <a:solidFill>
                  <a:schemeClr val="tx1"/>
                </a:solidFill>
              </a:rPr>
              <a:t> ok so film ok ((writes on bb)) thank </a:t>
            </a:r>
            <a:r>
              <a:rPr lang="en-GB" sz="2600" dirty="0" smtClean="0">
                <a:solidFill>
                  <a:schemeClr val="tx1"/>
                </a:solidFill>
              </a:rPr>
              <a:t>	you </a:t>
            </a:r>
            <a:r>
              <a:rPr lang="en-GB" sz="2600" dirty="0">
                <a:solidFill>
                  <a:schemeClr val="tx1"/>
                </a:solidFill>
              </a:rPr>
              <a:t>(.) </a:t>
            </a:r>
            <a:r>
              <a:rPr lang="en-GB" sz="2600" dirty="0" smtClean="0">
                <a:solidFill>
                  <a:schemeClr val="tx1"/>
                </a:solidFill>
              </a:rPr>
              <a:t>any </a:t>
            </a:r>
            <a:r>
              <a:rPr lang="en-GB" sz="2600" dirty="0">
                <a:solidFill>
                  <a:schemeClr val="tx1"/>
                </a:solidFill>
              </a:rPr>
              <a:t>other good ideas</a:t>
            </a:r>
            <a:endParaRPr lang="en-IE" sz="2600" dirty="0" smtClean="0">
              <a:solidFill>
                <a:schemeClr val="tx1"/>
              </a:solidFill>
            </a:endParaRPr>
          </a:p>
        </p:txBody>
      </p:sp>
      <p:pic>
        <p:nvPicPr>
          <p:cNvPr id="9"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3051356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1152128"/>
          </a:xfrm>
        </p:spPr>
        <p:txBody>
          <a:bodyPr>
            <a:noAutofit/>
          </a:bodyPr>
          <a:lstStyle/>
          <a:p>
            <a:r>
              <a:rPr lang="en-GB" sz="3600" b="1" dirty="0" smtClean="0"/>
              <a:t>Extract 1: analysis</a:t>
            </a:r>
            <a:endParaRPr lang="en-GB" sz="3600" dirty="0" smtClean="0"/>
          </a:p>
        </p:txBody>
      </p:sp>
      <p:sp>
        <p:nvSpPr>
          <p:cNvPr id="3" name="Subtitle 2"/>
          <p:cNvSpPr>
            <a:spLocks noGrp="1"/>
          </p:cNvSpPr>
          <p:nvPr>
            <p:ph type="subTitle" idx="1"/>
          </p:nvPr>
        </p:nvSpPr>
        <p:spPr>
          <a:xfrm>
            <a:off x="539552" y="1268760"/>
            <a:ext cx="8064896" cy="5303440"/>
          </a:xfrm>
        </p:spPr>
        <p:txBody>
          <a:bodyPr>
            <a:normAutofit fontScale="92500" lnSpcReduction="10000"/>
          </a:bodyPr>
          <a:lstStyle/>
          <a:p>
            <a:pPr marL="457200" indent="-457200" algn="l">
              <a:buFont typeface="Arial" panose="020B0604020202020204" pitchFamily="34" charset="0"/>
              <a:buChar char="•"/>
            </a:pPr>
            <a:r>
              <a:rPr lang="en-GB" sz="2800" dirty="0" smtClean="0">
                <a:solidFill>
                  <a:schemeClr val="tx1"/>
                </a:solidFill>
              </a:rPr>
              <a:t>Involves </a:t>
            </a:r>
            <a:r>
              <a:rPr lang="en-GB" sz="2800" dirty="0" err="1" smtClean="0">
                <a:solidFill>
                  <a:schemeClr val="tx1"/>
                </a:solidFill>
              </a:rPr>
              <a:t>Fuz</a:t>
            </a:r>
            <a:r>
              <a:rPr lang="en-GB" sz="2800" dirty="0" smtClean="0">
                <a:solidFill>
                  <a:schemeClr val="tx1"/>
                </a:solidFill>
              </a:rPr>
              <a:t>, uses confirmation checks to ensure that her interpretation is correct.</a:t>
            </a:r>
          </a:p>
          <a:p>
            <a:pPr marL="457200" indent="-457200" algn="l">
              <a:buFont typeface="Arial" panose="020B0604020202020204" pitchFamily="34" charset="0"/>
              <a:buChar char="•"/>
            </a:pPr>
            <a:r>
              <a:rPr lang="en-GB" sz="2800" dirty="0" smtClean="0">
                <a:solidFill>
                  <a:schemeClr val="tx1"/>
                </a:solidFill>
              </a:rPr>
              <a:t>Uses inclusive language, hedging: </a:t>
            </a:r>
            <a:r>
              <a:rPr lang="en-GB" sz="2800" i="1" dirty="0" smtClean="0">
                <a:solidFill>
                  <a:schemeClr val="tx1"/>
                </a:solidFill>
              </a:rPr>
              <a:t>you mean </a:t>
            </a:r>
            <a:r>
              <a:rPr lang="en-GB" sz="2800" dirty="0" smtClean="0">
                <a:solidFill>
                  <a:schemeClr val="tx1"/>
                </a:solidFill>
              </a:rPr>
              <a:t>and </a:t>
            </a:r>
            <a:r>
              <a:rPr lang="en-GB" sz="2800" i="1" dirty="0" smtClean="0">
                <a:solidFill>
                  <a:schemeClr val="tx1"/>
                </a:solidFill>
              </a:rPr>
              <a:t>maybe</a:t>
            </a:r>
            <a:r>
              <a:rPr lang="en-GB" sz="2800" dirty="0" smtClean="0">
                <a:solidFill>
                  <a:schemeClr val="tx1"/>
                </a:solidFill>
              </a:rPr>
              <a:t> to maintain face and ensure that the student is involved in a process of negotiated meaning.</a:t>
            </a:r>
          </a:p>
          <a:p>
            <a:pPr marL="457200" indent="-457200" algn="l">
              <a:buFont typeface="Arial" panose="020B0604020202020204" pitchFamily="34" charset="0"/>
              <a:buChar char="•"/>
            </a:pPr>
            <a:r>
              <a:rPr lang="en-GB" sz="2800" dirty="0" smtClean="0">
                <a:solidFill>
                  <a:schemeClr val="tx1"/>
                </a:solidFill>
              </a:rPr>
              <a:t>A process of co-constructed meaning where the teacher shows sensitivity to learner contributions.</a:t>
            </a:r>
          </a:p>
          <a:p>
            <a:pPr marL="457200" indent="-457200" algn="l">
              <a:buFont typeface="Arial" panose="020B0604020202020204" pitchFamily="34" charset="0"/>
              <a:buChar char="•"/>
            </a:pPr>
            <a:r>
              <a:rPr lang="en-GB" sz="2800" dirty="0" smtClean="0">
                <a:solidFill>
                  <a:schemeClr val="tx1"/>
                </a:solidFill>
              </a:rPr>
              <a:t>Shaping may entail expanding, clarifying or summarising a student contribution. </a:t>
            </a:r>
          </a:p>
          <a:p>
            <a:pPr marL="457200" indent="-457200" algn="l">
              <a:buFont typeface="Arial" panose="020B0604020202020204" pitchFamily="34" charset="0"/>
              <a:buChar char="•"/>
            </a:pPr>
            <a:r>
              <a:rPr lang="en-GB" sz="2800" dirty="0" smtClean="0">
                <a:solidFill>
                  <a:schemeClr val="tx1"/>
                </a:solidFill>
              </a:rPr>
              <a:t>Shaping: (a) one of the most important elements of feedback; (b)  massively important for co-construction of meaning; © hugely important for enhancing learning opportunities.</a:t>
            </a:r>
            <a:endParaRPr lang="en-IE" sz="2800" dirty="0" smtClean="0">
              <a:solidFill>
                <a:schemeClr val="tx1"/>
              </a:solidFill>
            </a:endParaRPr>
          </a:p>
          <a:p>
            <a:pPr marL="457200" indent="-457200" algn="l"/>
            <a:endParaRPr lang="en-GB" sz="2800" dirty="0" smtClean="0">
              <a:solidFill>
                <a:schemeClr val="tx1"/>
              </a:solidFill>
            </a:endParaRPr>
          </a:p>
        </p:txBody>
      </p:sp>
      <p:pic>
        <p:nvPicPr>
          <p:cNvPr id="9"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147276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500063" y="2071688"/>
            <a:ext cx="7772400" cy="1470025"/>
          </a:xfrm>
        </p:spPr>
        <p:txBody>
          <a:bodyPr>
            <a:noAutofit/>
          </a:bodyPr>
          <a:lstStyle/>
          <a:p>
            <a:r>
              <a:rPr lang="en-GB" altLang="en-US" sz="5400" b="1" dirty="0" smtClean="0"/>
              <a:t/>
            </a:r>
            <a:br>
              <a:rPr lang="en-GB" altLang="en-US" sz="5400" b="1" dirty="0" smtClean="0"/>
            </a:br>
            <a:r>
              <a:rPr lang="en-GB" altLang="en-US" sz="5400" b="1" dirty="0" smtClean="0"/>
              <a:t>Classroom interaction and learning </a:t>
            </a:r>
          </a:p>
        </p:txBody>
      </p:sp>
      <p:sp>
        <p:nvSpPr>
          <p:cNvPr id="5123" name="Subtitle 2"/>
          <p:cNvSpPr>
            <a:spLocks noGrp="1"/>
          </p:cNvSpPr>
          <p:nvPr>
            <p:ph type="subTitle" idx="1"/>
          </p:nvPr>
        </p:nvSpPr>
        <p:spPr>
          <a:xfrm>
            <a:off x="1187624" y="5105400"/>
            <a:ext cx="6400800" cy="1752600"/>
          </a:xfrm>
        </p:spPr>
        <p:txBody>
          <a:bodyPr/>
          <a:lstStyle/>
          <a:p>
            <a:endParaRPr lang="en-US" altLang="en-US"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4028751304"/>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a:xfrm>
            <a:off x="179512" y="332656"/>
            <a:ext cx="8229600" cy="792163"/>
          </a:xfrm>
        </p:spPr>
        <p:txBody>
          <a:bodyPr>
            <a:normAutofit fontScale="90000"/>
          </a:bodyPr>
          <a:lstStyle/>
          <a:p>
            <a:pPr algn="ct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6000" b="1" dirty="0" smtClean="0"/>
              <a:t>Data and Analysis</a:t>
            </a:r>
          </a:p>
        </p:txBody>
      </p:sp>
      <p:sp>
        <p:nvSpPr>
          <p:cNvPr id="19459" name="Rectangle 3"/>
          <p:cNvSpPr>
            <a:spLocks noGrp="1"/>
          </p:cNvSpPr>
          <p:nvPr>
            <p:ph type="body" idx="1"/>
          </p:nvPr>
        </p:nvSpPr>
        <p:spPr>
          <a:xfrm>
            <a:off x="457200" y="3429000"/>
            <a:ext cx="8229600" cy="288032"/>
          </a:xfrm>
        </p:spPr>
        <p:txBody>
          <a:bodyPr>
            <a:normAutofit fontScale="47500" lnSpcReduction="20000"/>
          </a:bodyPr>
          <a:lstStyle/>
          <a:p>
            <a:pPr>
              <a:buFont typeface="Wingdings 2" pitchFamily="18" charset="2"/>
              <a:buNone/>
            </a:pPr>
            <a:endParaRPr lang="en-US" altLang="en-US"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868454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45675" y="1484784"/>
            <a:ext cx="8457593" cy="4762298"/>
          </a:xfrm>
        </p:spPr>
        <p:txBody>
          <a:bodyPr>
            <a:noAutofit/>
          </a:bodyPr>
          <a:lstStyle/>
          <a:p>
            <a:r>
              <a:rPr kumimoji="1" lang="en-GB" altLang="zh-CN" sz="2000" i="1" dirty="0" smtClean="0">
                <a:latin typeface="Arial" panose="020B0604020202020204" pitchFamily="34" charset="0"/>
                <a:cs typeface="Arial" panose="020B0604020202020204" pitchFamily="34" charset="0"/>
              </a:rPr>
              <a:t>NUCASE</a:t>
            </a:r>
            <a:r>
              <a:rPr kumimoji="1" lang="zh-CN" altLang="en-US" sz="2000" i="1" dirty="0" smtClean="0">
                <a:latin typeface="Arial" panose="020B0604020202020204" pitchFamily="34" charset="0"/>
                <a:cs typeface="Arial" panose="020B0604020202020204" pitchFamily="34" charset="0"/>
              </a:rPr>
              <a:t> </a:t>
            </a:r>
            <a:r>
              <a:rPr kumimoji="1" lang="en-US" altLang="zh-CN" sz="2000" i="1" dirty="0" smtClean="0">
                <a:latin typeface="Arial" panose="020B0604020202020204" pitchFamily="34" charset="0"/>
                <a:cs typeface="Arial" panose="020B0604020202020204" pitchFamily="34" charset="0"/>
              </a:rPr>
              <a:t>–</a:t>
            </a:r>
            <a:r>
              <a:rPr kumimoji="1" lang="zh-CN" altLang="en-US" sz="2000" i="1" dirty="0" smtClean="0">
                <a:latin typeface="Arial" panose="020B0604020202020204" pitchFamily="34" charset="0"/>
                <a:cs typeface="Arial" panose="020B0604020202020204" pitchFamily="34" charset="0"/>
              </a:rPr>
              <a:t> </a:t>
            </a:r>
            <a:r>
              <a:rPr kumimoji="1" lang="en-GB" altLang="zh-CN" sz="2000" i="1" dirty="0" smtClean="0">
                <a:latin typeface="Arial" panose="020B0604020202020204" pitchFamily="34" charset="0"/>
                <a:cs typeface="Arial" panose="020B0604020202020204" pitchFamily="34" charset="0"/>
              </a:rPr>
              <a:t>Newcastle University Corpus of Academic Spoken English</a:t>
            </a:r>
          </a:p>
          <a:p>
            <a:endParaRPr kumimoji="1" lang="en-GB" altLang="zh-CN" sz="2000" i="1" dirty="0">
              <a:latin typeface="Arial" panose="020B0604020202020204" pitchFamily="34" charset="0"/>
              <a:cs typeface="Arial" panose="020B0604020202020204" pitchFamily="34" charset="0"/>
            </a:endParaRPr>
          </a:p>
        </p:txBody>
      </p:sp>
      <p:sp>
        <p:nvSpPr>
          <p:cNvPr id="3" name="幻灯片编号占位符 2"/>
          <p:cNvSpPr>
            <a:spLocks noGrp="1"/>
          </p:cNvSpPr>
          <p:nvPr>
            <p:ph type="sldNum" sz="quarter" idx="12"/>
          </p:nvPr>
        </p:nvSpPr>
        <p:spPr>
          <a:xfrm>
            <a:off x="3991088" y="6336771"/>
            <a:ext cx="1161826" cy="365125"/>
          </a:xfrm>
        </p:spPr>
        <p:txBody>
          <a:bodyPr/>
          <a:lstStyle/>
          <a:p>
            <a:fld id="{93E4AAA4-6363-4581-962D-1ACCC2D600C5}" type="slidenum">
              <a:rPr lang="en-US" smtClean="0">
                <a:solidFill>
                  <a:srgbClr val="073E87"/>
                </a:solidFill>
                <a:latin typeface="Candara"/>
              </a:rPr>
              <a:pPr/>
              <a:t>21</a:t>
            </a:fld>
            <a:endParaRPr lang="en-US" dirty="0">
              <a:solidFill>
                <a:srgbClr val="073E87"/>
              </a:solidFill>
              <a:latin typeface="Candara"/>
            </a:endParaRPr>
          </a:p>
        </p:txBody>
      </p:sp>
      <p:graphicFrame>
        <p:nvGraphicFramePr>
          <p:cNvPr id="5" name="表格 4"/>
          <p:cNvGraphicFramePr>
            <a:graphicFrameLocks noGrp="1"/>
          </p:cNvGraphicFramePr>
          <p:nvPr>
            <p:extLst>
              <p:ext uri="{D42A27DB-BD31-4B8C-83A1-F6EECF244321}">
                <p14:modId xmlns:p14="http://schemas.microsoft.com/office/powerpoint/2010/main" val="24294578"/>
              </p:ext>
            </p:extLst>
          </p:nvPr>
        </p:nvGraphicFramePr>
        <p:xfrm>
          <a:off x="579549" y="2276872"/>
          <a:ext cx="8107250" cy="3096019"/>
        </p:xfrm>
        <a:graphic>
          <a:graphicData uri="http://schemas.openxmlformats.org/drawingml/2006/table">
            <a:tbl>
              <a:tblPr firstRow="1" firstCol="1" bandRow="1">
                <a:tableStyleId>{21E4AEA4-8DFA-4A89-87EB-49C32662AFE0}</a:tableStyleId>
              </a:tblPr>
              <a:tblGrid>
                <a:gridCol w="1989962">
                  <a:extLst>
                    <a:ext uri="{9D8B030D-6E8A-4147-A177-3AD203B41FA5}">
                      <a16:colId xmlns:a16="http://schemas.microsoft.com/office/drawing/2014/main" val="20000"/>
                    </a:ext>
                  </a:extLst>
                </a:gridCol>
                <a:gridCol w="2726984">
                  <a:extLst>
                    <a:ext uri="{9D8B030D-6E8A-4147-A177-3AD203B41FA5}">
                      <a16:colId xmlns:a16="http://schemas.microsoft.com/office/drawing/2014/main" val="20001"/>
                    </a:ext>
                  </a:extLst>
                </a:gridCol>
                <a:gridCol w="1153823">
                  <a:extLst>
                    <a:ext uri="{9D8B030D-6E8A-4147-A177-3AD203B41FA5}">
                      <a16:colId xmlns:a16="http://schemas.microsoft.com/office/drawing/2014/main" val="20002"/>
                    </a:ext>
                  </a:extLst>
                </a:gridCol>
                <a:gridCol w="1279875">
                  <a:extLst>
                    <a:ext uri="{9D8B030D-6E8A-4147-A177-3AD203B41FA5}">
                      <a16:colId xmlns:a16="http://schemas.microsoft.com/office/drawing/2014/main" val="20003"/>
                    </a:ext>
                  </a:extLst>
                </a:gridCol>
                <a:gridCol w="956606">
                  <a:extLst>
                    <a:ext uri="{9D8B030D-6E8A-4147-A177-3AD203B41FA5}">
                      <a16:colId xmlns:a16="http://schemas.microsoft.com/office/drawing/2014/main" val="20004"/>
                    </a:ext>
                  </a:extLst>
                </a:gridCol>
              </a:tblGrid>
              <a:tr h="648072">
                <a:tc rowSpan="2">
                  <a:txBody>
                    <a:bodyPr/>
                    <a:lstStyle/>
                    <a:p>
                      <a:pPr algn="ctr">
                        <a:lnSpc>
                          <a:spcPct val="100000"/>
                        </a:lnSpc>
                        <a:spcAft>
                          <a:spcPts val="0"/>
                        </a:spcAft>
                      </a:pPr>
                      <a:r>
                        <a:rPr lang="en-GB" sz="1400" kern="100" dirty="0">
                          <a:effectLst/>
                          <a:latin typeface="Arial" panose="020B0604020202020204" pitchFamily="34" charset="0"/>
                          <a:cs typeface="Arial" panose="020B0604020202020204" pitchFamily="34" charset="0"/>
                        </a:rPr>
                        <a:t>Faculties/</a:t>
                      </a:r>
                      <a:endParaRPr lang="zh-CN" sz="1400" kern="100" dirty="0">
                        <a:effectLst/>
                        <a:latin typeface="Arial" panose="020B0604020202020204" pitchFamily="34" charset="0"/>
                        <a:cs typeface="Arial" panose="020B0604020202020204" pitchFamily="34" charset="0"/>
                      </a:endParaRPr>
                    </a:p>
                    <a:p>
                      <a:pPr algn="ctr">
                        <a:lnSpc>
                          <a:spcPct val="100000"/>
                        </a:lnSpc>
                        <a:spcAft>
                          <a:spcPts val="0"/>
                        </a:spcAft>
                      </a:pPr>
                      <a:r>
                        <a:rPr lang="en-GB" sz="1400" kern="100" dirty="0">
                          <a:effectLst/>
                          <a:latin typeface="Arial" panose="020B0604020202020204" pitchFamily="34" charset="0"/>
                          <a:cs typeface="Arial" panose="020B0604020202020204" pitchFamily="34" charset="0"/>
                        </a:rPr>
                        <a:t>Sectors</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rowSpan="2">
                  <a:txBody>
                    <a:bodyPr/>
                    <a:lstStyle/>
                    <a:p>
                      <a:pPr algn="ctr">
                        <a:lnSpc>
                          <a:spcPct val="100000"/>
                        </a:lnSpc>
                        <a:spcAft>
                          <a:spcPts val="0"/>
                        </a:spcAft>
                      </a:pPr>
                      <a:r>
                        <a:rPr lang="en-GB" sz="1400" kern="100" dirty="0">
                          <a:effectLst/>
                          <a:latin typeface="Arial" panose="020B0604020202020204" pitchFamily="34" charset="0"/>
                          <a:cs typeface="Arial" panose="020B0604020202020204" pitchFamily="34" charset="0"/>
                        </a:rPr>
                        <a:t>Disciplines / </a:t>
                      </a:r>
                      <a:endParaRPr lang="zh-CN" sz="1400" kern="100" dirty="0">
                        <a:effectLst/>
                        <a:latin typeface="Arial" panose="020B0604020202020204" pitchFamily="34" charset="0"/>
                        <a:cs typeface="Arial" panose="020B0604020202020204" pitchFamily="34" charset="0"/>
                      </a:endParaRPr>
                    </a:p>
                    <a:p>
                      <a:pPr algn="ctr">
                        <a:lnSpc>
                          <a:spcPct val="100000"/>
                        </a:lnSpc>
                        <a:spcAft>
                          <a:spcPts val="0"/>
                        </a:spcAft>
                      </a:pPr>
                      <a:r>
                        <a:rPr lang="en-GB" sz="1400" kern="100" dirty="0">
                          <a:effectLst/>
                          <a:latin typeface="Arial" panose="020B0604020202020204" pitchFamily="34" charset="0"/>
                          <a:cs typeface="Arial" panose="020B0604020202020204" pitchFamily="34" charset="0"/>
                        </a:rPr>
                        <a:t>Proficiency Levels</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gridSpan="2">
                  <a:txBody>
                    <a:bodyPr/>
                    <a:lstStyle/>
                    <a:p>
                      <a:pPr algn="ctr">
                        <a:lnSpc>
                          <a:spcPct val="100000"/>
                        </a:lnSpc>
                        <a:spcAft>
                          <a:spcPts val="0"/>
                        </a:spcAft>
                      </a:pPr>
                      <a:r>
                        <a:rPr lang="en-GB" sz="1400" kern="100" dirty="0">
                          <a:effectLst/>
                          <a:latin typeface="Arial" panose="020B0604020202020204" pitchFamily="34" charset="0"/>
                          <a:cs typeface="Arial" panose="020B0604020202020204" pitchFamily="34" charset="0"/>
                        </a:rPr>
                        <a:t>Sub-total </a:t>
                      </a:r>
                      <a:r>
                        <a:rPr lang="en-GB" sz="1400" kern="100" dirty="0" smtClean="0">
                          <a:effectLst/>
                          <a:latin typeface="Arial" panose="020B0604020202020204" pitchFamily="34" charset="0"/>
                          <a:cs typeface="Arial" panose="020B0604020202020204" pitchFamily="34" charset="0"/>
                        </a:rPr>
                        <a:t>Words (approx.)</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zh-CN" altLang="en-US"/>
                    </a:p>
                  </a:txBody>
                  <a:tcPr/>
                </a:tc>
                <a:tc rowSpan="2">
                  <a:txBody>
                    <a:bodyPr/>
                    <a:lstStyle/>
                    <a:p>
                      <a:pPr algn="ctr">
                        <a:lnSpc>
                          <a:spcPct val="100000"/>
                        </a:lnSpc>
                        <a:spcAft>
                          <a:spcPts val="0"/>
                        </a:spcAft>
                      </a:pPr>
                      <a:r>
                        <a:rPr lang="en-GB" sz="1400" kern="100" dirty="0">
                          <a:effectLst/>
                          <a:latin typeface="Arial" panose="020B0604020202020204" pitchFamily="34" charset="0"/>
                          <a:cs typeface="Arial" panose="020B0604020202020204" pitchFamily="34" charset="0"/>
                        </a:rPr>
                        <a:t>Total </a:t>
                      </a:r>
                      <a:r>
                        <a:rPr lang="en-GB" sz="1400" kern="100" dirty="0" smtClean="0">
                          <a:effectLst/>
                          <a:latin typeface="Arial" panose="020B0604020202020204" pitchFamily="34" charset="0"/>
                          <a:cs typeface="Arial" panose="020B0604020202020204" pitchFamily="34" charset="0"/>
                        </a:rPr>
                        <a:t>Words (approx.)</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56930">
                <a:tc vMerge="1">
                  <a:txBody>
                    <a:bodyPr/>
                    <a:lstStyle/>
                    <a:p>
                      <a:endParaRPr lang="zh-CN" altLang="en-US"/>
                    </a:p>
                  </a:txBody>
                  <a:tcPr/>
                </a:tc>
                <a:tc vMerge="1">
                  <a:txBody>
                    <a:bodyPr/>
                    <a:lstStyle/>
                    <a:p>
                      <a:endParaRPr lang="zh-CN" altLang="en-US"/>
                    </a:p>
                  </a:txBody>
                  <a:tcPr/>
                </a:tc>
                <a:tc>
                  <a:txBody>
                    <a:bodyPr/>
                    <a:lstStyle/>
                    <a:p>
                      <a:pPr algn="ctr">
                        <a:lnSpc>
                          <a:spcPct val="100000"/>
                        </a:lnSpc>
                        <a:spcAft>
                          <a:spcPts val="0"/>
                        </a:spcAft>
                      </a:pPr>
                      <a:r>
                        <a:rPr lang="en-GB" sz="1400" kern="100" dirty="0">
                          <a:effectLst/>
                          <a:latin typeface="Arial" panose="020B0604020202020204" pitchFamily="34" charset="0"/>
                          <a:cs typeface="Arial" panose="020B0604020202020204" pitchFamily="34" charset="0"/>
                        </a:rPr>
                        <a:t>Formal Talk</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a:lnSpc>
                          <a:spcPct val="100000"/>
                        </a:lnSpc>
                        <a:spcAft>
                          <a:spcPts val="0"/>
                        </a:spcAft>
                      </a:pPr>
                      <a:r>
                        <a:rPr lang="en-GB" sz="1400" kern="100" dirty="0">
                          <a:effectLst/>
                          <a:latin typeface="Arial" panose="020B0604020202020204" pitchFamily="34" charset="0"/>
                          <a:cs typeface="Arial" panose="020B0604020202020204" pitchFamily="34" charset="0"/>
                        </a:rPr>
                        <a:t>Informal Talk</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vMerge="1">
                  <a:txBody>
                    <a:bodyPr/>
                    <a:lstStyle/>
                    <a:p>
                      <a:endParaRPr lang="zh-CN" altLang="en-US"/>
                    </a:p>
                  </a:txBody>
                  <a:tcPr/>
                </a:tc>
                <a:extLst>
                  <a:ext uri="{0D108BD9-81ED-4DB2-BD59-A6C34878D82A}">
                    <a16:rowId xmlns:a16="http://schemas.microsoft.com/office/drawing/2014/main" val="10001"/>
                  </a:ext>
                </a:extLst>
              </a:tr>
              <a:tr h="837970">
                <a:tc>
                  <a:txBody>
                    <a:bodyPr/>
                    <a:lstStyle/>
                    <a:p>
                      <a:pPr algn="l">
                        <a:lnSpc>
                          <a:spcPct val="100000"/>
                        </a:lnSpc>
                        <a:spcAft>
                          <a:spcPts val="0"/>
                        </a:spcAft>
                      </a:pPr>
                      <a:r>
                        <a:rPr lang="en-GB" sz="1400" kern="100" dirty="0">
                          <a:effectLst/>
                          <a:latin typeface="Arial" panose="020B0604020202020204" pitchFamily="34" charset="0"/>
                          <a:cs typeface="Arial" panose="020B0604020202020204" pitchFamily="34" charset="0"/>
                        </a:rPr>
                        <a:t>SAGE </a:t>
                      </a:r>
                      <a:endParaRPr lang="en-GB" sz="1400" kern="100" dirty="0" smtClean="0">
                        <a:effectLst/>
                        <a:latin typeface="Arial" panose="020B0604020202020204" pitchFamily="34" charset="0"/>
                        <a:cs typeface="Arial" panose="020B0604020202020204" pitchFamily="34" charset="0"/>
                      </a:endParaRPr>
                    </a:p>
                    <a:p>
                      <a:pPr algn="l">
                        <a:lnSpc>
                          <a:spcPct val="100000"/>
                        </a:lnSpc>
                        <a:spcAft>
                          <a:spcPts val="0"/>
                        </a:spcAft>
                      </a:pPr>
                      <a:r>
                        <a:rPr lang="en-GB" sz="1400" kern="100" dirty="0" smtClean="0">
                          <a:effectLst/>
                          <a:latin typeface="Arial" panose="020B0604020202020204" pitchFamily="34" charset="0"/>
                          <a:cs typeface="Arial" panose="020B0604020202020204" pitchFamily="34" charset="0"/>
                        </a:rPr>
                        <a:t>(</a:t>
                      </a:r>
                      <a:r>
                        <a:rPr lang="en-GB" sz="1400" kern="100" dirty="0">
                          <a:effectLst/>
                          <a:latin typeface="Arial" panose="020B0604020202020204" pitchFamily="34" charset="0"/>
                          <a:cs typeface="Arial" panose="020B0604020202020204" pitchFamily="34" charset="0"/>
                        </a:rPr>
                        <a:t>Science, Agriculture and Engineering)</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00" dirty="0">
                          <a:effectLst/>
                          <a:latin typeface="Arial" panose="020B0604020202020204" pitchFamily="34" charset="0"/>
                          <a:cs typeface="Arial" panose="020B0604020202020204" pitchFamily="34" charset="0"/>
                        </a:rPr>
                        <a:t>Engineering, Marine Engineering, Computer </a:t>
                      </a:r>
                      <a:r>
                        <a:rPr lang="en-GB" sz="1400" kern="100" dirty="0" smtClean="0">
                          <a:effectLst/>
                          <a:latin typeface="Arial" panose="020B0604020202020204" pitchFamily="34" charset="0"/>
                          <a:cs typeface="Arial" panose="020B0604020202020204" pitchFamily="34" charset="0"/>
                        </a:rPr>
                        <a:t>Science, </a:t>
                      </a:r>
                      <a:r>
                        <a:rPr kumimoji="0" lang="en-GB" sz="1400" kern="100" dirty="0" smtClean="0">
                          <a:effectLst/>
                          <a:latin typeface="Arial" panose="020B0604020202020204" pitchFamily="34" charset="0"/>
                          <a:cs typeface="Arial" panose="020B0604020202020204" pitchFamily="34" charset="0"/>
                        </a:rPr>
                        <a:t>Bioinformatics, etc.</a:t>
                      </a:r>
                      <a:endParaRPr kumimoji="0" lang="zh-CN" altLang="en-US" sz="1400" kern="100" dirty="0" smtClean="0">
                        <a:solidFill>
                          <a:schemeClr val="dk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0000"/>
                        </a:lnSpc>
                        <a:spcAft>
                          <a:spcPts val="0"/>
                        </a:spcAft>
                      </a:pPr>
                      <a:r>
                        <a:rPr lang="en-GB" sz="1400" kern="100" dirty="0">
                          <a:effectLst/>
                          <a:latin typeface="Arial" panose="020B0604020202020204" pitchFamily="34" charset="0"/>
                          <a:cs typeface="Arial" panose="020B0604020202020204" pitchFamily="34" charset="0"/>
                        </a:rPr>
                        <a:t>4</a:t>
                      </a:r>
                      <a:r>
                        <a:rPr lang="en-GB" sz="1400" kern="100" dirty="0" smtClean="0">
                          <a:effectLst/>
                          <a:latin typeface="Arial" panose="020B0604020202020204" pitchFamily="34" charset="0"/>
                          <a:cs typeface="Arial" panose="020B0604020202020204" pitchFamily="34" charset="0"/>
                        </a:rPr>
                        <a:t>00,000</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0000"/>
                        </a:lnSpc>
                        <a:spcAft>
                          <a:spcPts val="0"/>
                        </a:spcAft>
                      </a:pPr>
                      <a:r>
                        <a:rPr lang="en-GB" sz="1400" kern="100" dirty="0" smtClean="0">
                          <a:effectLst/>
                          <a:latin typeface="Arial" panose="020B0604020202020204" pitchFamily="34" charset="0"/>
                          <a:cs typeface="Arial" panose="020B0604020202020204" pitchFamily="34" charset="0"/>
                        </a:rPr>
                        <a:t>100,000</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rowSpan="3">
                  <a:txBody>
                    <a:bodyPr/>
                    <a:lstStyle/>
                    <a:p>
                      <a:pPr algn="l">
                        <a:lnSpc>
                          <a:spcPct val="100000"/>
                        </a:lnSpc>
                        <a:spcAft>
                          <a:spcPts val="0"/>
                        </a:spcAft>
                      </a:pPr>
                      <a:endParaRPr lang="en-GB" altLang="zh-CN" sz="1400" kern="100" dirty="0" smtClean="0">
                        <a:effectLst/>
                        <a:latin typeface="Arial" panose="020B0604020202020204" pitchFamily="34" charset="0"/>
                        <a:cs typeface="Arial" panose="020B0604020202020204" pitchFamily="34" charset="0"/>
                      </a:endParaRPr>
                    </a:p>
                    <a:p>
                      <a:pPr algn="l">
                        <a:lnSpc>
                          <a:spcPct val="100000"/>
                        </a:lnSpc>
                        <a:spcAft>
                          <a:spcPts val="0"/>
                        </a:spcAft>
                      </a:pPr>
                      <a:endParaRPr lang="zh-CN" sz="1400" kern="100" dirty="0">
                        <a:effectLst/>
                        <a:latin typeface="Arial" panose="020B0604020202020204" pitchFamily="34" charset="0"/>
                        <a:cs typeface="Arial" panose="020B0604020202020204" pitchFamily="34" charset="0"/>
                      </a:endParaRPr>
                    </a:p>
                    <a:p>
                      <a:pPr algn="l">
                        <a:lnSpc>
                          <a:spcPct val="100000"/>
                        </a:lnSpc>
                        <a:spcAft>
                          <a:spcPts val="0"/>
                        </a:spcAft>
                      </a:pPr>
                      <a:r>
                        <a:rPr lang="en-GB" sz="1400" kern="100" dirty="0">
                          <a:effectLst/>
                          <a:latin typeface="Arial" panose="020B0604020202020204" pitchFamily="34" charset="0"/>
                          <a:cs typeface="Arial" panose="020B0604020202020204" pitchFamily="34" charset="0"/>
                        </a:rPr>
                        <a:t> </a:t>
                      </a:r>
                      <a:endParaRPr lang="zh-CN" sz="1400" kern="100" dirty="0">
                        <a:effectLst/>
                        <a:latin typeface="Arial" panose="020B0604020202020204" pitchFamily="34" charset="0"/>
                        <a:cs typeface="Arial" panose="020B0604020202020204" pitchFamily="34" charset="0"/>
                      </a:endParaRPr>
                    </a:p>
                    <a:p>
                      <a:pPr algn="l">
                        <a:lnSpc>
                          <a:spcPct val="100000"/>
                        </a:lnSpc>
                        <a:spcAft>
                          <a:spcPts val="0"/>
                        </a:spcAft>
                      </a:pPr>
                      <a:r>
                        <a:rPr lang="en-GB" sz="1400" kern="100" dirty="0">
                          <a:effectLst/>
                          <a:latin typeface="Arial" panose="020B0604020202020204" pitchFamily="34" charset="0"/>
                          <a:cs typeface="Arial" panose="020B0604020202020204" pitchFamily="34" charset="0"/>
                        </a:rPr>
                        <a:t>1,000,000</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0002"/>
                  </a:ext>
                </a:extLst>
              </a:tr>
              <a:tr h="1117294">
                <a:tc>
                  <a:txBody>
                    <a:bodyPr/>
                    <a:lstStyle/>
                    <a:p>
                      <a:pPr algn="l">
                        <a:lnSpc>
                          <a:spcPct val="100000"/>
                        </a:lnSpc>
                        <a:spcAft>
                          <a:spcPts val="0"/>
                        </a:spcAft>
                      </a:pPr>
                      <a:r>
                        <a:rPr lang="en-GB" sz="1400" kern="100" dirty="0" smtClean="0">
                          <a:effectLst/>
                          <a:latin typeface="Arial" panose="020B0604020202020204" pitchFamily="34" charset="0"/>
                          <a:cs typeface="Arial" panose="020B0604020202020204" pitchFamily="34" charset="0"/>
                        </a:rPr>
                        <a:t>HASS</a:t>
                      </a:r>
                    </a:p>
                    <a:p>
                      <a:pPr algn="l">
                        <a:lnSpc>
                          <a:spcPct val="100000"/>
                        </a:lnSpc>
                        <a:spcAft>
                          <a:spcPts val="0"/>
                        </a:spcAft>
                      </a:pPr>
                      <a:r>
                        <a:rPr lang="en-GB" sz="1400" kern="100" dirty="0" smtClean="0">
                          <a:effectLst/>
                          <a:latin typeface="Arial" panose="020B0604020202020204" pitchFamily="34" charset="0"/>
                          <a:cs typeface="Arial" panose="020B0604020202020204" pitchFamily="34" charset="0"/>
                        </a:rPr>
                        <a:t>(</a:t>
                      </a:r>
                      <a:r>
                        <a:rPr lang="en-GB" sz="1400" kern="100" dirty="0">
                          <a:effectLst/>
                          <a:latin typeface="Arial" panose="020B0604020202020204" pitchFamily="34" charset="0"/>
                          <a:cs typeface="Arial" panose="020B0604020202020204" pitchFamily="34" charset="0"/>
                        </a:rPr>
                        <a:t>Humanities and Social Sciences)</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0000"/>
                        </a:lnSpc>
                        <a:spcAft>
                          <a:spcPts val="0"/>
                        </a:spcAft>
                      </a:pPr>
                      <a:r>
                        <a:rPr lang="en-GB" sz="1400" kern="100" dirty="0">
                          <a:effectLst/>
                          <a:latin typeface="Arial" panose="020B0604020202020204" pitchFamily="34" charset="0"/>
                          <a:cs typeface="Arial" panose="020B0604020202020204" pitchFamily="34" charset="0"/>
                        </a:rPr>
                        <a:t>Education, English Language Teaching, Applied Linguistics, Business, </a:t>
                      </a:r>
                      <a:r>
                        <a:rPr lang="en-GB" sz="1400" kern="100" dirty="0" smtClean="0">
                          <a:effectLst/>
                          <a:latin typeface="Arial" panose="020B0604020202020204" pitchFamily="34" charset="0"/>
                          <a:cs typeface="Arial" panose="020B0604020202020204" pitchFamily="34" charset="0"/>
                        </a:rPr>
                        <a:t>Management, Marketing</a:t>
                      </a:r>
                      <a:r>
                        <a:rPr lang="en-GB" sz="1400" kern="100" dirty="0">
                          <a:effectLst/>
                          <a:latin typeface="Arial" panose="020B0604020202020204" pitchFamily="34" charset="0"/>
                          <a:cs typeface="Arial" panose="020B0604020202020204" pitchFamily="34" charset="0"/>
                        </a:rPr>
                        <a:t>, </a:t>
                      </a:r>
                      <a:r>
                        <a:rPr lang="en-GB" sz="1400" kern="100" dirty="0" smtClean="0">
                          <a:effectLst/>
                          <a:latin typeface="Arial" panose="020B0604020202020204" pitchFamily="34" charset="0"/>
                          <a:cs typeface="Arial" panose="020B0604020202020204" pitchFamily="34" charset="0"/>
                        </a:rPr>
                        <a:t>Arts, etc.</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0000"/>
                        </a:lnSpc>
                        <a:spcAft>
                          <a:spcPts val="0"/>
                        </a:spcAft>
                      </a:pPr>
                      <a:r>
                        <a:rPr lang="en-GB" sz="1400" kern="100" dirty="0">
                          <a:effectLst/>
                          <a:latin typeface="Arial" panose="020B0604020202020204" pitchFamily="34" charset="0"/>
                          <a:cs typeface="Arial" panose="020B0604020202020204" pitchFamily="34" charset="0"/>
                        </a:rPr>
                        <a:t>200,000</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0000"/>
                        </a:lnSpc>
                        <a:spcAft>
                          <a:spcPts val="0"/>
                        </a:spcAft>
                      </a:pPr>
                      <a:r>
                        <a:rPr lang="en-GB" sz="1400" kern="100" dirty="0">
                          <a:effectLst/>
                          <a:latin typeface="Arial" panose="020B0604020202020204" pitchFamily="34" charset="0"/>
                          <a:cs typeface="Arial" panose="020B0604020202020204" pitchFamily="34" charset="0"/>
                        </a:rPr>
                        <a:t>50,000</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vMerge="1">
                  <a:txBody>
                    <a:bodyPr/>
                    <a:lstStyle/>
                    <a:p>
                      <a:endParaRPr lang="zh-CN" altLang="en-US"/>
                    </a:p>
                  </a:txBody>
                  <a:tcPr/>
                </a:tc>
                <a:extLst>
                  <a:ext uri="{0D108BD9-81ED-4DB2-BD59-A6C34878D82A}">
                    <a16:rowId xmlns:a16="http://schemas.microsoft.com/office/drawing/2014/main" val="10003"/>
                  </a:ext>
                </a:extLst>
              </a:tr>
              <a:tr h="279323">
                <a:tc>
                  <a:txBody>
                    <a:bodyPr/>
                    <a:lstStyle/>
                    <a:p>
                      <a:pPr algn="l">
                        <a:lnSpc>
                          <a:spcPct val="100000"/>
                        </a:lnSpc>
                        <a:spcAft>
                          <a:spcPts val="0"/>
                        </a:spcAft>
                      </a:pPr>
                      <a:r>
                        <a:rPr lang="en-GB" sz="1400" kern="100" dirty="0">
                          <a:effectLst/>
                          <a:latin typeface="Arial" panose="020B0604020202020204" pitchFamily="34" charset="0"/>
                          <a:cs typeface="Arial" panose="020B0604020202020204" pitchFamily="34" charset="0"/>
                        </a:rPr>
                        <a:t>INTO</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l">
                        <a:lnSpc>
                          <a:spcPct val="100000"/>
                        </a:lnSpc>
                        <a:spcAft>
                          <a:spcPts val="0"/>
                        </a:spcAft>
                      </a:pPr>
                      <a:r>
                        <a:rPr lang="en-GB" sz="1400" kern="100">
                          <a:effectLst/>
                          <a:latin typeface="Arial" panose="020B0604020202020204" pitchFamily="34" charset="0"/>
                          <a:cs typeface="Arial" panose="020B0604020202020204" pitchFamily="34" charset="0"/>
                        </a:rPr>
                        <a:t>B1, B2, C1, C2 (CEFR levels)</a:t>
                      </a:r>
                      <a:endParaRPr lang="zh-CN" sz="14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gridSpan="2">
                  <a:txBody>
                    <a:bodyPr/>
                    <a:lstStyle/>
                    <a:p>
                      <a:pPr algn="ctr">
                        <a:lnSpc>
                          <a:spcPct val="100000"/>
                        </a:lnSpc>
                        <a:spcAft>
                          <a:spcPts val="0"/>
                        </a:spcAft>
                      </a:pPr>
                      <a:r>
                        <a:rPr lang="en-GB" sz="1400" kern="100" dirty="0">
                          <a:effectLst/>
                          <a:latin typeface="Arial" panose="020B0604020202020204" pitchFamily="34" charset="0"/>
                          <a:cs typeface="Arial" panose="020B0604020202020204" pitchFamily="34" charset="0"/>
                        </a:rPr>
                        <a:t>250,000</a:t>
                      </a:r>
                      <a:endParaRPr lang="zh-CN" sz="14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h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bl>
          </a:graphicData>
        </a:graphic>
      </p:graphicFrame>
      <p:sp>
        <p:nvSpPr>
          <p:cNvPr id="4" name="标题 2"/>
          <p:cNvSpPr>
            <a:spLocks noGrp="1"/>
          </p:cNvSpPr>
          <p:nvPr>
            <p:ph type="title"/>
          </p:nvPr>
        </p:nvSpPr>
        <p:spPr>
          <a:xfrm>
            <a:off x="457200" y="503986"/>
            <a:ext cx="8229600" cy="931615"/>
          </a:xfrm>
        </p:spPr>
        <p:txBody>
          <a:bodyPr>
            <a:normAutofit/>
          </a:bodyPr>
          <a:lstStyle/>
          <a:p>
            <a:r>
              <a:rPr kumimoji="1" lang="en-GB" altLang="zh-CN" sz="4000" b="1" dirty="0" smtClean="0">
                <a:latin typeface="Arial" panose="020B0604020202020204" pitchFamily="34" charset="0"/>
                <a:cs typeface="Arial" panose="020B0604020202020204" pitchFamily="34" charset="0"/>
              </a:rPr>
              <a:t>Data Source</a:t>
            </a:r>
            <a:endParaRPr kumimoji="1" lang="zh-CN" altLang="en-US" sz="2800" b="1" dirty="0">
              <a:latin typeface="Arial" panose="020B0604020202020204" pitchFamily="34" charset="0"/>
              <a:cs typeface="Arial" panose="020B0604020202020204" pitchFamily="34" charset="0"/>
            </a:endParaRPr>
          </a:p>
        </p:txBody>
      </p:sp>
      <p:pic>
        <p:nvPicPr>
          <p:cNvPr id="6"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3664926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a:xfrm>
            <a:off x="539750" y="765175"/>
            <a:ext cx="8229600" cy="1007641"/>
          </a:xfrm>
        </p:spPr>
        <p:txBody>
          <a:bodyPr>
            <a:normAutofit/>
          </a:bodyPr>
          <a:lstStyle/>
          <a:p>
            <a:r>
              <a:rPr lang="es-ES" altLang="en-US" sz="4600" b="1" dirty="0" err="1" smtClean="0">
                <a:latin typeface="Arial" charset="0"/>
              </a:rPr>
              <a:t>Analysis</a:t>
            </a:r>
            <a:r>
              <a:rPr lang="es-ES" altLang="en-US" sz="4600" b="1" dirty="0" smtClean="0">
                <a:latin typeface="Arial" charset="0"/>
              </a:rPr>
              <a:t> </a:t>
            </a:r>
          </a:p>
        </p:txBody>
      </p:sp>
      <p:sp>
        <p:nvSpPr>
          <p:cNvPr id="21507" name="Rectangle 3"/>
          <p:cNvSpPr>
            <a:spLocks noGrp="1"/>
          </p:cNvSpPr>
          <p:nvPr>
            <p:ph type="body" idx="1"/>
          </p:nvPr>
        </p:nvSpPr>
        <p:spPr>
          <a:xfrm>
            <a:off x="457200" y="1700808"/>
            <a:ext cx="8229600" cy="4425355"/>
          </a:xfrm>
        </p:spPr>
        <p:txBody>
          <a:bodyPr/>
          <a:lstStyle/>
          <a:p>
            <a:pPr>
              <a:buNone/>
            </a:pPr>
            <a:r>
              <a:rPr lang="es-ES" altLang="en-US" dirty="0" err="1" smtClean="0"/>
              <a:t>What</a:t>
            </a:r>
            <a:r>
              <a:rPr lang="es-ES" altLang="en-US" dirty="0" smtClean="0"/>
              <a:t> are </a:t>
            </a:r>
            <a:r>
              <a:rPr lang="es-ES" altLang="en-US" dirty="0" err="1" smtClean="0"/>
              <a:t>the</a:t>
            </a:r>
            <a:r>
              <a:rPr lang="es-ES" altLang="en-US" dirty="0" smtClean="0"/>
              <a:t> </a:t>
            </a:r>
            <a:r>
              <a:rPr lang="es-ES" altLang="en-US" dirty="0" err="1" smtClean="0"/>
              <a:t>features</a:t>
            </a:r>
            <a:r>
              <a:rPr lang="es-ES" altLang="en-US" dirty="0" smtClean="0"/>
              <a:t> of CIC in </a:t>
            </a:r>
            <a:r>
              <a:rPr lang="es-ES" altLang="en-US" dirty="0" err="1" smtClean="0"/>
              <a:t>different</a:t>
            </a:r>
            <a:r>
              <a:rPr lang="es-ES" altLang="en-US" dirty="0" smtClean="0"/>
              <a:t> </a:t>
            </a:r>
            <a:r>
              <a:rPr lang="es-ES" altLang="en-US" dirty="0" err="1" smtClean="0"/>
              <a:t>subject</a:t>
            </a:r>
            <a:r>
              <a:rPr lang="es-ES" altLang="en-US" dirty="0" smtClean="0"/>
              <a:t> </a:t>
            </a:r>
            <a:r>
              <a:rPr lang="es-ES" altLang="en-US" dirty="0" err="1" smtClean="0"/>
              <a:t>areas</a:t>
            </a:r>
            <a:r>
              <a:rPr lang="es-ES" altLang="en-US" dirty="0" smtClean="0"/>
              <a:t>?</a:t>
            </a:r>
          </a:p>
          <a:p>
            <a:pPr>
              <a:buNone/>
            </a:pPr>
            <a:endParaRPr lang="es-ES" altLang="en-US" dirty="0" smtClean="0"/>
          </a:p>
          <a:p>
            <a:pPr>
              <a:buNone/>
            </a:pPr>
            <a:r>
              <a:rPr lang="es-ES" altLang="en-US" dirty="0" smtClean="0"/>
              <a:t>7 </a:t>
            </a:r>
            <a:r>
              <a:rPr lang="es-ES" altLang="en-US" dirty="0" err="1" smtClean="0"/>
              <a:t>studies</a:t>
            </a:r>
            <a:r>
              <a:rPr lang="es-ES" altLang="en-US" dirty="0" smtClean="0"/>
              <a:t>, </a:t>
            </a:r>
            <a:r>
              <a:rPr lang="es-ES" altLang="en-US" dirty="0" err="1" smtClean="0"/>
              <a:t>each</a:t>
            </a:r>
            <a:r>
              <a:rPr lang="es-ES" altLang="en-US" dirty="0" smtClean="0"/>
              <a:t> </a:t>
            </a:r>
            <a:r>
              <a:rPr lang="es-ES" altLang="en-US" dirty="0" err="1" smtClean="0"/>
              <a:t>with</a:t>
            </a:r>
            <a:r>
              <a:rPr lang="es-ES" altLang="en-US" dirty="0" smtClean="0"/>
              <a:t> a </a:t>
            </a:r>
            <a:r>
              <a:rPr lang="es-ES" altLang="en-US" dirty="0" err="1" smtClean="0"/>
              <a:t>different</a:t>
            </a:r>
            <a:r>
              <a:rPr lang="es-ES" altLang="en-US" dirty="0" smtClean="0"/>
              <a:t> </a:t>
            </a:r>
            <a:r>
              <a:rPr lang="es-ES" altLang="en-US" dirty="0" err="1" smtClean="0"/>
              <a:t>focus</a:t>
            </a:r>
            <a:r>
              <a:rPr lang="es-ES" altLang="en-US" dirty="0" smtClean="0"/>
              <a:t>, </a:t>
            </a:r>
            <a:r>
              <a:rPr lang="es-ES" altLang="en-US" dirty="0" err="1" smtClean="0"/>
              <a:t>using</a:t>
            </a:r>
            <a:r>
              <a:rPr lang="es-ES" altLang="en-US" dirty="0" smtClean="0"/>
              <a:t> </a:t>
            </a:r>
            <a:r>
              <a:rPr lang="es-ES" altLang="en-US" dirty="0" err="1" smtClean="0"/>
              <a:t>different</a:t>
            </a:r>
            <a:r>
              <a:rPr lang="es-ES" altLang="en-US" dirty="0" smtClean="0"/>
              <a:t> </a:t>
            </a:r>
            <a:r>
              <a:rPr lang="es-ES" altLang="en-US" dirty="0" err="1" smtClean="0"/>
              <a:t>methodologies</a:t>
            </a:r>
            <a:r>
              <a:rPr lang="es-ES" altLang="en-US" dirty="0" smtClean="0"/>
              <a:t>: CA, DA, CL, multimodal </a:t>
            </a:r>
            <a:r>
              <a:rPr lang="es-ES" altLang="en-US" dirty="0" err="1" smtClean="0"/>
              <a:t>features</a:t>
            </a:r>
            <a:r>
              <a:rPr lang="es-ES" altLang="en-US" dirty="0"/>
              <a:t>.</a:t>
            </a:r>
            <a:endParaRPr lang="es-ES" altLang="en-US" dirty="0" smtClean="0"/>
          </a:p>
          <a:p>
            <a:pPr>
              <a:buNone/>
            </a:pPr>
            <a:endParaRPr lang="es-ES" altLang="en-US" dirty="0" smtClean="0"/>
          </a:p>
          <a:p>
            <a:pPr>
              <a:buNone/>
            </a:pPr>
            <a:endParaRPr lang="es-ES" altLang="en-US" dirty="0" smtClean="0"/>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3178758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Sample clips</a:t>
            </a:r>
            <a:endParaRPr lang="en-GB" b="1" dirty="0"/>
          </a:p>
        </p:txBody>
      </p:sp>
      <p:sp>
        <p:nvSpPr>
          <p:cNvPr id="3" name="Content Placeholder 2"/>
          <p:cNvSpPr>
            <a:spLocks noGrp="1"/>
          </p:cNvSpPr>
          <p:nvPr>
            <p:ph idx="1"/>
          </p:nvPr>
        </p:nvSpPr>
        <p:spPr/>
        <p:txBody>
          <a:bodyPr/>
          <a:lstStyle/>
          <a:p>
            <a:endParaRPr lang="en-GB" dirty="0"/>
          </a:p>
          <a:p>
            <a:pPr marL="0" indent="0" algn="ctr">
              <a:buNone/>
            </a:pPr>
            <a:r>
              <a:rPr lang="en-GB" u="sng" dirty="0">
                <a:hlinkClick r:id="rId2" action="ppaction://hlinkfile"/>
              </a:rPr>
              <a:t>\\campus\RDW\nucase</a:t>
            </a:r>
            <a:endParaRPr lang="en-GB" dirty="0"/>
          </a:p>
          <a:p>
            <a:endParaRPr lang="en-GB" dirty="0"/>
          </a:p>
        </p:txBody>
      </p:sp>
    </p:spTree>
    <p:extLst>
      <p:ext uri="{BB962C8B-B14F-4D97-AF65-F5344CB8AC3E}">
        <p14:creationId xmlns:p14="http://schemas.microsoft.com/office/powerpoint/2010/main" val="10484369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‘Doing Negotiation’ in Small Group Science Discussions</a:t>
            </a:r>
            <a:r>
              <a:rPr lang="en-GB" dirty="0"/>
              <a:t/>
            </a:r>
            <a:br>
              <a:rPr lang="en-GB" dirty="0"/>
            </a:br>
            <a:endParaRPr lang="en-US" dirty="0"/>
          </a:p>
        </p:txBody>
      </p:sp>
      <p:sp>
        <p:nvSpPr>
          <p:cNvPr id="3" name="Subtitle 2"/>
          <p:cNvSpPr>
            <a:spLocks noGrp="1"/>
          </p:cNvSpPr>
          <p:nvPr>
            <p:ph type="subTitle" idx="1"/>
          </p:nvPr>
        </p:nvSpPr>
        <p:spPr/>
        <p:txBody>
          <a:bodyPr/>
          <a:lstStyle/>
          <a:p>
            <a:r>
              <a:rPr lang="en-US" dirty="0" err="1" smtClean="0">
                <a:solidFill>
                  <a:schemeClr val="tx1"/>
                </a:solidFill>
              </a:rPr>
              <a:t>Gökhan</a:t>
            </a:r>
            <a:r>
              <a:rPr lang="en-US" dirty="0" smtClean="0">
                <a:solidFill>
                  <a:schemeClr val="tx1"/>
                </a:solidFill>
              </a:rPr>
              <a:t> Kaya</a:t>
            </a:r>
          </a:p>
          <a:p>
            <a:r>
              <a:rPr lang="en-US" dirty="0">
                <a:solidFill>
                  <a:schemeClr val="tx1"/>
                </a:solidFill>
              </a:rPr>
              <a:t>&amp;</a:t>
            </a:r>
            <a:endParaRPr lang="en-US" dirty="0" smtClean="0">
              <a:solidFill>
                <a:schemeClr val="tx1"/>
              </a:solidFill>
            </a:endParaRPr>
          </a:p>
          <a:p>
            <a:r>
              <a:rPr lang="en-US" dirty="0" smtClean="0">
                <a:solidFill>
                  <a:schemeClr val="tx1"/>
                </a:solidFill>
              </a:rPr>
              <a:t>Steve Walsh</a:t>
            </a:r>
            <a:endParaRPr lang="en-US" dirty="0">
              <a:solidFill>
                <a:schemeClr val="tx1"/>
              </a:solidFill>
            </a:endParaRPr>
          </a:p>
        </p:txBody>
      </p:sp>
    </p:spTree>
    <p:extLst>
      <p:ext uri="{BB962C8B-B14F-4D97-AF65-F5344CB8AC3E}">
        <p14:creationId xmlns:p14="http://schemas.microsoft.com/office/powerpoint/2010/main" val="41518126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group learning and science education</a:t>
            </a:r>
            <a:endParaRPr lang="en-US" b="1" dirty="0"/>
          </a:p>
        </p:txBody>
      </p:sp>
      <p:sp>
        <p:nvSpPr>
          <p:cNvPr id="3" name="Content Placeholder 2"/>
          <p:cNvSpPr>
            <a:spLocks noGrp="1"/>
          </p:cNvSpPr>
          <p:nvPr>
            <p:ph idx="1"/>
          </p:nvPr>
        </p:nvSpPr>
        <p:spPr>
          <a:xfrm>
            <a:off x="457199" y="1600200"/>
            <a:ext cx="8413671" cy="4842305"/>
          </a:xfrm>
        </p:spPr>
        <p:txBody>
          <a:bodyPr>
            <a:noAutofit/>
          </a:bodyPr>
          <a:lstStyle/>
          <a:p>
            <a:r>
              <a:rPr lang="en-US" dirty="0"/>
              <a:t>Small group learning is a crucial part of science education. </a:t>
            </a:r>
            <a:endParaRPr lang="en-US" dirty="0" smtClean="0"/>
          </a:p>
          <a:p>
            <a:r>
              <a:rPr lang="en-US" dirty="0" smtClean="0"/>
              <a:t>Contemporary </a:t>
            </a:r>
            <a:r>
              <a:rPr lang="en-US" dirty="0"/>
              <a:t>science education </a:t>
            </a:r>
            <a:r>
              <a:rPr lang="en-US" dirty="0" smtClean="0"/>
              <a:t>covers </a:t>
            </a:r>
            <a:r>
              <a:rPr lang="en-US" dirty="0"/>
              <a:t>science, technology, engineering and mathematic (STEM)</a:t>
            </a:r>
            <a:r>
              <a:rPr lang="en-US" dirty="0" smtClean="0"/>
              <a:t>.</a:t>
            </a:r>
          </a:p>
          <a:p>
            <a:r>
              <a:rPr lang="en-US" dirty="0" smtClean="0"/>
              <a:t>21</a:t>
            </a:r>
            <a:r>
              <a:rPr lang="en-US" baseline="30000" dirty="0" smtClean="0"/>
              <a:t>st</a:t>
            </a:r>
            <a:r>
              <a:rPr lang="en-US" dirty="0" smtClean="0"/>
              <a:t> century skills (teamwork, collaboration, communication, etc) are key to developing understandings </a:t>
            </a:r>
            <a:r>
              <a:rPr lang="en-US" dirty="0"/>
              <a:t>of </a:t>
            </a:r>
            <a:r>
              <a:rPr lang="en-US" dirty="0" smtClean="0"/>
              <a:t>how </a:t>
            </a:r>
            <a:r>
              <a:rPr lang="en-US" dirty="0"/>
              <a:t>scientists and engineers work. </a:t>
            </a:r>
          </a:p>
        </p:txBody>
      </p:sp>
      <p:sp>
        <p:nvSpPr>
          <p:cNvPr id="4" name="Slide Number Placeholder 3"/>
          <p:cNvSpPr>
            <a:spLocks noGrp="1"/>
          </p:cNvSpPr>
          <p:nvPr>
            <p:ph type="sldNum" sz="quarter" idx="12"/>
          </p:nvPr>
        </p:nvSpPr>
        <p:spPr/>
        <p:txBody>
          <a:bodyPr/>
          <a:lstStyle/>
          <a:p>
            <a:fld id="{447046C4-BCFE-D344-B00B-EE6D84E19510}" type="slidenum">
              <a:rPr lang="en-US" smtClean="0"/>
              <a:pPr/>
              <a:t>25</a:t>
            </a:fld>
            <a:endParaRPr lang="en-US"/>
          </a:p>
        </p:txBody>
      </p:sp>
    </p:spTree>
    <p:extLst>
      <p:ext uri="{BB962C8B-B14F-4D97-AF65-F5344CB8AC3E}">
        <p14:creationId xmlns:p14="http://schemas.microsoft.com/office/powerpoint/2010/main" val="8615350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Doing negotiation</a:t>
            </a:r>
            <a:endParaRPr lang="en-US" b="1" dirty="0"/>
          </a:p>
        </p:txBody>
      </p:sp>
      <p:sp>
        <p:nvSpPr>
          <p:cNvPr id="3" name="Content Placeholder 2"/>
          <p:cNvSpPr>
            <a:spLocks noGrp="1"/>
          </p:cNvSpPr>
          <p:nvPr>
            <p:ph idx="1"/>
          </p:nvPr>
        </p:nvSpPr>
        <p:spPr/>
        <p:txBody>
          <a:bodyPr>
            <a:normAutofit/>
          </a:bodyPr>
          <a:lstStyle/>
          <a:p>
            <a:pPr algn="just"/>
            <a:r>
              <a:rPr lang="en-US" dirty="0" smtClean="0"/>
              <a:t>Doing </a:t>
            </a:r>
            <a:r>
              <a:rPr lang="en-US" dirty="0"/>
              <a:t>negotiation is not only negotiation of meaning as </a:t>
            </a:r>
            <a:r>
              <a:rPr lang="en-US" dirty="0" smtClean="0"/>
              <a:t>mentioned </a:t>
            </a:r>
            <a:r>
              <a:rPr lang="en-US" dirty="0"/>
              <a:t>by Long (1983) but </a:t>
            </a:r>
            <a:r>
              <a:rPr lang="en-US" dirty="0" smtClean="0"/>
              <a:t>the </a:t>
            </a:r>
            <a:r>
              <a:rPr lang="en-US" dirty="0"/>
              <a:t>strategies/interactional features used by the group members to reach concession.</a:t>
            </a:r>
            <a:r>
              <a:rPr lang="en-GB" dirty="0"/>
              <a:t> </a:t>
            </a:r>
            <a:endParaRPr lang="en-GB" dirty="0" smtClean="0"/>
          </a:p>
          <a:p>
            <a:pPr algn="just"/>
            <a:endParaRPr lang="en-US" dirty="0"/>
          </a:p>
          <a:p>
            <a:r>
              <a:rPr lang="en-US" dirty="0"/>
              <a:t>The negotiation process starts with a disagreement statement and continues till resolution or non-resolution of the conflict. </a:t>
            </a:r>
            <a:endParaRPr lang="en-US" dirty="0" smtClean="0"/>
          </a:p>
          <a:p>
            <a:endParaRPr lang="en-US" sz="2400" dirty="0"/>
          </a:p>
          <a:p>
            <a:pPr marL="0" indent="0">
              <a:buNone/>
            </a:pPr>
            <a:endParaRPr lang="en-GB" sz="2400" dirty="0" smtClean="0">
              <a:effectLst/>
            </a:endParaRPr>
          </a:p>
        </p:txBody>
      </p:sp>
      <p:sp>
        <p:nvSpPr>
          <p:cNvPr id="4" name="Slide Number Placeholder 3"/>
          <p:cNvSpPr>
            <a:spLocks noGrp="1"/>
          </p:cNvSpPr>
          <p:nvPr>
            <p:ph type="sldNum" sz="quarter" idx="12"/>
          </p:nvPr>
        </p:nvSpPr>
        <p:spPr/>
        <p:txBody>
          <a:bodyPr/>
          <a:lstStyle/>
          <a:p>
            <a:fld id="{447046C4-BCFE-D344-B00B-EE6D84E19510}" type="slidenum">
              <a:rPr lang="en-US" smtClean="0"/>
              <a:pPr/>
              <a:t>26</a:t>
            </a:fld>
            <a:endParaRPr lang="en-US"/>
          </a:p>
        </p:txBody>
      </p:sp>
    </p:spTree>
    <p:extLst>
      <p:ext uri="{BB962C8B-B14F-4D97-AF65-F5344CB8AC3E}">
        <p14:creationId xmlns:p14="http://schemas.microsoft.com/office/powerpoint/2010/main" val="14903924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Context</a:t>
            </a:r>
            <a:endParaRPr lang="en-US" b="1" dirty="0"/>
          </a:p>
        </p:txBody>
      </p:sp>
      <p:sp>
        <p:nvSpPr>
          <p:cNvPr id="3" name="Content Placeholder 2"/>
          <p:cNvSpPr>
            <a:spLocks noGrp="1"/>
          </p:cNvSpPr>
          <p:nvPr>
            <p:ph idx="1"/>
          </p:nvPr>
        </p:nvSpPr>
        <p:spPr>
          <a:xfrm>
            <a:off x="457200" y="1466855"/>
            <a:ext cx="8229600" cy="5471460"/>
          </a:xfrm>
        </p:spPr>
        <p:txBody>
          <a:bodyPr>
            <a:normAutofit/>
          </a:bodyPr>
          <a:lstStyle/>
          <a:p>
            <a:endParaRPr lang="en-US" sz="2400" b="1" dirty="0" smtClean="0"/>
          </a:p>
          <a:p>
            <a:r>
              <a:rPr lang="en-US" dirty="0" smtClean="0"/>
              <a:t>Naval architects</a:t>
            </a:r>
          </a:p>
          <a:p>
            <a:r>
              <a:rPr lang="en-US" dirty="0" smtClean="0"/>
              <a:t>6 </a:t>
            </a:r>
            <a:r>
              <a:rPr lang="en-US" dirty="0"/>
              <a:t>hours of </a:t>
            </a:r>
            <a:r>
              <a:rPr lang="en-US" dirty="0" smtClean="0"/>
              <a:t>audio- and video-recorded project meetings.</a:t>
            </a:r>
          </a:p>
          <a:p>
            <a:r>
              <a:rPr lang="en-US" dirty="0" smtClean="0"/>
              <a:t>6 participants</a:t>
            </a:r>
            <a:r>
              <a:rPr lang="en-US" dirty="0"/>
              <a:t>,</a:t>
            </a:r>
            <a:r>
              <a:rPr lang="en-US" dirty="0" smtClean="0"/>
              <a:t> 1 girl and 5 boys, same academic level.</a:t>
            </a:r>
          </a:p>
          <a:p>
            <a:r>
              <a:rPr lang="en-US" dirty="0" smtClean="0"/>
              <a:t>Mix of local and international students.</a:t>
            </a:r>
          </a:p>
          <a:p>
            <a:pPr marL="0" indent="0">
              <a:buNone/>
            </a:pPr>
            <a:endParaRPr lang="en-US" sz="2400" dirty="0" smtClean="0"/>
          </a:p>
        </p:txBody>
      </p:sp>
      <p:sp>
        <p:nvSpPr>
          <p:cNvPr id="4" name="Slide Number Placeholder 3"/>
          <p:cNvSpPr>
            <a:spLocks noGrp="1"/>
          </p:cNvSpPr>
          <p:nvPr>
            <p:ph type="sldNum" sz="quarter" idx="12"/>
          </p:nvPr>
        </p:nvSpPr>
        <p:spPr/>
        <p:txBody>
          <a:bodyPr/>
          <a:lstStyle/>
          <a:p>
            <a:fld id="{447046C4-BCFE-D344-B00B-EE6D84E19510}" type="slidenum">
              <a:rPr lang="en-US" smtClean="0"/>
              <a:pPr/>
              <a:t>27</a:t>
            </a:fld>
            <a:endParaRPr lang="en-US"/>
          </a:p>
        </p:txBody>
      </p:sp>
    </p:spTree>
    <p:extLst>
      <p:ext uri="{BB962C8B-B14F-4D97-AF65-F5344CB8AC3E}">
        <p14:creationId xmlns:p14="http://schemas.microsoft.com/office/powerpoint/2010/main" val="9018924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200" b="1" dirty="0" smtClean="0"/>
              <a:t>Extract 2: Confirmation checks</a:t>
            </a:r>
            <a:endParaRPr lang="en-US" sz="3200" b="1" dirty="0"/>
          </a:p>
        </p:txBody>
      </p:sp>
      <p:sp>
        <p:nvSpPr>
          <p:cNvPr id="3" name="Content Placeholder 2"/>
          <p:cNvSpPr>
            <a:spLocks noGrp="1"/>
          </p:cNvSpPr>
          <p:nvPr>
            <p:ph idx="1"/>
          </p:nvPr>
        </p:nvSpPr>
        <p:spPr>
          <a:xfrm>
            <a:off x="914400" y="1587939"/>
            <a:ext cx="8229600" cy="4525963"/>
          </a:xfrm>
        </p:spPr>
        <p:txBody>
          <a:bodyPr>
            <a:normAutofit lnSpcReduction="10000"/>
          </a:bodyPr>
          <a:lstStyle/>
          <a:p>
            <a:pPr marL="514350" lvl="0" indent="-514350">
              <a:buFont typeface="+mj-lt"/>
              <a:buAutoNum type="arabicPeriod" startAt="7"/>
              <a:tabLst>
                <a:tab pos="1166813" algn="l"/>
              </a:tabLst>
            </a:pPr>
            <a:r>
              <a:rPr lang="en-US" sz="1900" b="1" dirty="0" smtClean="0"/>
              <a:t>DAN</a:t>
            </a:r>
            <a:r>
              <a:rPr lang="en-US" sz="1900" b="1" dirty="0"/>
              <a:t>	</a:t>
            </a:r>
            <a:r>
              <a:rPr lang="en-US" sz="1900" b="1" dirty="0" smtClean="0"/>
              <a:t>:</a:t>
            </a:r>
            <a:r>
              <a:rPr lang="en-US" sz="1900" dirty="0" smtClean="0"/>
              <a:t>	↑</a:t>
            </a:r>
            <a:r>
              <a:rPr lang="en-US" sz="1900" dirty="0"/>
              <a:t>so: eh or maybe </a:t>
            </a:r>
            <a:r>
              <a:rPr lang="en-US" sz="1900" dirty="0" err="1"/>
              <a:t>twen↑ty</a:t>
            </a:r>
            <a:r>
              <a:rPr lang="en-US" sz="1900" dirty="0"/>
              <a:t> </a:t>
            </a:r>
            <a:r>
              <a:rPr lang="en-US" sz="1900" dirty="0" err="1"/>
              <a:t>metres</a:t>
            </a:r>
            <a:r>
              <a:rPr lang="en-US" sz="1900" dirty="0"/>
              <a:t> is actually a bit &gt;optimistic </a:t>
            </a:r>
            <a:endParaRPr lang="en-GB" sz="1900" dirty="0"/>
          </a:p>
          <a:p>
            <a:pPr marL="514350" lvl="0" indent="-514350">
              <a:buFont typeface="+mj-lt"/>
              <a:buAutoNum type="arabicPeriod" startAt="7"/>
              <a:tabLst>
                <a:tab pos="1166813" algn="l"/>
              </a:tabLst>
            </a:pPr>
            <a:r>
              <a:rPr lang="en-US" sz="1900" dirty="0"/>
              <a:t> 		</a:t>
            </a:r>
            <a:r>
              <a:rPr lang="en-US" sz="1900" dirty="0" smtClean="0"/>
              <a:t>we </a:t>
            </a:r>
            <a:r>
              <a:rPr lang="en-US" sz="1900" dirty="0"/>
              <a:t>should only go to fifteen↑ </a:t>
            </a:r>
            <a:r>
              <a:rPr lang="en-US" sz="1900" dirty="0" err="1"/>
              <a:t>cos</a:t>
            </a:r>
            <a:r>
              <a:rPr lang="en-US" sz="1900" dirty="0"/>
              <a:t> that's ↑the largest existing</a:t>
            </a:r>
            <a:endParaRPr lang="en-GB" sz="1900" dirty="0"/>
          </a:p>
          <a:p>
            <a:pPr marL="514350" lvl="0" indent="-514350">
              <a:buFont typeface="+mj-lt"/>
              <a:buAutoNum type="arabicPeriod" startAt="7"/>
              <a:tabLst>
                <a:tab pos="1166813" algn="l"/>
              </a:tabLst>
            </a:pPr>
            <a:r>
              <a:rPr lang="en-US" sz="1900" dirty="0"/>
              <a:t> 		</a:t>
            </a:r>
            <a:r>
              <a:rPr lang="en-US" sz="1900" dirty="0" smtClean="0"/>
              <a:t>↓</a:t>
            </a:r>
            <a:r>
              <a:rPr lang="en-US" sz="1900" dirty="0"/>
              <a:t>one at the moment(0.4). </a:t>
            </a:r>
            <a:r>
              <a:rPr lang="en-US" sz="1900" dirty="0" err="1"/>
              <a:t>e:m</a:t>
            </a:r>
            <a:r>
              <a:rPr lang="en-US" sz="1900" dirty="0"/>
              <a:t>. </a:t>
            </a:r>
            <a:endParaRPr lang="en-GB" sz="1900" dirty="0"/>
          </a:p>
          <a:p>
            <a:pPr marL="514350" lvl="0" indent="-514350">
              <a:buFont typeface="+mj-lt"/>
              <a:buAutoNum type="arabicPeriod" startAt="7"/>
              <a:tabLst>
                <a:tab pos="1166813" algn="l"/>
              </a:tabLst>
            </a:pPr>
            <a:r>
              <a:rPr lang="en-US" sz="1900" dirty="0"/>
              <a:t> 		</a:t>
            </a:r>
            <a:r>
              <a:rPr lang="en-US" sz="1900" dirty="0" smtClean="0"/>
              <a:t>(</a:t>
            </a:r>
            <a:r>
              <a:rPr lang="en-US" sz="1900" dirty="0"/>
              <a:t>0.7)</a:t>
            </a:r>
            <a:endParaRPr lang="en-GB" sz="1900" dirty="0"/>
          </a:p>
          <a:p>
            <a:pPr marL="514350" lvl="0" indent="-514350">
              <a:buFont typeface="+mj-lt"/>
              <a:buAutoNum type="arabicPeriod" startAt="7"/>
              <a:tabLst>
                <a:tab pos="1166813" algn="l"/>
              </a:tabLst>
            </a:pPr>
            <a:r>
              <a:rPr lang="en-US" sz="1900" b="1" dirty="0" smtClean="0"/>
              <a:t>MAT</a:t>
            </a:r>
            <a:r>
              <a:rPr lang="en-US" sz="1900" b="1" dirty="0"/>
              <a:t>	:</a:t>
            </a:r>
            <a:r>
              <a:rPr lang="en-US" sz="1900" dirty="0"/>
              <a:t>	which↑(.) the </a:t>
            </a:r>
            <a:r>
              <a:rPr lang="en-US" sz="1900" dirty="0" smtClean="0"/>
              <a:t>turbine</a:t>
            </a:r>
            <a:r>
              <a:rPr lang="en-US" sz="1900" dirty="0"/>
              <a:t>↑ </a:t>
            </a:r>
            <a:endParaRPr lang="en-GB" sz="1900" dirty="0"/>
          </a:p>
          <a:p>
            <a:pPr marL="514350" lvl="0" indent="-514350">
              <a:buFont typeface="+mj-lt"/>
              <a:buAutoNum type="arabicPeriod" startAt="7"/>
              <a:tabLst>
                <a:tab pos="1166813" algn="l"/>
              </a:tabLst>
            </a:pPr>
            <a:r>
              <a:rPr lang="en-US" sz="1900" b="1" dirty="0" smtClean="0"/>
              <a:t>DAN</a:t>
            </a:r>
            <a:r>
              <a:rPr lang="en-US" sz="1900" b="1" dirty="0"/>
              <a:t>	:	</a:t>
            </a:r>
            <a:r>
              <a:rPr lang="en-US" sz="1900" dirty="0"/>
              <a:t>yeah. </a:t>
            </a:r>
            <a:endParaRPr lang="en-GB" sz="1900" dirty="0"/>
          </a:p>
          <a:p>
            <a:pPr marL="514350" lvl="0" indent="-514350">
              <a:buFont typeface="+mj-lt"/>
              <a:buAutoNum type="arabicPeriod" startAt="7"/>
              <a:tabLst>
                <a:tab pos="1166813" algn="l"/>
              </a:tabLst>
            </a:pPr>
            <a:r>
              <a:rPr lang="en-US" sz="1900" b="1" dirty="0" smtClean="0"/>
              <a:t>MAT</a:t>
            </a:r>
            <a:r>
              <a:rPr lang="en-US" sz="1900" b="1" dirty="0"/>
              <a:t>	:</a:t>
            </a:r>
            <a:r>
              <a:rPr lang="en-US" sz="1900" dirty="0"/>
              <a:t>	no↑ the A K one thousands twenty </a:t>
            </a:r>
            <a:r>
              <a:rPr lang="en-US" sz="1900" dirty="0" err="1"/>
              <a:t>metre</a:t>
            </a:r>
            <a:r>
              <a:rPr lang="en-US" sz="1900" dirty="0"/>
              <a:t>.= </a:t>
            </a:r>
            <a:endParaRPr lang="en-GB" sz="1900" dirty="0"/>
          </a:p>
          <a:p>
            <a:pPr marL="514350" lvl="0" indent="-514350">
              <a:buFont typeface="+mj-lt"/>
              <a:buAutoNum type="arabicPeriod" startAt="7"/>
              <a:tabLst>
                <a:tab pos="1166813" algn="l"/>
              </a:tabLst>
            </a:pPr>
            <a:r>
              <a:rPr lang="en-US" sz="1900" b="1" dirty="0" smtClean="0"/>
              <a:t>DAN</a:t>
            </a:r>
            <a:r>
              <a:rPr lang="en-US" sz="1900" b="1" dirty="0"/>
              <a:t>	:</a:t>
            </a:r>
            <a:r>
              <a:rPr lang="en-US" sz="1900" dirty="0"/>
              <a:t>	=is it↑ </a:t>
            </a:r>
            <a:r>
              <a:rPr lang="en-US" sz="1900" dirty="0" smtClean="0"/>
              <a:t>	 [</a:t>
            </a:r>
            <a:r>
              <a:rPr lang="en-US" sz="1900" dirty="0"/>
              <a:t>alright okay     ]. </a:t>
            </a:r>
            <a:endParaRPr lang="en-GB" sz="1900" dirty="0"/>
          </a:p>
          <a:p>
            <a:pPr marL="514350" lvl="0" indent="-514350">
              <a:buFont typeface="+mj-lt"/>
              <a:buAutoNum type="arabicPeriod" startAt="7"/>
              <a:tabLst>
                <a:tab pos="1166813" algn="l"/>
              </a:tabLst>
            </a:pPr>
            <a:r>
              <a:rPr lang="en-US" sz="1900" b="1" dirty="0" smtClean="0"/>
              <a:t>MAT</a:t>
            </a:r>
            <a:r>
              <a:rPr lang="en-US" sz="1900" b="1" dirty="0"/>
              <a:t>	:</a:t>
            </a:r>
            <a:r>
              <a:rPr lang="en-US" sz="1900" dirty="0"/>
              <a:t>		 </a:t>
            </a:r>
            <a:r>
              <a:rPr lang="en-US" sz="1900" dirty="0" smtClean="0"/>
              <a:t>[</a:t>
            </a:r>
            <a:r>
              <a:rPr lang="en-US" sz="1900" dirty="0"/>
              <a:t>yeah </a:t>
            </a:r>
            <a:r>
              <a:rPr lang="en-US" sz="1900" dirty="0" err="1"/>
              <a:t>twen</a:t>
            </a:r>
            <a:r>
              <a:rPr lang="en-US" sz="1900" dirty="0"/>
              <a:t>- twenty] </a:t>
            </a:r>
            <a:r>
              <a:rPr lang="en-US" sz="1900" dirty="0" err="1"/>
              <a:t>metre</a:t>
            </a:r>
            <a:r>
              <a:rPr lang="en-US" sz="1900" dirty="0"/>
              <a:t>. </a:t>
            </a:r>
            <a:endParaRPr lang="en-GB" sz="1900" dirty="0"/>
          </a:p>
          <a:p>
            <a:pPr marL="514350" lvl="0" indent="-514350">
              <a:buFont typeface="+mj-lt"/>
              <a:buAutoNum type="arabicPeriod" startAt="7"/>
              <a:tabLst>
                <a:tab pos="1166813" algn="l"/>
              </a:tabLst>
            </a:pPr>
            <a:r>
              <a:rPr lang="en-US" sz="1900" dirty="0"/>
              <a:t> 		(0.3)</a:t>
            </a:r>
            <a:endParaRPr lang="en-GB" sz="1900" dirty="0"/>
          </a:p>
          <a:p>
            <a:pPr marL="457200" lvl="0" indent="-457200">
              <a:buFont typeface="+mj-lt"/>
              <a:buAutoNum type="arabicPeriod" startAt="7"/>
              <a:tabLst>
                <a:tab pos="1166813" algn="l"/>
              </a:tabLst>
            </a:pPr>
            <a:r>
              <a:rPr lang="en-US" sz="1900" b="1" dirty="0" smtClean="0"/>
              <a:t>DAN</a:t>
            </a:r>
            <a:r>
              <a:rPr lang="en-US" sz="1900" b="1" dirty="0"/>
              <a:t>	:</a:t>
            </a:r>
            <a:r>
              <a:rPr lang="en-US" sz="1900" dirty="0"/>
              <a:t>	there you go. ↑so ↑If we take that and say this is↑ </a:t>
            </a:r>
            <a:r>
              <a:rPr lang="en-US" sz="1900" dirty="0" smtClean="0"/>
              <a:t>the</a:t>
            </a:r>
          </a:p>
          <a:p>
            <a:pPr marL="457200" lvl="0" indent="-457200">
              <a:buFont typeface="+mj-lt"/>
              <a:buAutoNum type="arabicPeriod" startAt="7"/>
              <a:tabLst>
                <a:tab pos="1166813" algn="l"/>
              </a:tabLst>
            </a:pPr>
            <a:r>
              <a:rPr lang="en-US" sz="1900" dirty="0" smtClean="0"/>
              <a:t> 		largest turbine </a:t>
            </a:r>
            <a:r>
              <a:rPr lang="en-US" sz="1900" dirty="0"/>
              <a:t>we're </a:t>
            </a:r>
            <a:r>
              <a:rPr lang="en-US" sz="1900" dirty="0" err="1"/>
              <a:t>gonna</a:t>
            </a:r>
            <a:r>
              <a:rPr lang="en-US" sz="1900" dirty="0"/>
              <a:t> use these numbers to start off </a:t>
            </a:r>
            <a:r>
              <a:rPr lang="en-US" sz="1900" dirty="0" smtClean="0"/>
              <a:t>                              		with</a:t>
            </a:r>
            <a:r>
              <a:rPr lang="en-US" sz="1900" dirty="0"/>
              <a:t>. </a:t>
            </a:r>
            <a:endParaRPr lang="en-GB" sz="1900" dirty="0"/>
          </a:p>
          <a:p>
            <a:pPr marL="514350" lvl="0" indent="-514350">
              <a:buFont typeface="+mj-lt"/>
              <a:buAutoNum type="arabicPeriod" startAt="7"/>
              <a:tabLst>
                <a:tab pos="1166813" algn="l"/>
              </a:tabLst>
            </a:pPr>
            <a:r>
              <a:rPr lang="en-US" sz="1900" b="1" dirty="0" smtClean="0"/>
              <a:t>MAT</a:t>
            </a:r>
            <a:r>
              <a:rPr lang="en-US" sz="1900" b="1" dirty="0"/>
              <a:t>	:</a:t>
            </a:r>
            <a:r>
              <a:rPr lang="en-US" sz="1900" dirty="0"/>
              <a:t>	yeah. </a:t>
            </a:r>
            <a:endParaRPr lang="en-GB" sz="1900" dirty="0"/>
          </a:p>
          <a:p>
            <a:pPr marL="514350" indent="-514350">
              <a:buFont typeface="+mj-lt"/>
              <a:buAutoNum type="arabicPeriod" startAt="7"/>
              <a:tabLst>
                <a:tab pos="1166813" algn="l"/>
              </a:tabLst>
            </a:pPr>
            <a:endParaRPr lang="en-US" dirty="0"/>
          </a:p>
        </p:txBody>
      </p:sp>
      <p:cxnSp>
        <p:nvCxnSpPr>
          <p:cNvPr id="4" name="Straight Arrow Connector 3"/>
          <p:cNvCxnSpPr/>
          <p:nvPr/>
        </p:nvCxnSpPr>
        <p:spPr>
          <a:xfrm>
            <a:off x="254258" y="3051391"/>
            <a:ext cx="457200" cy="128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p:nvPr/>
        </p:nvCxnSpPr>
        <p:spPr>
          <a:xfrm>
            <a:off x="254258" y="4018869"/>
            <a:ext cx="457200" cy="128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 name="Slide Number Placeholder 5"/>
          <p:cNvSpPr>
            <a:spLocks noGrp="1"/>
          </p:cNvSpPr>
          <p:nvPr>
            <p:ph type="sldNum" sz="quarter" idx="12"/>
          </p:nvPr>
        </p:nvSpPr>
        <p:spPr/>
        <p:txBody>
          <a:bodyPr/>
          <a:lstStyle/>
          <a:p>
            <a:fld id="{447046C4-BCFE-D344-B00B-EE6D84E19510}" type="slidenum">
              <a:rPr lang="en-US" smtClean="0"/>
              <a:pPr/>
              <a:t>28</a:t>
            </a:fld>
            <a:endParaRPr lang="en-US"/>
          </a:p>
        </p:txBody>
      </p:sp>
    </p:spTree>
    <p:extLst>
      <p:ext uri="{BB962C8B-B14F-4D97-AF65-F5344CB8AC3E}">
        <p14:creationId xmlns:p14="http://schemas.microsoft.com/office/powerpoint/2010/main" val="24761887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Extract 2:</a:t>
            </a:r>
            <a:endParaRPr lang="en-US" sz="2800" b="1" dirty="0"/>
          </a:p>
        </p:txBody>
      </p:sp>
      <p:sp>
        <p:nvSpPr>
          <p:cNvPr id="3" name="Content Placeholder 2"/>
          <p:cNvSpPr>
            <a:spLocks noGrp="1"/>
          </p:cNvSpPr>
          <p:nvPr>
            <p:ph idx="1"/>
          </p:nvPr>
        </p:nvSpPr>
        <p:spPr>
          <a:xfrm>
            <a:off x="457200" y="1249658"/>
            <a:ext cx="8229600" cy="5220343"/>
          </a:xfrm>
        </p:spPr>
        <p:txBody>
          <a:bodyPr>
            <a:noAutofit/>
          </a:bodyPr>
          <a:lstStyle/>
          <a:p>
            <a:r>
              <a:rPr lang="en-US" sz="2800" dirty="0" smtClean="0"/>
              <a:t>Lines 7-10 an offer from Daniel</a:t>
            </a:r>
          </a:p>
          <a:p>
            <a:r>
              <a:rPr lang="en-US" sz="2800" dirty="0" smtClean="0"/>
              <a:t>Line 10: long pause, normally indicates some kind of trouble</a:t>
            </a:r>
          </a:p>
          <a:p>
            <a:r>
              <a:rPr lang="en-US" sz="2800" dirty="0" smtClean="0"/>
              <a:t>Line 11: confirmation check about </a:t>
            </a:r>
            <a:r>
              <a:rPr lang="en-US" sz="2800" dirty="0"/>
              <a:t>length of the </a:t>
            </a:r>
            <a:r>
              <a:rPr lang="en-US" sz="2800" dirty="0" smtClean="0"/>
              <a:t>turbine</a:t>
            </a:r>
          </a:p>
          <a:p>
            <a:r>
              <a:rPr lang="en-US" sz="2800" dirty="0" smtClean="0"/>
              <a:t>Line 12: confirmed response.</a:t>
            </a:r>
          </a:p>
          <a:p>
            <a:r>
              <a:rPr lang="en-US" sz="2800" dirty="0" smtClean="0"/>
              <a:t>Lines 13-16: disagreement sequence. Confirmation checks.</a:t>
            </a:r>
          </a:p>
          <a:p>
            <a:r>
              <a:rPr lang="en-US" sz="2800" dirty="0" smtClean="0"/>
              <a:t>Lines 17-20: negotiated agreement</a:t>
            </a:r>
            <a:endParaRPr lang="en-US" sz="2800" dirty="0"/>
          </a:p>
        </p:txBody>
      </p:sp>
      <p:sp>
        <p:nvSpPr>
          <p:cNvPr id="4" name="Slide Number Placeholder 3"/>
          <p:cNvSpPr>
            <a:spLocks noGrp="1"/>
          </p:cNvSpPr>
          <p:nvPr>
            <p:ph type="sldNum" sz="quarter" idx="12"/>
          </p:nvPr>
        </p:nvSpPr>
        <p:spPr/>
        <p:txBody>
          <a:bodyPr/>
          <a:lstStyle/>
          <a:p>
            <a:fld id="{447046C4-BCFE-D344-B00B-EE6D84E19510}" type="slidenum">
              <a:rPr lang="en-US" smtClean="0"/>
              <a:pPr/>
              <a:t>29</a:t>
            </a:fld>
            <a:endParaRPr lang="en-US"/>
          </a:p>
        </p:txBody>
      </p:sp>
    </p:spTree>
    <p:extLst>
      <p:ext uri="{BB962C8B-B14F-4D97-AF65-F5344CB8AC3E}">
        <p14:creationId xmlns:p14="http://schemas.microsoft.com/office/powerpoint/2010/main" val="1076282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ctrTitle"/>
          </p:nvPr>
        </p:nvSpPr>
        <p:spPr/>
        <p:txBody>
          <a:bodyPr>
            <a:normAutofit fontScale="90000"/>
          </a:bodyPr>
          <a:lstStyle/>
          <a:p>
            <a:r>
              <a:rPr lang="en-US" b="1" dirty="0">
                <a:hlinkClick r:id="rId2"/>
              </a:rPr>
              <a:t>http://</a:t>
            </a:r>
            <a:r>
              <a:rPr lang="en-US" b="1" dirty="0" smtClean="0">
                <a:hlinkClick r:id="rId2"/>
              </a:rPr>
              <a:t>www.youtube.com/watch?v=ePVZvMjSMvE</a:t>
            </a:r>
            <a:r>
              <a:rPr lang="en-US" b="1" dirty="0" smtClean="0"/>
              <a:t/>
            </a:r>
            <a:br>
              <a:rPr lang="en-US" b="1" dirty="0" smtClean="0"/>
            </a:br>
            <a:endParaRPr lang="en-US" sz="4400" b="1" dirty="0"/>
          </a:p>
        </p:txBody>
      </p:sp>
      <p:sp>
        <p:nvSpPr>
          <p:cNvPr id="84995" name="Rectangle 3"/>
          <p:cNvSpPr>
            <a:spLocks noGrp="1" noRot="1" noChangeArrowheads="1"/>
          </p:cNvSpPr>
          <p:nvPr>
            <p:ph type="subTitle" idx="1"/>
          </p:nvPr>
        </p:nvSpPr>
        <p:spPr/>
        <p:txBody>
          <a:bodyPr/>
          <a:lstStyle/>
          <a:p>
            <a:endParaRPr lang="en-US" dirty="0"/>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2019030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noAutofit/>
          </a:bodyPr>
          <a:lstStyle/>
          <a:p>
            <a:r>
              <a:rPr lang="en-US" sz="3200" b="1" dirty="0" smtClean="0"/>
              <a:t>Extract 3: Clarification requests</a:t>
            </a:r>
            <a:endParaRPr lang="en-GB" sz="3200" b="1" dirty="0"/>
          </a:p>
        </p:txBody>
      </p:sp>
      <p:sp>
        <p:nvSpPr>
          <p:cNvPr id="3" name="Content Placeholder 2"/>
          <p:cNvSpPr>
            <a:spLocks noGrp="1"/>
          </p:cNvSpPr>
          <p:nvPr>
            <p:ph idx="1"/>
          </p:nvPr>
        </p:nvSpPr>
        <p:spPr>
          <a:xfrm>
            <a:off x="666083" y="908720"/>
            <a:ext cx="8229600" cy="5760640"/>
          </a:xfrm>
        </p:spPr>
        <p:txBody>
          <a:bodyPr>
            <a:normAutofit fontScale="47500" lnSpcReduction="20000"/>
          </a:bodyPr>
          <a:lstStyle/>
          <a:p>
            <a:pPr marL="514350" lvl="0" indent="-514350">
              <a:buNone/>
              <a:tabLst>
                <a:tab pos="898525" algn="l"/>
              </a:tabLst>
            </a:pPr>
            <a:r>
              <a:rPr lang="en-US" sz="3800" b="1" dirty="0" smtClean="0"/>
              <a:t>      JAS :</a:t>
            </a:r>
            <a:r>
              <a:rPr lang="en-US" sz="3800" dirty="0" smtClean="0"/>
              <a:t>ok </a:t>
            </a:r>
            <a:r>
              <a:rPr lang="en-US" sz="3800" dirty="0" err="1"/>
              <a:t>em.I</a:t>
            </a:r>
            <a:r>
              <a:rPr lang="en-US" sz="3800" dirty="0"/>
              <a:t> have currently I’ve got I was going to say you can </a:t>
            </a:r>
            <a:r>
              <a:rPr lang="en-US" sz="3800" dirty="0" smtClean="0"/>
              <a:t>look at </a:t>
            </a:r>
            <a:r>
              <a:rPr lang="en-US" sz="3800" dirty="0"/>
              <a:t>all </a:t>
            </a:r>
            <a:r>
              <a:rPr lang="en-US" sz="3800" dirty="0" smtClean="0"/>
              <a:t>			my </a:t>
            </a:r>
            <a:r>
              <a:rPr lang="en-US" sz="3800" dirty="0"/>
              <a:t>notes if you want I’m currently doing the::</a:t>
            </a:r>
            <a:endParaRPr lang="en-GB" sz="3800" dirty="0"/>
          </a:p>
          <a:p>
            <a:pPr marL="358775" lvl="0" indent="-358775">
              <a:buFont typeface="+mj-lt"/>
              <a:buAutoNum type="arabicPeriod" startAt="15"/>
              <a:tabLst>
                <a:tab pos="898525" algn="l"/>
              </a:tabLst>
            </a:pPr>
            <a:r>
              <a:rPr lang="en-US" sz="3800" dirty="0"/>
              <a:t>  	macroeconomics: (0.6) of offshore wind↑ and the sort of </a:t>
            </a:r>
            <a:endParaRPr lang="en-GB" sz="3800" dirty="0"/>
          </a:p>
          <a:p>
            <a:pPr marL="358775" lvl="0" indent="-358775">
              <a:buFont typeface="+mj-lt"/>
              <a:buAutoNum type="arabicPeriod" startAt="15"/>
              <a:tabLst>
                <a:tab pos="898525" algn="l"/>
              </a:tabLst>
            </a:pPr>
            <a:r>
              <a:rPr lang="en-US" sz="3800" dirty="0"/>
              <a:t> 	 </a:t>
            </a:r>
            <a:r>
              <a:rPr lang="en-US" sz="3800" dirty="0" err="1" smtClean="0"/>
              <a:t>re</a:t>
            </a:r>
            <a:r>
              <a:rPr lang="en-US" sz="3800" dirty="0" err="1"/>
              <a:t>↑newable</a:t>
            </a:r>
            <a:r>
              <a:rPr lang="en-US" sz="3800" dirty="0"/>
              <a:t> sectors as it were. </a:t>
            </a:r>
            <a:endParaRPr lang="en-GB" sz="3800" dirty="0"/>
          </a:p>
          <a:p>
            <a:pPr marL="358775" lvl="0" indent="-358775">
              <a:buFont typeface="+mj-lt"/>
              <a:buAutoNum type="arabicPeriod" startAt="15"/>
              <a:tabLst>
                <a:tab pos="898525" algn="l"/>
              </a:tabLst>
            </a:pPr>
            <a:r>
              <a:rPr lang="en-US" sz="3800" dirty="0"/>
              <a:t> 		(0.9)</a:t>
            </a:r>
            <a:endParaRPr lang="en-GB" sz="3800" dirty="0"/>
          </a:p>
          <a:p>
            <a:pPr marL="358775" lvl="0" indent="-358775">
              <a:buFont typeface="+mj-lt"/>
              <a:buAutoNum type="arabicPeriod" startAt="15"/>
              <a:tabLst>
                <a:tab pos="898525" algn="l"/>
              </a:tabLst>
            </a:pPr>
            <a:r>
              <a:rPr lang="en-US" sz="3800" b="1" dirty="0"/>
              <a:t>JAS :</a:t>
            </a:r>
            <a:r>
              <a:rPr lang="en-US" sz="3800" dirty="0"/>
              <a:t>	</a:t>
            </a:r>
            <a:r>
              <a:rPr lang="en-US" sz="3800" dirty="0" err="1"/>
              <a:t>ee</a:t>
            </a:r>
            <a:r>
              <a:rPr lang="en-US" sz="3800" dirty="0"/>
              <a:t>[:::m</a:t>
            </a:r>
            <a:endParaRPr lang="en-GB" sz="3800" dirty="0"/>
          </a:p>
          <a:p>
            <a:pPr marL="358775" lvl="0" indent="-358775">
              <a:buFont typeface="+mj-lt"/>
              <a:buAutoNum type="arabicPeriod" startAt="15"/>
              <a:tabLst>
                <a:tab pos="898525" algn="l"/>
              </a:tabLst>
            </a:pPr>
            <a:r>
              <a:rPr lang="en-US" sz="3800" b="1" dirty="0"/>
              <a:t>DAN</a:t>
            </a:r>
            <a:r>
              <a:rPr lang="en-US" sz="3800" dirty="0"/>
              <a:t> :	 </a:t>
            </a:r>
            <a:r>
              <a:rPr lang="en-US" sz="3800" dirty="0" smtClean="0"/>
              <a:t>   </a:t>
            </a:r>
            <a:r>
              <a:rPr lang="en-US" sz="3800" dirty="0"/>
              <a:t>[°what is] the micro economics°</a:t>
            </a:r>
            <a:endParaRPr lang="en-GB" sz="3800" dirty="0"/>
          </a:p>
          <a:p>
            <a:pPr marL="358775" lvl="0" indent="-358775">
              <a:buFont typeface="+mj-lt"/>
              <a:buAutoNum type="arabicPeriod" startAt="15"/>
              <a:tabLst>
                <a:tab pos="898525" algn="l"/>
              </a:tabLst>
            </a:pPr>
            <a:r>
              <a:rPr lang="en-US" sz="3800" b="1" dirty="0"/>
              <a:t>JAS :</a:t>
            </a:r>
            <a:r>
              <a:rPr lang="en-US" sz="3800" dirty="0"/>
              <a:t>	</a:t>
            </a:r>
            <a:r>
              <a:rPr lang="en-US" sz="3800" dirty="0" err="1"/>
              <a:t>em</a:t>
            </a:r>
            <a:r>
              <a:rPr lang="en-US" sz="3800" dirty="0"/>
              <a:t> macro. </a:t>
            </a:r>
            <a:endParaRPr lang="en-GB" sz="3800" dirty="0"/>
          </a:p>
          <a:p>
            <a:pPr marL="358775" lvl="0" indent="-358775">
              <a:buFont typeface="+mj-lt"/>
              <a:buAutoNum type="arabicPeriod" startAt="15"/>
              <a:tabLst>
                <a:tab pos="898525" algn="l"/>
              </a:tabLst>
            </a:pPr>
            <a:r>
              <a:rPr lang="en-US" sz="3800" b="1" dirty="0"/>
              <a:t>DAN :</a:t>
            </a:r>
            <a:r>
              <a:rPr lang="en-US" sz="3800" dirty="0"/>
              <a:t>	what is eh can I be dumb </a:t>
            </a:r>
            <a:r>
              <a:rPr lang="en-US" sz="3800" dirty="0" smtClean="0"/>
              <a:t>and	 [°</a:t>
            </a:r>
            <a:r>
              <a:rPr lang="en-US" sz="3800" dirty="0"/>
              <a:t>ask what it is?°] </a:t>
            </a:r>
            <a:endParaRPr lang="en-GB" sz="3800" dirty="0"/>
          </a:p>
          <a:p>
            <a:pPr marL="358775" lvl="0" indent="-358775">
              <a:buFont typeface="+mj-lt"/>
              <a:buAutoNum type="arabicPeriod" startAt="15"/>
              <a:tabLst>
                <a:tab pos="898525" algn="l"/>
              </a:tabLst>
            </a:pPr>
            <a:r>
              <a:rPr lang="en-US" sz="3800" b="1" dirty="0" smtClean="0"/>
              <a:t>JAS :</a:t>
            </a:r>
            <a:r>
              <a:rPr lang="en-US" sz="3800" dirty="0" smtClean="0"/>
              <a:t>				</a:t>
            </a:r>
            <a:r>
              <a:rPr lang="en-US" sz="3800" dirty="0"/>
              <a:t>	</a:t>
            </a:r>
            <a:r>
              <a:rPr lang="en-US" sz="3800" dirty="0" smtClean="0"/>
              <a:t> </a:t>
            </a:r>
            <a:r>
              <a:rPr lang="en-US" sz="3800" dirty="0" smtClean="0"/>
              <a:t>[right mi              ]</a:t>
            </a:r>
            <a:r>
              <a:rPr lang="en-US" sz="3800" dirty="0" err="1" smtClean="0"/>
              <a:t>cro</a:t>
            </a:r>
            <a:r>
              <a:rPr lang="en-US" sz="3800" dirty="0" smtClean="0"/>
              <a:t> is like the</a:t>
            </a:r>
            <a:endParaRPr lang="en-GB" sz="3800" dirty="0" smtClean="0"/>
          </a:p>
          <a:p>
            <a:pPr marL="358775" lvl="0" indent="-358775">
              <a:buFont typeface="+mj-lt"/>
              <a:buAutoNum type="arabicPeriod" startAt="15"/>
              <a:tabLst>
                <a:tab pos="898525" algn="l"/>
              </a:tabLst>
            </a:pPr>
            <a:r>
              <a:rPr lang="en-US" sz="3800" dirty="0" smtClean="0"/>
              <a:t> </a:t>
            </a:r>
            <a:r>
              <a:rPr lang="en-US" sz="3800" dirty="0"/>
              <a:t>		definitely sort of </a:t>
            </a:r>
            <a:r>
              <a:rPr lang="en-US" sz="3800" dirty="0" err="1"/>
              <a:t>i</a:t>
            </a:r>
            <a:r>
              <a:rPr lang="en-US" sz="3800" dirty="0"/>
              <a:t>- </a:t>
            </a:r>
            <a:r>
              <a:rPr lang="en-US" sz="3800" dirty="0" err="1"/>
              <a:t>i</a:t>
            </a:r>
            <a:r>
              <a:rPr lang="en-US" sz="3800" dirty="0"/>
              <a:t>- the ins and outs and macroeconomics</a:t>
            </a:r>
            <a:endParaRPr lang="en-GB" sz="3800" dirty="0"/>
          </a:p>
          <a:p>
            <a:pPr marL="358775" lvl="0" indent="-358775">
              <a:buFont typeface="+mj-lt"/>
              <a:buAutoNum type="arabicPeriod" startAt="15"/>
              <a:tabLst>
                <a:tab pos="898525" algn="l"/>
              </a:tabLst>
            </a:pPr>
            <a:r>
              <a:rPr lang="en-US" sz="3800" dirty="0"/>
              <a:t> 		is sort of like the recession currencies: </a:t>
            </a:r>
            <a:endParaRPr lang="en-GB" sz="3800" dirty="0"/>
          </a:p>
          <a:p>
            <a:pPr marL="358775" lvl="0" indent="-358775">
              <a:buFont typeface="+mj-lt"/>
              <a:buAutoNum type="arabicPeriod" startAt="15"/>
              <a:tabLst>
                <a:tab pos="898525" algn="l"/>
              </a:tabLst>
            </a:pPr>
            <a:r>
              <a:rPr lang="en-US" sz="3800" dirty="0"/>
              <a:t> 		(0.7)</a:t>
            </a:r>
            <a:endParaRPr lang="en-GB" sz="3800" dirty="0"/>
          </a:p>
          <a:p>
            <a:pPr marL="358775" lvl="0" indent="-358775">
              <a:buFont typeface="+mj-lt"/>
              <a:buAutoNum type="arabicPeriod" startAt="15"/>
              <a:tabLst>
                <a:tab pos="898525" algn="l"/>
              </a:tabLst>
            </a:pPr>
            <a:r>
              <a:rPr lang="en-US" sz="3800" b="1" dirty="0"/>
              <a:t>DAN :</a:t>
            </a:r>
            <a:r>
              <a:rPr lang="en-US" sz="3800" dirty="0"/>
              <a:t>	right [okay. O more </a:t>
            </a:r>
            <a:r>
              <a:rPr lang="en-US" sz="3800" dirty="0" smtClean="0"/>
              <a:t>general                  ] </a:t>
            </a:r>
            <a:endParaRPr lang="en-GB" sz="3800" dirty="0"/>
          </a:p>
          <a:p>
            <a:pPr marL="358775" lvl="0" indent="-358775">
              <a:buFont typeface="+mj-lt"/>
              <a:buAutoNum type="arabicPeriod" startAt="15"/>
              <a:tabLst>
                <a:tab pos="898525" algn="l"/>
              </a:tabLst>
            </a:pPr>
            <a:r>
              <a:rPr lang="en-US" sz="3800" b="1" dirty="0"/>
              <a:t>JAS :</a:t>
            </a:r>
            <a:r>
              <a:rPr lang="en-US" sz="3800" dirty="0"/>
              <a:t>		</a:t>
            </a:r>
            <a:r>
              <a:rPr lang="en-US" sz="3800" dirty="0" smtClean="0"/>
              <a:t>         [</a:t>
            </a:r>
            <a:r>
              <a:rPr lang="en-US" sz="3800" dirty="0"/>
              <a:t>governments how that </a:t>
            </a:r>
            <a:r>
              <a:rPr lang="en-US" sz="3800" dirty="0" err="1"/>
              <a:t>aff↑ects</a:t>
            </a:r>
            <a:r>
              <a:rPr lang="en-US" sz="3800" dirty="0"/>
              <a:t>] how that affects it(0.5)</a:t>
            </a:r>
            <a:endParaRPr lang="en-GB" sz="3800" dirty="0"/>
          </a:p>
          <a:p>
            <a:pPr marL="358775" lvl="0" indent="-358775">
              <a:buFont typeface="+mj-lt"/>
              <a:buAutoNum type="arabicPeriod" startAt="15"/>
              <a:tabLst>
                <a:tab pos="898525" algn="l"/>
              </a:tabLst>
            </a:pPr>
            <a:r>
              <a:rPr lang="en-US" sz="3800" dirty="0"/>
              <a:t> 		the big picture of renewable energy(0.5) microeconomics would</a:t>
            </a:r>
            <a:endParaRPr lang="en-GB" sz="3800" dirty="0"/>
          </a:p>
          <a:p>
            <a:pPr marL="358775" lvl="0" indent="-358775">
              <a:buFont typeface="+mj-lt"/>
              <a:buAutoNum type="arabicPeriod" startAt="15"/>
              <a:tabLst>
                <a:tab pos="898525" algn="l"/>
              </a:tabLst>
            </a:pPr>
            <a:r>
              <a:rPr lang="en-US" sz="3800" dirty="0"/>
              <a:t> 		be sort of like how different companies interact. </a:t>
            </a:r>
            <a:endParaRPr lang="en-GB" sz="3800" dirty="0"/>
          </a:p>
          <a:p>
            <a:pPr marL="358775" lvl="0" indent="-358775">
              <a:buFont typeface="+mj-lt"/>
              <a:buAutoNum type="arabicPeriod" startAt="15"/>
              <a:tabLst>
                <a:tab pos="898525" algn="l"/>
              </a:tabLst>
            </a:pPr>
            <a:r>
              <a:rPr lang="en-US" sz="3800" dirty="0"/>
              <a:t> 		(0.2)</a:t>
            </a:r>
            <a:endParaRPr lang="en-GB" sz="3800" dirty="0"/>
          </a:p>
          <a:p>
            <a:pPr marL="358775" lvl="0" indent="-358775">
              <a:buFont typeface="+mj-lt"/>
              <a:buAutoNum type="arabicPeriod" startAt="15"/>
              <a:tabLst>
                <a:tab pos="898525" algn="l"/>
              </a:tabLst>
            </a:pPr>
            <a:r>
              <a:rPr lang="en-US" sz="3800" b="1" dirty="0"/>
              <a:t>DAN :</a:t>
            </a:r>
            <a:r>
              <a:rPr lang="en-US" sz="3800" dirty="0"/>
              <a:t>	 oh↑ okay right=</a:t>
            </a:r>
            <a:endParaRPr lang="en-GB" sz="3800" dirty="0"/>
          </a:p>
          <a:p>
            <a:pPr marL="358775" indent="-358775">
              <a:tabLst>
                <a:tab pos="898525" algn="l"/>
              </a:tabLst>
            </a:pPr>
            <a:endParaRPr lang="en-US" dirty="0"/>
          </a:p>
        </p:txBody>
      </p:sp>
      <p:cxnSp>
        <p:nvCxnSpPr>
          <p:cNvPr id="5" name="Straight Arrow Connector 4"/>
          <p:cNvCxnSpPr/>
          <p:nvPr/>
        </p:nvCxnSpPr>
        <p:spPr>
          <a:xfrm>
            <a:off x="228600" y="3474663"/>
            <a:ext cx="457200" cy="128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254258" y="3938244"/>
            <a:ext cx="457200" cy="128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Slide Number Placeholder 6"/>
          <p:cNvSpPr>
            <a:spLocks noGrp="1"/>
          </p:cNvSpPr>
          <p:nvPr>
            <p:ph type="sldNum" sz="quarter" idx="12"/>
          </p:nvPr>
        </p:nvSpPr>
        <p:spPr/>
        <p:txBody>
          <a:bodyPr/>
          <a:lstStyle/>
          <a:p>
            <a:fld id="{447046C4-BCFE-D344-B00B-EE6D84E19510}" type="slidenum">
              <a:rPr lang="en-US" smtClean="0"/>
              <a:pPr/>
              <a:t>30</a:t>
            </a:fld>
            <a:endParaRPr lang="en-US"/>
          </a:p>
        </p:txBody>
      </p:sp>
    </p:spTree>
    <p:extLst>
      <p:ext uri="{BB962C8B-B14F-4D97-AF65-F5344CB8AC3E}">
        <p14:creationId xmlns:p14="http://schemas.microsoft.com/office/powerpoint/2010/main" val="36466332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Discussion</a:t>
            </a:r>
            <a:endParaRPr lang="en-US" b="1" dirty="0"/>
          </a:p>
        </p:txBody>
      </p:sp>
      <p:sp>
        <p:nvSpPr>
          <p:cNvPr id="3" name="Content Placeholder 2"/>
          <p:cNvSpPr>
            <a:spLocks noGrp="1"/>
          </p:cNvSpPr>
          <p:nvPr>
            <p:ph idx="1"/>
          </p:nvPr>
        </p:nvSpPr>
        <p:spPr>
          <a:xfrm>
            <a:off x="457200" y="1266680"/>
            <a:ext cx="8229600" cy="5326749"/>
          </a:xfrm>
        </p:spPr>
        <p:txBody>
          <a:bodyPr>
            <a:noAutofit/>
          </a:bodyPr>
          <a:lstStyle/>
          <a:p>
            <a:r>
              <a:rPr lang="en-US" sz="2400" dirty="0" smtClean="0"/>
              <a:t>Students used different </a:t>
            </a:r>
            <a:r>
              <a:rPr lang="en-US" sz="2400" dirty="0"/>
              <a:t>strategies </a:t>
            </a:r>
            <a:r>
              <a:rPr lang="en-US" sz="2400" dirty="0" smtClean="0"/>
              <a:t>and demonstrated varying degrees of interactional competence to reach a negotiated agreement or concession</a:t>
            </a:r>
          </a:p>
          <a:p>
            <a:r>
              <a:rPr lang="en-US" sz="2400" dirty="0" smtClean="0"/>
              <a:t>These included: downgrade </a:t>
            </a:r>
            <a:r>
              <a:rPr lang="en-US" sz="2400" dirty="0"/>
              <a:t>disagreements, partial agreements, confirmation checks, clarification </a:t>
            </a:r>
            <a:r>
              <a:rPr lang="en-US" sz="2400" dirty="0" smtClean="0"/>
              <a:t>requests, </a:t>
            </a:r>
            <a:r>
              <a:rPr lang="en-US" sz="2400" dirty="0"/>
              <a:t>strong disagreement</a:t>
            </a:r>
            <a:r>
              <a:rPr lang="en-US" sz="2400" dirty="0" smtClean="0"/>
              <a:t>.</a:t>
            </a:r>
          </a:p>
          <a:p>
            <a:r>
              <a:rPr lang="en-US" sz="2400" dirty="0" err="1" smtClean="0"/>
              <a:t>Interactants</a:t>
            </a:r>
            <a:r>
              <a:rPr lang="en-US" sz="2400" dirty="0" smtClean="0"/>
              <a:t> can manage the procedure in the direction of learning goal. </a:t>
            </a:r>
          </a:p>
          <a:p>
            <a:r>
              <a:rPr lang="en-US" sz="2400" dirty="0" smtClean="0"/>
              <a:t>Absence of a teacher can create ‘space for learning’ (Walsh and Li 2014)</a:t>
            </a:r>
          </a:p>
          <a:p>
            <a:r>
              <a:rPr lang="en-US" sz="2400" i="1" dirty="0" err="1" smtClean="0"/>
              <a:t>Centring</a:t>
            </a:r>
            <a:r>
              <a:rPr lang="en-US" sz="2400" dirty="0" smtClean="0"/>
              <a:t> or </a:t>
            </a:r>
            <a:r>
              <a:rPr lang="en-US" sz="2400" i="1" dirty="0" err="1" smtClean="0"/>
              <a:t>othering</a:t>
            </a:r>
            <a:r>
              <a:rPr lang="en-US" sz="2400" dirty="0" smtClean="0"/>
              <a:t> expressed through pronoun choice to confirm or reject group identity</a:t>
            </a:r>
          </a:p>
          <a:p>
            <a:endParaRPr lang="en-US" sz="2400" dirty="0" smtClean="0"/>
          </a:p>
          <a:p>
            <a:endParaRPr lang="en-GB" sz="2400" dirty="0" smtClean="0"/>
          </a:p>
          <a:p>
            <a:pPr marL="0" indent="0">
              <a:buNone/>
            </a:pPr>
            <a:endParaRPr lang="en-US" sz="2400" dirty="0" smtClean="0"/>
          </a:p>
        </p:txBody>
      </p:sp>
      <p:sp>
        <p:nvSpPr>
          <p:cNvPr id="4" name="Slide Number Placeholder 3"/>
          <p:cNvSpPr>
            <a:spLocks noGrp="1"/>
          </p:cNvSpPr>
          <p:nvPr>
            <p:ph type="sldNum" sz="quarter" idx="12"/>
          </p:nvPr>
        </p:nvSpPr>
        <p:spPr/>
        <p:txBody>
          <a:bodyPr/>
          <a:lstStyle/>
          <a:p>
            <a:fld id="{447046C4-BCFE-D344-B00B-EE6D84E19510}" type="slidenum">
              <a:rPr lang="en-US" smtClean="0"/>
              <a:pPr/>
              <a:t>31</a:t>
            </a:fld>
            <a:endParaRPr lang="en-US"/>
          </a:p>
        </p:txBody>
      </p:sp>
    </p:spTree>
    <p:extLst>
      <p:ext uri="{BB962C8B-B14F-4D97-AF65-F5344CB8AC3E}">
        <p14:creationId xmlns:p14="http://schemas.microsoft.com/office/powerpoint/2010/main" val="14777556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800" dirty="0" smtClean="0"/>
              <a:t/>
            </a:r>
            <a:br>
              <a:rPr lang="en-GB" sz="4800" dirty="0" smtClean="0"/>
            </a:br>
            <a:endParaRPr lang="en-GB" sz="4800" dirty="0"/>
          </a:p>
        </p:txBody>
      </p:sp>
      <p:sp>
        <p:nvSpPr>
          <p:cNvPr id="3" name="Content Placeholder 2"/>
          <p:cNvSpPr>
            <a:spLocks noGrp="1"/>
          </p:cNvSpPr>
          <p:nvPr>
            <p:ph idx="1"/>
          </p:nvPr>
        </p:nvSpPr>
        <p:spPr>
          <a:xfrm>
            <a:off x="628650" y="1583029"/>
            <a:ext cx="7886700" cy="4584506"/>
          </a:xfrm>
        </p:spPr>
        <p:txBody>
          <a:bodyPr>
            <a:normAutofit/>
          </a:bodyPr>
          <a:lstStyle/>
          <a:p>
            <a:pPr marL="0" indent="0" algn="ctr">
              <a:buNone/>
            </a:pPr>
            <a:r>
              <a:rPr lang="en-GB" sz="4700" b="1" dirty="0" smtClean="0"/>
              <a:t>The lexis of small-group academic English discourse</a:t>
            </a:r>
          </a:p>
          <a:p>
            <a:pPr marL="0" indent="0" algn="ctr">
              <a:buNone/>
            </a:pPr>
            <a:endParaRPr lang="en-GB" dirty="0"/>
          </a:p>
          <a:p>
            <a:pPr marL="0" indent="0" algn="ctr">
              <a:buNone/>
            </a:pPr>
            <a:r>
              <a:rPr lang="en-GB" dirty="0" smtClean="0"/>
              <a:t>Michael Grez and Yun Pan</a:t>
            </a:r>
          </a:p>
          <a:p>
            <a:pPr marL="0" indent="0" algn="ctr">
              <a:buNone/>
            </a:pPr>
            <a:endParaRPr lang="en-GB" dirty="0" smtClean="0"/>
          </a:p>
          <a:p>
            <a:pPr marL="0" indent="0" algn="ctr">
              <a:buNone/>
            </a:pPr>
            <a:r>
              <a:rPr lang="en-GB" dirty="0" smtClean="0"/>
              <a:t>NUCASE Research Team, Newcastle University </a:t>
            </a:r>
            <a:endParaRPr lang="en-GB" dirty="0"/>
          </a:p>
        </p:txBody>
      </p:sp>
    </p:spTree>
    <p:extLst>
      <p:ext uri="{BB962C8B-B14F-4D97-AF65-F5344CB8AC3E}">
        <p14:creationId xmlns:p14="http://schemas.microsoft.com/office/powerpoint/2010/main" val="27062169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altLang="zh-CN" b="1" dirty="0" smtClean="0"/>
              <a:t>Research focus</a:t>
            </a:r>
            <a:endParaRPr lang="en-US" altLang="en-US" b="1" dirty="0"/>
          </a:p>
        </p:txBody>
      </p:sp>
      <p:sp>
        <p:nvSpPr>
          <p:cNvPr id="3075" name="Rectangle 3"/>
          <p:cNvSpPr>
            <a:spLocks noGrp="1" noChangeArrowheads="1"/>
          </p:cNvSpPr>
          <p:nvPr>
            <p:ph type="body" idx="1"/>
          </p:nvPr>
        </p:nvSpPr>
        <p:spPr/>
        <p:txBody>
          <a:bodyPr/>
          <a:lstStyle/>
          <a:p>
            <a:r>
              <a:rPr lang="en-GB" altLang="zh-CN" dirty="0"/>
              <a:t>How do </a:t>
            </a:r>
            <a:r>
              <a:rPr lang="zh-CN" altLang="en-US" dirty="0"/>
              <a:t>turn-initial clusters </a:t>
            </a:r>
            <a:r>
              <a:rPr lang="en-GB" altLang="zh-CN" dirty="0"/>
              <a:t>represent</a:t>
            </a:r>
            <a:r>
              <a:rPr lang="zh-CN" altLang="en-US" dirty="0"/>
              <a:t> IC?  </a:t>
            </a:r>
            <a:endParaRPr lang="en-GB" altLang="zh-CN" dirty="0" smtClean="0"/>
          </a:p>
          <a:p>
            <a:r>
              <a:rPr lang="zh-CN" altLang="en-US" dirty="0" smtClean="0"/>
              <a:t>Can </a:t>
            </a:r>
            <a:r>
              <a:rPr lang="zh-CN" altLang="en-US" dirty="0"/>
              <a:t>we expect similar priming status of turn-initial lexis </a:t>
            </a:r>
            <a:r>
              <a:rPr lang="en-GB" altLang="zh-CN" dirty="0" smtClean="0"/>
              <a:t>when different </a:t>
            </a:r>
            <a:r>
              <a:rPr lang="zh-CN" altLang="en-US" dirty="0" smtClean="0"/>
              <a:t>units </a:t>
            </a:r>
            <a:r>
              <a:rPr lang="zh-CN" altLang="en-US" dirty="0"/>
              <a:t>of analysis </a:t>
            </a:r>
            <a:r>
              <a:rPr lang="en-GB" altLang="zh-CN" dirty="0" smtClean="0"/>
              <a:t>are used</a:t>
            </a:r>
            <a:r>
              <a:rPr lang="zh-CN" altLang="en-US" dirty="0" smtClean="0"/>
              <a:t>?</a:t>
            </a:r>
            <a:endParaRPr lang="zh-CN" altLang="en-US" dirty="0"/>
          </a:p>
          <a:p>
            <a:r>
              <a:rPr lang="zh-CN" altLang="en-US" dirty="0"/>
              <a:t>What </a:t>
            </a:r>
            <a:r>
              <a:rPr lang="en-GB" altLang="zh-CN" dirty="0" smtClean="0"/>
              <a:t>is </a:t>
            </a:r>
            <a:r>
              <a:rPr lang="zh-CN" altLang="en-US" dirty="0" smtClean="0"/>
              <a:t>most </a:t>
            </a:r>
            <a:r>
              <a:rPr lang="zh-CN" altLang="en-US" dirty="0"/>
              <a:t>appropriate approach to turn-intial clusters? </a:t>
            </a:r>
          </a:p>
        </p:txBody>
      </p:sp>
    </p:spTree>
    <p:extLst>
      <p:ext uri="{BB962C8B-B14F-4D97-AF65-F5344CB8AC3E}">
        <p14:creationId xmlns:p14="http://schemas.microsoft.com/office/powerpoint/2010/main" val="41841116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361936" y="1825625"/>
            <a:ext cx="3702393" cy="4351338"/>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smtClean="0"/>
              <a:t>Extract L2 Classroom**</a:t>
            </a:r>
          </a:p>
          <a:p>
            <a:pPr marL="457200" indent="-457200">
              <a:buFont typeface="+mj-lt"/>
              <a:buAutoNum type="arabicPeriod"/>
            </a:pPr>
            <a:r>
              <a:rPr lang="en-GB" sz="2000" dirty="0" smtClean="0"/>
              <a:t>T	</a:t>
            </a:r>
            <a:r>
              <a:rPr lang="en-GB" sz="2000" u="sng" dirty="0" smtClean="0"/>
              <a:t>keep</a:t>
            </a:r>
            <a:r>
              <a:rPr lang="en-GB" sz="2000" dirty="0" smtClean="0"/>
              <a:t> writing please &lt;.&gt; you finished? </a:t>
            </a:r>
          </a:p>
          <a:p>
            <a:pPr marL="457200" indent="-457200">
              <a:buFont typeface="+mj-lt"/>
              <a:buAutoNum type="arabicPeriod"/>
            </a:pPr>
            <a:r>
              <a:rPr lang="en-GB" sz="2000" dirty="0" smtClean="0"/>
              <a:t>S1	</a:t>
            </a:r>
            <a:r>
              <a:rPr lang="en-GB" sz="2000" u="sng" dirty="0" smtClean="0"/>
              <a:t>yeah</a:t>
            </a:r>
          </a:p>
          <a:p>
            <a:pPr marL="457200" indent="-457200">
              <a:buFont typeface="+mj-lt"/>
              <a:buAutoNum type="arabicPeriod"/>
            </a:pPr>
            <a:r>
              <a:rPr lang="en-GB" sz="2000" dirty="0" smtClean="0"/>
              <a:t>T	</a:t>
            </a:r>
            <a:r>
              <a:rPr lang="en-GB" sz="2000" u="sng" dirty="0" smtClean="0"/>
              <a:t>fantastic</a:t>
            </a:r>
            <a:r>
              <a:rPr lang="en-GB" sz="2000" dirty="0" smtClean="0"/>
              <a:t> put your name on the top &lt;.&gt; name on the top</a:t>
            </a:r>
          </a:p>
          <a:p>
            <a:pPr marL="457200" indent="-457200">
              <a:buFont typeface="+mj-lt"/>
              <a:buAutoNum type="arabicPeriod"/>
            </a:pPr>
            <a:r>
              <a:rPr lang="en-GB" sz="2000" dirty="0" smtClean="0"/>
              <a:t>S2	</a:t>
            </a:r>
            <a:r>
              <a:rPr lang="en-GB" sz="2000" u="sng" dirty="0" smtClean="0"/>
              <a:t>mmm</a:t>
            </a:r>
            <a:r>
              <a:rPr lang="en-GB" sz="2000" dirty="0" smtClean="0"/>
              <a:t>?</a:t>
            </a:r>
          </a:p>
          <a:p>
            <a:pPr marL="457200" indent="-457200">
              <a:buFont typeface="+mj-lt"/>
              <a:buAutoNum type="arabicPeriod"/>
            </a:pPr>
            <a:r>
              <a:rPr lang="en-GB" sz="2000" dirty="0" smtClean="0"/>
              <a:t>T	</a:t>
            </a:r>
            <a:r>
              <a:rPr lang="en-GB" sz="2000" u="sng" dirty="0" smtClean="0"/>
              <a:t>name</a:t>
            </a:r>
            <a:r>
              <a:rPr lang="en-GB" sz="2000" dirty="0" smtClean="0"/>
              <a:t> on the top</a:t>
            </a:r>
          </a:p>
          <a:p>
            <a:pPr marL="457200" indent="-457200">
              <a:buFont typeface="+mj-lt"/>
              <a:buAutoNum type="arabicPeriod"/>
            </a:pPr>
            <a:r>
              <a:rPr lang="en-GB" sz="2000" dirty="0" smtClean="0"/>
              <a:t>S3	</a:t>
            </a:r>
            <a:r>
              <a:rPr lang="en-GB" sz="2000" u="sng" dirty="0" smtClean="0"/>
              <a:t>oh</a:t>
            </a:r>
            <a:r>
              <a:rPr lang="en-GB" sz="2000" dirty="0" smtClean="0"/>
              <a:t> name on the top</a:t>
            </a:r>
          </a:p>
          <a:p>
            <a:pPr marL="457200" indent="-457200">
              <a:buFont typeface="+mj-lt"/>
              <a:buAutoNum type="arabicPeriod"/>
            </a:pPr>
            <a:r>
              <a:rPr lang="en-GB" sz="2000" dirty="0" smtClean="0"/>
              <a:t>T	</a:t>
            </a:r>
            <a:r>
              <a:rPr lang="en-GB" sz="2000" u="sng" dirty="0" smtClean="0"/>
              <a:t>name</a:t>
            </a:r>
            <a:r>
              <a:rPr lang="en-GB" sz="2000" dirty="0" smtClean="0"/>
              <a:t>? on the top (</a:t>
            </a:r>
            <a:r>
              <a:rPr lang="en-GB" sz="2000" i="1" dirty="0" smtClean="0"/>
              <a:t>collects papers</a:t>
            </a:r>
            <a:r>
              <a:rPr lang="en-GB" sz="2000" dirty="0" smtClean="0"/>
              <a:t>)</a:t>
            </a:r>
          </a:p>
          <a:p>
            <a:pPr marL="457200" indent="-457200">
              <a:buFont typeface="+mj-lt"/>
              <a:buAutoNum type="arabicPeriod"/>
            </a:pPr>
            <a:r>
              <a:rPr lang="en-GB" sz="2000" dirty="0" smtClean="0"/>
              <a:t>S4	</a:t>
            </a:r>
            <a:r>
              <a:rPr lang="en-GB" sz="2000" u="sng" dirty="0" smtClean="0"/>
              <a:t>really</a:t>
            </a:r>
            <a:r>
              <a:rPr lang="en-GB" sz="2000" dirty="0" smtClean="0"/>
              <a:t>? </a:t>
            </a:r>
          </a:p>
          <a:p>
            <a:pPr marL="457200" indent="-457200">
              <a:buFont typeface="+mj-lt"/>
              <a:buAutoNum type="arabicPeriod"/>
            </a:pPr>
            <a:r>
              <a:rPr lang="en-GB" sz="2000" dirty="0" smtClean="0"/>
              <a:t>T	</a:t>
            </a:r>
            <a:r>
              <a:rPr lang="en-GB" sz="2000" u="sng" dirty="0" smtClean="0"/>
              <a:t>yes</a:t>
            </a:r>
            <a:r>
              <a:rPr lang="en-GB" sz="2000" dirty="0" smtClean="0"/>
              <a:t> really</a:t>
            </a:r>
          </a:p>
          <a:p>
            <a:pPr marL="457200" indent="-457200">
              <a:buFont typeface="+mj-lt"/>
              <a:buAutoNum type="arabicPeriod"/>
            </a:pPr>
            <a:r>
              <a:rPr lang="en-GB" sz="2000" dirty="0" smtClean="0"/>
              <a:t>S	(</a:t>
            </a:r>
            <a:r>
              <a:rPr lang="en-GB" sz="2000" i="1" dirty="0" smtClean="0"/>
              <a:t>laughing</a:t>
            </a:r>
            <a:r>
              <a:rPr lang="en-GB" sz="2000" dirty="0" smtClean="0"/>
              <a:t>)</a:t>
            </a:r>
          </a:p>
          <a:p>
            <a:endParaRPr lang="en-GB" sz="2000" dirty="0"/>
          </a:p>
        </p:txBody>
      </p:sp>
      <p:sp>
        <p:nvSpPr>
          <p:cNvPr id="2" name="Title 1"/>
          <p:cNvSpPr>
            <a:spLocks noGrp="1"/>
          </p:cNvSpPr>
          <p:nvPr>
            <p:ph type="title"/>
          </p:nvPr>
        </p:nvSpPr>
        <p:spPr/>
        <p:txBody>
          <a:bodyPr>
            <a:normAutofit fontScale="90000"/>
          </a:bodyPr>
          <a:lstStyle/>
          <a:p>
            <a:pPr algn="ctr"/>
            <a:r>
              <a:rPr lang="en-GB" i="1" dirty="0" smtClean="0"/>
              <a:t>Yeah</a:t>
            </a:r>
            <a:r>
              <a:rPr lang="en-GB" dirty="0" smtClean="0"/>
              <a:t>.  Complex but not complicated.</a:t>
            </a:r>
            <a:endParaRPr lang="en-GB" dirty="0"/>
          </a:p>
        </p:txBody>
      </p:sp>
      <p:sp>
        <p:nvSpPr>
          <p:cNvPr id="3" name="Content Placeholder 2"/>
          <p:cNvSpPr>
            <a:spLocks noGrp="1"/>
          </p:cNvSpPr>
          <p:nvPr>
            <p:ph idx="1"/>
          </p:nvPr>
        </p:nvSpPr>
        <p:spPr>
          <a:xfrm>
            <a:off x="628650" y="1825625"/>
            <a:ext cx="3733286" cy="4351338"/>
          </a:xfrm>
        </p:spPr>
        <p:txBody>
          <a:bodyPr>
            <a:normAutofit fontScale="92500" lnSpcReduction="10000"/>
          </a:bodyPr>
          <a:lstStyle/>
          <a:p>
            <a:pPr marL="0" indent="0">
              <a:buNone/>
            </a:pPr>
            <a:r>
              <a:rPr lang="en-US" sz="2000" b="1" dirty="0"/>
              <a:t>Extract </a:t>
            </a:r>
            <a:r>
              <a:rPr lang="en-US" sz="2000" b="1" dirty="0" smtClean="0"/>
              <a:t>Business*</a:t>
            </a:r>
            <a:endParaRPr lang="en-GB" sz="2000" b="1" dirty="0"/>
          </a:p>
          <a:p>
            <a:pPr marL="457200" lvl="0" indent="-457200">
              <a:buFont typeface="+mj-lt"/>
              <a:buAutoNum type="arabicPeriod"/>
            </a:pPr>
            <a:r>
              <a:rPr lang="en-US" sz="2000" dirty="0" smtClean="0"/>
              <a:t>S4  	</a:t>
            </a:r>
            <a:r>
              <a:rPr lang="en-US" sz="2000" u="sng" dirty="0" smtClean="0"/>
              <a:t>the</a:t>
            </a:r>
            <a:r>
              <a:rPr lang="en-US" sz="2000" dirty="0" smtClean="0"/>
              <a:t> </a:t>
            </a:r>
            <a:r>
              <a:rPr lang="en-US" sz="2000" dirty="0" err="1"/>
              <a:t>the</a:t>
            </a:r>
            <a:r>
              <a:rPr lang="en-US" sz="2000" dirty="0"/>
              <a:t> </a:t>
            </a:r>
            <a:r>
              <a:rPr lang="en-US" sz="2000" dirty="0" err="1"/>
              <a:t>the</a:t>
            </a:r>
            <a:r>
              <a:rPr lang="en-US" sz="2000" dirty="0"/>
              <a:t> loans are going to be paid automatically right?</a:t>
            </a:r>
            <a:endParaRPr lang="en-GB" sz="2000" dirty="0"/>
          </a:p>
          <a:p>
            <a:pPr marL="457200" lvl="0" indent="-457200">
              <a:buFont typeface="+mj-lt"/>
              <a:buAutoNum type="arabicPeriod"/>
            </a:pPr>
            <a:r>
              <a:rPr lang="en-US" sz="2000" dirty="0" smtClean="0"/>
              <a:t>S3  	[</a:t>
            </a:r>
            <a:r>
              <a:rPr lang="en-US" sz="2000" u="sng" dirty="0"/>
              <a:t>yeah]</a:t>
            </a:r>
            <a:endParaRPr lang="en-GB" sz="2000" dirty="0"/>
          </a:p>
          <a:p>
            <a:pPr marL="457200" lvl="0" indent="-457200">
              <a:buFont typeface="+mj-lt"/>
              <a:buAutoNum type="arabicPeriod"/>
            </a:pPr>
            <a:r>
              <a:rPr lang="en-US" sz="2000" dirty="0" smtClean="0"/>
              <a:t>S1  	[</a:t>
            </a:r>
            <a:r>
              <a:rPr lang="en-US" sz="2000" u="sng" dirty="0"/>
              <a:t>yeah]</a:t>
            </a:r>
            <a:r>
              <a:rPr lang="en-US" sz="2000" dirty="0"/>
              <a:t> cos it says that the start of this quarter’s sixty-six and it’s uh [twenty over next </a:t>
            </a:r>
            <a:r>
              <a:rPr lang="en-US" sz="2000" dirty="0" smtClean="0"/>
              <a:t>           	  before </a:t>
            </a:r>
            <a:r>
              <a:rPr lang="en-US" sz="2000" dirty="0"/>
              <a:t>it’s] forty-six </a:t>
            </a:r>
            <a:endParaRPr lang="en-GB" sz="2000" dirty="0"/>
          </a:p>
          <a:p>
            <a:pPr marL="457200" lvl="0" indent="-457200">
              <a:buFont typeface="+mj-lt"/>
              <a:buAutoNum type="arabicPeriod"/>
            </a:pPr>
            <a:r>
              <a:rPr lang="en-US" sz="2000" dirty="0" smtClean="0"/>
              <a:t>S4 	[</a:t>
            </a:r>
            <a:r>
              <a:rPr lang="en-US" sz="2000" u="sng" dirty="0"/>
              <a:t>what</a:t>
            </a:r>
            <a:r>
              <a:rPr lang="en-US" sz="2000" dirty="0"/>
              <a:t> about the assembly times]</a:t>
            </a:r>
            <a:endParaRPr lang="en-GB" sz="2000" dirty="0"/>
          </a:p>
          <a:p>
            <a:pPr marL="457200" lvl="0" indent="-457200">
              <a:buFont typeface="+mj-lt"/>
              <a:buAutoNum type="arabicPeriod"/>
            </a:pPr>
            <a:r>
              <a:rPr lang="en-US" sz="2000" dirty="0" smtClean="0"/>
              <a:t>S5 	</a:t>
            </a:r>
            <a:r>
              <a:rPr lang="en-US" sz="2000" u="sng" dirty="0" smtClean="0"/>
              <a:t>yeah</a:t>
            </a:r>
            <a:endParaRPr lang="en-GB" sz="2000" dirty="0"/>
          </a:p>
          <a:p>
            <a:pPr marL="457200" lvl="0" indent="-457200">
              <a:buFont typeface="+mj-lt"/>
              <a:buAutoNum type="arabicPeriod"/>
            </a:pPr>
            <a:r>
              <a:rPr lang="en-US" sz="2000" dirty="0" smtClean="0"/>
              <a:t>S1 	</a:t>
            </a:r>
            <a:r>
              <a:rPr lang="en-US" sz="2000" u="sng" dirty="0" smtClean="0"/>
              <a:t>although</a:t>
            </a:r>
            <a:r>
              <a:rPr lang="en-US" sz="2000" dirty="0" smtClean="0"/>
              <a:t> </a:t>
            </a:r>
            <a:r>
              <a:rPr lang="en-US" sz="2000" dirty="0"/>
              <a:t>that does mean this time after work they might go on strike</a:t>
            </a:r>
            <a:endParaRPr lang="en-GB" sz="2000" dirty="0"/>
          </a:p>
          <a:p>
            <a:endParaRPr lang="en-GB" sz="2000" dirty="0"/>
          </a:p>
        </p:txBody>
      </p:sp>
      <p:sp>
        <p:nvSpPr>
          <p:cNvPr id="4" name="TextBox 3"/>
          <p:cNvSpPr txBox="1"/>
          <p:nvPr/>
        </p:nvSpPr>
        <p:spPr>
          <a:xfrm>
            <a:off x="6565249" y="5937418"/>
            <a:ext cx="2600135" cy="954107"/>
          </a:xfrm>
          <a:prstGeom prst="rect">
            <a:avLst/>
          </a:prstGeom>
          <a:noFill/>
        </p:spPr>
        <p:txBody>
          <a:bodyPr wrap="none" rtlCol="0">
            <a:spAutoFit/>
          </a:bodyPr>
          <a:lstStyle/>
          <a:p>
            <a:r>
              <a:rPr lang="en-GB" sz="1400" dirty="0" smtClean="0"/>
              <a:t>* Taken from Business Category, </a:t>
            </a:r>
          </a:p>
          <a:p>
            <a:r>
              <a:rPr lang="en-GB" sz="1400" dirty="0" smtClean="0"/>
              <a:t>peer to peer, L1 and L2 speakers</a:t>
            </a:r>
          </a:p>
          <a:p>
            <a:r>
              <a:rPr lang="en-GB" sz="1400" dirty="0" smtClean="0"/>
              <a:t>**</a:t>
            </a:r>
            <a:r>
              <a:rPr lang="en-GB" sz="1400" dirty="0"/>
              <a:t>L2 Learner Classroom category</a:t>
            </a:r>
          </a:p>
          <a:p>
            <a:endParaRPr lang="en-GB" sz="1400" dirty="0"/>
          </a:p>
        </p:txBody>
      </p:sp>
    </p:spTree>
    <p:extLst>
      <p:ext uri="{BB962C8B-B14F-4D97-AF65-F5344CB8AC3E}">
        <p14:creationId xmlns:p14="http://schemas.microsoft.com/office/powerpoint/2010/main" val="41932850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idx="4294967295"/>
          </p:nvPr>
        </p:nvSpPr>
        <p:spPr/>
        <p:txBody>
          <a:bodyPr/>
          <a:lstStyle/>
          <a:p>
            <a:pPr marL="0" indent="0" eaLnBrk="1" hangingPunct="1"/>
            <a:r>
              <a:rPr lang="en-US" altLang="en-US" dirty="0"/>
              <a:t>TI </a:t>
            </a:r>
            <a:r>
              <a:rPr lang="zh-CN" altLang="en-US" dirty="0"/>
              <a:t>status</a:t>
            </a:r>
            <a:r>
              <a:rPr lang="en-US" altLang="en-US" dirty="0"/>
              <a:t> VS. F</a:t>
            </a:r>
            <a:r>
              <a:rPr lang="en-US" altLang="en-US" dirty="0" smtClean="0"/>
              <a:t>unction</a:t>
            </a:r>
            <a:endParaRPr lang="en-US" altLang="en-US" dirty="0"/>
          </a:p>
        </p:txBody>
      </p:sp>
      <p:sp>
        <p:nvSpPr>
          <p:cNvPr id="11267" name="Content Placeholder 2"/>
          <p:cNvSpPr>
            <a:spLocks noGrp="1" noChangeArrowheads="1"/>
          </p:cNvSpPr>
          <p:nvPr>
            <p:ph idx="4294967295"/>
          </p:nvPr>
        </p:nvSpPr>
        <p:spPr>
          <a:xfrm>
            <a:off x="628650" y="1690688"/>
            <a:ext cx="3265885" cy="4351337"/>
          </a:xfrm>
        </p:spPr>
        <p:txBody>
          <a:bodyPr/>
          <a:lstStyle/>
          <a:p>
            <a:pPr marL="0" indent="0" eaLnBrk="1" hangingPunct="1">
              <a:lnSpc>
                <a:spcPct val="100000"/>
              </a:lnSpc>
              <a:buFont typeface="Arial" panose="020B0604020202020204" pitchFamily="34" charset="0"/>
              <a:buNone/>
            </a:pPr>
            <a:r>
              <a:rPr lang="en-US" altLang="zh-CN" sz="2000">
                <a:solidFill>
                  <a:srgbClr val="FF0000"/>
                </a:solidFill>
              </a:rPr>
              <a:t>"</a:t>
            </a:r>
            <a:r>
              <a:rPr lang="en-US" altLang="zh-CN" sz="2000" b="1">
                <a:solidFill>
                  <a:srgbClr val="FF0000"/>
                </a:solidFill>
              </a:rPr>
              <a:t>Stance clusters</a:t>
            </a:r>
            <a:r>
              <a:rPr lang="en-US" altLang="zh-CN" sz="2000">
                <a:solidFill>
                  <a:srgbClr val="FF0000"/>
                </a:solidFill>
              </a:rPr>
              <a:t>"</a:t>
            </a:r>
            <a:r>
              <a:rPr lang="en-US" altLang="zh-CN" sz="2000"/>
              <a:t> in student-student small group talk </a:t>
            </a:r>
          </a:p>
          <a:p>
            <a:pPr marL="0" indent="0" eaLnBrk="1" hangingPunct="1">
              <a:lnSpc>
                <a:spcPct val="100000"/>
              </a:lnSpc>
            </a:pPr>
            <a:r>
              <a:rPr lang="en-US" altLang="zh-CN" sz="2000" b="1"/>
              <a:t>epistemic stance: </a:t>
            </a:r>
            <a:r>
              <a:rPr lang="en-US" altLang="zh-CN" sz="2000" i="1"/>
              <a:t>"I (don't) know/think*</a:t>
            </a:r>
          </a:p>
          <a:p>
            <a:pPr marL="0" indent="0" eaLnBrk="1" hangingPunct="1">
              <a:lnSpc>
                <a:spcPct val="100000"/>
              </a:lnSpc>
            </a:pPr>
            <a:r>
              <a:rPr lang="en-US" altLang="zh-CN" sz="2000" b="1"/>
              <a:t>attitudinal/modality stance:</a:t>
            </a:r>
            <a:r>
              <a:rPr lang="en-US" altLang="zh-CN" sz="2000" i="1"/>
              <a:t> "maybe we should/need to", “ (so) shall we (just)“ </a:t>
            </a:r>
            <a:r>
              <a:rPr lang="en-US" altLang="zh-CN" sz="2000"/>
              <a:t>(obligation);</a:t>
            </a:r>
          </a:p>
          <a:p>
            <a:pPr marL="0" indent="0" eaLnBrk="1" hangingPunct="1">
              <a:lnSpc>
                <a:spcPct val="100000"/>
              </a:lnSpc>
              <a:buFont typeface="Arial" panose="020B0604020202020204" pitchFamily="34" charset="0"/>
              <a:buNone/>
            </a:pPr>
            <a:r>
              <a:rPr lang="en-US" altLang="zh-CN" sz="2000"/>
              <a:t>  </a:t>
            </a:r>
            <a:r>
              <a:rPr lang="en-US" altLang="zh-CN" sz="2000" i="1"/>
              <a:t>  "do you wanna" </a:t>
            </a:r>
            <a:r>
              <a:rPr lang="en-US" altLang="zh-CN" sz="2000"/>
              <a:t>(desire); </a:t>
            </a:r>
          </a:p>
          <a:p>
            <a:pPr marL="0" indent="0" eaLnBrk="1" hangingPunct="1">
              <a:lnSpc>
                <a:spcPct val="100000"/>
              </a:lnSpc>
              <a:buFont typeface="Arial" panose="020B0604020202020204" pitchFamily="34" charset="0"/>
              <a:buNone/>
            </a:pPr>
            <a:r>
              <a:rPr lang="en-US" altLang="zh-CN" sz="2000"/>
              <a:t>    </a:t>
            </a:r>
            <a:r>
              <a:rPr lang="en-US" altLang="zh-CN" sz="2000" i="1"/>
              <a:t>"I'm going to", "are we gonna"</a:t>
            </a:r>
            <a:r>
              <a:rPr lang="en-US" altLang="zh-CN" sz="2000"/>
              <a:t> (intention).</a:t>
            </a:r>
          </a:p>
          <a:p>
            <a:pPr marL="0" indent="0" eaLnBrk="1" hangingPunct="1">
              <a:buFont typeface="Arial" panose="020B0604020202020204" pitchFamily="34" charset="0"/>
              <a:buNone/>
            </a:pPr>
            <a:endParaRPr lang="en-US" altLang="zh-CN" sz="2000"/>
          </a:p>
        </p:txBody>
      </p:sp>
      <p:sp>
        <p:nvSpPr>
          <p:cNvPr id="11268" name="Text Box 4"/>
          <p:cNvSpPr>
            <a:spLocks noChangeArrowheads="1"/>
          </p:cNvSpPr>
          <p:nvPr/>
        </p:nvSpPr>
        <p:spPr bwMode="auto">
          <a:xfrm>
            <a:off x="4764882" y="1690689"/>
            <a:ext cx="3393281" cy="3990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Char char="•"/>
              <a:defRPr sz="2800">
                <a:solidFill>
                  <a:schemeClr val="tx1"/>
                </a:solidFill>
                <a:latin typeface="Calibri" panose="020F0502020204030204" pitchFamily="34" charset="0"/>
                <a:ea typeface="SimSun"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SimSun"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SimSun"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9pPr>
          </a:lstStyle>
          <a:p>
            <a:pPr eaLnBrk="1" hangingPunct="1">
              <a:lnSpc>
                <a:spcPct val="100000"/>
              </a:lnSpc>
              <a:buFont typeface="Arial" panose="020B0604020202020204" pitchFamily="34" charset="0"/>
              <a:buNone/>
            </a:pPr>
            <a:r>
              <a:rPr lang="zh-CN" altLang="en-US" sz="2000">
                <a:solidFill>
                  <a:srgbClr val="FF0000"/>
                </a:solidFill>
              </a:rPr>
              <a:t>“</a:t>
            </a:r>
            <a:r>
              <a:rPr lang="zh-CN" altLang="en-US" sz="2000" b="1">
                <a:solidFill>
                  <a:srgbClr val="FF0000"/>
                </a:solidFill>
              </a:rPr>
              <a:t>Referential clusters"</a:t>
            </a:r>
            <a:r>
              <a:rPr lang="zh-CN" altLang="en-US" sz="2000"/>
              <a:t> </a:t>
            </a:r>
            <a:r>
              <a:rPr lang="en-US" altLang="en-US" sz="2000"/>
              <a:t>in </a:t>
            </a:r>
            <a:r>
              <a:rPr lang="zh-CN" altLang="en-US" sz="2000"/>
              <a:t>teacher/tutor</a:t>
            </a:r>
            <a:r>
              <a:rPr lang="en-US" altLang="en-US" sz="2000"/>
              <a:t>-involved </a:t>
            </a:r>
            <a:r>
              <a:rPr lang="zh-CN" altLang="en-US" sz="2000"/>
              <a:t>small group talk </a:t>
            </a:r>
            <a:endParaRPr lang="en-US" altLang="en-US" sz="2000"/>
          </a:p>
          <a:p>
            <a:pPr eaLnBrk="1" hangingPunct="1">
              <a:lnSpc>
                <a:spcPct val="100000"/>
              </a:lnSpc>
              <a:buFont typeface="Arial" panose="020B0604020202020204" pitchFamily="34" charset="0"/>
              <a:buNone/>
            </a:pPr>
            <a:endParaRPr lang="en-US" altLang="en-US" sz="2000"/>
          </a:p>
          <a:p>
            <a:pPr eaLnBrk="1" hangingPunct="1">
              <a:lnSpc>
                <a:spcPct val="100000"/>
              </a:lnSpc>
              <a:buFont typeface="Arial" panose="020B0604020202020204" pitchFamily="34" charset="0"/>
              <a:buNone/>
            </a:pPr>
            <a:r>
              <a:rPr lang="en-US" altLang="en-US" sz="2000" b="1"/>
              <a:t>• </a:t>
            </a:r>
            <a:r>
              <a:rPr lang="zh-CN" altLang="en-US" sz="2000" b="1"/>
              <a:t>identification/focus: </a:t>
            </a:r>
            <a:r>
              <a:rPr lang="zh-CN" altLang="en-US" sz="2000" i="1"/>
              <a:t>"one of the (things)"; </a:t>
            </a:r>
            <a:endParaRPr lang="zh-CN" altLang="en-US" sz="2000"/>
          </a:p>
          <a:p>
            <a:pPr eaLnBrk="1" hangingPunct="1">
              <a:lnSpc>
                <a:spcPct val="100000"/>
              </a:lnSpc>
              <a:buFont typeface="Arial" panose="020B0604020202020204" pitchFamily="34" charset="0"/>
              <a:buNone/>
            </a:pPr>
            <a:r>
              <a:rPr lang="en-US" altLang="en-US" sz="2000" b="1"/>
              <a:t>•</a:t>
            </a:r>
            <a:r>
              <a:rPr lang="zh-CN" altLang="en-US" sz="2000"/>
              <a:t> </a:t>
            </a:r>
            <a:r>
              <a:rPr lang="zh-CN" altLang="en-US" sz="2000" b="1"/>
              <a:t>specification of attributes: </a:t>
            </a:r>
            <a:r>
              <a:rPr lang="zh-CN" altLang="en-US" sz="2000" i="1"/>
              <a:t>"the ability/to be able to" </a:t>
            </a:r>
            <a:r>
              <a:rPr lang="zh-CN" altLang="en-US" sz="2000"/>
              <a:t>(intangible framing); </a:t>
            </a:r>
            <a:endParaRPr lang="en-US" altLang="en-US" sz="2000"/>
          </a:p>
          <a:p>
            <a:pPr eaLnBrk="1" hangingPunct="1">
              <a:lnSpc>
                <a:spcPct val="100000"/>
              </a:lnSpc>
              <a:buFont typeface="Arial" panose="020B0604020202020204" pitchFamily="34" charset="0"/>
              <a:buNone/>
            </a:pPr>
            <a:r>
              <a:rPr lang="en-US" altLang="en-US" sz="2000" b="1"/>
              <a:t>•</a:t>
            </a:r>
            <a:r>
              <a:rPr lang="zh-CN" altLang="en-US" sz="2000" b="1"/>
              <a:t> time/place/text reference:</a:t>
            </a:r>
            <a:r>
              <a:rPr lang="zh-CN" altLang="en-US" sz="2000"/>
              <a:t> </a:t>
            </a:r>
            <a:r>
              <a:rPr lang="zh-CN" altLang="en-US" sz="2000" i="1"/>
              <a:t>"in this case".</a:t>
            </a:r>
            <a:endParaRPr lang="zh-CN" altLang="en-US" sz="2000"/>
          </a:p>
        </p:txBody>
      </p:sp>
      <p:sp>
        <p:nvSpPr>
          <p:cNvPr id="11269" name="Text Box 5"/>
          <p:cNvSpPr>
            <a:spLocks noChangeArrowheads="1"/>
          </p:cNvSpPr>
          <p:nvPr/>
        </p:nvSpPr>
        <p:spPr bwMode="auto">
          <a:xfrm>
            <a:off x="528638" y="5670551"/>
            <a:ext cx="346471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Char char="•"/>
              <a:defRPr sz="2800">
                <a:solidFill>
                  <a:schemeClr val="tx1"/>
                </a:solidFill>
                <a:latin typeface="Calibri" panose="020F0502020204030204" pitchFamily="34" charset="0"/>
                <a:ea typeface="SimSun"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SimSun"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SimSun"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9pPr>
          </a:lstStyle>
          <a:p>
            <a:pPr eaLnBrk="1" hangingPunct="1">
              <a:lnSpc>
                <a:spcPct val="100000"/>
              </a:lnSpc>
              <a:buFont typeface="Arial" panose="020B0604020202020204" pitchFamily="34" charset="0"/>
              <a:buNone/>
            </a:pPr>
            <a:r>
              <a:rPr lang="zh-CN" altLang="en-US" sz="1800" b="1">
                <a:solidFill>
                  <a:srgbClr val="FF0000"/>
                </a:solidFill>
                <a:latin typeface="Arial" panose="020B0604020202020204" pitchFamily="34" charset="0"/>
                <a:sym typeface="Arial" panose="020B0604020202020204" pitchFamily="34" charset="0"/>
              </a:rPr>
              <a:t>more competitive -- more interactive </a:t>
            </a:r>
            <a:endParaRPr lang="en-US" altLang="en-US" sz="1800">
              <a:latin typeface="Arial" panose="020B0604020202020204" pitchFamily="34" charset="0"/>
            </a:endParaRPr>
          </a:p>
        </p:txBody>
      </p:sp>
      <p:sp>
        <p:nvSpPr>
          <p:cNvPr id="11270" name="Text Box 7"/>
          <p:cNvSpPr>
            <a:spLocks noChangeArrowheads="1"/>
          </p:cNvSpPr>
          <p:nvPr/>
        </p:nvSpPr>
        <p:spPr bwMode="auto">
          <a:xfrm>
            <a:off x="4711304" y="5665788"/>
            <a:ext cx="344685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Char char="•"/>
              <a:defRPr sz="2800">
                <a:solidFill>
                  <a:schemeClr val="tx1"/>
                </a:solidFill>
                <a:latin typeface="Calibri" panose="020F0502020204030204" pitchFamily="34" charset="0"/>
                <a:ea typeface="SimSun" panose="02010600030101010101" pitchFamily="2" charset="-122"/>
                <a:sym typeface="Calibri" panose="020F0502020204030204" pitchFamily="34" charset="0"/>
              </a:defRPr>
            </a:lvl1pPr>
            <a:lvl2pPr marL="742950" indent="-285750">
              <a:lnSpc>
                <a:spcPct val="90000"/>
              </a:lnSpc>
              <a:spcBef>
                <a:spcPts val="500"/>
              </a:spcBef>
              <a:buChar char="•"/>
              <a:defRPr sz="2400">
                <a:solidFill>
                  <a:schemeClr val="tx1"/>
                </a:solidFill>
                <a:latin typeface="Calibri" panose="020F0502020204030204" pitchFamily="34" charset="0"/>
                <a:ea typeface="SimSun" panose="02010600030101010101" pitchFamily="2" charset="-122"/>
                <a:sym typeface="Calibri" panose="020F0502020204030204" pitchFamily="34" charset="0"/>
              </a:defRPr>
            </a:lvl2pPr>
            <a:lvl3pPr marL="1143000" indent="-228600">
              <a:lnSpc>
                <a:spcPct val="90000"/>
              </a:lnSpc>
              <a:spcBef>
                <a:spcPts val="500"/>
              </a:spcBef>
              <a:buChar char="•"/>
              <a:defRPr sz="2000">
                <a:solidFill>
                  <a:schemeClr val="tx1"/>
                </a:solidFill>
                <a:latin typeface="Calibri" panose="020F0502020204030204" pitchFamily="34" charset="0"/>
                <a:ea typeface="SimSun" panose="02010600030101010101" pitchFamily="2" charset="-122"/>
                <a:sym typeface="Calibri" panose="020F0502020204030204" pitchFamily="34" charset="0"/>
              </a:defRPr>
            </a:lvl3pPr>
            <a:lvl4pPr marL="1600200" indent="-228600">
              <a:lnSpc>
                <a:spcPct val="90000"/>
              </a:lnSpc>
              <a:spcBef>
                <a:spcPts val="500"/>
              </a:spcBef>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4pPr>
            <a:lvl5pPr marL="2057400" indent="-228600">
              <a:lnSpc>
                <a:spcPct val="90000"/>
              </a:lnSpc>
              <a:spcBef>
                <a:spcPts val="500"/>
              </a:spcBef>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SimSun" panose="02010600030101010101" pitchFamily="2" charset="-122"/>
                <a:sym typeface="Calibri" panose="020F0502020204030204" pitchFamily="34" charset="0"/>
              </a:defRPr>
            </a:lvl9pPr>
          </a:lstStyle>
          <a:p>
            <a:pPr eaLnBrk="1" hangingPunct="1">
              <a:lnSpc>
                <a:spcPct val="100000"/>
              </a:lnSpc>
              <a:buFont typeface="Arial" panose="020B0604020202020204" pitchFamily="34" charset="0"/>
              <a:buNone/>
            </a:pPr>
            <a:r>
              <a:rPr lang="zh-CN" altLang="en-US" sz="1800" b="1">
                <a:solidFill>
                  <a:srgbClr val="FF0000"/>
                </a:solidFill>
                <a:latin typeface="Arial" panose="020B0604020202020204" pitchFamily="34" charset="0"/>
                <a:sym typeface="Arial" panose="020B0604020202020204" pitchFamily="34" charset="0"/>
              </a:rPr>
              <a:t>more assertive -- more </a:t>
            </a:r>
            <a:r>
              <a:rPr lang="en-US" altLang="en-US" sz="1800" b="1">
                <a:solidFill>
                  <a:srgbClr val="FF0000"/>
                </a:solidFill>
                <a:latin typeface="Arial" panose="020B0604020202020204" pitchFamily="34" charset="0"/>
                <a:sym typeface="Arial" panose="020B0604020202020204" pitchFamily="34" charset="0"/>
              </a:rPr>
              <a:t>routinized </a:t>
            </a:r>
            <a:r>
              <a:rPr lang="zh-CN" altLang="en-US" sz="1800" b="1">
                <a:solidFill>
                  <a:srgbClr val="FF0000"/>
                </a:solidFill>
                <a:latin typeface="Arial" panose="020B0604020202020204" pitchFamily="34" charset="0"/>
                <a:sym typeface="Arial" panose="020B0604020202020204" pitchFamily="34" charset="0"/>
              </a:rPr>
              <a:t> </a:t>
            </a:r>
          </a:p>
        </p:txBody>
      </p:sp>
    </p:spTree>
    <p:extLst>
      <p:ext uri="{BB962C8B-B14F-4D97-AF65-F5344CB8AC3E}">
        <p14:creationId xmlns:p14="http://schemas.microsoft.com/office/powerpoint/2010/main" val="34451979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9"/>
                                        </p:tgtEl>
                                        <p:attrNameLst>
                                          <p:attrName>style.visibility</p:attrName>
                                        </p:attrNameLst>
                                      </p:cBhvr>
                                      <p:to>
                                        <p:strVal val="visible"/>
                                      </p:to>
                                    </p:set>
                                    <p:anim calcmode="lin" valueType="num">
                                      <p:cBhvr>
                                        <p:cTn id="7" dur="500" fill="hold"/>
                                        <p:tgtEl>
                                          <p:spTgt spid="11269"/>
                                        </p:tgtEl>
                                        <p:attrNameLst>
                                          <p:attrName>ppt_x</p:attrName>
                                        </p:attrNameLst>
                                      </p:cBhvr>
                                      <p:tavLst>
                                        <p:tav tm="0">
                                          <p:val>
                                            <p:strVal val="#ppt_x"/>
                                          </p:val>
                                        </p:tav>
                                        <p:tav tm="100000">
                                          <p:val>
                                            <p:strVal val="#ppt_x"/>
                                          </p:val>
                                        </p:tav>
                                      </p:tavLst>
                                    </p:anim>
                                    <p:anim calcmode="lin" valueType="num">
                                      <p:cBhvr>
                                        <p:cTn id="8" dur="500" fill="hold"/>
                                        <p:tgtEl>
                                          <p:spTgt spid="1126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270">
                                            <p:txEl>
                                              <p:pRg st="0" end="0"/>
                                            </p:txEl>
                                          </p:spTgt>
                                        </p:tgtEl>
                                        <p:attrNameLst>
                                          <p:attrName>style.visibility</p:attrName>
                                        </p:attrNameLst>
                                      </p:cBhvr>
                                      <p:to>
                                        <p:strVal val="visible"/>
                                      </p:to>
                                    </p:set>
                                    <p:anim calcmode="lin" valueType="num">
                                      <p:cBhvr>
                                        <p:cTn id="13" dur="500" fill="hold"/>
                                        <p:tgtEl>
                                          <p:spTgt spid="11270">
                                            <p:txEl>
                                              <p:pRg st="0" end="0"/>
                                            </p:txEl>
                                          </p:spTgt>
                                        </p:tgtEl>
                                        <p:attrNameLst>
                                          <p:attrName>ppt_x</p:attrName>
                                        </p:attrNameLst>
                                      </p:cBhvr>
                                      <p:tavLst>
                                        <p:tav tm="0">
                                          <p:val>
                                            <p:strVal val="#ppt_x"/>
                                          </p:val>
                                        </p:tav>
                                        <p:tav tm="100000">
                                          <p:val>
                                            <p:strVal val="#ppt_x"/>
                                          </p:val>
                                        </p:tav>
                                      </p:tavLst>
                                    </p:anim>
                                    <p:anim calcmode="lin" valueType="num">
                                      <p:cBhvr>
                                        <p:cTn id="14" dur="500" fill="hold"/>
                                        <p:tgtEl>
                                          <p:spTgt spid="1127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ldLvl="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noChangeArrowheads="1"/>
          </p:cNvSpPr>
          <p:nvPr>
            <p:ph type="title" idx="4294967295"/>
          </p:nvPr>
        </p:nvSpPr>
        <p:spPr/>
        <p:txBody>
          <a:bodyPr>
            <a:normAutofit fontScale="90000"/>
          </a:bodyPr>
          <a:lstStyle/>
          <a:p>
            <a:pPr marL="0" indent="0" eaLnBrk="1" hangingPunct="1"/>
            <a:r>
              <a:rPr lang="zh-CN" altLang="en-US" b="1" dirty="0"/>
              <a:t>T</a:t>
            </a:r>
            <a:r>
              <a:rPr lang="en-US" altLang="en-US" b="1" dirty="0"/>
              <a:t>urn-initial lexis: from single words to clusters</a:t>
            </a:r>
          </a:p>
        </p:txBody>
      </p:sp>
      <p:sp>
        <p:nvSpPr>
          <p:cNvPr id="12291" name="Content Placeholder 2"/>
          <p:cNvSpPr>
            <a:spLocks noGrp="1" noChangeArrowheads="1"/>
          </p:cNvSpPr>
          <p:nvPr>
            <p:ph idx="4294967295"/>
          </p:nvPr>
        </p:nvSpPr>
        <p:spPr>
          <a:xfrm>
            <a:off x="572691" y="1412776"/>
            <a:ext cx="7886700" cy="5162651"/>
          </a:xfrm>
        </p:spPr>
        <p:txBody>
          <a:bodyPr>
            <a:normAutofit fontScale="92500" lnSpcReduction="10000"/>
          </a:bodyPr>
          <a:lstStyle/>
          <a:p>
            <a:pPr eaLnBrk="1" hangingPunct="1"/>
            <a:r>
              <a:rPr lang="zh-CN" altLang="en-US" dirty="0" smtClean="0"/>
              <a:t>A </a:t>
            </a:r>
            <a:r>
              <a:rPr lang="zh-CN" altLang="en-US" dirty="0"/>
              <a:t>function-orientated rather that a frequency-based method may be more appropriate to approach turn-initial </a:t>
            </a:r>
            <a:r>
              <a:rPr lang="zh-CN" altLang="en-US" dirty="0" smtClean="0"/>
              <a:t>clusters</a:t>
            </a:r>
            <a:r>
              <a:rPr lang="en-GB" altLang="zh-CN" dirty="0" smtClean="0"/>
              <a:t>.</a:t>
            </a:r>
            <a:endParaRPr lang="zh-CN" altLang="en-US" dirty="0"/>
          </a:p>
          <a:p>
            <a:pPr eaLnBrk="1" hangingPunct="1"/>
            <a:r>
              <a:rPr lang="zh-CN" altLang="en-US" dirty="0"/>
              <a:t>Participants tend to use different clusters to initiate turns when they perform different speaker roles. </a:t>
            </a:r>
            <a:endParaRPr lang="en-GB" altLang="zh-CN" dirty="0" smtClean="0"/>
          </a:p>
          <a:p>
            <a:pPr eaLnBrk="1" hangingPunct="1"/>
            <a:r>
              <a:rPr lang="en-GB" altLang="zh-CN" dirty="0" smtClean="0"/>
              <a:t>Interactional competence is demonstrated by the ability of speakers to tailor their turn initial cluster to their </a:t>
            </a:r>
            <a:r>
              <a:rPr lang="zh-CN" altLang="en-US" dirty="0" smtClean="0"/>
              <a:t>fellow participant</a:t>
            </a:r>
            <a:r>
              <a:rPr lang="en-GB" altLang="zh-CN" dirty="0" smtClean="0"/>
              <a:t>s.</a:t>
            </a:r>
          </a:p>
          <a:p>
            <a:pPr eaLnBrk="1" hangingPunct="1"/>
            <a:r>
              <a:rPr lang="en-GB" altLang="zh-CN" i="1" dirty="0" smtClean="0"/>
              <a:t>Recipient design </a:t>
            </a:r>
            <a:r>
              <a:rPr lang="en-GB" altLang="zh-CN" dirty="0" smtClean="0"/>
              <a:t>can be taught through pragmatics. </a:t>
            </a:r>
            <a:endParaRPr lang="zh-CN" altLang="en-US" dirty="0"/>
          </a:p>
          <a:p>
            <a:pPr eaLnBrk="1" hangingPunct="1"/>
            <a:endParaRPr lang="zh-CN" altLang="en-US" dirty="0"/>
          </a:p>
          <a:p>
            <a:pPr eaLnBrk="1" hangingPunct="1"/>
            <a:endParaRPr lang="en-US" altLang="en-US" dirty="0"/>
          </a:p>
        </p:txBody>
      </p:sp>
    </p:spTree>
    <p:extLst>
      <p:ext uri="{BB962C8B-B14F-4D97-AF65-F5344CB8AC3E}">
        <p14:creationId xmlns:p14="http://schemas.microsoft.com/office/powerpoint/2010/main" val="23846630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ctrTitle"/>
          </p:nvPr>
        </p:nvSpPr>
        <p:spPr>
          <a:xfrm>
            <a:off x="539750" y="1700213"/>
            <a:ext cx="7772400" cy="1008062"/>
          </a:xfrm>
        </p:spPr>
        <p:txBody>
          <a:bodyPr>
            <a:normAutofit fontScale="90000"/>
          </a:bodyPr>
          <a:lstStyle/>
          <a:p>
            <a:r>
              <a:rPr lang="en-GB" altLang="en-US" sz="3200" b="1" dirty="0" smtClean="0"/>
              <a:t/>
            </a:r>
            <a:br>
              <a:rPr lang="en-GB" altLang="en-US" sz="3200" b="1" dirty="0" smtClean="0"/>
            </a:br>
            <a:r>
              <a:rPr lang="en-GB" altLang="en-US" sz="3200" b="1" dirty="0"/>
              <a:t/>
            </a:r>
            <a:br>
              <a:rPr lang="en-GB" altLang="en-US" sz="3200" b="1" dirty="0"/>
            </a:br>
            <a:r>
              <a:rPr lang="en-GB" altLang="en-US" sz="3200" b="1" dirty="0" smtClean="0"/>
              <a:t/>
            </a:r>
            <a:br>
              <a:rPr lang="en-GB" altLang="en-US" sz="3200" b="1" dirty="0" smtClean="0"/>
            </a:br>
            <a:r>
              <a:rPr lang="en-GB" altLang="en-US" sz="3600" b="1" dirty="0" smtClean="0"/>
              <a:t>Applying corpus linguistics and conversation analysis in the investigation of small group teaching in higher education</a:t>
            </a:r>
            <a:endParaRPr lang="en-US" altLang="en-US" sz="3600" b="1" dirty="0" smtClean="0"/>
          </a:p>
        </p:txBody>
      </p:sp>
      <p:sp>
        <p:nvSpPr>
          <p:cNvPr id="4099" name="Rectangle 3"/>
          <p:cNvSpPr>
            <a:spLocks noGrp="1"/>
          </p:cNvSpPr>
          <p:nvPr>
            <p:ph type="subTitle" idx="1"/>
          </p:nvPr>
        </p:nvSpPr>
        <p:spPr>
          <a:xfrm>
            <a:off x="323850" y="3886200"/>
            <a:ext cx="8712200" cy="1752600"/>
          </a:xfrm>
        </p:spPr>
        <p:txBody>
          <a:bodyPr/>
          <a:lstStyle/>
          <a:p>
            <a:endParaRPr lang="en-IE" altLang="en-US" sz="2200" dirty="0" smtClean="0"/>
          </a:p>
          <a:p>
            <a:endParaRPr lang="en-IE" altLang="en-US" sz="2200" dirty="0"/>
          </a:p>
          <a:p>
            <a:r>
              <a:rPr lang="en-IE" altLang="en-US" sz="2200" dirty="0" smtClean="0"/>
              <a:t>Steve Walsh, Newcastle University, UK</a:t>
            </a:r>
            <a:endParaRPr lang="en-US" altLang="en-US" sz="2200"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482540732"/>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body" idx="1"/>
          </p:nvPr>
        </p:nvSpPr>
        <p:spPr>
          <a:xfrm>
            <a:off x="395288" y="836613"/>
            <a:ext cx="8229600" cy="5616575"/>
          </a:xfrm>
          <a:solidFill>
            <a:schemeClr val="bg1"/>
          </a:solidFill>
        </p:spPr>
        <p:txBody>
          <a:bodyPr>
            <a:normAutofit lnSpcReduction="10000"/>
          </a:bodyPr>
          <a:lstStyle/>
          <a:p>
            <a:pPr>
              <a:buFont typeface="Wingdings 2" pitchFamily="18" charset="2"/>
              <a:buNone/>
            </a:pPr>
            <a:r>
              <a:rPr lang="en-GB" altLang="en-US" sz="1800" dirty="0" smtClean="0">
                <a:cs typeface="Arial" charset="0"/>
              </a:rPr>
              <a:t>S3: we’re filming a scene at the moment we’re editing and it’s crazy </a:t>
            </a:r>
          </a:p>
          <a:p>
            <a:pPr>
              <a:buFont typeface="Wingdings 2" pitchFamily="18" charset="2"/>
              <a:buNone/>
            </a:pPr>
            <a:r>
              <a:rPr lang="en-GB" altLang="en-US" sz="1800" dirty="0" smtClean="0">
                <a:cs typeface="Arial" charset="0"/>
              </a:rPr>
              <a:t>T:   yeah </a:t>
            </a:r>
            <a:r>
              <a:rPr lang="en-GB" altLang="en-US" sz="2000" b="1" dirty="0" smtClean="0">
                <a:cs typeface="Arial" charset="0"/>
              </a:rPr>
              <a:t>you see</a:t>
            </a:r>
            <a:r>
              <a:rPr lang="en-GB" altLang="en-US" sz="1800" dirty="0" smtClean="0">
                <a:cs typeface="Arial" charset="0"/>
              </a:rPr>
              <a:t> it is crazy isn’t it (.) this week now is going to be unbelievable</a:t>
            </a:r>
          </a:p>
          <a:p>
            <a:pPr>
              <a:buFont typeface="Wingdings 2" pitchFamily="18" charset="2"/>
              <a:buNone/>
            </a:pPr>
            <a:r>
              <a:rPr lang="en-GB" altLang="en-US" sz="1800" dirty="0" smtClean="0">
                <a:cs typeface="Arial" charset="0"/>
              </a:rPr>
              <a:t>S3: it’s just music and we’re just putting it together </a:t>
            </a:r>
            <a:r>
              <a:rPr lang="en-GB" altLang="en-US" sz="2000" b="1" dirty="0" smtClean="0">
                <a:cs typeface="Arial" charset="0"/>
              </a:rPr>
              <a:t>you see</a:t>
            </a:r>
            <a:r>
              <a:rPr lang="en-GB" altLang="en-US" sz="1800" dirty="0" smtClean="0">
                <a:cs typeface="Arial" charset="0"/>
              </a:rPr>
              <a:t> now (.) </a:t>
            </a:r>
            <a:r>
              <a:rPr lang="en-GB" altLang="en-US" sz="2000" b="1" dirty="0" smtClean="0">
                <a:cs typeface="Arial" charset="0"/>
              </a:rPr>
              <a:t>you know</a:t>
            </a:r>
          </a:p>
          <a:p>
            <a:pPr>
              <a:buFont typeface="Wingdings 2" pitchFamily="18" charset="2"/>
              <a:buNone/>
            </a:pPr>
            <a:r>
              <a:rPr lang="en-GB" altLang="en-US" sz="1800" dirty="0" smtClean="0">
                <a:cs typeface="Arial" charset="0"/>
              </a:rPr>
              <a:t>S?:  (    )</a:t>
            </a:r>
          </a:p>
          <a:p>
            <a:pPr>
              <a:buFont typeface="Wingdings 2" pitchFamily="18" charset="2"/>
              <a:buNone/>
            </a:pPr>
            <a:r>
              <a:rPr lang="en-GB" altLang="en-US" sz="1800" dirty="0" smtClean="0">
                <a:cs typeface="Arial" charset="0"/>
              </a:rPr>
              <a:t>S3      we have so much footage and it’s just like you some people have to accept  that some of it </a:t>
            </a:r>
          </a:p>
          <a:p>
            <a:pPr>
              <a:buFont typeface="Wingdings 2" pitchFamily="18" charset="2"/>
              <a:buNone/>
            </a:pPr>
            <a:r>
              <a:rPr lang="en-GB" altLang="en-US" sz="1800" dirty="0" smtClean="0">
                <a:cs typeface="Arial" charset="0"/>
              </a:rPr>
              <a:t>S?  (    )</a:t>
            </a:r>
          </a:p>
          <a:p>
            <a:pPr>
              <a:buFont typeface="Wingdings 2" pitchFamily="18" charset="2"/>
              <a:buNone/>
            </a:pPr>
            <a:r>
              <a:rPr lang="en-GB" altLang="en-US" sz="1800" dirty="0" smtClean="0">
                <a:cs typeface="Arial" charset="0"/>
              </a:rPr>
              <a:t>T:    yeah well it’s like essays isn’t it (.) I mean you can’t write from the middle </a:t>
            </a:r>
            <a:r>
              <a:rPr lang="en-GB" altLang="en-US" sz="2000" b="1" dirty="0" smtClean="0">
                <a:cs typeface="Arial" charset="0"/>
              </a:rPr>
              <a:t>you know=</a:t>
            </a:r>
            <a:r>
              <a:rPr lang="en-GB" altLang="en-US" sz="1800" b="1" dirty="0" smtClean="0">
                <a:cs typeface="Arial" charset="0"/>
              </a:rPr>
              <a:t> </a:t>
            </a:r>
          </a:p>
          <a:p>
            <a:pPr>
              <a:buFont typeface="Wingdings 2" pitchFamily="18" charset="2"/>
              <a:buNone/>
            </a:pPr>
            <a:r>
              <a:rPr lang="en-GB" altLang="en-US" sz="1800" dirty="0" smtClean="0">
                <a:cs typeface="Arial" charset="0"/>
              </a:rPr>
              <a:t>S4 =that was my idea </a:t>
            </a:r>
            <a:r>
              <a:rPr lang="en-GB" altLang="en-US" sz="2000" b="1" dirty="0" smtClean="0">
                <a:cs typeface="Arial" charset="0"/>
              </a:rPr>
              <a:t>so</a:t>
            </a:r>
            <a:r>
              <a:rPr lang="en-GB" altLang="en-US" sz="1800" dirty="0" smtClean="0">
                <a:cs typeface="Arial" charset="0"/>
              </a:rPr>
              <a:t> we can’t lose that and you’re like going= </a:t>
            </a:r>
          </a:p>
          <a:p>
            <a:pPr>
              <a:buFont typeface="Wingdings 2" pitchFamily="18" charset="2"/>
              <a:buNone/>
            </a:pPr>
            <a:r>
              <a:rPr lang="en-GB" altLang="en-US" sz="1800" dirty="0" smtClean="0">
                <a:cs typeface="Arial" charset="0"/>
              </a:rPr>
              <a:t>T: =who who’s the director? </a:t>
            </a:r>
          </a:p>
          <a:p>
            <a:pPr>
              <a:buFont typeface="Wingdings 2" pitchFamily="18" charset="2"/>
              <a:buNone/>
            </a:pPr>
            <a:r>
              <a:rPr lang="en-GB" altLang="en-US" sz="1800" dirty="0" smtClean="0">
                <a:cs typeface="Arial" charset="0"/>
              </a:rPr>
              <a:t>S3 I wish I was the director</a:t>
            </a:r>
          </a:p>
          <a:p>
            <a:pPr>
              <a:buFont typeface="Wingdings 2" pitchFamily="18" charset="2"/>
              <a:buNone/>
            </a:pPr>
            <a:r>
              <a:rPr lang="en-GB" altLang="en-US" sz="1800" dirty="0" smtClean="0">
                <a:cs typeface="Arial" charset="0"/>
              </a:rPr>
              <a:t>S2 in our in my group John C is </a:t>
            </a:r>
          </a:p>
          <a:p>
            <a:pPr>
              <a:buFont typeface="Wingdings 2" pitchFamily="18" charset="2"/>
              <a:buNone/>
            </a:pPr>
            <a:r>
              <a:rPr lang="en-GB" altLang="en-US" sz="1800" dirty="0" smtClean="0">
                <a:cs typeface="Arial" charset="0"/>
              </a:rPr>
              <a:t>T: okay yeah </a:t>
            </a:r>
            <a:r>
              <a:rPr lang="en-GB" altLang="en-US" sz="2000" b="1" dirty="0" smtClean="0">
                <a:cs typeface="Arial" charset="0"/>
              </a:rPr>
              <a:t>you see</a:t>
            </a:r>
            <a:r>
              <a:rPr lang="en-GB" altLang="en-US" sz="1800" dirty="0" smtClean="0">
                <a:cs typeface="Arial" charset="0"/>
              </a:rPr>
              <a:t> </a:t>
            </a:r>
            <a:r>
              <a:rPr lang="en-GB" altLang="en-US" sz="1800" b="1" dirty="0" smtClean="0">
                <a:cs typeface="Arial" charset="0"/>
              </a:rPr>
              <a:t>that’s the thing like</a:t>
            </a:r>
            <a:r>
              <a:rPr lang="en-GB" altLang="en-US" sz="1800" dirty="0" smtClean="0">
                <a:cs typeface="Arial" charset="0"/>
              </a:rPr>
              <a:t> </a:t>
            </a:r>
            <a:r>
              <a:rPr lang="en-GB" altLang="en-US" sz="2000" b="1" dirty="0" smtClean="0">
                <a:cs typeface="Arial" charset="0"/>
              </a:rPr>
              <a:t>you know</a:t>
            </a:r>
            <a:r>
              <a:rPr lang="en-GB" altLang="en-US" sz="1800" dirty="0" smtClean="0">
                <a:cs typeface="Arial" charset="0"/>
              </a:rPr>
              <a:t> </a:t>
            </a:r>
            <a:r>
              <a:rPr lang="en-GB" altLang="en-US" sz="1800" b="1" dirty="0" smtClean="0">
                <a:cs typeface="Arial" charset="0"/>
              </a:rPr>
              <a:t>I mean</a:t>
            </a:r>
            <a:r>
              <a:rPr lang="en-GB" altLang="en-US" sz="1800" dirty="0" smtClean="0">
                <a:cs typeface="Arial" charset="0"/>
              </a:rPr>
              <a:t> like really  it does all come down to the director and the people should respect that immediately </a:t>
            </a:r>
            <a:r>
              <a:rPr lang="en-GB" altLang="en-US" sz="2000" b="1" dirty="0" smtClean="0">
                <a:cs typeface="Arial" charset="0"/>
              </a:rPr>
              <a:t>you know</a:t>
            </a:r>
            <a:r>
              <a:rPr lang="en-GB" altLang="en-US" sz="1800" dirty="0" smtClean="0">
                <a:cs typeface="Arial" charset="0"/>
              </a:rPr>
              <a:t> (.) that doesn’t happen that often (.) </a:t>
            </a:r>
            <a:r>
              <a:rPr lang="en-GB" altLang="en-US" sz="2000" b="1" dirty="0" smtClean="0">
                <a:cs typeface="Arial" charset="0"/>
              </a:rPr>
              <a:t>you know what I mean</a:t>
            </a:r>
            <a:r>
              <a:rPr lang="en-GB" altLang="en-US" sz="1800" dirty="0" smtClean="0">
                <a:cs typeface="Arial" charset="0"/>
              </a:rPr>
              <a:t> it can get the roles can get dispersed</a:t>
            </a:r>
          </a:p>
          <a:p>
            <a:endParaRPr lang="en-US" altLang="en-US" sz="1800" dirty="0" smtClean="0"/>
          </a:p>
        </p:txBody>
      </p:sp>
      <p:sp>
        <p:nvSpPr>
          <p:cNvPr id="28675" name="Rectangle 2"/>
          <p:cNvSpPr>
            <a:spLocks noGrp="1"/>
          </p:cNvSpPr>
          <p:nvPr>
            <p:ph type="title"/>
          </p:nvPr>
        </p:nvSpPr>
        <p:spPr>
          <a:xfrm>
            <a:off x="395288" y="0"/>
            <a:ext cx="8229600" cy="836613"/>
          </a:xfrm>
          <a:solidFill>
            <a:schemeClr val="bg1"/>
          </a:solidFill>
        </p:spPr>
        <p:txBody>
          <a:bodyPr/>
          <a:lstStyle/>
          <a:p>
            <a:r>
              <a:rPr lang="en-GB" altLang="en-US" b="1" dirty="0" smtClean="0"/>
              <a:t>Empathic talk</a:t>
            </a:r>
          </a:p>
        </p:txBody>
      </p:sp>
      <p:pic>
        <p:nvPicPr>
          <p:cNvPr id="4" name="graphics1"/>
          <p:cNvPicPr/>
          <p:nvPr/>
        </p:nvPicPr>
        <p:blipFill>
          <a:blip r:embed="rId3"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1787679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endParaRPr lang="en-US" altLang="en-US" smtClean="0"/>
          </a:p>
        </p:txBody>
      </p:sp>
      <p:graphicFrame>
        <p:nvGraphicFramePr>
          <p:cNvPr id="29699" name="Object 3"/>
          <p:cNvGraphicFramePr>
            <a:graphicFrameLocks noGrp="1" noChangeAspect="1"/>
          </p:cNvGraphicFramePr>
          <p:nvPr>
            <p:ph idx="4294967295"/>
          </p:nvPr>
        </p:nvGraphicFramePr>
        <p:xfrm>
          <a:off x="827088" y="404813"/>
          <a:ext cx="7416800" cy="5761037"/>
        </p:xfrm>
        <a:graphic>
          <a:graphicData uri="http://schemas.openxmlformats.org/presentationml/2006/ole">
            <mc:AlternateContent xmlns:mc="http://schemas.openxmlformats.org/markup-compatibility/2006">
              <mc:Choice xmlns:v="urn:schemas-microsoft-com:vml" Requires="v">
                <p:oleObj spid="_x0000_s1030" name="Chart" r:id="rId4" imgW="6248400" imgH="5505450" progId="Excel.Sheet.8">
                  <p:embed/>
                </p:oleObj>
              </mc:Choice>
              <mc:Fallback>
                <p:oleObj name="Chart" r:id="rId4" imgW="6248400" imgH="5505450" progId="Excel.Sheet.8">
                  <p:embed/>
                  <p:pic>
                    <p:nvPicPr>
                      <p:cNvPr id="0" name="Picture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088" y="404813"/>
                        <a:ext cx="7416800" cy="5761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01790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a:xfrm>
            <a:off x="539750" y="0"/>
            <a:ext cx="8229600" cy="1439863"/>
          </a:xfrm>
        </p:spPr>
        <p:txBody>
          <a:bodyPr>
            <a:normAutofit fontScale="90000"/>
          </a:bodyPr>
          <a:lstStyle/>
          <a:p>
            <a:r>
              <a:rPr lang="en-GB" altLang="en-US" b="1" dirty="0" smtClean="0"/>
              <a:t/>
            </a:r>
            <a:br>
              <a:rPr lang="en-GB" altLang="en-US" b="1" dirty="0" smtClean="0"/>
            </a:br>
            <a:r>
              <a:rPr lang="en-GB" altLang="en-US" b="1" dirty="0" smtClean="0"/>
              <a:t/>
            </a:r>
            <a:br>
              <a:rPr lang="en-GB" altLang="en-US" b="1" dirty="0" smtClean="0"/>
            </a:br>
            <a:r>
              <a:rPr lang="en-GB" altLang="en-US" b="1" dirty="0" smtClean="0"/>
              <a:t>TASK</a:t>
            </a:r>
            <a:r>
              <a:rPr lang="en-GB" altLang="en-US" dirty="0" smtClean="0"/>
              <a:t/>
            </a:r>
            <a:br>
              <a:rPr lang="en-GB" altLang="en-US" dirty="0" smtClean="0"/>
            </a:br>
            <a:endParaRPr lang="en-US" altLang="en-US" dirty="0" smtClean="0"/>
          </a:p>
        </p:txBody>
      </p:sp>
      <p:sp>
        <p:nvSpPr>
          <p:cNvPr id="6147" name="Rectangle 3"/>
          <p:cNvSpPr>
            <a:spLocks noGrp="1"/>
          </p:cNvSpPr>
          <p:nvPr>
            <p:ph type="body" idx="1"/>
          </p:nvPr>
        </p:nvSpPr>
        <p:spPr>
          <a:xfrm>
            <a:off x="457200" y="1412875"/>
            <a:ext cx="8363272" cy="4911725"/>
          </a:xfrm>
        </p:spPr>
        <p:txBody>
          <a:bodyPr/>
          <a:lstStyle/>
          <a:p>
            <a:pPr>
              <a:buFont typeface="Wingdings 2" pitchFamily="18" charset="2"/>
              <a:buNone/>
            </a:pPr>
            <a:endParaRPr lang="en-GB" altLang="en-US" dirty="0" smtClean="0"/>
          </a:p>
          <a:p>
            <a:pPr marL="0" indent="0">
              <a:buNone/>
            </a:pPr>
            <a:endParaRPr lang="en-GB" altLang="en-US" sz="3600" dirty="0" smtClean="0"/>
          </a:p>
          <a:p>
            <a:pPr marL="0" indent="0" algn="ctr">
              <a:buNone/>
            </a:pPr>
            <a:r>
              <a:rPr lang="en-GB" altLang="en-US" sz="3600" dirty="0" smtClean="0"/>
              <a:t>How does interaction help learners develop discipline specific speaking skills?</a:t>
            </a:r>
          </a:p>
          <a:p>
            <a:pPr algn="ctr">
              <a:buFont typeface="Wingdings 2" pitchFamily="18" charset="2"/>
              <a:buNone/>
            </a:pPr>
            <a:endParaRPr lang="en-US" altLang="en-US" sz="2800"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259534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endParaRPr lang="en-US" altLang="en-US" smtClean="0"/>
          </a:p>
        </p:txBody>
      </p:sp>
      <p:sp>
        <p:nvSpPr>
          <p:cNvPr id="30723" name="Rectangle 3"/>
          <p:cNvSpPr>
            <a:spLocks noGrp="1"/>
          </p:cNvSpPr>
          <p:nvPr>
            <p:ph type="body" idx="1"/>
          </p:nvPr>
        </p:nvSpPr>
        <p:spPr/>
        <p:txBody>
          <a:bodyPr>
            <a:normAutofit fontScale="85000" lnSpcReduction="10000"/>
          </a:bodyPr>
          <a:lstStyle/>
          <a:p>
            <a:pPr>
              <a:lnSpc>
                <a:spcPct val="90000"/>
              </a:lnSpc>
            </a:pPr>
            <a:r>
              <a:rPr lang="en-US" altLang="en-US" dirty="0" smtClean="0"/>
              <a:t>Agreement to assessments is </a:t>
            </a:r>
            <a:r>
              <a:rPr lang="en-US" altLang="en-US" dirty="0" err="1" smtClean="0"/>
              <a:t>favoured</a:t>
            </a:r>
            <a:r>
              <a:rPr lang="en-US" altLang="en-US" dirty="0" smtClean="0"/>
              <a:t>.</a:t>
            </a:r>
          </a:p>
          <a:p>
            <a:pPr>
              <a:lnSpc>
                <a:spcPct val="90000"/>
              </a:lnSpc>
            </a:pPr>
            <a:r>
              <a:rPr lang="en-US" altLang="en-US" dirty="0" smtClean="0"/>
              <a:t>There is a lack of </a:t>
            </a:r>
            <a:r>
              <a:rPr lang="en-US" altLang="en-US" dirty="0" err="1" smtClean="0"/>
              <a:t>dispreferred</a:t>
            </a:r>
            <a:r>
              <a:rPr lang="en-US" altLang="en-US" dirty="0" smtClean="0"/>
              <a:t> responses. </a:t>
            </a:r>
          </a:p>
          <a:p>
            <a:pPr>
              <a:lnSpc>
                <a:spcPct val="90000"/>
              </a:lnSpc>
            </a:pPr>
            <a:r>
              <a:rPr lang="en-US" altLang="en-US" dirty="0" smtClean="0"/>
              <a:t>Frequent use of interpersonal discourse markers to provide supportive responses to the speaker (</a:t>
            </a:r>
            <a:r>
              <a:rPr lang="en-US" altLang="en-US" i="1" dirty="0" smtClean="0"/>
              <a:t>yeah</a:t>
            </a:r>
            <a:r>
              <a:rPr lang="en-US" altLang="en-US" dirty="0" smtClean="0"/>
              <a:t>) and to mark shared and new knowledge (</a:t>
            </a:r>
            <a:r>
              <a:rPr lang="en-US" altLang="en-US" i="1" dirty="0" smtClean="0"/>
              <a:t>you know</a:t>
            </a:r>
            <a:r>
              <a:rPr lang="en-US" altLang="en-US" dirty="0" smtClean="0"/>
              <a:t>; </a:t>
            </a:r>
            <a:r>
              <a:rPr lang="en-US" altLang="en-US" i="1" dirty="0" smtClean="0"/>
              <a:t>you see</a:t>
            </a:r>
            <a:r>
              <a:rPr lang="en-US" altLang="en-US" dirty="0" smtClean="0"/>
              <a:t>). </a:t>
            </a:r>
          </a:p>
          <a:p>
            <a:pPr>
              <a:lnSpc>
                <a:spcPct val="90000"/>
              </a:lnSpc>
            </a:pPr>
            <a:r>
              <a:rPr lang="en-US" altLang="en-US" dirty="0" smtClean="0"/>
              <a:t>Turns are evenly distributed and it may not be immediately obvious which participant is the tutor. </a:t>
            </a:r>
          </a:p>
          <a:p>
            <a:pPr>
              <a:lnSpc>
                <a:spcPct val="90000"/>
              </a:lnSpc>
            </a:pPr>
            <a:r>
              <a:rPr lang="en-US" altLang="en-US" dirty="0" smtClean="0"/>
              <a:t>Students manage the turn-taking themselves, occupying the floor and managing the interaction in a way which closely resembles everyday conversation. </a:t>
            </a:r>
            <a:endParaRPr lang="en-GB" altLang="en-US"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614928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500063" y="2071688"/>
            <a:ext cx="7772400" cy="1470025"/>
          </a:xfrm>
        </p:spPr>
        <p:txBody>
          <a:bodyPr>
            <a:noAutofit/>
          </a:bodyPr>
          <a:lstStyle/>
          <a:p>
            <a:r>
              <a:rPr lang="en-GB" altLang="en-US" sz="5400" b="1" dirty="0" smtClean="0"/>
              <a:t/>
            </a:r>
            <a:br>
              <a:rPr lang="en-GB" altLang="en-US" sz="5400" b="1" dirty="0" smtClean="0"/>
            </a:br>
            <a:r>
              <a:rPr lang="en-GB" altLang="en-US" sz="5400" b="1" dirty="0" smtClean="0"/>
              <a:t>Future Directions </a:t>
            </a:r>
          </a:p>
        </p:txBody>
      </p:sp>
      <p:sp>
        <p:nvSpPr>
          <p:cNvPr id="5123" name="Subtitle 2"/>
          <p:cNvSpPr>
            <a:spLocks noGrp="1"/>
          </p:cNvSpPr>
          <p:nvPr>
            <p:ph type="subTitle" idx="1"/>
          </p:nvPr>
        </p:nvSpPr>
        <p:spPr>
          <a:xfrm>
            <a:off x="1187624" y="5105400"/>
            <a:ext cx="6400800" cy="1752600"/>
          </a:xfrm>
        </p:spPr>
        <p:txBody>
          <a:bodyPr/>
          <a:lstStyle/>
          <a:p>
            <a:endParaRPr lang="en-US" altLang="en-US"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2369718623"/>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457200" y="274638"/>
            <a:ext cx="8229600" cy="850106"/>
          </a:xfrm>
        </p:spPr>
        <p:txBody>
          <a:bodyPr>
            <a:normAutofit fontScale="90000"/>
          </a:bodyPr>
          <a:lstStyle/>
          <a:p>
            <a:r>
              <a:rPr lang="en-GB" altLang="en-US" b="1" dirty="0" smtClean="0"/>
              <a:t/>
            </a:r>
            <a:br>
              <a:rPr lang="en-GB" altLang="en-US" b="1" dirty="0" smtClean="0"/>
            </a:br>
            <a:r>
              <a:rPr lang="en-GB" altLang="en-US" b="1" dirty="0" smtClean="0"/>
              <a:t/>
            </a:r>
            <a:br>
              <a:rPr lang="en-GB" altLang="en-US" b="1" dirty="0" smtClean="0"/>
            </a:br>
            <a:r>
              <a:rPr lang="en-GB" altLang="en-US" b="1" dirty="0" smtClean="0"/>
              <a:t>Researching classrooms</a:t>
            </a:r>
            <a:r>
              <a:rPr lang="en-GB" altLang="en-US" dirty="0" smtClean="0"/>
              <a:t> </a:t>
            </a:r>
          </a:p>
        </p:txBody>
      </p:sp>
      <p:sp>
        <p:nvSpPr>
          <p:cNvPr id="26627" name="Rectangle 3"/>
          <p:cNvSpPr>
            <a:spLocks noGrp="1"/>
          </p:cNvSpPr>
          <p:nvPr>
            <p:ph type="body" idx="1"/>
          </p:nvPr>
        </p:nvSpPr>
        <p:spPr>
          <a:xfrm>
            <a:off x="457200" y="1484784"/>
            <a:ext cx="8229600" cy="4641379"/>
          </a:xfrm>
        </p:spPr>
        <p:txBody>
          <a:bodyPr>
            <a:normAutofit/>
          </a:bodyPr>
          <a:lstStyle/>
          <a:p>
            <a:r>
              <a:rPr lang="en-US" altLang="en-US" sz="3000" dirty="0" smtClean="0">
                <a:latin typeface="Calibri" panose="020F0502020204030204" pitchFamily="34" charset="0"/>
                <a:cs typeface="Arial" charset="0"/>
              </a:rPr>
              <a:t>Understanding CIC: what is the relationship between language, interaction and learning?</a:t>
            </a:r>
          </a:p>
          <a:p>
            <a:r>
              <a:rPr lang="en-US" altLang="en-US" sz="3000" dirty="0" smtClean="0">
                <a:latin typeface="Calibri" panose="020F0502020204030204" pitchFamily="34" charset="0"/>
                <a:cs typeface="Arial" charset="0"/>
              </a:rPr>
              <a:t>How does CIC vary according to subject?</a:t>
            </a:r>
          </a:p>
          <a:p>
            <a:r>
              <a:rPr lang="en-US" altLang="en-US" sz="3000" dirty="0" smtClean="0">
                <a:latin typeface="Calibri" panose="020F0502020204030204" pitchFamily="34" charset="0"/>
                <a:cs typeface="Arial" charset="0"/>
              </a:rPr>
              <a:t>How does CIC vary according to task? </a:t>
            </a:r>
          </a:p>
          <a:p>
            <a:r>
              <a:rPr lang="en-US" altLang="en-US" sz="3000" dirty="0" smtClean="0">
                <a:latin typeface="Calibri" panose="020F0502020204030204" pitchFamily="34" charset="0"/>
                <a:cs typeface="Arial" charset="0"/>
              </a:rPr>
              <a:t>What do students need to know to ‘talk the talk’ of a particular subject? </a:t>
            </a:r>
          </a:p>
          <a:p>
            <a:r>
              <a:rPr lang="en-US" altLang="en-US" sz="3000" dirty="0" smtClean="0">
                <a:latin typeface="Calibri" panose="020F0502020204030204" pitchFamily="34" charset="0"/>
                <a:cs typeface="Arial" charset="0"/>
              </a:rPr>
              <a:t>CIC is context-specific. We need ecological approaches to understanding context. </a:t>
            </a:r>
          </a:p>
          <a:p>
            <a:pPr>
              <a:buNone/>
            </a:pPr>
            <a:endParaRPr lang="en-US" altLang="en-US" sz="3000" dirty="0" smtClean="0">
              <a:latin typeface="Calibri" panose="020F0502020204030204" pitchFamily="34" charset="0"/>
              <a:cs typeface="Arial" charset="0"/>
            </a:endParaRPr>
          </a:p>
          <a:p>
            <a:pPr>
              <a:buFont typeface="Wingdings 2" pitchFamily="18" charset="2"/>
              <a:buNone/>
            </a:pPr>
            <a:endParaRPr lang="en-US" altLang="en-US" dirty="0" smtClean="0"/>
          </a:p>
          <a:p>
            <a:pPr>
              <a:buFont typeface="Wingdings 2" pitchFamily="18" charset="2"/>
              <a:buNone/>
            </a:pPr>
            <a:endParaRPr lang="en-US" altLang="en-US"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3622378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457200" y="274638"/>
            <a:ext cx="8229600" cy="850106"/>
          </a:xfrm>
        </p:spPr>
        <p:txBody>
          <a:bodyPr>
            <a:normAutofit fontScale="90000"/>
          </a:bodyPr>
          <a:lstStyle/>
          <a:p>
            <a:r>
              <a:rPr lang="en-GB" altLang="en-US" b="1" dirty="0" smtClean="0"/>
              <a:t/>
            </a:r>
            <a:br>
              <a:rPr lang="en-GB" altLang="en-US" b="1" dirty="0" smtClean="0"/>
            </a:br>
            <a:r>
              <a:rPr lang="en-GB" altLang="en-US" b="1" dirty="0" smtClean="0"/>
              <a:t>    Teacher Development </a:t>
            </a:r>
            <a:br>
              <a:rPr lang="en-GB" altLang="en-US" b="1" dirty="0" smtClean="0"/>
            </a:br>
            <a:endParaRPr lang="en-GB" altLang="en-US" dirty="0" smtClean="0"/>
          </a:p>
        </p:txBody>
      </p:sp>
      <p:sp>
        <p:nvSpPr>
          <p:cNvPr id="26627" name="Rectangle 3"/>
          <p:cNvSpPr>
            <a:spLocks noGrp="1"/>
          </p:cNvSpPr>
          <p:nvPr>
            <p:ph type="body" idx="1"/>
          </p:nvPr>
        </p:nvSpPr>
        <p:spPr>
          <a:xfrm>
            <a:off x="457200" y="1484784"/>
            <a:ext cx="8229600" cy="4641379"/>
          </a:xfrm>
        </p:spPr>
        <p:txBody>
          <a:bodyPr>
            <a:normAutofit fontScale="85000" lnSpcReduction="20000"/>
          </a:bodyPr>
          <a:lstStyle/>
          <a:p>
            <a:r>
              <a:rPr lang="en-US" altLang="en-US" sz="4000" dirty="0" smtClean="0">
                <a:latin typeface="Calibri" panose="020F0502020204030204" pitchFamily="34" charset="0"/>
                <a:cs typeface="Arial" charset="0"/>
              </a:rPr>
              <a:t>Role of reflective practice: teach RP by  focusing on CIC.</a:t>
            </a:r>
          </a:p>
          <a:p>
            <a:r>
              <a:rPr lang="en-US" altLang="en-US" sz="4000" dirty="0" smtClean="0">
                <a:latin typeface="Calibri" panose="020F0502020204030204" pitchFamily="34" charset="0"/>
                <a:cs typeface="Arial" charset="0"/>
              </a:rPr>
              <a:t>Use of video in promoting awareness (SETTVEO at Newcastle)</a:t>
            </a:r>
          </a:p>
          <a:p>
            <a:r>
              <a:rPr lang="en-US" altLang="en-US" sz="3800" dirty="0" smtClean="0">
                <a:latin typeface="Calibri" panose="020F0502020204030204" pitchFamily="34" charset="0"/>
                <a:cs typeface="Arial" charset="0"/>
              </a:rPr>
              <a:t>Collaboration with teachers is key: investigating CIC must be a joint enterprise.</a:t>
            </a:r>
          </a:p>
          <a:p>
            <a:r>
              <a:rPr lang="en-US" altLang="en-US" sz="3800" dirty="0" smtClean="0">
                <a:latin typeface="Calibri" panose="020F0502020204030204" pitchFamily="34" charset="0"/>
                <a:cs typeface="Arial" charset="0"/>
              </a:rPr>
              <a:t>Multiple methods should be used in order to provide ‘thick’ descriptions.</a:t>
            </a:r>
          </a:p>
          <a:p>
            <a:r>
              <a:rPr lang="en-US" altLang="en-US" sz="3800" dirty="0" smtClean="0">
                <a:latin typeface="Calibri" panose="020F0502020204030204" pitchFamily="34" charset="0"/>
                <a:cs typeface="Arial" charset="0"/>
              </a:rPr>
              <a:t>Propose a ‘third strand’ in teacher education </a:t>
            </a:r>
            <a:r>
              <a:rPr lang="en-US" altLang="en-US" sz="3800" dirty="0" err="1" smtClean="0">
                <a:latin typeface="Calibri" panose="020F0502020204030204" pitchFamily="34" charset="0"/>
                <a:cs typeface="Arial" charset="0"/>
              </a:rPr>
              <a:t>programmes</a:t>
            </a:r>
            <a:r>
              <a:rPr lang="en-US" altLang="en-US" sz="3800" dirty="0" smtClean="0">
                <a:latin typeface="Calibri" panose="020F0502020204030204" pitchFamily="34" charset="0"/>
                <a:cs typeface="Arial" charset="0"/>
              </a:rPr>
              <a:t>.</a:t>
            </a:r>
          </a:p>
          <a:p>
            <a:pPr>
              <a:buFont typeface="Wingdings 2" pitchFamily="18" charset="2"/>
              <a:buNone/>
            </a:pPr>
            <a:endParaRPr lang="en-US" altLang="en-US" dirty="0" smtClean="0"/>
          </a:p>
          <a:p>
            <a:pPr>
              <a:buFont typeface="Wingdings 2" pitchFamily="18" charset="2"/>
              <a:buNone/>
            </a:pPr>
            <a:endParaRPr lang="en-US" altLang="en-US"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618394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endParaRPr lang="en-US" altLang="en-US" sz="4600" b="1" smtClean="0"/>
          </a:p>
        </p:txBody>
      </p:sp>
      <p:sp>
        <p:nvSpPr>
          <p:cNvPr id="7171" name="Rectangle 3"/>
          <p:cNvSpPr>
            <a:spLocks noGrp="1"/>
          </p:cNvSpPr>
          <p:nvPr>
            <p:ph type="body" idx="1"/>
          </p:nvPr>
        </p:nvSpPr>
        <p:spPr/>
        <p:txBody>
          <a:bodyPr/>
          <a:lstStyle/>
          <a:p>
            <a:pPr>
              <a:lnSpc>
                <a:spcPct val="90000"/>
              </a:lnSpc>
              <a:buFont typeface="Wingdings 2" pitchFamily="18" charset="2"/>
              <a:buNone/>
            </a:pPr>
            <a:r>
              <a:rPr lang="en-GB" altLang="en-US" dirty="0" smtClean="0"/>
              <a:t>‘Interaction is the most important element in the curriculum’ (van </a:t>
            </a:r>
            <a:r>
              <a:rPr lang="en-GB" altLang="en-US" dirty="0" err="1" smtClean="0"/>
              <a:t>Lier</a:t>
            </a:r>
            <a:r>
              <a:rPr lang="en-GB" altLang="en-US" dirty="0" smtClean="0"/>
              <a:t>, 1996)</a:t>
            </a:r>
          </a:p>
          <a:p>
            <a:pPr>
              <a:lnSpc>
                <a:spcPct val="90000"/>
              </a:lnSpc>
              <a:buFont typeface="Wingdings 2" pitchFamily="18" charset="2"/>
              <a:buNone/>
            </a:pPr>
            <a:endParaRPr lang="en-GB" altLang="en-US" dirty="0" smtClean="0"/>
          </a:p>
          <a:p>
            <a:pPr>
              <a:lnSpc>
                <a:spcPct val="90000"/>
              </a:lnSpc>
              <a:buFont typeface="Wingdings 2" pitchFamily="18" charset="2"/>
              <a:buNone/>
            </a:pPr>
            <a:r>
              <a:rPr lang="en-GB" altLang="en-US" dirty="0" smtClean="0"/>
              <a:t>‘Learning arises not </a:t>
            </a:r>
            <a:r>
              <a:rPr lang="en-GB" altLang="en-US" i="1" dirty="0" smtClean="0"/>
              <a:t>through</a:t>
            </a:r>
            <a:r>
              <a:rPr lang="en-GB" altLang="en-US" dirty="0" smtClean="0"/>
              <a:t> interaction, but </a:t>
            </a:r>
            <a:r>
              <a:rPr lang="en-GB" altLang="en-US" i="1" dirty="0" smtClean="0"/>
              <a:t>in</a:t>
            </a:r>
            <a:r>
              <a:rPr lang="en-GB" altLang="en-US" dirty="0" smtClean="0"/>
              <a:t> interaction’ (Ellis, 2000)</a:t>
            </a:r>
          </a:p>
          <a:p>
            <a:pPr>
              <a:lnSpc>
                <a:spcPct val="90000"/>
              </a:lnSpc>
              <a:buFont typeface="Wingdings 2" pitchFamily="18" charset="2"/>
              <a:buNone/>
            </a:pPr>
            <a:endParaRPr lang="en-GB" altLang="en-US" dirty="0" smtClean="0"/>
          </a:p>
          <a:p>
            <a:pPr>
              <a:lnSpc>
                <a:spcPct val="90000"/>
              </a:lnSpc>
              <a:buFont typeface="Wingdings 2" pitchFamily="18" charset="2"/>
              <a:buNone/>
            </a:pPr>
            <a:r>
              <a:rPr lang="en-GB" altLang="en-US" dirty="0" smtClean="0"/>
              <a:t>It is the teacher who ‘orchestrates the interaction’ (Breen, 1998)</a:t>
            </a:r>
          </a:p>
          <a:p>
            <a:pPr>
              <a:lnSpc>
                <a:spcPct val="90000"/>
              </a:lnSpc>
              <a:buFont typeface="Wingdings 2" pitchFamily="18" charset="2"/>
              <a:buNone/>
            </a:pPr>
            <a:endParaRPr lang="en-GB" altLang="en-US" dirty="0" smtClean="0"/>
          </a:p>
          <a:p>
            <a:pPr>
              <a:lnSpc>
                <a:spcPct val="90000"/>
              </a:lnSpc>
              <a:buFont typeface="Wingdings 2" pitchFamily="18" charset="2"/>
              <a:buNone/>
            </a:pPr>
            <a:endParaRPr lang="en-US" altLang="en-US"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1888273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normAutofit fontScale="90000"/>
          </a:bodyPr>
          <a:lstStyle/>
          <a:p>
            <a:pPr algn="l"/>
            <a:r>
              <a:rPr lang="en-GB" altLang="en-US" sz="4400" b="1" dirty="0" smtClean="0"/>
              <a:t/>
            </a:r>
            <a:br>
              <a:rPr lang="en-GB" altLang="en-US" sz="4400" b="1" dirty="0" smtClean="0"/>
            </a:br>
            <a:r>
              <a:rPr lang="en-GB" altLang="en-US" sz="4400" b="1" dirty="0" smtClean="0"/>
              <a:t>Sociocultural theories of learning</a:t>
            </a:r>
          </a:p>
        </p:txBody>
      </p:sp>
      <p:sp>
        <p:nvSpPr>
          <p:cNvPr id="9219" name="Rectangle 3"/>
          <p:cNvSpPr>
            <a:spLocks noGrp="1"/>
          </p:cNvSpPr>
          <p:nvPr>
            <p:ph type="body" idx="1"/>
          </p:nvPr>
        </p:nvSpPr>
        <p:spPr/>
        <p:txBody>
          <a:bodyPr/>
          <a:lstStyle/>
          <a:p>
            <a:pPr>
              <a:buFontTx/>
              <a:buChar char="-"/>
              <a:defRPr/>
            </a:pPr>
            <a:r>
              <a:rPr lang="en-GB" sz="2800" dirty="0" smtClean="0"/>
              <a:t>Learning is largely a social process</a:t>
            </a:r>
          </a:p>
          <a:p>
            <a:pPr>
              <a:buFontTx/>
              <a:buChar char="-"/>
              <a:defRPr/>
            </a:pPr>
            <a:r>
              <a:rPr lang="en-GB" sz="2800" dirty="0" smtClean="0"/>
              <a:t>Learning is mediated by language</a:t>
            </a:r>
          </a:p>
          <a:p>
            <a:pPr>
              <a:buFontTx/>
              <a:buChar char="-"/>
              <a:defRPr/>
            </a:pPr>
            <a:r>
              <a:rPr lang="en-GB" sz="2800" dirty="0" smtClean="0"/>
              <a:t>Learning involves interaction with an (often more experienced) other</a:t>
            </a:r>
          </a:p>
          <a:p>
            <a:pPr>
              <a:buFontTx/>
              <a:buChar char="-"/>
              <a:defRPr/>
            </a:pPr>
            <a:r>
              <a:rPr lang="en-GB" sz="2800" dirty="0" smtClean="0"/>
              <a:t>Learners are </a:t>
            </a:r>
            <a:r>
              <a:rPr lang="en-GB" sz="2800" i="1" dirty="0" err="1" smtClean="0"/>
              <a:t>scaffolded</a:t>
            </a:r>
            <a:r>
              <a:rPr lang="en-GB" sz="2800" dirty="0" smtClean="0"/>
              <a:t> through the ZPD</a:t>
            </a:r>
          </a:p>
          <a:p>
            <a:pPr marL="273050" lvl="2" indent="-273050">
              <a:buClr>
                <a:srgbClr val="0BD0D9"/>
              </a:buClr>
              <a:buSzPct val="95000"/>
              <a:buFontTx/>
              <a:buChar char="-"/>
              <a:defRPr/>
            </a:pPr>
            <a:r>
              <a:rPr lang="en-GB" sz="2800" dirty="0" smtClean="0"/>
              <a:t>Participation is one indicator of learning</a:t>
            </a:r>
          </a:p>
          <a:p>
            <a:pPr>
              <a:buFontTx/>
              <a:buChar char="-"/>
              <a:defRPr/>
            </a:pPr>
            <a:r>
              <a:rPr lang="en-GB" sz="2800" dirty="0" smtClean="0"/>
              <a:t>Learning requires</a:t>
            </a:r>
            <a:r>
              <a:rPr lang="en-GB" dirty="0" smtClean="0"/>
              <a:t>:</a:t>
            </a:r>
          </a:p>
          <a:p>
            <a:pPr lvl="2">
              <a:buFontTx/>
              <a:buChar char="-"/>
              <a:defRPr/>
            </a:pPr>
            <a:r>
              <a:rPr lang="en-GB" sz="2400" dirty="0" smtClean="0"/>
              <a:t>Affordances (or opportunities, ‘space’)</a:t>
            </a:r>
          </a:p>
          <a:p>
            <a:pPr lvl="2">
              <a:buFontTx/>
              <a:buChar char="-"/>
              <a:defRPr/>
            </a:pPr>
            <a:r>
              <a:rPr lang="en-GB" sz="2400" dirty="0" smtClean="0"/>
              <a:t>Appropriation (or ownership)</a:t>
            </a:r>
          </a:p>
          <a:p>
            <a:pPr>
              <a:buFontTx/>
              <a:buChar char="-"/>
              <a:defRPr/>
            </a:pPr>
            <a:endParaRPr lang="en-GB"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72498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a:xfrm>
            <a:off x="468313" y="1988841"/>
            <a:ext cx="8229600" cy="1295698"/>
          </a:xfrm>
        </p:spPr>
        <p:txBody>
          <a:bodyPr>
            <a:normAutofit fontScale="90000"/>
          </a:bodyPr>
          <a:lstStyle/>
          <a:p>
            <a:pPr algn="ct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r>
              <a:rPr lang="en-GB" altLang="en-US" sz="4600" dirty="0" smtClean="0"/>
              <a:t/>
            </a:r>
            <a:br>
              <a:rPr lang="en-GB" altLang="en-US" sz="4600" dirty="0" smtClean="0"/>
            </a:br>
            <a:endParaRPr lang="en-GB" altLang="en-US" sz="5400" b="1" dirty="0" smtClean="0"/>
          </a:p>
        </p:txBody>
      </p:sp>
      <p:sp>
        <p:nvSpPr>
          <p:cNvPr id="10243" name="Rectangle 3"/>
          <p:cNvSpPr>
            <a:spLocks noGrp="1"/>
          </p:cNvSpPr>
          <p:nvPr>
            <p:ph type="body" idx="1"/>
          </p:nvPr>
        </p:nvSpPr>
        <p:spPr>
          <a:xfrm>
            <a:off x="251520" y="2060848"/>
            <a:ext cx="8229600" cy="2895600"/>
          </a:xfrm>
        </p:spPr>
        <p:txBody>
          <a:bodyPr>
            <a:normAutofit/>
          </a:bodyPr>
          <a:lstStyle/>
          <a:p>
            <a:pPr algn="ctr">
              <a:buFont typeface="Wingdings 2" pitchFamily="18" charset="2"/>
              <a:buNone/>
            </a:pPr>
            <a:r>
              <a:rPr lang="en-GB" altLang="en-US" sz="5400" b="1" dirty="0" smtClean="0"/>
              <a:t>Classroom </a:t>
            </a:r>
            <a:r>
              <a:rPr lang="en-GB" altLang="en-US" sz="5400" b="1" dirty="0"/>
              <a:t>Interactional competence</a:t>
            </a:r>
            <a:endParaRPr lang="en-US" altLang="en-US" sz="5400"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4174171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a:xfrm>
            <a:off x="539750" y="0"/>
            <a:ext cx="8229600" cy="1439863"/>
          </a:xfrm>
        </p:spPr>
        <p:txBody>
          <a:bodyPr>
            <a:normAutofit fontScale="90000"/>
          </a:bodyPr>
          <a:lstStyle/>
          <a:p>
            <a:r>
              <a:rPr lang="en-GB" altLang="en-US" b="1" dirty="0" smtClean="0"/>
              <a:t/>
            </a:r>
            <a:br>
              <a:rPr lang="en-GB" altLang="en-US" b="1" dirty="0" smtClean="0"/>
            </a:br>
            <a:r>
              <a:rPr lang="en-GB" altLang="en-US" b="1" dirty="0" smtClean="0"/>
              <a:t/>
            </a:r>
            <a:br>
              <a:rPr lang="en-GB" altLang="en-US" b="1" dirty="0" smtClean="0"/>
            </a:br>
            <a:r>
              <a:rPr lang="en-GB" altLang="en-US" b="1" dirty="0" smtClean="0"/>
              <a:t>TASK </a:t>
            </a:r>
            <a:r>
              <a:rPr lang="en-GB" altLang="en-US" dirty="0" smtClean="0"/>
              <a:t/>
            </a:r>
            <a:br>
              <a:rPr lang="en-GB" altLang="en-US" dirty="0" smtClean="0"/>
            </a:br>
            <a:endParaRPr lang="en-US" altLang="en-US" dirty="0" smtClean="0"/>
          </a:p>
        </p:txBody>
      </p:sp>
      <p:sp>
        <p:nvSpPr>
          <p:cNvPr id="6147" name="Rectangle 3"/>
          <p:cNvSpPr>
            <a:spLocks noGrp="1"/>
          </p:cNvSpPr>
          <p:nvPr>
            <p:ph type="body" idx="1"/>
          </p:nvPr>
        </p:nvSpPr>
        <p:spPr>
          <a:xfrm>
            <a:off x="457200" y="1412875"/>
            <a:ext cx="8363272" cy="4911725"/>
          </a:xfrm>
        </p:spPr>
        <p:txBody>
          <a:bodyPr/>
          <a:lstStyle/>
          <a:p>
            <a:pPr>
              <a:buFont typeface="Wingdings 2" pitchFamily="18" charset="2"/>
              <a:buNone/>
            </a:pPr>
            <a:endParaRPr lang="en-US" altLang="en-US" sz="2800" dirty="0"/>
          </a:p>
          <a:p>
            <a:pPr>
              <a:buFont typeface="Wingdings 2" pitchFamily="18" charset="2"/>
              <a:buNone/>
            </a:pPr>
            <a:r>
              <a:rPr lang="en-US" altLang="en-US" sz="3600" dirty="0" smtClean="0"/>
              <a:t>What do you understand by </a:t>
            </a:r>
            <a:r>
              <a:rPr lang="en-US" altLang="en-US" sz="3600" i="1" dirty="0" smtClean="0"/>
              <a:t>interactional competence</a:t>
            </a:r>
            <a:r>
              <a:rPr lang="en-US" altLang="en-US" sz="3600" dirty="0" smtClean="0"/>
              <a:t>? </a:t>
            </a:r>
          </a:p>
          <a:p>
            <a:pPr>
              <a:buFont typeface="Wingdings 2" pitchFamily="18" charset="2"/>
              <a:buNone/>
            </a:pPr>
            <a:endParaRPr lang="en-US" altLang="en-US" sz="3600" dirty="0"/>
          </a:p>
          <a:p>
            <a:pPr>
              <a:buFont typeface="Wingdings 2" pitchFamily="18" charset="2"/>
              <a:buNone/>
            </a:pPr>
            <a:r>
              <a:rPr lang="en-US" altLang="en-US" sz="3600" dirty="0" smtClean="0"/>
              <a:t>How is it different from </a:t>
            </a:r>
            <a:r>
              <a:rPr lang="en-US" altLang="en-US" sz="3600" i="1" dirty="0" smtClean="0"/>
              <a:t>communicative competence</a:t>
            </a:r>
            <a:r>
              <a:rPr lang="en-US" altLang="en-US" sz="3600" dirty="0" smtClean="0"/>
              <a:t>?</a:t>
            </a:r>
            <a:endParaRPr lang="en-GB" altLang="en-US" sz="3600" dirty="0" smtClean="0"/>
          </a:p>
        </p:txBody>
      </p:sp>
      <p:pic>
        <p:nvPicPr>
          <p:cNvPr id="4" name="graphics1"/>
          <p:cNvPicPr/>
          <p:nvPr/>
        </p:nvPicPr>
        <p:blipFill>
          <a:blip r:embed="rId2" cstate="print">
            <a:alphaModFix/>
            <a:lum/>
          </a:blip>
          <a:srcRect/>
          <a:stretch>
            <a:fillRect/>
          </a:stretch>
        </p:blipFill>
        <p:spPr>
          <a:xfrm>
            <a:off x="323528" y="188640"/>
            <a:ext cx="2088204" cy="732817"/>
          </a:xfrm>
          <a:prstGeom prst="rect">
            <a:avLst/>
          </a:prstGeom>
          <a:noFill/>
          <a:ln>
            <a:noFill/>
            <a:prstDash/>
          </a:ln>
        </p:spPr>
      </p:pic>
    </p:spTree>
    <p:extLst>
      <p:ext uri="{BB962C8B-B14F-4D97-AF65-F5344CB8AC3E}">
        <p14:creationId xmlns:p14="http://schemas.microsoft.com/office/powerpoint/2010/main" val="1164293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457200" y="704850"/>
            <a:ext cx="8229600" cy="420688"/>
          </a:xfrm>
        </p:spPr>
        <p:txBody>
          <a:bodyPr>
            <a:normAutofit fontScale="90000"/>
          </a:bodyPr>
          <a:lstStyle/>
          <a:p>
            <a:r>
              <a:rPr lang="es-ES" altLang="en-US" sz="3600" b="1" smtClean="0">
                <a:latin typeface="Arial" panose="020B0604020202020204" pitchFamily="34" charset="0"/>
              </a:rPr>
              <a:t>CC versus IC?</a:t>
            </a:r>
          </a:p>
        </p:txBody>
      </p:sp>
      <p:sp>
        <p:nvSpPr>
          <p:cNvPr id="22531" name="Rectangle 3"/>
          <p:cNvSpPr>
            <a:spLocks noGrp="1"/>
          </p:cNvSpPr>
          <p:nvPr>
            <p:ph type="body" idx="1"/>
          </p:nvPr>
        </p:nvSpPr>
        <p:spPr>
          <a:xfrm>
            <a:off x="250825" y="1125538"/>
            <a:ext cx="8713788" cy="5472112"/>
          </a:xfrm>
        </p:spPr>
        <p:txBody>
          <a:bodyPr/>
          <a:lstStyle/>
          <a:p>
            <a:pPr marL="0" indent="0">
              <a:buFont typeface="Wingdings 2" panose="05020102010507070707" pitchFamily="18" charset="2"/>
              <a:buNone/>
            </a:pPr>
            <a:endParaRPr lang="es-ES" altLang="en-US" smtClean="0"/>
          </a:p>
        </p:txBody>
      </p:sp>
      <p:graphicFrame>
        <p:nvGraphicFramePr>
          <p:cNvPr id="2" name="Table 1"/>
          <p:cNvGraphicFramePr>
            <a:graphicFrameLocks noGrp="1"/>
          </p:cNvGraphicFramePr>
          <p:nvPr/>
        </p:nvGraphicFramePr>
        <p:xfrm>
          <a:off x="395288" y="1196975"/>
          <a:ext cx="8497888" cy="10553700"/>
        </p:xfrm>
        <a:graphic>
          <a:graphicData uri="http://schemas.openxmlformats.org/drawingml/2006/table">
            <a:tbl>
              <a:tblPr firstRow="1" bandRow="1">
                <a:tableStyleId>{5C22544A-7EE6-4342-B048-85BDC9FD1C3A}</a:tableStyleId>
              </a:tblPr>
              <a:tblGrid>
                <a:gridCol w="4248944">
                  <a:extLst>
                    <a:ext uri="{9D8B030D-6E8A-4147-A177-3AD203B41FA5}">
                      <a16:colId xmlns:a16="http://schemas.microsoft.com/office/drawing/2014/main" val="20000"/>
                    </a:ext>
                  </a:extLst>
                </a:gridCol>
                <a:gridCol w="4248944">
                  <a:extLst>
                    <a:ext uri="{9D8B030D-6E8A-4147-A177-3AD203B41FA5}">
                      <a16:colId xmlns:a16="http://schemas.microsoft.com/office/drawing/2014/main" val="20001"/>
                    </a:ext>
                  </a:extLst>
                </a:gridCol>
              </a:tblGrid>
              <a:tr h="373583">
                <a:tc>
                  <a:txBody>
                    <a:bodyPr/>
                    <a:lstStyle/>
                    <a:p>
                      <a:r>
                        <a:rPr lang="en-GB" sz="1800" dirty="0" smtClean="0">
                          <a:solidFill>
                            <a:schemeClr val="tx1"/>
                          </a:solidFill>
                        </a:rPr>
                        <a:t>Communicative</a:t>
                      </a:r>
                      <a:r>
                        <a:rPr lang="en-GB" sz="1800" baseline="0" dirty="0" smtClean="0">
                          <a:solidFill>
                            <a:schemeClr val="tx1"/>
                          </a:solidFill>
                        </a:rPr>
                        <a:t> competence</a:t>
                      </a:r>
                      <a:endParaRPr lang="en-GB" sz="1800" dirty="0">
                        <a:solidFill>
                          <a:schemeClr val="tx1"/>
                        </a:solidFill>
                      </a:endParaRPr>
                    </a:p>
                  </a:txBody>
                  <a:tcPr marL="91450" marR="91450" marT="45719" marB="45719">
                    <a:noFill/>
                  </a:tcPr>
                </a:tc>
                <a:tc>
                  <a:txBody>
                    <a:bodyPr/>
                    <a:lstStyle/>
                    <a:p>
                      <a:r>
                        <a:rPr lang="en-GB" sz="1800" dirty="0" smtClean="0">
                          <a:solidFill>
                            <a:schemeClr val="tx1"/>
                          </a:solidFill>
                        </a:rPr>
                        <a:t>Interactional competence </a:t>
                      </a:r>
                      <a:endParaRPr lang="en-GB" sz="1800" dirty="0">
                        <a:solidFill>
                          <a:schemeClr val="tx1"/>
                        </a:solidFill>
                      </a:endParaRPr>
                    </a:p>
                  </a:txBody>
                  <a:tcPr marL="91450" marR="91450" marT="45719" marB="45719">
                    <a:noFill/>
                  </a:tcPr>
                </a:tc>
                <a:extLst>
                  <a:ext uri="{0D108BD9-81ED-4DB2-BD59-A6C34878D82A}">
                    <a16:rowId xmlns:a16="http://schemas.microsoft.com/office/drawing/2014/main" val="10000"/>
                  </a:ext>
                </a:extLst>
              </a:tr>
              <a:tr h="10180117">
                <a:tc>
                  <a:txBody>
                    <a:bodyPr/>
                    <a:lstStyle/>
                    <a:p>
                      <a:r>
                        <a:rPr kumimoji="0" lang="en-GB" sz="1800" kern="1200" dirty="0" smtClean="0">
                          <a:solidFill>
                            <a:schemeClr val="dk1"/>
                          </a:solidFill>
                          <a:effectLst/>
                          <a:latin typeface="+mn-lt"/>
                          <a:ea typeface="+mn-ea"/>
                          <a:cs typeface="+mn-cs"/>
                        </a:rPr>
                        <a:t>The focus is on individual differences in competence .</a:t>
                      </a:r>
                    </a:p>
                    <a:p>
                      <a:endParaRPr kumimoji="0" lang="en-GB" sz="1800" kern="1200" dirty="0" smtClean="0">
                        <a:solidFill>
                          <a:schemeClr val="dk1"/>
                        </a:solidFill>
                        <a:effectLst/>
                        <a:latin typeface="+mn-lt"/>
                        <a:ea typeface="+mn-ea"/>
                        <a:cs typeface="+mn-cs"/>
                      </a:endParaRPr>
                    </a:p>
                    <a:p>
                      <a:r>
                        <a:rPr kumimoji="0" lang="en-GB" sz="1800" kern="1200" dirty="0" smtClean="0">
                          <a:solidFill>
                            <a:schemeClr val="dk1"/>
                          </a:solidFill>
                          <a:effectLst/>
                          <a:latin typeface="+mn-lt"/>
                          <a:ea typeface="+mn-ea"/>
                          <a:cs typeface="+mn-cs"/>
                        </a:rPr>
                        <a:t> </a:t>
                      </a:r>
                    </a:p>
                    <a:p>
                      <a:r>
                        <a:rPr kumimoji="0" lang="en-GB" sz="1800" kern="1200" dirty="0" smtClean="0">
                          <a:solidFill>
                            <a:schemeClr val="dk1"/>
                          </a:solidFill>
                          <a:effectLst/>
                          <a:latin typeface="+mn-lt"/>
                          <a:ea typeface="+mn-ea"/>
                          <a:cs typeface="+mn-cs"/>
                        </a:rPr>
                        <a:t>Emphasizes the knowledge and skills needed to use language in specific contexts. </a:t>
                      </a:r>
                    </a:p>
                    <a:p>
                      <a:r>
                        <a:rPr kumimoji="0" lang="en-GB" sz="1800" kern="1200" dirty="0" smtClean="0">
                          <a:solidFill>
                            <a:schemeClr val="dk1"/>
                          </a:solidFill>
                          <a:effectLst/>
                          <a:latin typeface="+mn-lt"/>
                          <a:ea typeface="+mn-ea"/>
                          <a:cs typeface="+mn-cs"/>
                        </a:rPr>
                        <a:t> </a:t>
                      </a:r>
                    </a:p>
                    <a:p>
                      <a:r>
                        <a:rPr kumimoji="0" lang="en-GB" sz="1800" kern="1200" dirty="0" smtClean="0">
                          <a:solidFill>
                            <a:schemeClr val="dk1"/>
                          </a:solidFill>
                          <a:effectLst/>
                          <a:latin typeface="+mn-lt"/>
                          <a:ea typeface="+mn-ea"/>
                          <a:cs typeface="+mn-cs"/>
                        </a:rPr>
                        <a:t>Context is everything: what we say is dependent on who we are talking to, where we are, etc. </a:t>
                      </a:r>
                    </a:p>
                    <a:p>
                      <a:r>
                        <a:rPr kumimoji="0" lang="en-GB" sz="1800" kern="1200" dirty="0" smtClean="0">
                          <a:solidFill>
                            <a:schemeClr val="dk1"/>
                          </a:solidFill>
                          <a:effectLst/>
                          <a:latin typeface="+mn-lt"/>
                          <a:ea typeface="+mn-ea"/>
                          <a:cs typeface="+mn-cs"/>
                        </a:rPr>
                        <a:t> </a:t>
                      </a:r>
                    </a:p>
                    <a:p>
                      <a:r>
                        <a:rPr kumimoji="0" lang="en-GB" sz="1800" kern="1200" dirty="0" smtClean="0">
                          <a:solidFill>
                            <a:schemeClr val="dk1"/>
                          </a:solidFill>
                          <a:effectLst/>
                          <a:latin typeface="+mn-lt"/>
                          <a:ea typeface="+mn-ea"/>
                          <a:cs typeface="+mn-cs"/>
                        </a:rPr>
                        <a:t> </a:t>
                      </a:r>
                    </a:p>
                    <a:p>
                      <a:r>
                        <a:rPr kumimoji="0" lang="en-GB" sz="1800" kern="1200" dirty="0" smtClean="0">
                          <a:solidFill>
                            <a:schemeClr val="dk1"/>
                          </a:solidFill>
                          <a:effectLst/>
                          <a:latin typeface="+mn-lt"/>
                          <a:ea typeface="+mn-ea"/>
                          <a:cs typeface="+mn-cs"/>
                        </a:rPr>
                        <a:t>Accuracy, fluency  and </a:t>
                      </a:r>
                      <a:r>
                        <a:rPr kumimoji="0" lang="en-GB" sz="1800" kern="1200" dirty="0" err="1" smtClean="0">
                          <a:solidFill>
                            <a:schemeClr val="dk1"/>
                          </a:solidFill>
                          <a:effectLst/>
                          <a:latin typeface="+mn-lt"/>
                          <a:ea typeface="+mn-ea"/>
                          <a:cs typeface="+mn-cs"/>
                        </a:rPr>
                        <a:t>appropriacy</a:t>
                      </a:r>
                      <a:r>
                        <a:rPr kumimoji="0" lang="en-GB" sz="1800" kern="1200" dirty="0" smtClean="0">
                          <a:solidFill>
                            <a:schemeClr val="dk1"/>
                          </a:solidFill>
                          <a:effectLst/>
                          <a:latin typeface="+mn-lt"/>
                          <a:ea typeface="+mn-ea"/>
                          <a:cs typeface="+mn-cs"/>
                        </a:rPr>
                        <a:t> lie at the heart of communicative competence and are also the measures used to evaluate it. </a:t>
                      </a:r>
                    </a:p>
                    <a:p>
                      <a:r>
                        <a:rPr kumimoji="0" lang="en-GB" sz="1800" kern="1200" dirty="0" smtClean="0">
                          <a:solidFill>
                            <a:schemeClr val="dk1"/>
                          </a:solidFill>
                          <a:effectLst/>
                          <a:latin typeface="+mn-lt"/>
                          <a:ea typeface="+mn-ea"/>
                          <a:cs typeface="+mn-cs"/>
                        </a:rPr>
                        <a:t> </a:t>
                      </a:r>
                    </a:p>
                    <a:p>
                      <a:r>
                        <a:rPr kumimoji="0" lang="en-GB" sz="1800" kern="1200" dirty="0" smtClean="0">
                          <a:solidFill>
                            <a:schemeClr val="dk1"/>
                          </a:solidFill>
                          <a:effectLst/>
                          <a:latin typeface="+mn-lt"/>
                          <a:ea typeface="+mn-ea"/>
                          <a:cs typeface="+mn-cs"/>
                        </a:rPr>
                        <a:t> </a:t>
                      </a:r>
                    </a:p>
                    <a:p>
                      <a:r>
                        <a:rPr kumimoji="0" lang="en-GB" sz="1800" kern="1200" dirty="0" smtClean="0">
                          <a:solidFill>
                            <a:schemeClr val="dk1"/>
                          </a:solidFill>
                          <a:effectLst/>
                          <a:latin typeface="+mn-lt"/>
                          <a:ea typeface="+mn-ea"/>
                          <a:cs typeface="+mn-cs"/>
                        </a:rPr>
                        <a:t> </a:t>
                      </a: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smtClean="0">
                        <a:solidFill>
                          <a:schemeClr val="tx1"/>
                        </a:solidFill>
                      </a:endParaRPr>
                    </a:p>
                    <a:p>
                      <a:endParaRPr lang="en-GB" sz="1800" dirty="0">
                        <a:solidFill>
                          <a:schemeClr val="tx1"/>
                        </a:solidFill>
                      </a:endParaRPr>
                    </a:p>
                  </a:txBody>
                  <a:tcPr marL="91450" marR="91450" marT="45719" marB="45719">
                    <a:noFill/>
                  </a:tcPr>
                </a:tc>
                <a:tc>
                  <a:txBody>
                    <a:bodyPr/>
                    <a:lstStyle/>
                    <a:p>
                      <a:r>
                        <a:rPr kumimoji="0" lang="en-GB" sz="1800" kern="1200" dirty="0" smtClean="0">
                          <a:solidFill>
                            <a:schemeClr val="dk1"/>
                          </a:solidFill>
                          <a:effectLst/>
                          <a:latin typeface="+mn-lt"/>
                          <a:ea typeface="+mn-ea"/>
                          <a:cs typeface="+mn-cs"/>
                        </a:rPr>
                        <a:t>Emphasizes the ways in which </a:t>
                      </a:r>
                      <a:r>
                        <a:rPr kumimoji="0" lang="en-GB" sz="1800" kern="1200" dirty="0" err="1" smtClean="0">
                          <a:solidFill>
                            <a:schemeClr val="dk1"/>
                          </a:solidFill>
                          <a:effectLst/>
                          <a:latin typeface="+mn-lt"/>
                          <a:ea typeface="+mn-ea"/>
                          <a:cs typeface="+mn-cs"/>
                        </a:rPr>
                        <a:t>interactants</a:t>
                      </a:r>
                      <a:r>
                        <a:rPr kumimoji="0" lang="en-GB" sz="1800" kern="1200" dirty="0" smtClean="0">
                          <a:solidFill>
                            <a:schemeClr val="dk1"/>
                          </a:solidFill>
                          <a:effectLst/>
                          <a:latin typeface="+mn-lt"/>
                          <a:ea typeface="+mn-ea"/>
                          <a:cs typeface="+mn-cs"/>
                        </a:rPr>
                        <a:t> co-construct meanings and jointly establish understanding.</a:t>
                      </a:r>
                    </a:p>
                    <a:p>
                      <a:r>
                        <a:rPr kumimoji="0" lang="en-GB" sz="1800" kern="1200" dirty="0" smtClean="0">
                          <a:solidFill>
                            <a:schemeClr val="dk1"/>
                          </a:solidFill>
                          <a:effectLst/>
                          <a:latin typeface="+mn-lt"/>
                          <a:ea typeface="+mn-ea"/>
                          <a:cs typeface="+mn-cs"/>
                        </a:rPr>
                        <a:t> </a:t>
                      </a:r>
                    </a:p>
                    <a:p>
                      <a:r>
                        <a:rPr kumimoji="0" lang="en-GB" sz="1800" kern="1200" dirty="0" smtClean="0">
                          <a:solidFill>
                            <a:schemeClr val="dk1"/>
                          </a:solidFill>
                          <a:effectLst/>
                          <a:latin typeface="+mn-lt"/>
                          <a:ea typeface="+mn-ea"/>
                          <a:cs typeface="+mn-cs"/>
                        </a:rPr>
                        <a:t>Includes both interactional and linguistic  resources.</a:t>
                      </a:r>
                    </a:p>
                    <a:p>
                      <a:r>
                        <a:rPr kumimoji="0" lang="en-GB" sz="1800" kern="1200" dirty="0" smtClean="0">
                          <a:solidFill>
                            <a:schemeClr val="dk1"/>
                          </a:solidFill>
                          <a:effectLst/>
                          <a:latin typeface="+mn-lt"/>
                          <a:ea typeface="+mn-ea"/>
                          <a:cs typeface="+mn-cs"/>
                        </a:rPr>
                        <a:t> </a:t>
                      </a:r>
                    </a:p>
                    <a:p>
                      <a:endParaRPr kumimoji="0" lang="en-GB" sz="1800" kern="1200" dirty="0" smtClean="0">
                        <a:solidFill>
                          <a:schemeClr val="dk1"/>
                        </a:solidFill>
                        <a:effectLst/>
                        <a:latin typeface="+mn-lt"/>
                        <a:ea typeface="+mn-ea"/>
                        <a:cs typeface="+mn-cs"/>
                      </a:endParaRPr>
                    </a:p>
                    <a:p>
                      <a:r>
                        <a:rPr kumimoji="0" lang="en-GB" sz="1800" kern="1200" dirty="0" smtClean="0">
                          <a:solidFill>
                            <a:schemeClr val="dk1"/>
                          </a:solidFill>
                          <a:effectLst/>
                          <a:latin typeface="+mn-lt"/>
                          <a:ea typeface="+mn-ea"/>
                          <a:cs typeface="+mn-cs"/>
                        </a:rPr>
                        <a:t>Is highly context specific: the interactional competence required in one context will not always transfer to another.  </a:t>
                      </a:r>
                    </a:p>
                    <a:p>
                      <a:r>
                        <a:rPr kumimoji="0" lang="en-GB" sz="1800" kern="1200" dirty="0" smtClean="0">
                          <a:solidFill>
                            <a:schemeClr val="dk1"/>
                          </a:solidFill>
                          <a:effectLst/>
                          <a:latin typeface="+mn-lt"/>
                          <a:ea typeface="+mn-ea"/>
                          <a:cs typeface="+mn-cs"/>
                        </a:rPr>
                        <a:t> </a:t>
                      </a:r>
                    </a:p>
                    <a:p>
                      <a:r>
                        <a:rPr kumimoji="0" lang="en-GB" sz="1800" kern="1200" dirty="0" smtClean="0">
                          <a:solidFill>
                            <a:schemeClr val="dk1"/>
                          </a:solidFill>
                          <a:effectLst/>
                          <a:latin typeface="+mn-lt"/>
                          <a:ea typeface="+mn-ea"/>
                          <a:cs typeface="+mn-cs"/>
                        </a:rPr>
                        <a:t>More concerned with communication; this means that speakers must pay close attention to each others’ contributions and help and support where necessary. </a:t>
                      </a:r>
                    </a:p>
                    <a:p>
                      <a:r>
                        <a:rPr kumimoji="0" lang="en-GB" sz="1800" kern="1200" dirty="0" smtClean="0">
                          <a:solidFill>
                            <a:schemeClr val="dk1"/>
                          </a:solidFill>
                          <a:effectLst/>
                          <a:latin typeface="+mn-lt"/>
                          <a:ea typeface="+mn-ea"/>
                          <a:cs typeface="+mn-cs"/>
                        </a:rPr>
                        <a:t> </a:t>
                      </a:r>
                    </a:p>
                    <a:p>
                      <a:endParaRPr lang="en-GB" sz="1800" dirty="0">
                        <a:solidFill>
                          <a:schemeClr val="tx1"/>
                        </a:solidFill>
                      </a:endParaRPr>
                    </a:p>
                  </a:txBody>
                  <a:tcPr marL="91450" marR="91450" marT="45719" marB="45719">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092978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TotalTime>
  <Words>2703</Words>
  <Application>Microsoft Office PowerPoint</Application>
  <PresentationFormat>On-screen Show (4:3)</PresentationFormat>
  <Paragraphs>364</Paragraphs>
  <Slides>43</Slides>
  <Notes>14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4" baseType="lpstr">
      <vt:lpstr>SimSun</vt:lpstr>
      <vt:lpstr>SimSun</vt:lpstr>
      <vt:lpstr>Arial</vt:lpstr>
      <vt:lpstr>Calibri</vt:lpstr>
      <vt:lpstr>Cambria</vt:lpstr>
      <vt:lpstr>Candara</vt:lpstr>
      <vt:lpstr>Tahoma</vt:lpstr>
      <vt:lpstr>Times New Roman</vt:lpstr>
      <vt:lpstr>Wingdings 2</vt:lpstr>
      <vt:lpstr>Office Theme</vt:lpstr>
      <vt:lpstr>Chart</vt:lpstr>
      <vt:lpstr>Developing classroom interactional competence across disciplines </vt:lpstr>
      <vt:lpstr> Classroom interaction and learning </vt:lpstr>
      <vt:lpstr>http://www.youtube.com/watch?v=ePVZvMjSMvE </vt:lpstr>
      <vt:lpstr>  TASK </vt:lpstr>
      <vt:lpstr>PowerPoint Presentation</vt:lpstr>
      <vt:lpstr> Sociocultural theories of learning</vt:lpstr>
      <vt:lpstr>            </vt:lpstr>
      <vt:lpstr>  TASK  </vt:lpstr>
      <vt:lpstr>CC versus IC?</vt:lpstr>
      <vt:lpstr>PowerPoint Presentation</vt:lpstr>
      <vt:lpstr> Interactional competence</vt:lpstr>
      <vt:lpstr>Classroom interactional competence (CIC)</vt:lpstr>
      <vt:lpstr>  TASK </vt:lpstr>
      <vt:lpstr>PowerPoint Presentation</vt:lpstr>
      <vt:lpstr>Analysis</vt:lpstr>
      <vt:lpstr>Features of CIC</vt:lpstr>
      <vt:lpstr>Extract 1: Designing a museum</vt:lpstr>
      <vt:lpstr>Extract 1: Designing a museum</vt:lpstr>
      <vt:lpstr>Extract 1: analysis</vt:lpstr>
      <vt:lpstr>      Data and Analysis</vt:lpstr>
      <vt:lpstr>Data Source</vt:lpstr>
      <vt:lpstr>Analysis </vt:lpstr>
      <vt:lpstr>Sample clips</vt:lpstr>
      <vt:lpstr>‘Doing Negotiation’ in Small Group Science Discussions </vt:lpstr>
      <vt:lpstr>Small group learning and science education</vt:lpstr>
      <vt:lpstr>Doing negotiation</vt:lpstr>
      <vt:lpstr>Context</vt:lpstr>
      <vt:lpstr>Extract 2: Confirmation checks</vt:lpstr>
      <vt:lpstr>Extract 2:</vt:lpstr>
      <vt:lpstr>Extract 3: Clarification requests</vt:lpstr>
      <vt:lpstr>Discussion</vt:lpstr>
      <vt:lpstr> </vt:lpstr>
      <vt:lpstr>Research focus</vt:lpstr>
      <vt:lpstr>Yeah.  Complex but not complicated.</vt:lpstr>
      <vt:lpstr>TI status VS. Function</vt:lpstr>
      <vt:lpstr>Turn-initial lexis: from single words to clusters</vt:lpstr>
      <vt:lpstr>   Applying corpus linguistics and conversation analysis in the investigation of small group teaching in higher education</vt:lpstr>
      <vt:lpstr>Empathic talk</vt:lpstr>
      <vt:lpstr>PowerPoint Presentation</vt:lpstr>
      <vt:lpstr>PowerPoint Presentation</vt:lpstr>
      <vt:lpstr> Future Directions </vt:lpstr>
      <vt:lpstr>  Researching classrooms </vt:lpstr>
      <vt:lpstr>     Teacher Development  </vt:lpstr>
    </vt:vector>
  </TitlesOfParts>
  <Company>Newcastle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variable approach</dc:title>
  <dc:creator>nsw40</dc:creator>
  <cp:lastModifiedBy>Steve Walsh</cp:lastModifiedBy>
  <cp:revision>60</cp:revision>
  <dcterms:created xsi:type="dcterms:W3CDTF">2008-06-14T15:50:47Z</dcterms:created>
  <dcterms:modified xsi:type="dcterms:W3CDTF">2018-06-09T07:47:17Z</dcterms:modified>
</cp:coreProperties>
</file>