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61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83" r:id="rId13"/>
    <p:sldId id="284" r:id="rId14"/>
    <p:sldId id="280" r:id="rId15"/>
    <p:sldId id="28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104" autoAdjust="0"/>
  </p:normalViewPr>
  <p:slideViewPr>
    <p:cSldViewPr>
      <p:cViewPr varScale="1">
        <p:scale>
          <a:sx n="94" d="100"/>
          <a:sy n="94" d="100"/>
        </p:scale>
        <p:origin x="-5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21815-3409-4CA0-B487-284ABADCE110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F00DC-B05A-421B-952A-A2F0FEAA0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1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3933D-1E76-4EFE-BA04-09064FB914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7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00DC-B05A-421B-952A-A2F0FEAA09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9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85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00DC-B05A-421B-952A-A2F0FEAA09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9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00DC-B05A-421B-952A-A2F0FEAA09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00DC-B05A-421B-952A-A2F0FEAA09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9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00DC-B05A-421B-952A-A2F0FEAA09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9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00DC-B05A-421B-952A-A2F0FEAA09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9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00DC-B05A-421B-952A-A2F0FEAA09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9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00DC-B05A-421B-952A-A2F0FEAA09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9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00DC-B05A-421B-952A-A2F0FEAA09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9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4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2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4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OfSurrey - Photo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>
            <a:noAutofit/>
          </a:bodyPr>
          <a:lstStyle>
            <a:lvl1pPr algn="ctr">
              <a:defRPr sz="2400" b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Friday, 8 June 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203D75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6756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Friday, 8 June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UniOfSurrey - Standard Slide">
  <p:cSld name="2_UniOfSurrey - Standard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203D7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03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561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61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6AA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6A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5616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561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03D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03D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03D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03D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03D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03D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03D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03D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03D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03D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936625"/>
            <a:ext cx="832144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5561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5616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0" y="878002"/>
            <a:ext cx="9180000" cy="0"/>
          </a:xfrm>
          <a:prstGeom prst="straightConnector1">
            <a:avLst/>
          </a:prstGeom>
          <a:noFill/>
          <a:ln w="9525" cap="flat" cmpd="sng">
            <a:solidFill>
              <a:srgbClr val="203D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423352"/>
            <a:ext cx="4507927" cy="41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0" name="Shape 30" descr="UniOfSurreyPowerPoint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0435" y="247091"/>
            <a:ext cx="1542197" cy="4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3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6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5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6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4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5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6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BEE0-3733-4A60-85EC-43653F077998}" type="datetimeFigureOut">
              <a:rPr lang="en-GB" smtClean="0"/>
              <a:t>08/06/18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E70-BDA9-44A0-8E61-FFF5FEB6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prtrust.org.uk/downloads_/news/2012/02/2012_02_20DfE_oracy_Alexander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958661" cy="3168352"/>
          </a:xfrm>
        </p:spPr>
        <p:txBody>
          <a:bodyPr/>
          <a:lstStyle/>
          <a:p>
            <a:pPr marL="0" indent="0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b="1" dirty="0" smtClean="0"/>
              <a:t>‘Communicating in a business-like way’: developing </a:t>
            </a:r>
            <a:r>
              <a:rPr lang="en-GB" sz="2800" b="1" dirty="0" err="1" smtClean="0"/>
              <a:t>oracy</a:t>
            </a:r>
            <a:r>
              <a:rPr lang="en-GB" sz="2800" b="1" dirty="0" smtClean="0"/>
              <a:t> skills in higher education</a:t>
            </a:r>
            <a:br>
              <a:rPr lang="en-GB" sz="2800" b="1" dirty="0" smtClean="0"/>
            </a:br>
            <a:r>
              <a:rPr lang="en-GB" sz="1600" b="1" dirty="0" smtClean="0"/>
              <a:t>Marion Heron</a:t>
            </a:r>
            <a:br>
              <a:rPr lang="en-GB" sz="1600" b="1" dirty="0" smtClean="0"/>
            </a:br>
            <a:r>
              <a:rPr lang="en-GB" sz="1600" b="1" dirty="0" smtClean="0"/>
              <a:t>Department of Higher Education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400" b="1" dirty="0" smtClean="0"/>
              <a:t>BALEAP PIM, Newcastle University, 9</a:t>
            </a:r>
            <a:r>
              <a:rPr lang="en-GB" sz="1400" b="1" baseline="30000" dirty="0" smtClean="0"/>
              <a:t>th</a:t>
            </a:r>
            <a:r>
              <a:rPr lang="en-GB" sz="1400" b="1" dirty="0" smtClean="0"/>
              <a:t> June 2018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02590" y="6489430"/>
            <a:ext cx="2133600" cy="365125"/>
          </a:xfrm>
        </p:spPr>
        <p:txBody>
          <a:bodyPr/>
          <a:lstStyle/>
          <a:p>
            <a:fld id="{5E3B1020-088D-A74B-9409-BE32B6899D00}" type="datetime2">
              <a:rPr lang="en-GB" smtClean="0"/>
              <a:t>Friday, 8 June 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24744"/>
            <a:ext cx="8321443" cy="500141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GB" b="1" dirty="0" smtClean="0">
                <a:latin typeface="+mn-lt"/>
              </a:rPr>
              <a:t>Cognitive dimension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They will be asked what do you mean by this or expand on it (B)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If they give one word like a bullet point that’s not going to get them anywhere (B)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dirty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GB" b="1" dirty="0" smtClean="0">
                <a:latin typeface="+mn-lt"/>
              </a:rPr>
              <a:t>Employability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A soft skill that is very relevant for work (B)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I don’t think we put enough emphasis on it in terms of the soft skills that we should be building into sort of like our rounded students (B)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dirty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GB" b="1" dirty="0" smtClean="0">
                <a:latin typeface="+mn-lt"/>
              </a:rPr>
              <a:t>Teaching </a:t>
            </a:r>
            <a:r>
              <a:rPr lang="en-GB" b="1" dirty="0" err="1" smtClean="0">
                <a:latin typeface="+mn-lt"/>
              </a:rPr>
              <a:t>oracy</a:t>
            </a:r>
            <a:r>
              <a:rPr lang="en-GB" b="1" dirty="0" smtClean="0">
                <a:latin typeface="+mn-lt"/>
              </a:rPr>
              <a:t> skills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I don’t incorporate anything specific into my teaching (B)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Teachers don’t feel comfortable teaching the soft skills I think that they’re quite I think it takes a lot of work (A)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dirty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endParaRPr lang="en-GB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956"/>
            <a:ext cx="7164288" cy="59275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Tutor perspectives on </a:t>
            </a:r>
            <a:r>
              <a:rPr lang="en-GB" dirty="0" err="1"/>
              <a:t>oracy</a:t>
            </a:r>
            <a:r>
              <a:rPr lang="en-GB" dirty="0"/>
              <a:t> skills</a:t>
            </a:r>
          </a:p>
        </p:txBody>
      </p:sp>
    </p:spTree>
    <p:extLst>
      <p:ext uri="{BB962C8B-B14F-4D97-AF65-F5344CB8AC3E}">
        <p14:creationId xmlns:p14="http://schemas.microsoft.com/office/powerpoint/2010/main" val="5974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>
              <a:lnSpc>
                <a:spcPct val="140000"/>
              </a:lnSpc>
              <a:spcBef>
                <a:spcPts val="0"/>
              </a:spcBef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Oracy as process vs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oracy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as product</a:t>
            </a:r>
            <a:endParaRPr lang="en-GB" dirty="0"/>
          </a:p>
          <a:p>
            <a:pPr marL="342900" lvl="0">
              <a:lnSpc>
                <a:spcPct val="140000"/>
              </a:lnSpc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Tensions between beliefs of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oracy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and practice</a:t>
            </a:r>
            <a:endParaRPr lang="en-GB" dirty="0"/>
          </a:p>
          <a:p>
            <a:pPr marL="342900" lvl="0">
              <a:lnSpc>
                <a:spcPct val="140000"/>
              </a:lnSpc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Restricted view of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oracy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 - little focus on cognitive dimension</a:t>
            </a:r>
            <a:endParaRPr lang="en-GB" dirty="0"/>
          </a:p>
          <a:p>
            <a:pPr marL="342900" lvl="0">
              <a:lnSpc>
                <a:spcPct val="140000"/>
              </a:lnSpc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Develop rubrics which incorporate all four dimensions of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oracy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skills framework</a:t>
            </a:r>
            <a:endParaRPr lang="en-GB" dirty="0"/>
          </a:p>
          <a:p>
            <a:pPr marL="342900" lvl="0">
              <a:lnSpc>
                <a:spcPct val="140000"/>
              </a:lnSpc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Explicit reference to rubrics which incorporate all dimensions (Ritchie, 2016)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8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199" y="1124744"/>
            <a:ext cx="8321443" cy="50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40000"/>
              </a:lnSpc>
            </a:pP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Explore uses of the Oracy skills framework in the pre-sessional context: planning, self-evaluation, peer evaluation, formative feedback</a:t>
            </a:r>
          </a:p>
          <a:p>
            <a:pPr marL="285750" indent="-285750">
              <a:lnSpc>
                <a:spcPct val="140000"/>
              </a:lnSpc>
            </a:pP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Familiarise students with Oracy skills framework for independent learning beyond pre-sessional course</a:t>
            </a:r>
            <a:endParaRPr lang="en-GB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lnSpc>
                <a:spcPct val="140000"/>
              </a:lnSpc>
            </a:pP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</a:t>
            </a:r>
            <a:r>
              <a:rPr lang="en-GB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oracy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central to content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pedagogy, 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</a:p>
          <a:p>
            <a:pPr marL="285750" indent="-285750">
              <a:lnSpc>
                <a:spcPct val="140000"/>
              </a:lnSpc>
            </a:pPr>
            <a:r>
              <a:rPr lang="en-GB" dirty="0" smtClean="0">
                <a:latin typeface="Calibri"/>
                <a:sym typeface="Calibri"/>
              </a:rPr>
              <a:t>Introduce the notion of </a:t>
            </a:r>
            <a:r>
              <a:rPr lang="en-GB" dirty="0" err="1" smtClean="0">
                <a:latin typeface="Calibri"/>
                <a:sym typeface="Calibri"/>
              </a:rPr>
              <a:t>oracy</a:t>
            </a:r>
            <a:r>
              <a:rPr lang="en-GB" dirty="0" smtClean="0">
                <a:latin typeface="Calibri"/>
                <a:sym typeface="Calibri"/>
              </a:rPr>
              <a:t> as process and </a:t>
            </a:r>
            <a:r>
              <a:rPr lang="en-GB" dirty="0" err="1" smtClean="0">
                <a:latin typeface="Calibri"/>
                <a:sym typeface="Calibri"/>
              </a:rPr>
              <a:t>oracy</a:t>
            </a:r>
            <a:r>
              <a:rPr lang="en-GB" dirty="0" smtClean="0">
                <a:latin typeface="Calibri"/>
                <a:sym typeface="Calibri"/>
              </a:rPr>
              <a:t> as product to students</a:t>
            </a:r>
          </a:p>
          <a:p>
            <a:pPr marL="285750" indent="-285750">
              <a:lnSpc>
                <a:spcPct val="140000"/>
              </a:lnSpc>
            </a:pPr>
            <a:r>
              <a:rPr lang="en-GB" dirty="0" smtClean="0">
                <a:latin typeface="Calibri"/>
                <a:sym typeface="Calibri"/>
              </a:rPr>
              <a:t>Make explicit links between the </a:t>
            </a:r>
            <a:r>
              <a:rPr lang="en-GB" dirty="0" err="1" smtClean="0">
                <a:latin typeface="Calibri"/>
                <a:sym typeface="Calibri"/>
              </a:rPr>
              <a:t>oracy</a:t>
            </a:r>
            <a:r>
              <a:rPr lang="en-GB" dirty="0" smtClean="0">
                <a:latin typeface="Calibri"/>
                <a:sym typeface="Calibri"/>
              </a:rPr>
              <a:t> skills developed in pre-sessional with expectations of their discipline and their tutors</a:t>
            </a:r>
          </a:p>
          <a:p>
            <a:pPr marL="285750" indent="-285750">
              <a:lnSpc>
                <a:spcPct val="140000"/>
              </a:lnSpc>
            </a:pPr>
            <a:endParaRPr lang="en-GB" dirty="0" smtClean="0">
              <a:latin typeface="Calibri"/>
              <a:sym typeface="Calibri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providers have a responsibility to remediate any deficiencies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(Jackson, 2014, p. 32)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0" y="243956"/>
            <a:ext cx="7092280" cy="44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GB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Implications</a:t>
            </a:r>
            <a:endParaRPr sz="3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2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92740"/>
            <a:ext cx="4283968" cy="596526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20" y="250588"/>
            <a:ext cx="6021256" cy="413268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Future directions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795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20" y="250588"/>
            <a:ext cx="6021256" cy="413268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/>
              <a:t>References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latin typeface="+mn-lt"/>
              </a:rPr>
              <a:t>Alexander</a:t>
            </a:r>
            <a:r>
              <a:rPr lang="en-GB" dirty="0">
                <a:latin typeface="+mn-lt"/>
              </a:rPr>
              <a:t>, R. (</a:t>
            </a:r>
            <a:r>
              <a:rPr lang="en-GB" dirty="0" smtClean="0">
                <a:latin typeface="+mn-lt"/>
              </a:rPr>
              <a:t>2013)</a:t>
            </a:r>
            <a:r>
              <a:rPr lang="en-GB" dirty="0">
                <a:latin typeface="+mn-lt"/>
              </a:rPr>
              <a:t>. Improving </a:t>
            </a:r>
            <a:r>
              <a:rPr lang="en-GB" dirty="0" err="1">
                <a:latin typeface="+mn-lt"/>
              </a:rPr>
              <a:t>oracy</a:t>
            </a:r>
            <a:r>
              <a:rPr lang="en-GB" dirty="0">
                <a:latin typeface="+mn-lt"/>
              </a:rPr>
              <a:t> and classroom talk in English schools: Achievements and challenges. </a:t>
            </a:r>
            <a:r>
              <a:rPr lang="en-GB" dirty="0" smtClean="0">
                <a:latin typeface="+mn-lt"/>
              </a:rPr>
              <a:t>Available at </a:t>
            </a:r>
            <a:r>
              <a:rPr lang="en-GB" i="1" dirty="0" smtClean="0">
                <a:latin typeface="+mn-lt"/>
                <a:hlinkClick r:id="rId2"/>
              </a:rPr>
              <a:t>http</a:t>
            </a:r>
            <a:r>
              <a:rPr lang="en-GB" i="1" dirty="0">
                <a:latin typeface="+mn-lt"/>
                <a:hlinkClick r:id="rId2"/>
              </a:rPr>
              <a:t>://cprtrust.org.uk/downloads_/</a:t>
            </a:r>
            <a:r>
              <a:rPr lang="en-GB" i="1" dirty="0" smtClean="0">
                <a:latin typeface="+mn-lt"/>
                <a:hlinkClick r:id="rId2"/>
              </a:rPr>
              <a:t>news/2012/02/2012_02_20DfE_oracy_Alexander.pdf</a:t>
            </a:r>
            <a:endParaRPr lang="en-GB" i="1" dirty="0" smtClean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Doherty, C., Kettle, M., May, L., &amp; </a:t>
            </a:r>
            <a:r>
              <a:rPr lang="en-GB" dirty="0" err="1">
                <a:latin typeface="+mn-lt"/>
              </a:rPr>
              <a:t>Caukill</a:t>
            </a:r>
            <a:r>
              <a:rPr lang="en-GB" dirty="0">
                <a:latin typeface="+mn-lt"/>
              </a:rPr>
              <a:t>, E. (2011). Talking the talk: </a:t>
            </a:r>
            <a:r>
              <a:rPr lang="en-GB" dirty="0" err="1">
                <a:latin typeface="+mn-lt"/>
              </a:rPr>
              <a:t>oracy</a:t>
            </a:r>
            <a:r>
              <a:rPr lang="en-GB" dirty="0">
                <a:latin typeface="+mn-lt"/>
              </a:rPr>
              <a:t> demands in first year university assessment tasks. </a:t>
            </a:r>
            <a:r>
              <a:rPr lang="en-GB" i="1" dirty="0">
                <a:latin typeface="+mn-lt"/>
              </a:rPr>
              <a:t>Assessment in Education: Principles, Policy &amp; Practice</a:t>
            </a:r>
            <a:r>
              <a:rPr lang="en-GB" dirty="0">
                <a:latin typeface="+mn-lt"/>
              </a:rPr>
              <a:t>, </a:t>
            </a:r>
            <a:r>
              <a:rPr lang="en-GB" i="1" dirty="0">
                <a:latin typeface="+mn-lt"/>
              </a:rPr>
              <a:t>18</a:t>
            </a:r>
            <a:r>
              <a:rPr lang="en-GB" dirty="0">
                <a:latin typeface="+mn-lt"/>
              </a:rPr>
              <a:t>(1), 27-39</a:t>
            </a:r>
            <a:r>
              <a:rPr lang="en-GB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Hathaway, J. (2015). Developing that voice: locating academic writing tuition in the mainstream of higher education. </a:t>
            </a:r>
            <a:r>
              <a:rPr lang="en-GB" i="1" dirty="0">
                <a:latin typeface="+mn-lt"/>
              </a:rPr>
              <a:t>Teaching in Higher Education</a:t>
            </a:r>
            <a:r>
              <a:rPr lang="en-GB" dirty="0">
                <a:latin typeface="+mn-lt"/>
              </a:rPr>
              <a:t>, 20(5), 506-517. </a:t>
            </a:r>
          </a:p>
          <a:p>
            <a:pPr marL="0" indent="0">
              <a:buNone/>
            </a:pPr>
            <a:r>
              <a:rPr lang="en-GB" dirty="0" err="1">
                <a:latin typeface="+mn-lt"/>
              </a:rPr>
              <a:t>Huxham</a:t>
            </a:r>
            <a:r>
              <a:rPr lang="en-GB" dirty="0">
                <a:latin typeface="+mn-lt"/>
              </a:rPr>
              <a:t>, M., Campbell, F., &amp; Westwood, J. (2012). Oral versus written assessments: a test of student performance and attitudes. </a:t>
            </a:r>
            <a:r>
              <a:rPr lang="en-GB" i="1" dirty="0">
                <a:latin typeface="+mn-lt"/>
              </a:rPr>
              <a:t>Assessment &amp; Evaluation in Higher Education</a:t>
            </a:r>
            <a:r>
              <a:rPr lang="en-GB" dirty="0">
                <a:latin typeface="+mn-lt"/>
              </a:rPr>
              <a:t>, 37(1), 125-136.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Jackson, D. (2014). Business graduate performance in oral communication skills and strategies for improvement. </a:t>
            </a:r>
            <a:r>
              <a:rPr lang="en-GB" i="1" dirty="0">
                <a:latin typeface="+mn-lt"/>
              </a:rPr>
              <a:t>The International Journal of Management Education</a:t>
            </a:r>
            <a:r>
              <a:rPr lang="en-GB" dirty="0">
                <a:latin typeface="+mn-lt"/>
              </a:rPr>
              <a:t>, 12(1), 22-34. </a:t>
            </a:r>
          </a:p>
          <a:p>
            <a:pPr marL="0" indent="0">
              <a:buNone/>
            </a:pPr>
            <a:r>
              <a:rPr lang="en-GB" dirty="0" err="1">
                <a:latin typeface="+mn-lt"/>
              </a:rPr>
              <a:t>Joughin</a:t>
            </a:r>
            <a:r>
              <a:rPr lang="en-GB" dirty="0">
                <a:latin typeface="+mn-lt"/>
              </a:rPr>
              <a:t>, G. (2007). Student conceptions of oral presentations. </a:t>
            </a:r>
            <a:r>
              <a:rPr lang="en-GB" i="1" dirty="0">
                <a:latin typeface="+mn-lt"/>
              </a:rPr>
              <a:t>Studies in Higher Education</a:t>
            </a:r>
            <a:r>
              <a:rPr lang="en-GB" dirty="0">
                <a:latin typeface="+mn-lt"/>
              </a:rPr>
              <a:t>, 32(3), 323-336. </a:t>
            </a:r>
          </a:p>
          <a:p>
            <a:pPr marL="0" indent="0">
              <a:buNone/>
            </a:pPr>
            <a:endParaRPr lang="en-GB" i="1" dirty="0" smtClean="0">
              <a:latin typeface="+mn-lt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5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+mn-lt"/>
              </a:rPr>
              <a:t>Mah</a:t>
            </a:r>
            <a:r>
              <a:rPr lang="en-US" dirty="0">
                <a:latin typeface="+mn-lt"/>
              </a:rPr>
              <a:t>, A. S. H. (2016). </a:t>
            </a:r>
            <a:r>
              <a:rPr lang="en-US" dirty="0" err="1">
                <a:latin typeface="+mn-lt"/>
              </a:rPr>
              <a:t>Oracy</a:t>
            </a:r>
            <a:r>
              <a:rPr lang="en-US" dirty="0">
                <a:latin typeface="+mn-lt"/>
              </a:rPr>
              <a:t> Is as Important as Literacy: Interview with Christine CM </a:t>
            </a:r>
            <a:r>
              <a:rPr lang="en-US" dirty="0" err="1">
                <a:latin typeface="+mn-lt"/>
              </a:rPr>
              <a:t>Goh</a:t>
            </a:r>
            <a:r>
              <a:rPr lang="en-US" dirty="0">
                <a:latin typeface="+mn-lt"/>
              </a:rPr>
              <a:t>. </a:t>
            </a:r>
            <a:r>
              <a:rPr lang="en-US" i="1" dirty="0">
                <a:latin typeface="+mn-lt"/>
              </a:rPr>
              <a:t>RELC Journal</a:t>
            </a:r>
            <a:r>
              <a:rPr lang="en-US" dirty="0">
                <a:latin typeface="+mn-lt"/>
              </a:rPr>
              <a:t>, 47(3), 399-404. </a:t>
            </a: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Mercer</a:t>
            </a:r>
            <a:r>
              <a:rPr lang="en-GB" dirty="0">
                <a:latin typeface="+mn-lt"/>
              </a:rPr>
              <a:t>, N. (1995). </a:t>
            </a:r>
            <a:r>
              <a:rPr lang="en-GB" i="1" dirty="0">
                <a:latin typeface="+mn-lt"/>
              </a:rPr>
              <a:t>The guided construction of knowledge: Talk amongst teachers and learners</a:t>
            </a:r>
            <a:r>
              <a:rPr lang="en-GB" dirty="0">
                <a:latin typeface="+mn-lt"/>
              </a:rPr>
              <a:t>. Multilingual matters.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Mercer, N., Warwick, P., &amp; Ahmed, A. (2017). An </a:t>
            </a:r>
            <a:r>
              <a:rPr lang="en-GB" dirty="0" err="1">
                <a:latin typeface="+mn-lt"/>
              </a:rPr>
              <a:t>oracy</a:t>
            </a:r>
            <a:r>
              <a:rPr lang="en-GB" dirty="0">
                <a:latin typeface="+mn-lt"/>
              </a:rPr>
              <a:t> assessment toolkit: Linking research and development in the assessment of students' spoken language skills at age 11-12. </a:t>
            </a:r>
            <a:r>
              <a:rPr lang="en-GB" i="1" dirty="0">
                <a:latin typeface="+mn-lt"/>
              </a:rPr>
              <a:t>Learning and Instruction</a:t>
            </a:r>
            <a:r>
              <a:rPr lang="en-GB" dirty="0">
                <a:latin typeface="+mn-lt"/>
              </a:rPr>
              <a:t>, </a:t>
            </a:r>
            <a:r>
              <a:rPr lang="en-GB" i="1" dirty="0">
                <a:latin typeface="+mn-lt"/>
              </a:rPr>
              <a:t>48</a:t>
            </a:r>
            <a:r>
              <a:rPr lang="en-GB" dirty="0">
                <a:latin typeface="+mn-lt"/>
              </a:rPr>
              <a:t>, 51-60.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Michaels, S., O’Connor, C., &amp; </a:t>
            </a:r>
            <a:r>
              <a:rPr lang="en-GB" dirty="0" err="1">
                <a:latin typeface="+mn-lt"/>
              </a:rPr>
              <a:t>Resnick</a:t>
            </a:r>
            <a:r>
              <a:rPr lang="en-GB" dirty="0">
                <a:latin typeface="+mn-lt"/>
              </a:rPr>
              <a:t>, L. B. (2008). Deliberative discourse idealized and realized: Accountable talk in the classroom and in civic life. </a:t>
            </a:r>
            <a:r>
              <a:rPr lang="en-GB" i="1" dirty="0">
                <a:latin typeface="+mn-lt"/>
              </a:rPr>
              <a:t>Studies in </a:t>
            </a:r>
            <a:r>
              <a:rPr lang="en-GB" i="1" dirty="0" smtClean="0">
                <a:latin typeface="+mn-lt"/>
              </a:rPr>
              <a:t>Philosophy </a:t>
            </a:r>
            <a:r>
              <a:rPr lang="en-GB" i="1" dirty="0">
                <a:latin typeface="+mn-lt"/>
              </a:rPr>
              <a:t>and </a:t>
            </a:r>
            <a:r>
              <a:rPr lang="en-GB" i="1" dirty="0" smtClean="0">
                <a:latin typeface="+mn-lt"/>
              </a:rPr>
              <a:t>Education</a:t>
            </a:r>
            <a:r>
              <a:rPr lang="en-GB" dirty="0">
                <a:latin typeface="+mn-lt"/>
              </a:rPr>
              <a:t>, </a:t>
            </a:r>
            <a:r>
              <a:rPr lang="en-GB" i="1" dirty="0">
                <a:latin typeface="+mn-lt"/>
              </a:rPr>
              <a:t>27</a:t>
            </a:r>
            <a:r>
              <a:rPr lang="en-GB" dirty="0">
                <a:latin typeface="+mn-lt"/>
              </a:rPr>
              <a:t>(4), 283-297</a:t>
            </a:r>
            <a:r>
              <a:rPr lang="en-GB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Ritchie, S. M. (2016). Self-assessment of video-recorded presentations: Does it improve skills? </a:t>
            </a:r>
            <a:r>
              <a:rPr lang="en-GB" i="1" dirty="0">
                <a:latin typeface="+mn-lt"/>
              </a:rPr>
              <a:t>Active Learning in Higher Education</a:t>
            </a:r>
            <a:r>
              <a:rPr lang="en-GB" dirty="0">
                <a:latin typeface="+mn-lt"/>
              </a:rPr>
              <a:t>, 17(3), 207-221. </a:t>
            </a:r>
            <a:endParaRPr lang="en-GB" dirty="0" smtClean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Wilkinson, A. (1965). The concept of </a:t>
            </a:r>
            <a:r>
              <a:rPr lang="en-GB" dirty="0" err="1">
                <a:latin typeface="+mn-lt"/>
              </a:rPr>
              <a:t>oracy</a:t>
            </a:r>
            <a:r>
              <a:rPr lang="en-GB" dirty="0">
                <a:latin typeface="+mn-lt"/>
              </a:rPr>
              <a:t>. Educational Review, 17(4), 11-15.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Wingate, U., </a:t>
            </a:r>
            <a:r>
              <a:rPr lang="en-GB" dirty="0" err="1">
                <a:latin typeface="+mn-lt"/>
              </a:rPr>
              <a:t>Andon</a:t>
            </a:r>
            <a:r>
              <a:rPr lang="en-GB" dirty="0">
                <a:latin typeface="+mn-lt"/>
              </a:rPr>
              <a:t>, N., and </a:t>
            </a:r>
            <a:r>
              <a:rPr lang="en-GB" dirty="0" err="1">
                <a:latin typeface="+mn-lt"/>
              </a:rPr>
              <a:t>Cogo</a:t>
            </a:r>
            <a:r>
              <a:rPr lang="en-GB" dirty="0">
                <a:latin typeface="+mn-lt"/>
              </a:rPr>
              <a:t>, A. (2011). Embedding academic writing instruction into subject teaching: A case study. </a:t>
            </a:r>
            <a:r>
              <a:rPr lang="en-GB" i="1" dirty="0">
                <a:latin typeface="+mn-lt"/>
              </a:rPr>
              <a:t>Active Learning in Higher Education</a:t>
            </a:r>
            <a:r>
              <a:rPr lang="en-GB" dirty="0">
                <a:latin typeface="+mn-lt"/>
              </a:rPr>
              <a:t>, 12(1), 69-81.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4497583" cy="64798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References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24744"/>
            <a:ext cx="8321443" cy="500141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skills - definition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Role of </a:t>
            </a: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skills in higher education</a:t>
            </a: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skills framework (Mercer et al, 2017)</a:t>
            </a: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as process &amp; </a:t>
            </a: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as product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The study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Classroom implications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Discussion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endParaRPr lang="en-GB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957"/>
            <a:ext cx="4507927" cy="41326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Outline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24744"/>
            <a:ext cx="8321443" cy="500141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Wilkinson (1965) – speaking and listening (vs. literacy)</a:t>
            </a: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skills allow students to “express [their] thoughts and communicate with others in education and life” (Alexander, 2013, p. 10)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Growing focus on embedding literacy skills into the curriculum (Wingate et al, 2011)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Assumptions about undergraduates’ existing skills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endParaRPr lang="en-GB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957"/>
            <a:ext cx="4507927" cy="41326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Oracy</a:t>
            </a:r>
            <a:r>
              <a:rPr lang="en-GB" dirty="0" smtClean="0"/>
              <a:t>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5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24744"/>
            <a:ext cx="8321443" cy="5001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Active learning strategies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Employability skills – in particular oral presentation skills (Andrew &amp; </a:t>
            </a:r>
            <a:r>
              <a:rPr lang="en-GB" dirty="0" err="1" smtClean="0">
                <a:latin typeface="+mn-lt"/>
              </a:rPr>
              <a:t>Higson</a:t>
            </a:r>
            <a:r>
              <a:rPr lang="en-GB" dirty="0" smtClean="0">
                <a:latin typeface="+mn-lt"/>
              </a:rPr>
              <a:t>, 2014)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New cultural capital – “regimes of talk” </a:t>
            </a:r>
            <a:r>
              <a:rPr lang="en-GB" dirty="0">
                <a:latin typeface="+mn-lt"/>
              </a:rPr>
              <a:t>(</a:t>
            </a:r>
            <a:r>
              <a:rPr lang="en-GB" dirty="0" smtClean="0">
                <a:latin typeface="+mn-lt"/>
              </a:rPr>
              <a:t>Doherty et al, 2011, p. 28)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Tool for thinking (Alexander, 2013; Mercer, 1995; Michaels et al, 2008)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Oral assessments common form of HE assessments (</a:t>
            </a:r>
            <a:r>
              <a:rPr lang="en-GB" dirty="0" err="1" smtClean="0">
                <a:latin typeface="+mn-lt"/>
              </a:rPr>
              <a:t>Huxham</a:t>
            </a:r>
            <a:r>
              <a:rPr lang="en-GB" dirty="0" smtClean="0">
                <a:latin typeface="+mn-lt"/>
              </a:rPr>
              <a:t> et al, 2016) – in particular oral presentations (</a:t>
            </a:r>
            <a:r>
              <a:rPr lang="en-GB" dirty="0" err="1" smtClean="0">
                <a:latin typeface="+mn-lt"/>
              </a:rPr>
              <a:t>Joughin</a:t>
            </a:r>
            <a:r>
              <a:rPr lang="en-GB" dirty="0" smtClean="0">
                <a:latin typeface="+mn-lt"/>
              </a:rPr>
              <a:t>, 2007)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endParaRPr lang="en-GB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956"/>
            <a:ext cx="7308304" cy="520747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Role of </a:t>
            </a:r>
            <a:r>
              <a:rPr lang="en-GB" sz="3600" dirty="0" err="1" smtClean="0"/>
              <a:t>oracy</a:t>
            </a:r>
            <a:r>
              <a:rPr lang="en-GB" sz="3600" dirty="0" smtClean="0"/>
              <a:t> skills in higher education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625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24744"/>
            <a:ext cx="8321443" cy="500141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endParaRPr lang="en-GB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956"/>
            <a:ext cx="7236296" cy="52074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Oracy</a:t>
            </a:r>
            <a:r>
              <a:rPr lang="en-GB" dirty="0" smtClean="0"/>
              <a:t> skills framework </a:t>
            </a:r>
            <a:r>
              <a:rPr lang="en-GB" sz="2000" dirty="0" smtClean="0"/>
              <a:t>(Mercer et al, 2017)</a:t>
            </a:r>
            <a:endParaRPr lang="en-GB" dirty="0"/>
          </a:p>
        </p:txBody>
      </p:sp>
      <p:pic>
        <p:nvPicPr>
          <p:cNvPr id="3" name="Picture 2" descr="OracySkillsFramewor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24744"/>
            <a:ext cx="8321443" cy="500141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as </a:t>
            </a:r>
            <a:r>
              <a:rPr lang="en-GB" b="1" dirty="0" smtClean="0">
                <a:latin typeface="+mn-lt"/>
              </a:rPr>
              <a:t>process</a:t>
            </a:r>
            <a:r>
              <a:rPr lang="en-GB" dirty="0" smtClean="0">
                <a:latin typeface="+mn-lt"/>
              </a:rPr>
              <a:t>: tool for learning,  implicit </a:t>
            </a: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demands</a:t>
            </a: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as </a:t>
            </a:r>
            <a:r>
              <a:rPr lang="en-GB" b="1" dirty="0" smtClean="0">
                <a:latin typeface="+mn-lt"/>
              </a:rPr>
              <a:t>product</a:t>
            </a:r>
            <a:r>
              <a:rPr lang="en-GB" dirty="0" smtClean="0">
                <a:latin typeface="+mn-lt"/>
              </a:rPr>
              <a:t>: subject in its own right, explicit </a:t>
            </a: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demands</a:t>
            </a: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needs to be explicit because “</a:t>
            </a:r>
            <a:r>
              <a:rPr lang="en-GB" i="1" dirty="0" smtClean="0">
                <a:latin typeface="+mn-lt"/>
              </a:rPr>
              <a:t>[By] assessing skills that were not explicitly developed in the curriculum , the exercise became an assessment of what prior skills and dispositions students brought to the task</a:t>
            </a:r>
            <a:r>
              <a:rPr lang="en-GB" dirty="0" smtClean="0">
                <a:latin typeface="+mn-lt"/>
              </a:rPr>
              <a:t>” (Doherty et al, 2011, p. 34)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endParaRPr lang="en-GB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956"/>
            <a:ext cx="7308304" cy="592756"/>
          </a:xfrm>
        </p:spPr>
        <p:txBody>
          <a:bodyPr>
            <a:noAutofit/>
          </a:bodyPr>
          <a:lstStyle/>
          <a:p>
            <a:pPr algn="l"/>
            <a:r>
              <a:rPr lang="en-GB" sz="3600" dirty="0" err="1" smtClean="0"/>
              <a:t>Oracy</a:t>
            </a:r>
            <a:r>
              <a:rPr lang="en-GB" sz="3600" dirty="0" smtClean="0"/>
              <a:t> as process </a:t>
            </a:r>
            <a:r>
              <a:rPr lang="en-GB" sz="3600" dirty="0" err="1" smtClean="0"/>
              <a:t>vs</a:t>
            </a:r>
            <a:r>
              <a:rPr lang="en-GB" sz="3600" dirty="0" smtClean="0"/>
              <a:t> </a:t>
            </a:r>
            <a:r>
              <a:rPr lang="en-GB" sz="3600" dirty="0" err="1" smtClean="0"/>
              <a:t>oracy</a:t>
            </a:r>
            <a:r>
              <a:rPr lang="en-GB" sz="3600" dirty="0" smtClean="0"/>
              <a:t> as product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625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24744"/>
            <a:ext cx="8321443" cy="5001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How are </a:t>
            </a: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skills addressed through the content, pedagogy and assessment of two undergraduate business modules?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What features of </a:t>
            </a:r>
            <a:r>
              <a:rPr lang="en-GB" dirty="0" err="1" smtClean="0">
                <a:latin typeface="+mn-lt"/>
              </a:rPr>
              <a:t>oracy</a:t>
            </a:r>
            <a:r>
              <a:rPr lang="en-GB" dirty="0" smtClean="0">
                <a:latin typeface="+mn-lt"/>
              </a:rPr>
              <a:t> do teachers value and why?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GB" b="1" dirty="0" smtClean="0">
                <a:latin typeface="+mn-lt"/>
              </a:rPr>
              <a:t>The study</a:t>
            </a:r>
            <a:endParaRPr lang="en-GB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Participants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Methods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dirty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endParaRPr lang="en-GB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957"/>
            <a:ext cx="4507927" cy="41326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Research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7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24744"/>
            <a:ext cx="8321443" cy="500141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956"/>
            <a:ext cx="6876256" cy="52074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67410"/>
              </p:ext>
            </p:extLst>
          </p:nvPr>
        </p:nvGraphicFramePr>
        <p:xfrm>
          <a:off x="899592" y="980727"/>
          <a:ext cx="7704856" cy="5732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732"/>
                <a:gridCol w="2754372"/>
                <a:gridCol w="2863752"/>
              </a:tblGrid>
              <a:tr h="459464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Module 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Module 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978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Explicit learning outcomes related to oral presentations</a:t>
                      </a:r>
                    </a:p>
                    <a:p>
                      <a:r>
                        <a:rPr lang="en-US" dirty="0" smtClean="0"/>
                        <a:t>Content</a:t>
                      </a:r>
                      <a:r>
                        <a:rPr lang="en-US" baseline="0" dirty="0" smtClean="0"/>
                        <a:t> of lectures &amp; seminars focused on oral presentations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learning outcomes related to oral</a:t>
                      </a:r>
                      <a:r>
                        <a:rPr lang="en-US" baseline="0" dirty="0" smtClean="0"/>
                        <a:t> presentations</a:t>
                      </a:r>
                    </a:p>
                    <a:p>
                      <a:r>
                        <a:rPr lang="en-US" baseline="0" dirty="0" smtClean="0"/>
                        <a:t>Workshops focused on the content of the presentations</a:t>
                      </a:r>
                    </a:p>
                    <a:p>
                      <a:r>
                        <a:rPr lang="en-US" baseline="0" dirty="0" smtClean="0"/>
                        <a:t>Reference to importance of team work</a:t>
                      </a:r>
                    </a:p>
                    <a:p>
                      <a:r>
                        <a:rPr lang="en-US" baseline="0" dirty="0" smtClean="0"/>
                        <a:t>30 </a:t>
                      </a:r>
                      <a:r>
                        <a:rPr lang="en-US" baseline="0" dirty="0" err="1" smtClean="0"/>
                        <a:t>mins</a:t>
                      </a:r>
                      <a:r>
                        <a:rPr lang="en-US" baseline="0" dirty="0" smtClean="0"/>
                        <a:t> input on presentation skills</a:t>
                      </a:r>
                      <a:endParaRPr lang="en-US" dirty="0"/>
                    </a:p>
                  </a:txBody>
                  <a:tcPr/>
                </a:tc>
              </a:tr>
              <a:tr h="14936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Assessment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 group presentations</a:t>
                      </a:r>
                    </a:p>
                    <a:p>
                      <a:r>
                        <a:rPr lang="en-US" dirty="0" smtClean="0"/>
                        <a:t>Rubrics focused on content</a:t>
                      </a:r>
                      <a:r>
                        <a:rPr lang="en-US" baseline="0" dirty="0" smtClean="0"/>
                        <a:t> and delivery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 group presentations</a:t>
                      </a:r>
                    </a:p>
                    <a:p>
                      <a:r>
                        <a:rPr lang="en-US" dirty="0" smtClean="0"/>
                        <a:t>Rubrics focused mostly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</a:tr>
              <a:tr h="14936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Pedagogy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 hour weekly lectures</a:t>
                      </a:r>
                    </a:p>
                    <a:p>
                      <a:r>
                        <a:rPr lang="en-US" dirty="0" smtClean="0"/>
                        <a:t>1 – hour</a:t>
                      </a:r>
                      <a:r>
                        <a:rPr lang="en-US" baseline="0" dirty="0" smtClean="0"/>
                        <a:t> weekly tutorials</a:t>
                      </a:r>
                    </a:p>
                    <a:p>
                      <a:r>
                        <a:rPr lang="en-US" baseline="0" dirty="0" smtClean="0"/>
                        <a:t>Formative feedback</a:t>
                      </a:r>
                    </a:p>
                    <a:p>
                      <a:r>
                        <a:rPr lang="en-US" baseline="0" dirty="0" smtClean="0"/>
                        <a:t>Practice with rubrics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3-hour weekly workshops</a:t>
                      </a:r>
                    </a:p>
                    <a:p>
                      <a:r>
                        <a:rPr lang="en-US" dirty="0" smtClean="0"/>
                        <a:t>No formative feedback</a:t>
                      </a:r>
                    </a:p>
                    <a:p>
                      <a:r>
                        <a:rPr lang="en-US" dirty="0" smtClean="0"/>
                        <a:t>No explicit reference</a:t>
                      </a:r>
                      <a:r>
                        <a:rPr lang="en-US" baseline="0" dirty="0" smtClean="0"/>
                        <a:t> to rubrics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0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24744"/>
            <a:ext cx="8321443" cy="500141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GB" b="1" dirty="0" smtClean="0">
                <a:latin typeface="+mn-lt"/>
              </a:rPr>
              <a:t>Physical dimension / socio-emotional dimension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from </a:t>
            </a:r>
            <a:r>
              <a:rPr lang="en-GB" i="1" dirty="0">
                <a:latin typeface="+mn-lt"/>
              </a:rPr>
              <a:t>day 1 you’re going to have an interview you’ve got to be able to speak if you can’t speak you can’t really do </a:t>
            </a:r>
            <a:r>
              <a:rPr lang="en-GB" i="1" dirty="0" smtClean="0">
                <a:latin typeface="+mn-lt"/>
              </a:rPr>
              <a:t>business</a:t>
            </a:r>
            <a:r>
              <a:rPr lang="en-GB" i="1" dirty="0">
                <a:latin typeface="+mn-lt"/>
              </a:rPr>
              <a:t> </a:t>
            </a:r>
            <a:r>
              <a:rPr lang="en-GB" i="1" dirty="0" smtClean="0">
                <a:latin typeface="+mn-lt"/>
              </a:rPr>
              <a:t>(A).</a:t>
            </a:r>
            <a:endParaRPr lang="en-GB" i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physically </a:t>
            </a:r>
            <a:r>
              <a:rPr lang="en-GB" i="1" dirty="0">
                <a:latin typeface="+mn-lt"/>
              </a:rPr>
              <a:t>just standing up and being removed from their peer group... physically coming to the front of people so that they’re visible rather than part of the </a:t>
            </a:r>
            <a:r>
              <a:rPr lang="en-GB" i="1" dirty="0" smtClean="0">
                <a:latin typeface="+mn-lt"/>
              </a:rPr>
              <a:t>crowd (B)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voice </a:t>
            </a:r>
            <a:r>
              <a:rPr lang="en-GB" i="1" dirty="0">
                <a:latin typeface="+mn-lt"/>
              </a:rPr>
              <a:t>projection rather than looking at their </a:t>
            </a:r>
            <a:r>
              <a:rPr lang="en-GB" i="1" dirty="0" smtClean="0">
                <a:latin typeface="+mn-lt"/>
              </a:rPr>
              <a:t>toes (B)</a:t>
            </a:r>
            <a:r>
              <a:rPr lang="en-GB" dirty="0" smtClean="0">
                <a:latin typeface="+mn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latin typeface="+mn-lt"/>
              </a:rPr>
              <a:t>Linguistic dimension</a:t>
            </a:r>
          </a:p>
          <a:p>
            <a:pPr>
              <a:lnSpc>
                <a:spcPct val="150000"/>
              </a:lnSpc>
            </a:pPr>
            <a:r>
              <a:rPr lang="en-GB" i="1" dirty="0">
                <a:latin typeface="+mn-lt"/>
              </a:rPr>
              <a:t>b</a:t>
            </a:r>
            <a:r>
              <a:rPr lang="en-GB" i="1" dirty="0" smtClean="0">
                <a:latin typeface="+mn-lt"/>
              </a:rPr>
              <a:t>usiness vocabulary (A)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communicate in a business-like way (A)</a:t>
            </a:r>
          </a:p>
          <a:p>
            <a:pPr>
              <a:lnSpc>
                <a:spcPct val="150000"/>
              </a:lnSpc>
            </a:pPr>
            <a:r>
              <a:rPr lang="en-GB" i="1" dirty="0">
                <a:latin typeface="+mn-lt"/>
              </a:rPr>
              <a:t>a</a:t>
            </a:r>
            <a:r>
              <a:rPr lang="en-GB" i="1" dirty="0" smtClean="0">
                <a:latin typeface="+mn-lt"/>
              </a:rPr>
              <a:t>ppropriate terminology </a:t>
            </a:r>
            <a:r>
              <a:rPr lang="en-GB" i="1" dirty="0" err="1" smtClean="0">
                <a:latin typeface="+mn-lt"/>
              </a:rPr>
              <a:t>vs</a:t>
            </a:r>
            <a:r>
              <a:rPr lang="en-GB" i="1" dirty="0" smtClean="0">
                <a:latin typeface="+mn-lt"/>
              </a:rPr>
              <a:t> general layperson’s terms (B)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marketing speak (B)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+mn-lt"/>
              </a:rPr>
              <a:t>an element of sophistication required in being able to put their ideas into realistic sentences (B</a:t>
            </a:r>
            <a:r>
              <a:rPr lang="en-GB" dirty="0" smtClean="0">
                <a:latin typeface="+mn-lt"/>
              </a:rPr>
              <a:t>)</a:t>
            </a:r>
            <a:endParaRPr lang="en-GB" dirty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dirty="0" smtClean="0">
              <a:latin typeface="+mn-lt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endParaRPr lang="en-GB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956"/>
            <a:ext cx="7164288" cy="52074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Tutor perspectives on </a:t>
            </a:r>
            <a:r>
              <a:rPr lang="en-GB" dirty="0" err="1" smtClean="0"/>
              <a:t>oracy</a:t>
            </a:r>
            <a:r>
              <a:rPr lang="en-GB" dirty="0" smtClean="0"/>
              <a:t>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1601</TotalTime>
  <Words>902</Words>
  <Application>Microsoft Macintosh PowerPoint</Application>
  <PresentationFormat>On-screen Show (4:3)</PresentationFormat>
  <Paragraphs>137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‘Communicating in a business-like way’: developing oracy skills in higher education Marion Heron Department of Higher Education BALEAP PIM, Newcastle University, 9th June 2018 </vt:lpstr>
      <vt:lpstr>Outline</vt:lpstr>
      <vt:lpstr>Oracy skills</vt:lpstr>
      <vt:lpstr>Role of oracy skills in higher education</vt:lpstr>
      <vt:lpstr>Oracy skills framework (Mercer et al, 2017)</vt:lpstr>
      <vt:lpstr>Oracy as process vs oracy as product</vt:lpstr>
      <vt:lpstr>Research questions</vt:lpstr>
      <vt:lpstr>Findings</vt:lpstr>
      <vt:lpstr>Tutor perspectives on oracy skills</vt:lpstr>
      <vt:lpstr>Tutor perspectives on oracy skills</vt:lpstr>
      <vt:lpstr>Issues</vt:lpstr>
      <vt:lpstr>Implications</vt:lpstr>
      <vt:lpstr>Future directions</vt:lpstr>
      <vt:lpstr>References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Winstone NE Dr (Psychology)</dc:creator>
  <cp:lastModifiedBy>Marion Engin</cp:lastModifiedBy>
  <cp:revision>144</cp:revision>
  <cp:lastPrinted>2018-04-16T11:22:56Z</cp:lastPrinted>
  <dcterms:created xsi:type="dcterms:W3CDTF">2015-12-18T12:38:46Z</dcterms:created>
  <dcterms:modified xsi:type="dcterms:W3CDTF">2018-06-08T18:06:23Z</dcterms:modified>
</cp:coreProperties>
</file>