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  <p:sldMasterId id="2147483830" r:id="rId2"/>
    <p:sldMasterId id="2147483862" r:id="rId3"/>
    <p:sldMasterId id="2147483879" r:id="rId4"/>
    <p:sldMasterId id="2147483882" r:id="rId5"/>
  </p:sldMasterIdLst>
  <p:notesMasterIdLst>
    <p:notesMasterId r:id="rId43"/>
  </p:notesMasterIdLst>
  <p:handoutMasterIdLst>
    <p:handoutMasterId r:id="rId44"/>
  </p:handoutMasterIdLst>
  <p:sldIdLst>
    <p:sldId id="297" r:id="rId6"/>
    <p:sldId id="256" r:id="rId7"/>
    <p:sldId id="327" r:id="rId8"/>
    <p:sldId id="365" r:id="rId9"/>
    <p:sldId id="332" r:id="rId10"/>
    <p:sldId id="331" r:id="rId11"/>
    <p:sldId id="357" r:id="rId12"/>
    <p:sldId id="367" r:id="rId13"/>
    <p:sldId id="366" r:id="rId14"/>
    <p:sldId id="358" r:id="rId15"/>
    <p:sldId id="359" r:id="rId16"/>
    <p:sldId id="370" r:id="rId17"/>
    <p:sldId id="363" r:id="rId18"/>
    <p:sldId id="333" r:id="rId19"/>
    <p:sldId id="360" r:id="rId20"/>
    <p:sldId id="361" r:id="rId21"/>
    <p:sldId id="362" r:id="rId22"/>
    <p:sldId id="310" r:id="rId23"/>
    <p:sldId id="322" r:id="rId24"/>
    <p:sldId id="316" r:id="rId25"/>
    <p:sldId id="320" r:id="rId26"/>
    <p:sldId id="337" r:id="rId27"/>
    <p:sldId id="308" r:id="rId28"/>
    <p:sldId id="318" r:id="rId29"/>
    <p:sldId id="307" r:id="rId30"/>
    <p:sldId id="339" r:id="rId31"/>
    <p:sldId id="326" r:id="rId32"/>
    <p:sldId id="303" r:id="rId33"/>
    <p:sldId id="299" r:id="rId34"/>
    <p:sldId id="311" r:id="rId35"/>
    <p:sldId id="349" r:id="rId36"/>
    <p:sldId id="313" r:id="rId37"/>
    <p:sldId id="348" r:id="rId38"/>
    <p:sldId id="353" r:id="rId39"/>
    <p:sldId id="368" r:id="rId40"/>
    <p:sldId id="351" r:id="rId41"/>
    <p:sldId id="369" r:id="rId42"/>
  </p:sldIdLst>
  <p:sldSz cx="9144000" cy="6858000" type="screen4x3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349"/>
    <a:srgbClr val="602E64"/>
    <a:srgbClr val="334F57"/>
    <a:srgbClr val="512654"/>
    <a:srgbClr val="A3C1C9"/>
    <a:srgbClr val="598895"/>
    <a:srgbClr val="E2ECEE"/>
    <a:srgbClr val="CDDDE1"/>
    <a:srgbClr val="7FA8B3"/>
    <a:srgbClr val="A89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76" autoAdjust="0"/>
  </p:normalViewPr>
  <p:slideViewPr>
    <p:cSldViewPr>
      <p:cViewPr varScale="1">
        <p:scale>
          <a:sx n="114" d="100"/>
          <a:sy n="114" d="100"/>
        </p:scale>
        <p:origin x="127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EAA6E-A22C-4B8B-B5D2-89529FF0013A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96964-24B5-4728-9F46-0BFF3B2EA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75144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DF9EF-8E72-4B92-9219-4D69F36FD409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A6D1F-6F91-46E4-8C14-4939340D2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88926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A6D1F-6F91-46E4-8C14-4939340D29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14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E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 of presentation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E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C4583-0615-4056-A95E-FDED4DBBD20A}" type="datetime3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E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June, 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E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5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7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3068960"/>
            <a:ext cx="7668000" cy="1368152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4653136"/>
            <a:ext cx="7200800" cy="122413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lang="en-GB" sz="3600" b="0" kern="1200" dirty="0">
                <a:solidFill>
                  <a:srgbClr val="CDDDE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929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-1187"/>
            <a:ext cx="9127885" cy="1847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48000"/>
            <a:ext cx="3008313" cy="764776"/>
          </a:xfrm>
        </p:spPr>
        <p:txBody>
          <a:bodyPr anchor="b"/>
          <a:lstStyle>
            <a:lvl1pPr algn="l">
              <a:defRPr sz="2000" b="1">
                <a:solidFill>
                  <a:srgbClr val="5126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48000"/>
            <a:ext cx="4597350" cy="5589312"/>
          </a:xfrm>
        </p:spPr>
        <p:txBody>
          <a:bodyPr/>
          <a:lstStyle>
            <a:lvl1pPr>
              <a:defRPr sz="2800">
                <a:solidFill>
                  <a:srgbClr val="2B4349"/>
                </a:solidFill>
              </a:defRPr>
            </a:lvl1pPr>
            <a:lvl2pPr>
              <a:defRPr sz="2400">
                <a:solidFill>
                  <a:srgbClr val="602E64"/>
                </a:solidFill>
              </a:defRPr>
            </a:lvl2pPr>
            <a:lvl3pPr>
              <a:defRPr sz="220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 sz="2000">
                <a:solidFill>
                  <a:srgbClr val="6F3474"/>
                </a:solidFill>
              </a:defRPr>
            </a:lvl4pPr>
            <a:lvl5pPr>
              <a:defRPr sz="1800">
                <a:solidFill>
                  <a:srgbClr val="598895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80520"/>
          </a:xfrm>
        </p:spPr>
        <p:txBody>
          <a:bodyPr/>
          <a:lstStyle>
            <a:lvl1pPr marL="0" indent="0">
              <a:buNone/>
              <a:defRPr sz="1400">
                <a:solidFill>
                  <a:srgbClr val="334F5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A6581779-B80D-401C-97B3-B32F899C454C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F86FD87C-07F1-4E3C-9B14-158B6A9C77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18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-1187"/>
            <a:ext cx="9127885" cy="1847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08000"/>
            <a:ext cx="5486400" cy="498178"/>
          </a:xfrm>
        </p:spPr>
        <p:txBody>
          <a:bodyPr anchor="b"/>
          <a:lstStyle>
            <a:lvl1pPr algn="l">
              <a:defRPr sz="2000" b="1">
                <a:solidFill>
                  <a:srgbClr val="5126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48000"/>
            <a:ext cx="5486400" cy="3874621"/>
          </a:xfrm>
        </p:spPr>
        <p:txBody>
          <a:bodyPr/>
          <a:lstStyle>
            <a:lvl1pPr marL="0" indent="0">
              <a:buNone/>
              <a:defRPr sz="3200">
                <a:solidFill>
                  <a:srgbClr val="51265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29200"/>
            <a:ext cx="5486400" cy="943000"/>
          </a:xfrm>
        </p:spPr>
        <p:txBody>
          <a:bodyPr/>
          <a:lstStyle>
            <a:lvl1pPr marL="0" indent="0">
              <a:buNone/>
              <a:defRPr sz="1400">
                <a:solidFill>
                  <a:srgbClr val="2B434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2AEAC7D1-0BEB-4C9C-800F-5D9C1D080AB3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F86FD87C-07F1-4E3C-9B14-158B6A9C772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67544" y="922531"/>
            <a:ext cx="7056784" cy="56225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endParaRPr lang="en-GB" sz="4000" b="1" dirty="0">
              <a:solidFill>
                <a:srgbClr val="5126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8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B504-BA99-5047-B739-37D967C90BA3}" type="datetimeFigureOut">
              <a:rPr kumimoji="1" lang="zh-CN" altLang="en-US" smtClean="0"/>
              <a:t>2018/6/11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72B-D5B7-774C-ADD2-922CFF73A3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1058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B504-BA99-5047-B739-37D967C90BA3}" type="datetimeFigureOut">
              <a:rPr kumimoji="1" lang="zh-CN" altLang="en-US" smtClean="0"/>
              <a:t>2018/6/11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72B-D5B7-774C-ADD2-922CFF73A3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0303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B504-BA99-5047-B739-37D967C90BA3}" type="datetimeFigureOut">
              <a:rPr kumimoji="1" lang="zh-CN" altLang="en-US" smtClean="0"/>
              <a:t>2018/6/11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72B-D5B7-774C-ADD2-922CFF73A3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1022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B504-BA99-5047-B739-37D967C90BA3}" type="datetimeFigureOut">
              <a:rPr kumimoji="1" lang="zh-CN" altLang="en-US" smtClean="0"/>
              <a:t>2018/6/11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72B-D5B7-774C-ADD2-922CFF73A3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898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B504-BA99-5047-B739-37D967C90BA3}" type="datetimeFigureOut">
              <a:rPr kumimoji="1" lang="zh-CN" altLang="en-US" smtClean="0"/>
              <a:t>2018/6/11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72B-D5B7-774C-ADD2-922CFF73A3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3457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B504-BA99-5047-B739-37D967C90BA3}" type="datetimeFigureOut">
              <a:rPr kumimoji="1" lang="zh-CN" altLang="en-US" smtClean="0"/>
              <a:t>2018/6/11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72B-D5B7-774C-ADD2-922CFF73A3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7432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B504-BA99-5047-B739-37D967C90BA3}" type="datetimeFigureOut">
              <a:rPr kumimoji="1" lang="zh-CN" altLang="en-US" smtClean="0"/>
              <a:t>2018/6/11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72B-D5B7-774C-ADD2-922CFF73A3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3778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B504-BA99-5047-B739-37D967C90BA3}" type="datetimeFigureOut">
              <a:rPr kumimoji="1" lang="zh-CN" altLang="en-US" smtClean="0"/>
              <a:t>2018/6/11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72B-D5B7-774C-ADD2-922CFF73A3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0282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-1187"/>
            <a:ext cx="9127885" cy="18474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147248" cy="4824536"/>
          </a:xfrm>
        </p:spPr>
        <p:txBody>
          <a:bodyPr/>
          <a:lstStyle>
            <a:lvl1pPr>
              <a:defRPr sz="2800">
                <a:solidFill>
                  <a:srgbClr val="2B4349"/>
                </a:solidFill>
              </a:defRPr>
            </a:lvl1pPr>
            <a:lvl2pPr>
              <a:defRPr sz="2400">
                <a:solidFill>
                  <a:srgbClr val="602E64"/>
                </a:solidFill>
              </a:defRPr>
            </a:lvl2pPr>
            <a:lvl3pPr>
              <a:defRPr sz="220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 sz="2000">
                <a:solidFill>
                  <a:srgbClr val="6F3474"/>
                </a:solidFill>
              </a:defRPr>
            </a:lvl4pPr>
            <a:lvl5pPr>
              <a:defRPr sz="1800">
                <a:solidFill>
                  <a:srgbClr val="59889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F86FD87C-07F1-4E3C-9B14-158B6A9C772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3"/>
          <p:cNvSpPr>
            <a:spLocks noGrp="1"/>
          </p:cNvSpPr>
          <p:nvPr>
            <p:ph type="title"/>
          </p:nvPr>
        </p:nvSpPr>
        <p:spPr>
          <a:xfrm>
            <a:off x="457200" y="648000"/>
            <a:ext cx="7704000" cy="720000"/>
          </a:xfrm>
        </p:spPr>
        <p:txBody>
          <a:bodyPr tIns="108000" bIns="36000" anchor="ctr" anchorCtr="0">
            <a:normAutofit/>
          </a:bodyPr>
          <a:lstStyle>
            <a:lvl1pPr algn="l">
              <a:lnSpc>
                <a:spcPts val="3200"/>
              </a:lnSpc>
              <a:defRPr sz="3800" b="1" baseline="0">
                <a:solidFill>
                  <a:srgbClr val="5126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426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B504-BA99-5047-B739-37D967C90BA3}" type="datetimeFigureOut">
              <a:rPr kumimoji="1" lang="zh-CN" altLang="en-US" smtClean="0"/>
              <a:t>2018/6/11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72B-D5B7-774C-ADD2-922CFF73A3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8133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B504-BA99-5047-B739-37D967C90BA3}" type="datetimeFigureOut">
              <a:rPr kumimoji="1" lang="zh-CN" altLang="en-US" smtClean="0"/>
              <a:t>2018/6/11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72B-D5B7-774C-ADD2-922CFF73A3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27009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B504-BA99-5047-B739-37D967C90BA3}" type="datetimeFigureOut">
              <a:rPr kumimoji="1" lang="zh-CN" altLang="en-US" smtClean="0"/>
              <a:t>2018/6/11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72B-D5B7-774C-ADD2-922CFF73A3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3789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18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16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50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78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62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7504" y="287337"/>
            <a:ext cx="8229600" cy="466064"/>
          </a:xfrm>
        </p:spPr>
        <p:txBody>
          <a:bodyPr>
            <a:noAutofit/>
          </a:bodyPr>
          <a:lstStyle>
            <a:lvl1pPr algn="l">
              <a:defRPr sz="2000" b="1" i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370" y="884717"/>
            <a:ext cx="9142649" cy="1440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351" y="884717"/>
            <a:ext cx="1399930" cy="144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6282449"/>
            <a:ext cx="718624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6248767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CN" alt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49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85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-1187"/>
            <a:ext cx="9127885" cy="1847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126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B434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0CF137FB-2785-4C57-AF1D-CC0EFE57F77F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F86FD87C-07F1-4E3C-9B14-158B6A9C77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117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22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6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74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65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0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593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9197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623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49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081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52" y="342902"/>
            <a:ext cx="160011" cy="5562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5" tIns="34288" rIns="68575" bIns="34288" rtlCol="0" anchor="ctr"/>
          <a:lstStyle/>
          <a:p>
            <a:pPr algn="ctr" defTabSz="685698"/>
            <a:endParaRPr lang="zh-CN" altLang="en-US" sz="140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260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-1187"/>
            <a:ext cx="9127885" cy="18474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3200"/>
            <a:ext cx="4032000" cy="4754112"/>
          </a:xfrm>
        </p:spPr>
        <p:txBody>
          <a:bodyPr/>
          <a:lstStyle>
            <a:lvl1pPr>
              <a:defRPr sz="2800">
                <a:solidFill>
                  <a:srgbClr val="2B4349"/>
                </a:solidFill>
              </a:defRPr>
            </a:lvl1pPr>
            <a:lvl2pPr>
              <a:defRPr sz="2400">
                <a:solidFill>
                  <a:srgbClr val="602E64"/>
                </a:solidFill>
              </a:defRPr>
            </a:lvl2pPr>
            <a:lvl3pPr marL="1143000" indent="-228600">
              <a:defRPr lang="en-US" sz="22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defRPr lang="en-US" sz="2000" kern="1200" dirty="0" smtClean="0">
                <a:solidFill>
                  <a:srgbClr val="6F3474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defRPr lang="en-GB" sz="1800" kern="1200" dirty="0">
                <a:solidFill>
                  <a:srgbClr val="598895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83200"/>
            <a:ext cx="4032448" cy="47541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800" smtClean="0">
                <a:solidFill>
                  <a:srgbClr val="2B4349"/>
                </a:solidFill>
              </a:defRPr>
            </a:lvl1pPr>
            <a:lvl2pPr>
              <a:defRPr lang="en-US" sz="2400" smtClean="0">
                <a:solidFill>
                  <a:srgbClr val="602E64"/>
                </a:solidFill>
              </a:defRPr>
            </a:lvl2pPr>
            <a:lvl3pPr>
              <a:defRPr lang="en-US" sz="2200" smtClean="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 lang="en-US" sz="2000" smtClean="0">
                <a:solidFill>
                  <a:srgbClr val="6F3474"/>
                </a:solidFill>
              </a:defRPr>
            </a:lvl4pPr>
            <a:lvl5pPr marL="2057400" indent="-228600">
              <a:defRPr lang="en-GB" sz="1800" kern="1200" dirty="0">
                <a:solidFill>
                  <a:srgbClr val="598895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E652A066-DE12-4ED4-AAE0-75EFFDBC4606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F86FD87C-07F1-4E3C-9B14-158B6A9C772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3"/>
          <p:cNvSpPr>
            <a:spLocks noGrp="1"/>
          </p:cNvSpPr>
          <p:nvPr>
            <p:ph type="title"/>
          </p:nvPr>
        </p:nvSpPr>
        <p:spPr>
          <a:xfrm>
            <a:off x="457200" y="648000"/>
            <a:ext cx="7704000" cy="720000"/>
          </a:xfrm>
        </p:spPr>
        <p:txBody>
          <a:bodyPr tIns="108000" bIns="36000" anchor="ctr" anchorCtr="0">
            <a:normAutofit/>
          </a:bodyPr>
          <a:lstStyle>
            <a:lvl1pPr algn="l">
              <a:lnSpc>
                <a:spcPts val="3200"/>
              </a:lnSpc>
              <a:defRPr sz="3800" b="1" baseline="0">
                <a:solidFill>
                  <a:srgbClr val="5126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0688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942832"/>
            <a:ext cx="6400800" cy="604513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96689"/>
            <a:ext cx="8229600" cy="1143000"/>
          </a:xfrm>
        </p:spPr>
        <p:txBody>
          <a:bodyPr/>
          <a:lstStyle>
            <a:lvl1pPr algn="l"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6340639" y="800593"/>
            <a:ext cx="2346162" cy="257244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None/>
              <a:defRPr sz="1200" b="0" kern="1200" baseline="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273580"/>
            <a:ext cx="6400800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656752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45089"/>
            <a:ext cx="3601176" cy="797761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457200" y="1545982"/>
            <a:ext cx="3601176" cy="2153335"/>
          </a:xfrm>
        </p:spPr>
        <p:txBody>
          <a:bodyPr/>
          <a:lstStyle>
            <a:lvl1pPr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522041"/>
            <a:ext cx="3601176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56151" y="1546225"/>
            <a:ext cx="3930650" cy="4316413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701552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 sz="1200"/>
            </a:lvl3pPr>
            <a:lvl4pPr>
              <a:buClr>
                <a:srgbClr val="0085CA"/>
              </a:buClr>
              <a:defRPr sz="1200"/>
            </a:lvl4pPr>
            <a:lvl5pPr>
              <a:buClr>
                <a:srgbClr val="0085CA"/>
              </a:buClr>
              <a:defRPr sz="1200">
                <a:latin typeface="+mn-lt"/>
              </a:defRPr>
            </a:lvl5pPr>
            <a:lvl6pPr marL="2286000" indent="0">
              <a:buNone/>
              <a:defRPr sz="1400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4117788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199" y="2346581"/>
            <a:ext cx="3950877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735923" y="2346581"/>
            <a:ext cx="3950878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761453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ith 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199" y="2346581"/>
            <a:ext cx="3950877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87908"/>
            <a:ext cx="8229600" cy="50755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735923" y="2346581"/>
            <a:ext cx="3950878" cy="2797494"/>
          </a:xfrm>
        </p:spPr>
        <p:txBody>
          <a:bodyPr/>
          <a:lstStyle>
            <a:lvl1pPr marL="0" indent="0">
              <a:buClr>
                <a:srgbClr val="0085CA"/>
              </a:buClr>
              <a:buNone/>
              <a:defRPr sz="2800" b="0" i="1" baseline="0">
                <a:solidFill>
                  <a:srgbClr val="003E74"/>
                </a:solidFill>
              </a:defRPr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“Click to add a quote”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3" y="5346526"/>
            <a:ext cx="3951287" cy="6441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1200" baseline="0">
                <a:solidFill>
                  <a:srgbClr val="0085C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/>
            </a:pPr>
            <a:r>
              <a:rPr lang="en-GB" dirty="0"/>
              <a:t>Click to add quote attribution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295009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199" y="2346581"/>
            <a:ext cx="3950877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87908"/>
            <a:ext cx="8229600" cy="50755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35513" y="2346581"/>
            <a:ext cx="3951287" cy="2788292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3" y="5420143"/>
            <a:ext cx="3951287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649043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487908"/>
            <a:ext cx="8229601" cy="364696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5420143"/>
            <a:ext cx="3951287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824837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487908"/>
            <a:ext cx="3951287" cy="364696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5420143"/>
            <a:ext cx="3951287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35513" y="1487908"/>
            <a:ext cx="3951287" cy="239545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735513" y="4214645"/>
            <a:ext cx="3951287" cy="177604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4115105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44469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" y="-1187"/>
            <a:ext cx="9127885" cy="184743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3200"/>
            <a:ext cx="4032000" cy="5760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34F5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32856"/>
            <a:ext cx="4032000" cy="4104455"/>
          </a:xfrm>
        </p:spPr>
        <p:txBody>
          <a:bodyPr/>
          <a:lstStyle>
            <a:lvl1pPr>
              <a:defRPr sz="2400">
                <a:solidFill>
                  <a:srgbClr val="512654"/>
                </a:solidFill>
              </a:defRPr>
            </a:lvl1pPr>
            <a:lvl2pPr marL="742950" indent="-285750">
              <a:defRPr lang="en-US" sz="2000" kern="1200" dirty="0" smtClean="0">
                <a:solidFill>
                  <a:srgbClr val="4F5353"/>
                </a:solidFill>
                <a:latin typeface="+mn-lt"/>
                <a:ea typeface="+mn-ea"/>
                <a:cs typeface="+mn-cs"/>
              </a:defRPr>
            </a:lvl2pPr>
            <a:lvl3pPr>
              <a:defRPr sz="180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 sz="1600">
                <a:solidFill>
                  <a:srgbClr val="6F3474"/>
                </a:solidFill>
              </a:defRPr>
            </a:lvl4pPr>
            <a:lvl5pPr>
              <a:defRPr sz="1600">
                <a:solidFill>
                  <a:srgbClr val="59889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483200"/>
            <a:ext cx="4032448" cy="576065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1" kern="1200" dirty="0" smtClean="0">
                <a:solidFill>
                  <a:srgbClr val="334F57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2132856"/>
            <a:ext cx="4032448" cy="4104455"/>
          </a:xfrm>
        </p:spPr>
        <p:txBody>
          <a:bodyPr/>
          <a:lstStyle>
            <a:lvl1pPr marL="342900" indent="-342900">
              <a:defRPr lang="en-US" sz="2400" kern="1200" dirty="0" smtClean="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742950" indent="-285750">
              <a:defRPr lang="en-US" sz="2000" kern="1200" dirty="0" smtClean="0">
                <a:solidFill>
                  <a:srgbClr val="4F5353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defRPr lang="en-US" sz="1600" kern="1200" dirty="0" smtClean="0">
                <a:solidFill>
                  <a:srgbClr val="6F3474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defRPr lang="en-GB" sz="1600" kern="1200" dirty="0">
                <a:solidFill>
                  <a:srgbClr val="598895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342900" lvl="1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342900" lvl="2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342900" lvl="3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342900" lvl="4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BDA894E0-A7B0-4302-B657-F03FD7AF87FF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F86FD87C-07F1-4E3C-9B14-158B6A9C772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648000"/>
            <a:ext cx="7704000" cy="720000"/>
          </a:xfrm>
        </p:spPr>
        <p:txBody>
          <a:bodyPr tIns="108000" bIns="36000" anchor="ctr" anchorCtr="0">
            <a:normAutofit/>
          </a:bodyPr>
          <a:lstStyle>
            <a:lvl1pPr algn="l">
              <a:lnSpc>
                <a:spcPts val="3200"/>
              </a:lnSpc>
              <a:defRPr sz="3800" b="1" baseline="0">
                <a:solidFill>
                  <a:srgbClr val="5126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71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-1187"/>
            <a:ext cx="9127885" cy="18474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E9CF62BE-DF0B-4EA5-AFFB-792C8D8B4C2D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12654"/>
                </a:solidFill>
              </a:defRPr>
            </a:lvl1pPr>
          </a:lstStyle>
          <a:p>
            <a:fld id="{F86FD87C-07F1-4E3C-9B14-158B6A9C772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95536" y="922531"/>
            <a:ext cx="6840760" cy="56225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648000"/>
            <a:ext cx="7704000" cy="720000"/>
          </a:xfrm>
        </p:spPr>
        <p:txBody>
          <a:bodyPr tIns="108000" bIns="36000" anchor="ctr" anchorCtr="0">
            <a:normAutofit/>
          </a:bodyPr>
          <a:lstStyle>
            <a:lvl1pPr algn="l">
              <a:lnSpc>
                <a:spcPts val="3200"/>
              </a:lnSpc>
              <a:defRPr sz="3800" b="1" baseline="0">
                <a:solidFill>
                  <a:srgbClr val="5126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755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-1188"/>
            <a:ext cx="9127885" cy="18474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B77D-5CBA-4A66-944D-D61DFD8383E2}" type="datetime1">
              <a:rPr lang="en-GB" smtClean="0"/>
              <a:t>11/06/2018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648000"/>
            <a:ext cx="7715200" cy="5589312"/>
          </a:xfrm>
        </p:spPr>
        <p:txBody>
          <a:bodyPr/>
          <a:lstStyle>
            <a:lvl1pPr>
              <a:defRPr sz="2800">
                <a:solidFill>
                  <a:srgbClr val="2B4349"/>
                </a:solidFill>
              </a:defRPr>
            </a:lvl1pPr>
            <a:lvl2pPr>
              <a:defRPr sz="2400">
                <a:solidFill>
                  <a:srgbClr val="602E64"/>
                </a:solidFill>
              </a:defRPr>
            </a:lvl2pPr>
            <a:lvl3pPr>
              <a:defRPr sz="220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 sz="2000">
                <a:solidFill>
                  <a:srgbClr val="6F3474"/>
                </a:solidFill>
              </a:defRPr>
            </a:lvl4pPr>
            <a:lvl5pPr>
              <a:defRPr sz="1800">
                <a:solidFill>
                  <a:srgbClr val="59889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05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B77D-5CBA-4A66-944D-D61DFD8383E2}" type="datetime1">
              <a:rPr lang="en-GB" smtClean="0"/>
              <a:t>11/06/2018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" y="-1188"/>
            <a:ext cx="9127885" cy="18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4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B77D-5CBA-4A66-944D-D61DFD8383E2}" type="datetime1">
              <a:rPr lang="en-GB" smtClean="0"/>
              <a:t>11/06/2018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34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3B77D-5CBA-4A66-944D-D61DFD8383E2}" type="datetime1">
              <a:rPr lang="en-GB" smtClean="0"/>
              <a:t>11/06/2018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FD87C-07F1-4E3C-9B14-158B6A9C7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72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7" r:id="rId7"/>
    <p:sldLayoutId id="2147483828" r:id="rId8"/>
    <p:sldLayoutId id="2147483829" r:id="rId9"/>
    <p:sldLayoutId id="2147483825" r:id="rId10"/>
    <p:sldLayoutId id="214748382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B504-BA99-5047-B739-37D967C90BA3}" type="datetimeFigureOut">
              <a:rPr kumimoji="1" lang="zh-CN" altLang="en-US" smtClean="0"/>
              <a:t>2018/6/11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B72B-D5B7-774C-ADD2-922CFF73A3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745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6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47"/>
            <a:ext cx="205683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2018/6/11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47"/>
            <a:ext cx="3086382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47"/>
            <a:ext cx="205683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90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</p:sldLayoutIdLs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lege_Powerpoint_Background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46581"/>
            <a:ext cx="8229600" cy="3644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87908"/>
            <a:ext cx="8229600" cy="50755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85C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microsoftstream.com/video/e248feff-a94e-4f22-b0d2-833073b28a70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eb.microsoftstream.com/video/e248feff-a94e-4f22-b0d2-833073b28a70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eb.microsoftstream.com/video/7408b01f-b750-4397-a423-0542a11e86f3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hyperlink" Target="https://web.microsoftstream.com/video/6d7b8e19-ab17-49a7-9302-a4ef1b76bdeb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iI-fScosHbAhUJxxQKHZyCCeMQjRx6BAgBEAU&amp;url=https://www.coursera.org/degrees/global-mph-imperial&amp;psig=AOvVaw2oSKwG662lmpKQ6HoxUmIC&amp;ust=1528451095667707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hyperlink" Target="https://www.google.co.uk/url?sa=i&amp;rct=j&amp;q=&amp;esrc=s&amp;source=images&amp;cd=&amp;cad=rja&amp;uact=8&amp;ved=2ahUKEwiE9cCPv8PbAhUDRhQKHS2fBTcQjRx6BAgBEAU&amp;url=http://gisborneherald.co.nz/environment/3166768-135/earthquake-studies-converge-on-gisborne&amp;psig=AOvVaw3emV5XYWDx1pLeqpzJaUFt&amp;ust=1528527427146907" TargetMode="External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CD5EAB-03A3-4925-B84A-931ED9EE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t>1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4CB68-7B2E-4418-9661-C97849767C3A}"/>
              </a:ext>
            </a:extLst>
          </p:cNvPr>
          <p:cNvSpPr/>
          <p:nvPr/>
        </p:nvSpPr>
        <p:spPr>
          <a:xfrm>
            <a:off x="0" y="31722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GB" sz="3200" b="1" dirty="0"/>
              <a:t>Pre-sessional assessment </a:t>
            </a:r>
          </a:p>
          <a:p>
            <a:pPr algn="ctr" fontAlgn="base"/>
            <a:r>
              <a:rPr lang="en-GB" sz="3200" b="1" dirty="0"/>
              <a:t>of spoken English for STEM postgraduates</a:t>
            </a:r>
            <a:endParaRPr lang="en-GB" sz="2800" b="1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0002DA-E31C-48DD-963D-76D904F15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928" y="1412777"/>
            <a:ext cx="9211080" cy="54452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0C136E-F751-4C67-9F55-D25789D41FFF}"/>
              </a:ext>
            </a:extLst>
          </p:cNvPr>
          <p:cNvSpPr/>
          <p:nvPr/>
        </p:nvSpPr>
        <p:spPr>
          <a:xfrm>
            <a:off x="-67079" y="6457890"/>
            <a:ext cx="9211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12-week course -  approx. 25 students     6-week course  -  80 – 100 students</a:t>
            </a:r>
            <a:endParaRPr lang="en-US" sz="2000" b="1" i="0" u="none" strike="noStrike" dirty="0">
              <a:solidFill>
                <a:schemeClr val="bg1"/>
              </a:solidFill>
              <a:effectLst/>
              <a:latin typeface="&amp;quo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4443C-D9A4-4B46-BA65-9699331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97942"/>
            <a:ext cx="2016223" cy="6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40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E9882-DF7C-41F8-980E-35AEC9C1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GB" sz="1600" dirty="0">
                <a:solidFill>
                  <a:srgbClr val="2B4349"/>
                </a:solidFill>
              </a:rPr>
            </a:br>
            <a:br>
              <a:rPr lang="en-GB" sz="1600" dirty="0">
                <a:solidFill>
                  <a:srgbClr val="2B4349"/>
                </a:solidFill>
              </a:rPr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98CE-7F66-46A2-B04E-6D645C3F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287955-BC07-45D0-97AF-E7AD3827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Playing the assessment game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6FB5A9D-D9E4-41A5-B6C7-5E465D941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930113"/>
              </p:ext>
            </p:extLst>
          </p:nvPr>
        </p:nvGraphicFramePr>
        <p:xfrm>
          <a:off x="423768" y="1486237"/>
          <a:ext cx="8214112" cy="4994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4216">
                  <a:extLst>
                    <a:ext uri="{9D8B030D-6E8A-4147-A177-3AD203B41FA5}">
                      <a16:colId xmlns:a16="http://schemas.microsoft.com/office/drawing/2014/main" val="3403515507"/>
                    </a:ext>
                  </a:extLst>
                </a:gridCol>
                <a:gridCol w="4209896">
                  <a:extLst>
                    <a:ext uri="{9D8B030D-6E8A-4147-A177-3AD203B41FA5}">
                      <a16:colId xmlns:a16="http://schemas.microsoft.com/office/drawing/2014/main" val="1821744673"/>
                    </a:ext>
                  </a:extLst>
                </a:gridCol>
              </a:tblGrid>
              <a:tr h="611515">
                <a:tc>
                  <a:txBody>
                    <a:bodyPr/>
                    <a:lstStyle/>
                    <a:p>
                      <a:r>
                        <a:rPr lang="en-GB" dirty="0"/>
                        <a:t>IELTS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EAP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455414"/>
                  </a:ext>
                </a:extLst>
              </a:tr>
              <a:tr h="10646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memorisation is a good strategy for success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memorisation is a good strategy for success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541617"/>
                  </a:ext>
                </a:extLst>
              </a:tr>
              <a:tr h="10646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topics undemanding, not academic, not scientific (IELTS)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science topic chosen by student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/>
                        <a:t>HIGH FACE VALIDITY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579529"/>
                  </a:ext>
                </a:extLst>
              </a:tr>
              <a:tr h="10646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interaction / false interaction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marks for performance</a:t>
                      </a:r>
                    </a:p>
                    <a:p>
                      <a:r>
                        <a:rPr lang="en-GB" sz="2400" dirty="0"/>
                        <a:t>(but </a:t>
                      </a: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affected by </a:t>
                      </a:r>
                      <a:r>
                        <a:rPr lang="en-GB" sz="2400" dirty="0"/>
                        <a:t>n</a:t>
                      </a: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erves ) 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237976"/>
                  </a:ext>
                </a:extLst>
              </a:tr>
              <a:tr h="10646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 face validity - no feed-forwards </a:t>
                      </a:r>
                      <a:endParaRPr lang="en-GB" sz="2400" dirty="0"/>
                    </a:p>
                    <a:p>
                      <a:endParaRPr lang="en-GB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creates negative washback throughout the course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270682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EC798D-F5C3-4858-83AC-0734058963A4}"/>
              </a:ext>
            </a:extLst>
          </p:cNvPr>
          <p:cNvSpPr/>
          <p:nvPr/>
        </p:nvSpPr>
        <p:spPr>
          <a:xfrm>
            <a:off x="4427984" y="3140968"/>
            <a:ext cx="4176464" cy="10801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79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929DB1-F37D-4C7A-8E6F-78A443A71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512" y="3291068"/>
            <a:ext cx="2592288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check meaning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16490F-66CD-434C-84A4-58831754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A76F5-5212-4B3C-A5E1-FCA1EB53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6F0501-F966-4F5F-8D24-4F30D57E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7704000" cy="96333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What speaking skills do STEM postgraduates need?</a:t>
            </a:r>
            <a:endParaRPr lang="en-GB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EC77ACA-6A82-4F23-AA08-54F13327EB0B}"/>
              </a:ext>
            </a:extLst>
          </p:cNvPr>
          <p:cNvSpPr txBox="1">
            <a:spLocks/>
          </p:cNvSpPr>
          <p:nvPr/>
        </p:nvSpPr>
        <p:spPr>
          <a:xfrm>
            <a:off x="3439423" y="4456268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B434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602E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6F347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59889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negotiation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0B4F31E-6BA6-4A32-A915-FE38FE1656DB}"/>
              </a:ext>
            </a:extLst>
          </p:cNvPr>
          <p:cNvSpPr txBox="1">
            <a:spLocks/>
          </p:cNvSpPr>
          <p:nvPr/>
        </p:nvSpPr>
        <p:spPr>
          <a:xfrm>
            <a:off x="4127207" y="2437693"/>
            <a:ext cx="3492671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B434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602E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6F347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59889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600" dirty="0"/>
              <a:t>communication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5398FA3-31DF-44A4-8100-1052F8856318}"/>
              </a:ext>
            </a:extLst>
          </p:cNvPr>
          <p:cNvSpPr txBox="1">
            <a:spLocks/>
          </p:cNvSpPr>
          <p:nvPr/>
        </p:nvSpPr>
        <p:spPr>
          <a:xfrm>
            <a:off x="179512" y="2178231"/>
            <a:ext cx="2787268" cy="702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B434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602E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6F347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59889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team discussion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2F3EE3C-C620-45C5-9B3B-ECE63EB8047C}"/>
              </a:ext>
            </a:extLst>
          </p:cNvPr>
          <p:cNvSpPr txBox="1">
            <a:spLocks/>
          </p:cNvSpPr>
          <p:nvPr/>
        </p:nvSpPr>
        <p:spPr>
          <a:xfrm>
            <a:off x="1835696" y="3168737"/>
            <a:ext cx="2464971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B434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602E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6F347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59889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600" dirty="0"/>
              <a:t>paraphrase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EFAD28A-14E6-4B1B-A9EA-9234CC7F13DE}"/>
              </a:ext>
            </a:extLst>
          </p:cNvPr>
          <p:cNvSpPr txBox="1">
            <a:spLocks/>
          </p:cNvSpPr>
          <p:nvPr/>
        </p:nvSpPr>
        <p:spPr>
          <a:xfrm>
            <a:off x="4932040" y="5381600"/>
            <a:ext cx="3824808" cy="128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B434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602E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6F347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59889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6000" dirty="0"/>
              <a:t>precision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FEC4986-51C9-4BDF-BE07-A7BE3F8424C9}"/>
              </a:ext>
            </a:extLst>
          </p:cNvPr>
          <p:cNvSpPr txBox="1">
            <a:spLocks/>
          </p:cNvSpPr>
          <p:nvPr/>
        </p:nvSpPr>
        <p:spPr>
          <a:xfrm>
            <a:off x="6300192" y="4294020"/>
            <a:ext cx="274049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B434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602E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6F347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59889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600" dirty="0"/>
              <a:t>explanations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DE6D376-3A2A-403F-ACB3-2AB56FD433D4}"/>
              </a:ext>
            </a:extLst>
          </p:cNvPr>
          <p:cNvSpPr txBox="1">
            <a:spLocks/>
          </p:cNvSpPr>
          <p:nvPr/>
        </p:nvSpPr>
        <p:spPr>
          <a:xfrm>
            <a:off x="805390" y="5383454"/>
            <a:ext cx="3068724" cy="1285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B434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602E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6F347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59889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600" dirty="0"/>
              <a:t>clear description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F2C371FF-EE13-4E34-B34A-35B675A6843C}"/>
              </a:ext>
            </a:extLst>
          </p:cNvPr>
          <p:cNvSpPr txBox="1">
            <a:spLocks/>
          </p:cNvSpPr>
          <p:nvPr/>
        </p:nvSpPr>
        <p:spPr>
          <a:xfrm>
            <a:off x="94149" y="3871130"/>
            <a:ext cx="3345274" cy="128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B434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602E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6F347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59889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6000" dirty="0"/>
              <a:t>control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6709223A-2D86-4817-917B-39E24C7DF7E6}"/>
              </a:ext>
            </a:extLst>
          </p:cNvPr>
          <p:cNvSpPr txBox="1">
            <a:spLocks/>
          </p:cNvSpPr>
          <p:nvPr/>
        </p:nvSpPr>
        <p:spPr>
          <a:xfrm>
            <a:off x="4861992" y="1167820"/>
            <a:ext cx="3824808" cy="128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B434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602E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6F347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59889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6000" dirty="0" err="1"/>
              <a:t>flexibilty</a:t>
            </a:r>
            <a:endParaRPr lang="en-GB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065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E9882-DF7C-41F8-980E-35AEC9C1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Explaining complex science takes a lot of processing</a:t>
            </a:r>
          </a:p>
          <a:p>
            <a:pPr lvl="1"/>
            <a:r>
              <a:rPr lang="en-GB" dirty="0"/>
              <a:t>hard to be fluent with limited language</a:t>
            </a:r>
          </a:p>
          <a:p>
            <a:pPr marL="0" indent="0">
              <a:buNone/>
            </a:pPr>
            <a:r>
              <a:rPr lang="en-GB" dirty="0"/>
              <a:t>Student-as-Expert is non-negotiable</a:t>
            </a:r>
          </a:p>
          <a:p>
            <a:pPr lvl="1"/>
            <a:r>
              <a:rPr lang="en-GB" dirty="0"/>
              <a:t>students need experience of science interaction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98CE-7F66-46A2-B04E-6D645C3F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287955-BC07-45D0-97AF-E7AD3827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Two points about EAP for STEM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C34611-3DC8-4885-80BE-E417994A4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619872"/>
            <a:ext cx="4788023" cy="327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1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55CF5A-4126-4626-B47C-8648DF0AE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assess the skills they need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8C0298-EB09-4F61-8263-F33675F0D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C3FBD-9290-47EC-B8EE-00889CAD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9C7171-A73B-48EB-8D80-F53F9F3E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assessment of spoken English</a:t>
            </a:r>
          </a:p>
        </p:txBody>
      </p:sp>
    </p:spTree>
    <p:extLst>
      <p:ext uri="{BB962C8B-B14F-4D97-AF65-F5344CB8AC3E}">
        <p14:creationId xmlns:p14="http://schemas.microsoft.com/office/powerpoint/2010/main" val="4293438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E9882-DF7C-41F8-980E-35AEC9C1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Taking diagram(s) and technical term(s) from their presentation and personal research topic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1:1 with class teacher </a:t>
            </a:r>
          </a:p>
          <a:p>
            <a:pPr lvl="1"/>
            <a:r>
              <a:rPr lang="en-GB" dirty="0"/>
              <a:t>class teacher as interlocutor + separate assessor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12-minute format </a:t>
            </a:r>
          </a:p>
          <a:p>
            <a:pPr lvl="1"/>
            <a:r>
              <a:rPr lang="en-GB" dirty="0"/>
              <a:t>similar stages to IELTS but with appropriate level of complexity</a:t>
            </a:r>
          </a:p>
          <a:p>
            <a:pPr marL="457200" lvl="1" indent="0">
              <a:buNone/>
            </a:pPr>
            <a:r>
              <a:rPr lang="en-GB" dirty="0"/>
              <a:t>	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98CE-7F66-46A2-B04E-6D645C3F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287955-BC07-45D0-97AF-E7AD3827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Assessment </a:t>
            </a:r>
            <a:r>
              <a:rPr lang="en-GB" dirty="0"/>
              <a:t>by viva </a:t>
            </a:r>
          </a:p>
        </p:txBody>
      </p:sp>
    </p:spTree>
    <p:extLst>
      <p:ext uri="{BB962C8B-B14F-4D97-AF65-F5344CB8AC3E}">
        <p14:creationId xmlns:p14="http://schemas.microsoft.com/office/powerpoint/2010/main" val="2545761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6141" r="45815" b="36385"/>
          <a:stretch/>
        </p:blipFill>
        <p:spPr>
          <a:xfrm>
            <a:off x="1791655" y="1535541"/>
            <a:ext cx="5056011" cy="4402331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3788374" y="3290173"/>
            <a:ext cx="1031018" cy="1255367"/>
          </a:xfrm>
          <a:prstGeom prst="straightConnector1">
            <a:avLst/>
          </a:prstGeom>
          <a:ln w="57150" cmpd="sng">
            <a:solidFill>
              <a:srgbClr val="FFFF0E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44481" y="4700701"/>
            <a:ext cx="2896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B41427"/>
                </a:solidFill>
              </a:rPr>
              <a:t>LVOT </a:t>
            </a:r>
          </a:p>
          <a:p>
            <a:pPr algn="ctr"/>
            <a:r>
              <a:rPr lang="en-US" sz="1400" dirty="0">
                <a:solidFill>
                  <a:srgbClr val="B41427"/>
                </a:solidFill>
              </a:rPr>
              <a:t>Left ventricular Outflow tract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936111" y="4638505"/>
            <a:ext cx="1179383" cy="404920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43920" y="284333"/>
            <a:ext cx="5983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Aortic valve stenosis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481" y="1747272"/>
            <a:ext cx="31076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41427"/>
                </a:solidFill>
                <a:latin typeface="Calibri"/>
                <a:cs typeface="Calibri"/>
              </a:rPr>
              <a:t>Stenotic Aortic Valve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38247" y="2147382"/>
            <a:ext cx="288993" cy="1085292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93701" y="6100197"/>
            <a:ext cx="586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41427"/>
                </a:solidFill>
              </a:rPr>
              <a:t>Flow dynamics in stenotic aortic valve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88688" y="1716494"/>
            <a:ext cx="131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B41427"/>
                </a:solidFill>
              </a:rPr>
              <a:t>Aorta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688762" y="2111684"/>
            <a:ext cx="778838" cy="5783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609" y="3536651"/>
            <a:ext cx="195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B41427"/>
                </a:solidFill>
              </a:rPr>
              <a:t>Left Ventricle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993701" y="3929701"/>
            <a:ext cx="711399" cy="6678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Viva interaction Lamia 2b">
            <a:hlinkClick r:id="" action="ppaction://media"/>
            <a:extLst>
              <a:ext uri="{FF2B5EF4-FFF2-40B4-BE49-F238E27FC236}">
                <a16:creationId xmlns:a16="http://schemas.microsoft.com/office/drawing/2014/main" id="{E13D296B-88CF-4BAE-BE67-FED61D2600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791866"/>
            <a:ext cx="304800" cy="30480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86DE5275-7AF4-48D1-AE92-43A0034312D8}"/>
              </a:ext>
            </a:extLst>
          </p:cNvPr>
          <p:cNvSpPr/>
          <p:nvPr/>
        </p:nvSpPr>
        <p:spPr>
          <a:xfrm>
            <a:off x="22351" y="4148492"/>
            <a:ext cx="2328275" cy="2414809"/>
          </a:xfrm>
          <a:prstGeom prst="wedgeEllipseCallout">
            <a:avLst>
              <a:gd name="adj1" fmla="val 68747"/>
              <a:gd name="adj2" fmla="val -185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How do you know the original cross-sectional area of the aortic valve?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A1B513-A7F1-4217-8CE0-90ED512C59F2}"/>
              </a:ext>
            </a:extLst>
          </p:cNvPr>
          <p:cNvSpPr/>
          <p:nvPr/>
        </p:nvSpPr>
        <p:spPr>
          <a:xfrm>
            <a:off x="2339884" y="991211"/>
            <a:ext cx="3998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(Presessional student:  Lamia Al Saikhan)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377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4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E9882-DF7C-41F8-980E-35AEC9C1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Precision  -  Control  -  Flexibility</a:t>
            </a:r>
          </a:p>
          <a:p>
            <a:pPr lvl="1">
              <a:lnSpc>
                <a:spcPct val="200000"/>
              </a:lnSpc>
            </a:pPr>
            <a:r>
              <a:rPr lang="en-GB" dirty="0"/>
              <a:t>show us what they can do</a:t>
            </a:r>
          </a:p>
          <a:p>
            <a:pPr lvl="1">
              <a:lnSpc>
                <a:spcPct val="200000"/>
              </a:lnSpc>
            </a:pPr>
            <a:r>
              <a:rPr lang="en-GB" dirty="0"/>
              <a:t>have a genuine desire to make teacher understand</a:t>
            </a:r>
          </a:p>
          <a:p>
            <a:pPr lvl="1">
              <a:lnSpc>
                <a:spcPct val="200000"/>
              </a:lnSpc>
            </a:pPr>
            <a:r>
              <a:rPr lang="en-GB" dirty="0"/>
              <a:t>are able to draw on their own communication skills</a:t>
            </a:r>
          </a:p>
          <a:p>
            <a:pPr marL="0" lvl="1" indent="0">
              <a:buNone/>
            </a:pPr>
            <a:endParaRPr lang="en-GB" sz="2800" dirty="0">
              <a:solidFill>
                <a:srgbClr val="2B4349"/>
              </a:solidFill>
            </a:endParaRPr>
          </a:p>
          <a:p>
            <a:pPr marL="0" lvl="1" indent="0" algn="ctr">
              <a:buNone/>
            </a:pPr>
            <a:r>
              <a:rPr lang="en-GB" sz="2800" b="1" dirty="0">
                <a:solidFill>
                  <a:srgbClr val="2B4349"/>
                </a:solidFill>
              </a:rPr>
              <a:t>Students find their voice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98CE-7F66-46A2-B04E-6D645C3F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287955-BC07-45D0-97AF-E7AD3827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Fit-for-purpose?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992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FAAFB7-721F-481F-B2F0-F8831CC6D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147248" cy="4464496"/>
          </a:xfrm>
        </p:spPr>
        <p:txBody>
          <a:bodyPr/>
          <a:lstStyle/>
          <a:p>
            <a:pPr marL="457200" lvl="1" indent="0">
              <a:buNone/>
            </a:pPr>
            <a:r>
              <a:rPr lang="en-GB" sz="2800" b="1" dirty="0"/>
              <a:t>Interaction, communication, language, delivery </a:t>
            </a:r>
            <a:endParaRPr lang="en-GB" sz="2800" dirty="0"/>
          </a:p>
          <a:p>
            <a:pPr marL="457200" lvl="1" indent="0">
              <a:buNone/>
            </a:pPr>
            <a:endParaRPr lang="en-GB" sz="1800" dirty="0"/>
          </a:p>
          <a:p>
            <a:pPr marL="457200" lvl="1" indent="0">
              <a:buNone/>
            </a:pPr>
            <a:r>
              <a:rPr lang="en-GB" sz="2800" dirty="0"/>
              <a:t>(not memorisation or performance)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b="1" dirty="0"/>
              <a:t>Learning-oriented assessment</a:t>
            </a:r>
          </a:p>
          <a:p>
            <a:pPr lvl="1"/>
            <a:r>
              <a:rPr lang="en-GB" dirty="0"/>
              <a:t>Practice for the viva creates positive washback</a:t>
            </a:r>
          </a:p>
          <a:p>
            <a:pPr lvl="1"/>
            <a:r>
              <a:rPr lang="en-GB" dirty="0"/>
              <a:t>Cycles of observe &gt; practice &gt; feedback &gt; improvement </a:t>
            </a:r>
          </a:p>
          <a:p>
            <a:pPr lvl="1"/>
            <a:r>
              <a:rPr lang="en-GB" dirty="0"/>
              <a:t>These skills feed-forward to future studies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2A06A-43A7-4D0B-8189-2C0629B4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83D79-99E8-47D5-BFA7-3E6FA59C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472861-A1C4-46E3-B34F-A1AF6931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criteria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42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E9882-DF7C-41F8-980E-35AEC9C1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6872"/>
            <a:ext cx="8147248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We kept the Presentations event …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98CE-7F66-46A2-B04E-6D645C3F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287955-BC07-45D0-97AF-E7AD3827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704000" cy="1628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u="sng" dirty="0">
                <a:solidFill>
                  <a:schemeClr val="tx1"/>
                </a:solidFill>
              </a:rPr>
              <a:t>TO PREPARE FOR THE VIVA …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57A07-CC48-4321-823F-CD21DE5ED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4" y="1410437"/>
            <a:ext cx="8892480" cy="5447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508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6514" y="2865046"/>
            <a:ext cx="7587762" cy="604513"/>
          </a:xfrm>
        </p:spPr>
        <p:txBody>
          <a:bodyPr/>
          <a:lstStyle/>
          <a:p>
            <a:r>
              <a:rPr lang="en-GB" i="1" dirty="0"/>
              <a:t>A completely safe way to transfer information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446324"/>
            <a:ext cx="8229600" cy="1143000"/>
          </a:xfrm>
        </p:spPr>
        <p:txBody>
          <a:bodyPr/>
          <a:lstStyle/>
          <a:p>
            <a:r>
              <a:rPr lang="en-US" dirty="0"/>
              <a:t>Quantum Teleportation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5590675"/>
            <a:ext cx="2676144" cy="566388"/>
          </a:xfrm>
        </p:spPr>
        <p:txBody>
          <a:bodyPr/>
          <a:lstStyle/>
          <a:p>
            <a:r>
              <a:rPr lang="en-US" dirty="0"/>
              <a:t>Xiaojun Xu</a:t>
            </a:r>
          </a:p>
          <a:p>
            <a:r>
              <a:rPr lang="en-US" dirty="0"/>
              <a:t>MSc Physics with extended research Department of Physics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18 September 2017</a:t>
            </a:r>
          </a:p>
        </p:txBody>
      </p:sp>
      <p:pic>
        <p:nvPicPr>
          <p:cNvPr id="2052" name="Picture 4" descr="Quantum teleportation is made possible through ‘entanglement,’ which describes a phenomenon in which two particles remain bound across a large distance. Anything that affects the state of one particle will also affect the other, as illustrated above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64" y="3607495"/>
            <a:ext cx="3987737" cy="276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3000" dist="5000" dir="5400000" sy="-100000" algn="bl" rotWithShape="0"/>
            <a:softEdge rad="101600"/>
          </a:effectLst>
          <a:ex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CB3736-6BAC-4D81-B679-6B8EF96082CC}"/>
              </a:ext>
            </a:extLst>
          </p:cNvPr>
          <p:cNvSpPr txBox="1"/>
          <p:nvPr/>
        </p:nvSpPr>
        <p:spPr>
          <a:xfrm>
            <a:off x="395536" y="5517232"/>
            <a:ext cx="21602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Presessional student 1</a:t>
            </a:r>
          </a:p>
        </p:txBody>
      </p:sp>
    </p:spTree>
    <p:extLst>
      <p:ext uri="{BB962C8B-B14F-4D97-AF65-F5344CB8AC3E}">
        <p14:creationId xmlns:p14="http://schemas.microsoft.com/office/powerpoint/2010/main" val="954329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3429000"/>
            <a:ext cx="7668000" cy="1368152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Pre-sessional assessment of spoken English for STEM postgraduates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5229200"/>
            <a:ext cx="7200800" cy="648072"/>
          </a:xfrm>
        </p:spPr>
        <p:txBody>
          <a:bodyPr/>
          <a:lstStyle/>
          <a:p>
            <a:r>
              <a:rPr lang="en-GB" dirty="0"/>
              <a:t>Liz Chiu</a:t>
            </a:r>
          </a:p>
        </p:txBody>
      </p:sp>
    </p:spTree>
    <p:extLst>
      <p:ext uri="{BB962C8B-B14F-4D97-AF65-F5344CB8AC3E}">
        <p14:creationId xmlns:p14="http://schemas.microsoft.com/office/powerpoint/2010/main" val="68889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l="61489" t="25058" r="12143" b="25081"/>
          <a:stretch/>
        </p:blipFill>
        <p:spPr>
          <a:xfrm>
            <a:off x="4957018" y="3378754"/>
            <a:ext cx="4655308" cy="4655308"/>
          </a:xfrm>
          <a:prstGeom prst="ellipse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986784" y="3596640"/>
            <a:ext cx="1243286" cy="475488"/>
          </a:xfrm>
          <a:prstGeom prst="rect">
            <a:avLst/>
          </a:prstGeom>
          <a:solidFill>
            <a:srgbClr val="779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7873" y="2154081"/>
            <a:ext cx="77058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D407D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The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407D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D407D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application of desulphurization gypsum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D407D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to saline-alkali soil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D407D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97507" y="3596640"/>
            <a:ext cx="12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Dike Wu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66" y="2570770"/>
            <a:ext cx="5046959" cy="43377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80" y="184922"/>
            <a:ext cx="1572768" cy="524256"/>
          </a:xfrm>
          <a:prstGeom prst="rect">
            <a:avLst/>
          </a:prstGeom>
        </p:spPr>
      </p:pic>
      <p:sp>
        <p:nvSpPr>
          <p:cNvPr id="9" name="直角三角形 8"/>
          <p:cNvSpPr/>
          <p:nvPr/>
        </p:nvSpPr>
        <p:spPr>
          <a:xfrm rot="21151690">
            <a:off x="-202166" y="4145767"/>
            <a:ext cx="3017188" cy="3017188"/>
          </a:xfrm>
          <a:prstGeom prst="rtTriangle">
            <a:avLst/>
          </a:prstGeom>
          <a:solidFill>
            <a:srgbClr val="779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直角三角形 9"/>
          <p:cNvSpPr/>
          <p:nvPr/>
        </p:nvSpPr>
        <p:spPr>
          <a:xfrm rot="9900000">
            <a:off x="7523060" y="-613654"/>
            <a:ext cx="2121408" cy="2121408"/>
          </a:xfrm>
          <a:prstGeom prst="rtTriangle">
            <a:avLst/>
          </a:prstGeom>
          <a:solidFill>
            <a:srgbClr val="1D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72923" y="4190212"/>
            <a:ext cx="189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79CC1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3A: Adele’s Group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779CC1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直角三角形 11"/>
          <p:cNvSpPr/>
          <p:nvPr/>
        </p:nvSpPr>
        <p:spPr>
          <a:xfrm rot="9580653">
            <a:off x="7799214" y="1922013"/>
            <a:ext cx="670262" cy="464137"/>
          </a:xfrm>
          <a:prstGeom prst="rtTriangle">
            <a:avLst/>
          </a:prstGeom>
          <a:solidFill>
            <a:srgbClr val="779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直角三角形 12"/>
          <p:cNvSpPr/>
          <p:nvPr/>
        </p:nvSpPr>
        <p:spPr>
          <a:xfrm rot="18469703">
            <a:off x="973263" y="2810141"/>
            <a:ext cx="473223" cy="473223"/>
          </a:xfrm>
          <a:prstGeom prst="rtTriangle">
            <a:avLst/>
          </a:prstGeom>
          <a:solidFill>
            <a:srgbClr val="1D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61489" t="25058" r="12143" b="25081"/>
          <a:stretch/>
        </p:blipFill>
        <p:spPr>
          <a:xfrm>
            <a:off x="-2090922" y="284885"/>
            <a:ext cx="2887077" cy="2887077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B582CE-6A7A-4142-95AF-D762FBFBF9B4}"/>
              </a:ext>
            </a:extLst>
          </p:cNvPr>
          <p:cNvSpPr txBox="1"/>
          <p:nvPr/>
        </p:nvSpPr>
        <p:spPr>
          <a:xfrm>
            <a:off x="4097043" y="3603551"/>
            <a:ext cx="10471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Presessional </a:t>
            </a:r>
          </a:p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student 2</a:t>
            </a:r>
          </a:p>
        </p:txBody>
      </p:sp>
    </p:spTree>
    <p:extLst>
      <p:ext uri="{BB962C8B-B14F-4D97-AF65-F5344CB8AC3E}">
        <p14:creationId xmlns:p14="http://schemas.microsoft.com/office/powerpoint/2010/main" val="1971295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2411784" y="4264946"/>
            <a:ext cx="648000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H="1">
            <a:off x="6084143" y="4264946"/>
            <a:ext cx="648071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4" b="41438"/>
          <a:stretch>
            <a:fillRect/>
          </a:stretch>
        </p:blipFill>
        <p:spPr bwMode="auto">
          <a:xfrm>
            <a:off x="-612576" y="3212976"/>
            <a:ext cx="102250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19076" y="1988840"/>
            <a:ext cx="892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黑体"/>
                <a:cs typeface="Times New Roman"/>
              </a:rPr>
              <a:t>Receptor Selection and Targeting Evaluation of  Glioma Treatment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黑体"/>
              <a:cs typeface="Times New Roman"/>
            </a:endParaRPr>
          </a:p>
        </p:txBody>
      </p:sp>
      <p:sp>
        <p:nvSpPr>
          <p:cNvPr id="3" name="AutoShape 6" descr="data:image/jpg;base64,%20/9j/4AAQSkZJRgABAQEAYABgAAD/2wBDAAUDBAQEAwUEBAQFBQUGBwwIBwcHBw8LCwkMEQ8SEhEPERETFhwXExQaFRERGCEYGh0dHx8fExciJCIeJBweHx7/2wBDAQUFBQcGBw4ICA4eFBEUHh4eHh4eHh4eHh4eHh4eHh4eHh4eHh4eHh4eHh4eHh4eHh4eHh4eHh4eHh4eHh4eHh7/wAARCAAhAH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tPgZ8Trnw78P/AAvpN1peq+IdS12+vUtylwC+6MrhSZD0O7rkADJrsrb41arcrrlnB8ONVfWdBLNqdp9tiEcEQ53eZ/ESASFAOcelcp8MPhd400S++HUupaZFEui3moS35FwjeWsoUIRg85wenSu10DwZ4htfHPxR1OezRbXX7dE05/NU+aREynI/h5I616Vb2DnJ6Prv5/5Hn0vbcqW3/Df5iQ/HCy1DUPDmn6H4Y1PU7nxBpzXlpGkqIVZWdWjfdwMFGy2cYFT2vxr0e30HxFdeJNJvNF1Tw9KkN7ppdZXd5OIxGwwGDHvx69K8l8KaR4s8F/E74d6Wujw3es6f4cuvtFj9pVfMQzzEhH+7uwwIzxxjNdNrfwg8UeNtO8beINYht9H1zXLm3l0+xaYSLEluMKsrLxlgMcdOtEqNCL1ene/n/kEatZrTf08v8ztf+FvNYTX1n4k8Lz6TfxaTJq1pAL2OYXMKfeXcv3JB3U5+prjPiH8SbXxj8KrnUdT8I+J9N8PubOWC+gu0haeRpACiHHIU556HGeOKu2ngrUL/AMOatax/CDSvDmqPpM9ul9HfRMXmdNu1AOitk5JIxx1q94z8BeJ9S/Zr0PwZZ2Mb61aRWSzQGZQFMZG/5s4OMVMVRjJPrddf+COTqyi/Tt/wDf8AiD8Sr7wNA1zN4Ru7nRbRIxLfSajDG8gKj/VRsd0pGeenOawvA2oW+q/tO65qdmxa2u/C1nPESMEqxUj9DXL+Mfh18QNTvfHlu/h2w1efV1X+y9Wurtf9FtwP9RGhyUbtkYHUkmuw+FPgrxJonxJ/tzVLBbezPhay0/d5ysRPGFDrgHtg89KOWnCm7NXt/kPmqSmrrS/+ZH8W9Y1zxD8VtC+Fejatc6LaXdq99ql5bHbM0Q3YjRv4c7eT7j0rUuNE8I/BvS73xjJqniKS3jgEL20+oSXCzyMw24RjjeTxnpyaPiz4H8Q3fi/RviF4HltR4h0lDBJa3TbYryA5yhbsfmbn39hWN470v4h/FDwfe6Bqfg638MvD5d3aTy6mk4luI3BEZVRwpG7nscVEeVxgk7R6/eVJNSk2ry6G2PiZcHUbbw/4q8LXfh241uzlk0uR7lJ0mwmdjlcbJMEfLyPevEvhXcwWd38G7y6kWKCCLWJJXboqq2ST9AK9S1nw341+IHi/wzqWveHV8P2nh6KWaQPdxyvd3LIAFTYeEyM5OPpXLeGfhD4sNl4C07VrFLeDT7TVbbU3SdGMIuMhCMH5uDnit6bpQg1e19/ul/wDGoqkpJ2v/wAOjvNL+M8F42k6nceG7uz8NaxfCxsNUkuYy7SMSFZ4R8yIxU4OT7gU6/8AjDIZPEF5ofg/UdZ0Lw+8kN/qUNxGg81BlgiNy6juR0HODXH/AA5+HOpeH00/w/rfwn0XVprK5A/t8XqKrxB8iQoQW3gdB7CmSaF43+Hvgf4g+G4tFtr3RL37Ze2urveIiwxSRnerofmL4HAA5J64rN0qPNaP5+fr/XY09pWtd/l/wDs7X4yQ6pb+H7fw/wCHZ9Q1rWrFr9LF7tIUt4QxXdJKeBkqcAA5qbR/jn4FudPSTUrx9JvQzx3FnPhnhkRirKSvB5HUdRivJvCPw61S68P+BfG1r4Ws/FNodDFnfaTcyrE+N7MksbNx0I/ya9Dsfh/p1zapPcfBXw1ayPkmGS+RmUZ4yQmM4x0onTw8dP1X+YQqVpa/oej+BNcm8RaAupT28cDmRk2ISRx9a1LrU9NtZ1t7m/tYZn+6kkoVj+BNcP8ACTWNJs/CEdvd6nZ283nudkkyq3J44JrP0AaZ/ZPiw+IvIOo+dL5vn48zbt+Tbntnpj2rKdBc8uyNo1Xyx7s6rUvDXh1/iBY+NLy5aLVrSye1gDThYzEcliVPXqec10FlfWN7EZrO7guI1OGaKQMB9cV5TodrJe6p4Kt9Zh87dbTnZMM5QFimQevGP0pfE0Eun6j4ytdHj8iM21u7xwjACkjeQB04J/M1Tw92ouWv/BsSq1k5Jf1a52fizxVHYw2TaRdWV08t9HbzAOH2q3XoeDXQXepadZypFd31tBI5+VZJQpP0BrzDxOfDf9l+Ff7KW0E/2mDPk43beM78c9fXvmr/AIfGm/2j4t/4SUQG7ErZ+043eTg4257dOntSdCPIn/w+41VfNY9EmurWEoJriGMuCV3OBuA6ketNsb6xvlZrK7guVU4YxSBsH3xXkWiWsl4fBVvq0ZlieW48tJf4ohtKg+3H5V1vh+2t7H4raxb2cKQQtYxuY4xtXdkc4FTPDqKeuv8AwbDjWcraf1Y7miiiuU6AooooAK8/1r4ReE9Yv7i4v5dclt7mZp7iw/tWb7LK5bcSY92MZ7DA9q9AoqozlD4XYmUIy+JEVpbwWltFa2sKQwQoEjjRcKigYAA7ACpaKKko8Ij/ANen+8K2fin/AMj5pf8AwH+lFFew/wCIvRnmL4H8jtdU/wCR20L/AK4SfyNNg/5HDXv+vNP/AEGiiuDp8v1Ovr8/0PO/CX/HtL/2Fo/5mtT4yf8AI06T9V/nRRXc/wDePv8AyOZfwmdfrH/Ix+Gf91//AEEVNY/8lEv/APrzT+lFFcP2fl+p1dfn+h01FFFcxuFFFFABRRRQAUUUUAf/2Q==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AutoShape 8" descr="data:image/jpg;base64,%20/9j/4AAQSkZJRgABAQEAYABgAAD/2wBDAAUDBAQEAwUEBAQFBQUGBwwIBwcHBw8LCwkMEQ8SEhEPERETFhwXExQaFRERGCEYGh0dHx8fExciJCIeJBweHx7/2wBDAQUFBQcGBw4ICA4eFBEUHh4eHh4eHh4eHh4eHh4eHh4eHh4eHh4eHh4eHh4eHh4eHh4eHh4eHh4eHh4eHh4eHh7/wAARCAAhAH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tPgZ8Trnw78P/AAvpN1peq+IdS12+vUtylwC+6MrhSZD0O7rkADJrsrb41arcrrlnB8ONVfWdBLNqdp9tiEcEQ53eZ/ESASFAOcelcp8MPhd400S++HUupaZFEui3moS35FwjeWsoUIRg85wenSu10DwZ4htfHPxR1OezRbXX7dE05/NU+aREynI/h5I616Vb2DnJ6Prv5/5Hn0vbcqW3/Df5iQ/HCy1DUPDmn6H4Y1PU7nxBpzXlpGkqIVZWdWjfdwMFGy2cYFT2vxr0e30HxFdeJNJvNF1Tw9KkN7ppdZXd5OIxGwwGDHvx69K8l8KaR4s8F/E74d6Wujw3es6f4cuvtFj9pVfMQzzEhH+7uwwIzxxjNdNrfwg8UeNtO8beINYht9H1zXLm3l0+xaYSLEluMKsrLxlgMcdOtEqNCL1ene/n/kEatZrTf08v8ztf+FvNYTX1n4k8Lz6TfxaTJq1pAL2OYXMKfeXcv3JB3U5+prjPiH8SbXxj8KrnUdT8I+J9N8PubOWC+gu0haeRpACiHHIU556HGeOKu2ngrUL/AMOatax/CDSvDmqPpM9ul9HfRMXmdNu1AOitk5JIxx1q94z8BeJ9S/Zr0PwZZ2Mb61aRWSzQGZQFMZG/5s4OMVMVRjJPrddf+COTqyi/Tt/wDf8AiD8Sr7wNA1zN4Ru7nRbRIxLfSajDG8gKj/VRsd0pGeenOawvA2oW+q/tO65qdmxa2u/C1nPESMEqxUj9DXL+Mfh18QNTvfHlu/h2w1efV1X+y9Wurtf9FtwP9RGhyUbtkYHUkmuw+FPgrxJonxJ/tzVLBbezPhay0/d5ysRPGFDrgHtg89KOWnCm7NXt/kPmqSmrrS/+ZH8W9Y1zxD8VtC+Fejatc6LaXdq99ql5bHbM0Q3YjRv4c7eT7j0rUuNE8I/BvS73xjJqniKS3jgEL20+oSXCzyMw24RjjeTxnpyaPiz4H8Q3fi/RviF4HltR4h0lDBJa3TbYryA5yhbsfmbn39hWN470v4h/FDwfe6Bqfg638MvD5d3aTy6mk4luI3BEZVRwpG7nscVEeVxgk7R6/eVJNSk2ry6G2PiZcHUbbw/4q8LXfh241uzlk0uR7lJ0mwmdjlcbJMEfLyPevEvhXcwWd38G7y6kWKCCLWJJXboqq2ST9AK9S1nw341+IHi/wzqWveHV8P2nh6KWaQPdxyvd3LIAFTYeEyM5OPpXLeGfhD4sNl4C07VrFLeDT7TVbbU3SdGMIuMhCMH5uDnit6bpQg1e19/ul/wDGoqkpJ2v/wAOjvNL+M8F42k6nceG7uz8NaxfCxsNUkuYy7SMSFZ4R8yIxU4OT7gU6/8AjDIZPEF5ofg/UdZ0Lw+8kN/qUNxGg81BlgiNy6juR0HODXH/AA5+HOpeH00/w/rfwn0XVprK5A/t8XqKrxB8iQoQW3gdB7CmSaF43+Hvgf4g+G4tFtr3RL37Ze2urveIiwxSRnerofmL4HAA5J64rN0qPNaP5+fr/XY09pWtd/l/wDs7X4yQ6pb+H7fw/wCHZ9Q1rWrFr9LF7tIUt4QxXdJKeBkqcAA5qbR/jn4FudPSTUrx9JvQzx3FnPhnhkRirKSvB5HUdRivJvCPw61S68P+BfG1r4Ws/FNodDFnfaTcyrE+N7MksbNx0I/ya9Dsfh/p1zapPcfBXw1ayPkmGS+RmUZ4yQmM4x0onTw8dP1X+YQqVpa/oej+BNcm8RaAupT28cDmRk2ISRx9a1LrU9NtZ1t7m/tYZn+6kkoVj+BNcP8ACTWNJs/CEdvd6nZ283nudkkyq3J44JrP0AaZ/ZPiw+IvIOo+dL5vn48zbt+Tbntnpj2rKdBc8uyNo1Xyx7s6rUvDXh1/iBY+NLy5aLVrSye1gDThYzEcliVPXqec10FlfWN7EZrO7guI1OGaKQMB9cV5TodrJe6p4Kt9Zh87dbTnZMM5QFimQevGP0pfE0Eun6j4ytdHj8iM21u7xwjACkjeQB04J/M1Tw92ouWv/BsSq1k5Jf1a52fizxVHYw2TaRdWV08t9HbzAOH2q3XoeDXQXepadZypFd31tBI5+VZJQpP0BrzDxOfDf9l+Ff7KW0E/2mDPk43beM78c9fXvmr/AIfGm/2j4t/4SUQG7ErZ+043eTg4257dOntSdCPIn/w+41VfNY9EmurWEoJriGMuCV3OBuA6ketNsb6xvlZrK7guVU4YxSBsH3xXkWiWsl4fBVvq0ZlieW48tJf4ohtKg+3H5V1vh+2t7H4raxb2cKQQtYxuY4xtXdkc4FTPDqKeuv8AwbDjWcraf1Y7miiiuU6AooooAK8/1r4ReE9Yv7i4v5dclt7mZp7iw/tWb7LK5bcSY92MZ7DA9q9AoqozlD4XYmUIy+JEVpbwWltFa2sKQwQoEjjRcKigYAA7ACpaKKko8Ij/ANen+8K2fin/AMj5pf8AwH+lFFew/wCIvRnmL4H8jtdU/wCR20L/AK4SfyNNg/5HDXv+vNP/AEGiiuDp8v1Ovr8/0PO/CX/HtL/2Fo/5mtT4yf8AI06T9V/nRRXc/wDePv8AyOZfwmdfrH/Ix+Gf91//AEEVNY/8lEv/APrzT+lFFcP2fl+p1dfn+h01FFFcxuFFFFABRRRQAUUUUAf/2Q=="/>
          <p:cNvSpPr>
            <a:spLocks noChangeAspect="1" noChangeArrowheads="1"/>
          </p:cNvSpPr>
          <p:nvPr/>
        </p:nvSpPr>
        <p:spPr bwMode="auto">
          <a:xfrm>
            <a:off x="371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AutoShape 10" descr="data:image/jpg;base64,%20/9j/4AAQSkZJRgABAQEAYABgAAD/2wBDAAUDBAQEAwUEBAQFBQUGBwwIBwcHBw8LCwkMEQ8SEhEPERETFhwXExQaFRERGCEYGh0dHx8fExciJCIeJBweHx7/2wBDAQUFBQcGBw4ICA4eFBEUHh4eHh4eHh4eHh4eHh4eHh4eHh4eHh4eHh4eHh4eHh4eHh4eHh4eHh4eHh4eHh4eHh7/wAARCAAhAH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tPgZ8Trnw78P/AAvpN1peq+IdS12+vUtylwC+6MrhSZD0O7rkADJrsrb41arcrrlnB8ONVfWdBLNqdp9tiEcEQ53eZ/ESASFAOcelcp8MPhd400S++HUupaZFEui3moS35FwjeWsoUIRg85wenSu10DwZ4htfHPxR1OezRbXX7dE05/NU+aREynI/h5I616Vb2DnJ6Prv5/5Hn0vbcqW3/Df5iQ/HCy1DUPDmn6H4Y1PU7nxBpzXlpGkqIVZWdWjfdwMFGy2cYFT2vxr0e30HxFdeJNJvNF1Tw9KkN7ppdZXd5OIxGwwGDHvx69K8l8KaR4s8F/E74d6Wujw3es6f4cuvtFj9pVfMQzzEhH+7uwwIzxxjNdNrfwg8UeNtO8beINYht9H1zXLm3l0+xaYSLEluMKsrLxlgMcdOtEqNCL1ene/n/kEatZrTf08v8ztf+FvNYTX1n4k8Lz6TfxaTJq1pAL2OYXMKfeXcv3JB3U5+prjPiH8SbXxj8KrnUdT8I+J9N8PubOWC+gu0haeRpACiHHIU556HGeOKu2ngrUL/AMOatax/CDSvDmqPpM9ul9HfRMXmdNu1AOitk5JIxx1q94z8BeJ9S/Zr0PwZZ2Mb61aRWSzQGZQFMZG/5s4OMVMVRjJPrddf+COTqyi/Tt/wDf8AiD8Sr7wNA1zN4Ru7nRbRIxLfSajDG8gKj/VRsd0pGeenOawvA2oW+q/tO65qdmxa2u/C1nPESMEqxUj9DXL+Mfh18QNTvfHlu/h2w1efV1X+y9Wurtf9FtwP9RGhyUbtkYHUkmuw+FPgrxJonxJ/tzVLBbezPhay0/d5ysRPGFDrgHtg89KOWnCm7NXt/kPmqSmrrS/+ZH8W9Y1zxD8VtC+Fejatc6LaXdq99ql5bHbM0Q3YjRv4c7eT7j0rUuNE8I/BvS73xjJqniKS3jgEL20+oSXCzyMw24RjjeTxnpyaPiz4H8Q3fi/RviF4HltR4h0lDBJa3TbYryA5yhbsfmbn39hWN470v4h/FDwfe6Bqfg638MvD5d3aTy6mk4luI3BEZVRwpG7nscVEeVxgk7R6/eVJNSk2ry6G2PiZcHUbbw/4q8LXfh241uzlk0uR7lJ0mwmdjlcbJMEfLyPevEvhXcwWd38G7y6kWKCCLWJJXboqq2ST9AK9S1nw341+IHi/wzqWveHV8P2nh6KWaQPdxyvd3LIAFTYeEyM5OPpXLeGfhD4sNl4C07VrFLeDT7TVbbU3SdGMIuMhCMH5uDnit6bpQg1e19/ul/wDGoqkpJ2v/wAOjvNL+M8F42k6nceG7uz8NaxfCxsNUkuYy7SMSFZ4R8yIxU4OT7gU6/8AjDIZPEF5ofg/UdZ0Lw+8kN/qUNxGg81BlgiNy6juR0HODXH/AA5+HOpeH00/w/rfwn0XVprK5A/t8XqKrxB8iQoQW3gdB7CmSaF43+Hvgf4g+G4tFtr3RL37Ze2urveIiwxSRnerofmL4HAA5J64rN0qPNaP5+fr/XY09pWtd/l/wDs7X4yQ6pb+H7fw/wCHZ9Q1rWrFr9LF7tIUt4QxXdJKeBkqcAA5qbR/jn4FudPSTUrx9JvQzx3FnPhnhkRirKSvB5HUdRivJvCPw61S68P+BfG1r4Ws/FNodDFnfaTcyrE+N7MksbNx0I/ya9Dsfh/p1zapPcfBXw1ayPkmGS+RmUZ4yQmM4x0onTw8dP1X+YQqVpa/oej+BNcm8RaAupT28cDmRk2ISRx9a1LrU9NtZ1t7m/tYZn+6kkoVj+BNcP8ACTWNJs/CEdvd6nZ283nudkkyq3J44JrP0AaZ/ZPiw+IvIOo+dL5vn48zbt+Tbntnpj2rKdBc8uyNo1Xyx7s6rUvDXh1/iBY+NLy5aLVrSye1gDThYzEcliVPXqec10FlfWN7EZrO7guI1OGaKQMB9cV5TodrJe6p4Kt9Zh87dbTnZMM5QFimQevGP0pfE0Eun6j4ytdHj8iM21u7xwjACkjeQB04J/M1Tw92ouWv/BsSq1k5Jf1a52fizxVHYw2TaRdWV08t9HbzAOH2q3XoeDXQXepadZypFd31tBI5+VZJQpP0BrzDxOfDf9l+Ff7KW0E/2mDPk43beM78c9fXvmr/AIfGm/2j4t/4SUQG7ErZ+043eTg4257dOntSdCPIn/w+41VfNY9EmurWEoJriGMuCV3OBuA6ketNsb6xvlZrK7guVU4YxSBsH3xXkWiWsl4fBVvq0ZlieW48tJf4ohtKg+3H5V1vh+2t7H4raxb2cKQQtYxuY4xtXdkc4FTPDqKeuv8AwbDjWcraf1Y7miiiuU6AooooAK8/1r4ReE9Yv7i4v5dclt7mZp7iw/tWb7LK5bcSY92MZ7DA9q9AoqozlD4XYmUIy+JEVpbwWltFa2sKQwQoEjjRcKigYAA7ACpaKKko8Ij/ANen+8K2fin/AMj5pf8AwH+lFFew/wCIvRnmL4H8jtdU/wCR20L/AK4SfyNNg/5HDXv+vNP/AEGiiuDp8v1Ovr8/0PO/CX/HtL/2Fo/5mtT4yf8AI06T9V/nRRXc/wDePv8AyOZfwmdfrH/Ix+Gf91//AEEVNY/8lEv/APrzT+lFFcP2fl+p1dfn+h01FFFcxuFFFFABRRRQAUUUUAf/2Q=="/>
          <p:cNvSpPr>
            <a:spLocks noChangeAspect="1" noChangeArrowheads="1"/>
          </p:cNvSpPr>
          <p:nvPr/>
        </p:nvSpPr>
        <p:spPr bwMode="auto">
          <a:xfrm>
            <a:off x="5238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AutoShape 12" descr="data:image/jpg;base64,%20/9j/4AAQSkZJRgABAQEAYABgAAD/2wBDAAUDBAQEAwUEBAQFBQUGBwwIBwcHBw8LCwkMEQ8SEhEPERETFhwXExQaFRERGCEYGh0dHx8fExciJCIeJBweHx7/2wBDAQUFBQcGBw4ICA4eFBEUHh4eHh4eHh4eHh4eHh4eHh4eHh4eHh4eHh4eHh4eHh4eHh4eHh4eHh4eHh4eHh4eHh7/wAARCAAhAH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tPgZ8Trnw78P/AAvpN1peq+IdS12+vUtylwC+6MrhSZD0O7rkADJrsrb41arcrrlnB8ONVfWdBLNqdp9tiEcEQ53eZ/ESASFAOcelcp8MPhd400S++HUupaZFEui3moS35FwjeWsoUIRg85wenSu10DwZ4htfHPxR1OezRbXX7dE05/NU+aREynI/h5I616Vb2DnJ6Prv5/5Hn0vbcqW3/Df5iQ/HCy1DUPDmn6H4Y1PU7nxBpzXlpGkqIVZWdWjfdwMFGy2cYFT2vxr0e30HxFdeJNJvNF1Tw9KkN7ppdZXd5OIxGwwGDHvx69K8l8KaR4s8F/E74d6Wujw3es6f4cuvtFj9pVfMQzzEhH+7uwwIzxxjNdNrfwg8UeNtO8beINYht9H1zXLm3l0+xaYSLEluMKsrLxlgMcdOtEqNCL1ene/n/kEatZrTf08v8ztf+FvNYTX1n4k8Lz6TfxaTJq1pAL2OYXMKfeXcv3JB3U5+prjPiH8SbXxj8KrnUdT8I+J9N8PubOWC+gu0haeRpACiHHIU556HGeOKu2ngrUL/AMOatax/CDSvDmqPpM9ul9HfRMXmdNu1AOitk5JIxx1q94z8BeJ9S/Zr0PwZZ2Mb61aRWSzQGZQFMZG/5s4OMVMVRjJPrddf+COTqyi/Tt/wDf8AiD8Sr7wNA1zN4Ru7nRbRIxLfSajDG8gKj/VRsd0pGeenOawvA2oW+q/tO65qdmxa2u/C1nPESMEqxUj9DXL+Mfh18QNTvfHlu/h2w1efV1X+y9Wurtf9FtwP9RGhyUbtkYHUkmuw+FPgrxJonxJ/tzVLBbezPhay0/d5ysRPGFDrgHtg89KOWnCm7NXt/kPmqSmrrS/+ZH8W9Y1zxD8VtC+Fejatc6LaXdq99ql5bHbM0Q3YjRv4c7eT7j0rUuNE8I/BvS73xjJqniKS3jgEL20+oSXCzyMw24RjjeTxnpyaPiz4H8Q3fi/RviF4HltR4h0lDBJa3TbYryA5yhbsfmbn39hWN470v4h/FDwfe6Bqfg638MvD5d3aTy6mk4luI3BEZVRwpG7nscVEeVxgk7R6/eVJNSk2ry6G2PiZcHUbbw/4q8LXfh241uzlk0uR7lJ0mwmdjlcbJMEfLyPevEvhXcwWd38G7y6kWKCCLWJJXboqq2ST9AK9S1nw341+IHi/wzqWveHV8P2nh6KWaQPdxyvd3LIAFTYeEyM5OPpXLeGfhD4sNl4C07VrFLeDT7TVbbU3SdGMIuMhCMH5uDnit6bpQg1e19/ul/wDGoqkpJ2v/wAOjvNL+M8F42k6nceG7uz8NaxfCxsNUkuYy7SMSFZ4R8yIxU4OT7gU6/8AjDIZPEF5ofg/UdZ0Lw+8kN/qUNxGg81BlgiNy6juR0HODXH/AA5+HOpeH00/w/rfwn0XVprK5A/t8XqKrxB8iQoQW3gdB7CmSaF43+Hvgf4g+G4tFtr3RL37Ze2urveIiwxSRnerofmL4HAA5J64rN0qPNaP5+fr/XY09pWtd/l/wDs7X4yQ6pb+H7fw/wCHZ9Q1rWrFr9LF7tIUt4QxXdJKeBkqcAA5qbR/jn4FudPSTUrx9JvQzx3FnPhnhkRirKSvB5HUdRivJvCPw61S68P+BfG1r4Ws/FNodDFnfaTcyrE+N7MksbNx0I/ya9Dsfh/p1zapPcfBXw1ayPkmGS+RmUZ4yQmM4x0onTw8dP1X+YQqVpa/oej+BNcm8RaAupT28cDmRk2ISRx9a1LrU9NtZ1t7m/tYZn+6kkoVj+BNcP8ACTWNJs/CEdvd6nZ283nudkkyq3J44JrP0AaZ/ZPiw+IvIOo+dL5vn48zbt+Tbntnpj2rKdBc8uyNo1Xyx7s6rUvDXh1/iBY+NLy5aLVrSye1gDThYzEcliVPXqec10FlfWN7EZrO7guI1OGaKQMB9cV5TodrJe6p4Kt9Zh87dbTnZMM5QFimQevGP0pfE0Eun6j4ytdHj8iM21u7xwjACkjeQB04J/M1Tw92ouWv/BsSq1k5Jf1a52fizxVHYw2TaRdWV08t9HbzAOH2q3XoeDXQXepadZypFd31tBI5+VZJQpP0BrzDxOfDf9l+Ff7KW0E/2mDPk43beM78c9fXvmr/AIfGm/2j4t/4SUQG7ErZ+043eTg4257dOntSdCPIn/w+41VfNY9EmurWEoJriGMuCV3OBuA6ketNsb6xvlZrK7guVU4YxSBsH3xXkWiWsl4fBVvq0ZlieW48tJf4ohtKg+3H5V1vh+2t7H4raxb2cKQQtYxuY4xtXdkc4FTPDqKeuv8AwbDjWcraf1Y7miiiuU6AooooAK8/1r4ReE9Yv7i4v5dclt7mZp7iw/tWb7LK5bcSY92MZ7DA9q9AoqozlD4XYmUIy+JEVpbwWltFa2sKQwQoEjjRcKigYAA7ACpaKKko8Ij/ANen+8K2fin/AMj5pf8AwH+lFFew/wCIvRnmL4H8jtdU/wCR20L/AK4SfyNNg/5HDXv+vNP/AEGiiuDp8v1Ovr8/0PO/CX/HtL/2Fo/5mtT4yf8AI06T9V/nRRXc/wDePv8AyOZfwmdfrH/Ix+Gf91//AEEVNY/8lEv/APrzT+lFFcP2fl+p1dfn+h01FFFcxuFFFFABRRRQAUUUUAf/2Q=="/>
          <p:cNvSpPr>
            <a:spLocks noChangeAspect="1" noChangeArrowheads="1"/>
          </p:cNvSpPr>
          <p:nvPr/>
        </p:nvSpPr>
        <p:spPr bwMode="auto">
          <a:xfrm>
            <a:off x="6762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AutoShape 14" descr="data:image/jpg;base64,%20/9j/4AAQSkZJRgABAQEAYABgAAD/2wBDAAUDBAQEAwUEBAQFBQUGBwwIBwcHBw8LCwkMEQ8SEhEPERETFhwXExQaFRERGCEYGh0dHx8fExciJCIeJBweHx7/2wBDAQUFBQcGBw4ICA4eFBEUHh4eHh4eHh4eHh4eHh4eHh4eHh4eHh4eHh4eHh4eHh4eHh4eHh4eHh4eHh4eHh4eHh7/wAARCAAhAH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tPgZ8Trnw78P/AAvpN1peq+IdS12+vUtylwC+6MrhSZD0O7rkADJrsrb41arcrrlnB8ONVfWdBLNqdp9tiEcEQ53eZ/ESASFAOcelcp8MPhd400S++HUupaZFEui3moS35FwjeWsoUIRg85wenSu10DwZ4htfHPxR1OezRbXX7dE05/NU+aREynI/h5I616Vb2DnJ6Prv5/5Hn0vbcqW3/Df5iQ/HCy1DUPDmn6H4Y1PU7nxBpzXlpGkqIVZWdWjfdwMFGy2cYFT2vxr0e30HxFdeJNJvNF1Tw9KkN7ppdZXd5OIxGwwGDHvx69K8l8KaR4s8F/E74d6Wujw3es6f4cuvtFj9pVfMQzzEhH+7uwwIzxxjNdNrfwg8UeNtO8beINYht9H1zXLm3l0+xaYSLEluMKsrLxlgMcdOtEqNCL1ene/n/kEatZrTf08v8ztf+FvNYTX1n4k8Lz6TfxaTJq1pAL2OYXMKfeXcv3JB3U5+prjPiH8SbXxj8KrnUdT8I+J9N8PubOWC+gu0haeRpACiHHIU556HGeOKu2ngrUL/AMOatax/CDSvDmqPpM9ul9HfRMXmdNu1AOitk5JIxx1q94z8BeJ9S/Zr0PwZZ2Mb61aRWSzQGZQFMZG/5s4OMVMVRjJPrddf+COTqyi/Tt/wDf8AiD8Sr7wNA1zN4Ru7nRbRIxLfSajDG8gKj/VRsd0pGeenOawvA2oW+q/tO65qdmxa2u/C1nPESMEqxUj9DXL+Mfh18QNTvfHlu/h2w1efV1X+y9Wurtf9FtwP9RGhyUbtkYHUkmuw+FPgrxJonxJ/tzVLBbezPhay0/d5ysRPGFDrgHtg89KOWnCm7NXt/kPmqSmrrS/+ZH8W9Y1zxD8VtC+Fejatc6LaXdq99ql5bHbM0Q3YjRv4c7eT7j0rUuNE8I/BvS73xjJqniKS3jgEL20+oSXCzyMw24RjjeTxnpyaPiz4H8Q3fi/RviF4HltR4h0lDBJa3TbYryA5yhbsfmbn39hWN470v4h/FDwfe6Bqfg638MvD5d3aTy6mk4luI3BEZVRwpG7nscVEeVxgk7R6/eVJNSk2ry6G2PiZcHUbbw/4q8LXfh241uzlk0uR7lJ0mwmdjlcbJMEfLyPevEvhXcwWd38G7y6kWKCCLWJJXboqq2ST9AK9S1nw341+IHi/wzqWveHV8P2nh6KWaQPdxyvd3LIAFTYeEyM5OPpXLeGfhD4sNl4C07VrFLeDT7TVbbU3SdGMIuMhCMH5uDnit6bpQg1e19/ul/wDGoqkpJ2v/wAOjvNL+M8F42k6nceG7uz8NaxfCxsNUkuYy7SMSFZ4R8yIxU4OT7gU6/8AjDIZPEF5ofg/UdZ0Lw+8kN/qUNxGg81BlgiNy6juR0HODXH/AA5+HOpeH00/w/rfwn0XVprK5A/t8XqKrxB8iQoQW3gdB7CmSaF43+Hvgf4g+G4tFtr3RL37Ze2urveIiwxSRnerofmL4HAA5J64rN0qPNaP5+fr/XY09pWtd/l/wDs7X4yQ6pb+H7fw/wCHZ9Q1rWrFr9LF7tIUt4QxXdJKeBkqcAA5qbR/jn4FudPSTUrx9JvQzx3FnPhnhkRirKSvB5HUdRivJvCPw61S68P+BfG1r4Ws/FNodDFnfaTcyrE+N7MksbNx0I/ya9Dsfh/p1zapPcfBXw1ayPkmGS+RmUZ4yQmM4x0onTw8dP1X+YQqVpa/oej+BNcm8RaAupT28cDmRk2ISRx9a1LrU9NtZ1t7m/tYZn+6kkoVj+BNcP8ACTWNJs/CEdvd6nZ283nudkkyq3J44JrP0AaZ/ZPiw+IvIOo+dL5vn48zbt+Tbntnpj2rKdBc8uyNo1Xyx7s6rUvDXh1/iBY+NLy5aLVrSye1gDThYzEcliVPXqec10FlfWN7EZrO7guI1OGaKQMB9cV5TodrJe6p4Kt9Zh87dbTnZMM5QFimQevGP0pfE0Eun6j4ytdHj8iM21u7xwjACkjeQB04J/M1Tw92ouWv/BsSq1k5Jf1a52fizxVHYw2TaRdWV08t9HbzAOH2q3XoeDXQXepadZypFd31tBI5+VZJQpP0BrzDxOfDf9l+Ff7KW0E/2mDPk43beM78c9fXvmr/AIfGm/2j4t/4SUQG7ErZ+043eTg4257dOntSdCPIn/w+41VfNY9EmurWEoJriGMuCV3OBuA6ketNsb6xvlZrK7guVU4YxSBsH3xXkWiWsl4fBVvq0ZlieW48tJf4ohtKg+3H5V1vh+2t7H4raxb2cKQQtYxuY4xtXdkc4FTPDqKeuv8AwbDjWcraf1Y7miiiuU6AooooAK8/1r4ReE9Yv7i4v5dclt7mZp7iw/tWb7LK5bcSY92MZ7DA9q9AoqozlD4XYmUIy+JEVpbwWltFa2sKQwQoEjjRcKigYAA7ACpaKKko8Ij/ANen+8K2fin/AMj5pf8AwH+lFFew/wCIvRnmL4H8jtdU/wCR20L/AK4SfyNNg/5HDXv+vNP/AEGiiuDp8v1Ovr8/0PO/CX/HtL/2Fo/5mtT4yf8AI06T9V/nRRXc/wDePv8AyOZfwmdfrH/Ix+Gf91//AEEVNY/8lEv/APrzT+lFFcP2fl+p1dfn+h01FFFcxuFFFFABRRRQAUUUUAf/2Q=="/>
          <p:cNvSpPr>
            <a:spLocks noChangeAspect="1" noChangeArrowheads="1"/>
          </p:cNvSpPr>
          <p:nvPr/>
        </p:nvSpPr>
        <p:spPr bwMode="auto">
          <a:xfrm>
            <a:off x="8286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AutoShape 16" descr="“imperial college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AutoShape 19" descr="“imperial college”的图片搜索结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AutoShape 21" descr="“imperial college”的图片搜索结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AutoShape 23" descr="“imperial college”的图片搜索结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AutoShape 25" descr="“imperial college”的图片搜索结果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1" name="Picture 27" descr="“imperial college”的图片搜索结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727" y="95028"/>
            <a:ext cx="1096173" cy="116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29" descr="“imperial college”的图片搜索结果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AutoShape 31" descr="“imperial college”的图片搜索结果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7" name="Picture 33" descr="“imperial college”的图片搜索结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9" y="224718"/>
            <a:ext cx="2963299" cy="7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203848" y="3972558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Shunping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95885" y="585020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2017.09.18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1829" y="6247543"/>
            <a:ext cx="4102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Pre-sessional English course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C0ACB-FB2E-4EB0-8C56-742E007BCDBE}"/>
              </a:ext>
            </a:extLst>
          </p:cNvPr>
          <p:cNvSpPr txBox="1"/>
          <p:nvPr/>
        </p:nvSpPr>
        <p:spPr>
          <a:xfrm>
            <a:off x="3491880" y="4080315"/>
            <a:ext cx="2664296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</a:rPr>
              <a:t>Presessional student 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85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D429C0-01F8-4116-868E-D1F6B374C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Challenging for teachers!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800" b="1" dirty="0">
                <a:solidFill>
                  <a:srgbClr val="512654"/>
                </a:solidFill>
                <a:latin typeface="+mj-lt"/>
                <a:ea typeface="+mj-ea"/>
                <a:cs typeface="+mj-cs"/>
              </a:rPr>
              <a:t>How?</a:t>
            </a:r>
          </a:p>
          <a:p>
            <a:r>
              <a:rPr lang="en-GB" dirty="0"/>
              <a:t>Student-as-expert in Specialist Subject Workshop</a:t>
            </a:r>
          </a:p>
          <a:p>
            <a:r>
              <a:rPr lang="en-GB" dirty="0"/>
              <a:t>peer-to-peer teaching and learning of content</a:t>
            </a:r>
          </a:p>
          <a:p>
            <a:r>
              <a:rPr lang="en-GB" dirty="0"/>
              <a:t>English teacher as language facilitator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9B908-FB5F-4E19-AC24-D99AEFD12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C41E8-CBDE-49E2-9ABE-F3341D90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B507C0-3DBD-4EE9-B165-3E3F01A0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kept the Presentations Event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83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E9882-DF7C-41F8-980E-35AEC9C1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 held 2 paired poster events:</a:t>
            </a:r>
          </a:p>
          <a:p>
            <a:pPr lvl="1"/>
            <a:r>
              <a:rPr lang="en-GB" dirty="0"/>
              <a:t>presenting to new students (on non-assessed course)</a:t>
            </a:r>
          </a:p>
          <a:p>
            <a:pPr lvl="1"/>
            <a:r>
              <a:rPr lang="en-GB" dirty="0"/>
              <a:t>visiting reciprocal event</a:t>
            </a:r>
          </a:p>
          <a:p>
            <a:pPr marL="0" indent="0">
              <a:buNone/>
            </a:pPr>
            <a:endParaRPr lang="en-GB" sz="2000" dirty="0">
              <a:hlinkClick r:id="rId3"/>
            </a:endParaRPr>
          </a:p>
          <a:p>
            <a:pPr marL="0" indent="0">
              <a:buNone/>
            </a:pPr>
            <a:endParaRPr lang="en-GB" sz="2000" dirty="0">
              <a:hlinkClick r:id="rId3"/>
            </a:endParaRPr>
          </a:p>
          <a:p>
            <a:pPr marL="0" indent="0">
              <a:buNone/>
            </a:pPr>
            <a:endParaRPr lang="en-GB" sz="2000" dirty="0">
              <a:hlinkClick r:id="rId3"/>
            </a:endParaRPr>
          </a:p>
          <a:p>
            <a:pPr marL="0" indent="0">
              <a:buNone/>
            </a:pPr>
            <a:endParaRPr lang="en-GB" sz="2000" dirty="0">
              <a:hlinkClick r:id="rId3"/>
            </a:endParaRPr>
          </a:p>
          <a:p>
            <a:pPr marL="0" indent="0">
              <a:buNone/>
            </a:pPr>
            <a:endParaRPr lang="en-GB" sz="2000" dirty="0">
              <a:hlinkClick r:id="rId3"/>
            </a:endParaRPr>
          </a:p>
          <a:p>
            <a:pPr marL="0" indent="0">
              <a:buNone/>
            </a:pPr>
            <a:endParaRPr lang="en-GB" sz="2000" dirty="0">
              <a:hlinkClick r:id="rId3"/>
            </a:endParaRPr>
          </a:p>
          <a:p>
            <a:pPr marL="0" indent="0">
              <a:buNone/>
            </a:pPr>
            <a:r>
              <a:rPr lang="en-GB" sz="2000" dirty="0">
                <a:hlinkClick r:id="rId3"/>
              </a:rPr>
              <a:t>https://web.microsoftstream.com/video/e248feff-a94e-4f22-b0d2-833073b28a70</a:t>
            </a:r>
            <a:r>
              <a:rPr lang="en-GB" sz="20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98CE-7F66-46A2-B04E-6D645C3F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2AA9C85-321B-41BA-A29D-9EBB91A92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17728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800" u="sng" dirty="0">
                <a:solidFill>
                  <a:schemeClr val="tx1"/>
                </a:solidFill>
              </a:rPr>
              <a:t>TO PREPARE FOR THE INDIVIDUAL PRESENTATION</a:t>
            </a:r>
            <a:r>
              <a:rPr lang="en-GB" sz="2800" b="0" u="sng" dirty="0">
                <a:solidFill>
                  <a:schemeClr val="tx1"/>
                </a:solidFill>
              </a:rPr>
              <a:t>…</a:t>
            </a:r>
            <a:endParaRPr lang="en-GB" sz="28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95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24679F-FD90-4AB1-B6F6-D799F16C1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" y="949636"/>
            <a:ext cx="9130048" cy="54868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hlinkClick r:id="rId2"/>
              </a:rPr>
              <a:t>https://web.microsoftstream.com/video/e248feff-a94e-4f22-b0d2-833073b28a70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FEE58-BE38-4BA1-870A-0467FF6E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A86AC-F07C-4C65-9020-4E9221E9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4B244A-4F64-46E6-B9A9-C5D171C2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31" y="332656"/>
            <a:ext cx="7704000" cy="720000"/>
          </a:xfrm>
        </p:spPr>
        <p:txBody>
          <a:bodyPr>
            <a:normAutofit fontScale="90000"/>
          </a:bodyPr>
          <a:lstStyle/>
          <a:p>
            <a:r>
              <a:rPr lang="en-GB" dirty="0"/>
              <a:t>Robotic Arm  </a:t>
            </a:r>
            <a:r>
              <a:rPr lang="en-GB" sz="2000" b="0" dirty="0"/>
              <a:t>Presessional student:  Chen Wang (poster </a:t>
            </a:r>
            <a:r>
              <a:rPr lang="en-GB" sz="2000" b="0" dirty="0" err="1"/>
              <a:t>prizewinner</a:t>
            </a:r>
            <a:r>
              <a:rPr lang="en-GB" sz="2000" b="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DC9A03-A94A-49EB-9318-2D005C1C0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5" b="1731"/>
          <a:stretch/>
        </p:blipFill>
        <p:spPr>
          <a:xfrm>
            <a:off x="-1919" y="1769971"/>
            <a:ext cx="9139308" cy="50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00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E9882-DF7C-41F8-980E-35AEC9C1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22" y="1196752"/>
            <a:ext cx="8147248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5400" dirty="0">
                <a:solidFill>
                  <a:schemeClr val="accent6">
                    <a:lumMod val="50000"/>
                  </a:schemeClr>
                </a:solidFill>
              </a:rPr>
              <a:t>ResearchFest!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We invite researchers from across Imperial College</a:t>
            </a:r>
          </a:p>
          <a:p>
            <a:pPr marL="0" indent="0" fontAlgn="base">
              <a:buNone/>
            </a:pPr>
            <a:r>
              <a:rPr lang="en-GB" dirty="0"/>
              <a:t>Students interact with model speakers 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98CE-7F66-46A2-B04E-6D645C3F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287955-BC07-45D0-97AF-E7AD3827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92696"/>
            <a:ext cx="8579296" cy="720000"/>
          </a:xfrm>
        </p:spPr>
        <p:txBody>
          <a:bodyPr>
            <a:normAutofit fontScale="90000"/>
          </a:bodyPr>
          <a:lstStyle/>
          <a:p>
            <a:r>
              <a:rPr lang="en-GB" sz="3600" u="sng" dirty="0">
                <a:solidFill>
                  <a:schemeClr val="tx1"/>
                </a:solidFill>
              </a:rPr>
              <a:t>TO PREPARE FOR THE POSTER PRESENTATION…</a:t>
            </a:r>
            <a:br>
              <a:rPr lang="en-GB" dirty="0"/>
            </a:br>
            <a:endParaRPr lang="en-GB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12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896BC-66EC-4F4D-81F3-217EE37B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252F9F-BB45-4ED5-A5A1-19A965628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ResearchFest!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6D80CBC-4315-4B52-882A-8D34E1811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8817" y="6851"/>
            <a:ext cx="5186150" cy="3167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89894C-4AA8-4086-AB31-24B0F2DD2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" y="6851"/>
            <a:ext cx="4277221" cy="30880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7F4E34-40B6-4ACF-BDE8-301FF5748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445" y="3638292"/>
            <a:ext cx="4248306" cy="2708920"/>
          </a:xfrm>
          <a:prstGeom prst="rect">
            <a:avLst/>
          </a:prstGeom>
        </p:spPr>
      </p:pic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9A3B7CC7-44C7-4552-B4D2-2A2A3D866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0" y="3007848"/>
            <a:ext cx="5070351" cy="3840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9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896BC-66EC-4F4D-81F3-217EE37B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252F9F-BB45-4ED5-A5A1-19A965628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ResearchFest!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63AB2E-EA97-476C-BE99-9025B586332E}"/>
              </a:ext>
            </a:extLst>
          </p:cNvPr>
          <p:cNvSpPr/>
          <p:nvPr/>
        </p:nvSpPr>
        <p:spPr>
          <a:xfrm>
            <a:off x="-33671" y="6520418"/>
            <a:ext cx="9077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https://web.microsoftstream.com/video/7408b01f-b750-4397-a423-0542a11e86f3</a:t>
            </a:r>
            <a:r>
              <a:rPr lang="en-GB" dirty="0"/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49C963-B27C-40FF-B8EC-CC8B46C91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85553"/>
            <a:ext cx="9143999" cy="517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74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E366FE-9F80-41D1-BA8C-4E67AB67D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4853" y="1615077"/>
            <a:ext cx="6965147" cy="48244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798001-C035-48A2-B678-E25364EBA8B5}"/>
              </a:ext>
            </a:extLst>
          </p:cNvPr>
          <p:cNvSpPr/>
          <p:nvPr/>
        </p:nvSpPr>
        <p:spPr>
          <a:xfrm>
            <a:off x="611560" y="404664"/>
            <a:ext cx="6377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u="sng" dirty="0"/>
              <a:t>IN THE FIRST HALF OF THE COURSE…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E2CA15-AE4B-4BCB-A893-DF25D5E6AD63}"/>
              </a:ext>
            </a:extLst>
          </p:cNvPr>
          <p:cNvSpPr/>
          <p:nvPr/>
        </p:nvSpPr>
        <p:spPr>
          <a:xfrm>
            <a:off x="-26518" y="6522627"/>
            <a:ext cx="8713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https://web.microsoftstream.com/video/6d7b8e19-ab17-49a7-9302-a4ef1b76bdeb</a:t>
            </a:r>
            <a:r>
              <a:rPr lang="en-GB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816A6A-31BC-4D19-AE27-9AD5E88CDEDD}"/>
              </a:ext>
            </a:extLst>
          </p:cNvPr>
          <p:cNvSpPr/>
          <p:nvPr/>
        </p:nvSpPr>
        <p:spPr>
          <a:xfrm>
            <a:off x="2987824" y="1026433"/>
            <a:ext cx="3143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u="sng" dirty="0"/>
              <a:t>Café Scientific x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24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E9882-DF7C-41F8-980E-35AEC9C1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1. Held interactive events which require spontaneous, unprepared speech for communicating science in English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2. Kept a final presentation event </a:t>
            </a:r>
          </a:p>
          <a:p>
            <a:pPr lvl="1"/>
            <a:r>
              <a:rPr lang="en-GB" dirty="0"/>
              <a:t>valuable speaking opportunity without the worry of assessment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3. Introduced a focus on </a:t>
            </a:r>
          </a:p>
          <a:p>
            <a:pPr lvl="1"/>
            <a:r>
              <a:rPr lang="en-GB" dirty="0"/>
              <a:t>groupwork and collaboration</a:t>
            </a:r>
          </a:p>
          <a:p>
            <a:pPr lvl="1"/>
            <a:r>
              <a:rPr lang="en-GB" dirty="0"/>
              <a:t>cultural orientation towards the use of spoken English rather than L1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98CE-7F66-46A2-B04E-6D645C3F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287955-BC07-45D0-97AF-E7AD3827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prepare for the viva…</a:t>
            </a:r>
          </a:p>
        </p:txBody>
      </p:sp>
    </p:spTree>
    <p:extLst>
      <p:ext uri="{BB962C8B-B14F-4D97-AF65-F5344CB8AC3E}">
        <p14:creationId xmlns:p14="http://schemas.microsoft.com/office/powerpoint/2010/main" val="58335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person standing in a room&#10;&#10;Description generated with high confidence">
            <a:extLst>
              <a:ext uri="{FF2B5EF4-FFF2-40B4-BE49-F238E27FC236}">
                <a16:creationId xmlns:a16="http://schemas.microsoft.com/office/drawing/2014/main" id="{631F1E9A-2D3E-48C8-A24E-13D77A760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" y="1975969"/>
            <a:ext cx="9206234" cy="488087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9C60C3A-2234-4566-863B-89111CD9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7931224" cy="963336"/>
          </a:xfrm>
        </p:spPr>
        <p:txBody>
          <a:bodyPr>
            <a:normAutofit/>
          </a:bodyPr>
          <a:lstStyle/>
          <a:p>
            <a:r>
              <a:rPr lang="en-GB" dirty="0"/>
              <a:t>Our context</a:t>
            </a:r>
            <a:br>
              <a:rPr lang="en-GB" dirty="0"/>
            </a:br>
            <a:r>
              <a:rPr lang="en-GB" dirty="0"/>
              <a:t>S</a:t>
            </a:r>
            <a:r>
              <a:rPr lang="en-GB" sz="2700" dirty="0"/>
              <a:t>cience</a:t>
            </a:r>
            <a:r>
              <a:rPr lang="en-GB" dirty="0"/>
              <a:t> T</a:t>
            </a:r>
            <a:r>
              <a:rPr lang="en-GB" sz="2700" dirty="0"/>
              <a:t>echnology</a:t>
            </a:r>
            <a:r>
              <a:rPr lang="en-GB" dirty="0"/>
              <a:t> E</a:t>
            </a:r>
            <a:r>
              <a:rPr lang="en-GB" sz="2700" dirty="0"/>
              <a:t>ngineering</a:t>
            </a:r>
            <a:r>
              <a:rPr lang="en-GB" dirty="0"/>
              <a:t> M</a:t>
            </a:r>
            <a:r>
              <a:rPr lang="en-GB" sz="2700" dirty="0"/>
              <a:t>aths</a:t>
            </a:r>
            <a:r>
              <a:rPr lang="en-GB" dirty="0"/>
              <a:t> M</a:t>
            </a:r>
            <a:r>
              <a:rPr lang="en-GB" sz="2700" dirty="0"/>
              <a:t>edicine</a:t>
            </a:r>
            <a:endParaRPr lang="en-GB" dirty="0"/>
          </a:p>
        </p:txBody>
      </p:sp>
      <p:pic>
        <p:nvPicPr>
          <p:cNvPr id="1028" name="Picture 4" descr="Image result for imperial college london">
            <a:hlinkClick r:id="rId3"/>
            <a:extLst>
              <a:ext uri="{FF2B5EF4-FFF2-40B4-BE49-F238E27FC236}">
                <a16:creationId xmlns:a16="http://schemas.microsoft.com/office/drawing/2014/main" id="{C88D8CB2-E929-4038-A0E8-87FC1262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439" y="2252251"/>
            <a:ext cx="2555775" cy="66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56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E9882-DF7C-41F8-980E-35AEC9C1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8000"/>
            <a:ext cx="8147248" cy="4941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Students have the chance to behave like scientists</a:t>
            </a:r>
          </a:p>
          <a:p>
            <a:pPr lvl="1"/>
            <a:r>
              <a:rPr lang="en-GB" dirty="0"/>
              <a:t>ability to explain their own field</a:t>
            </a:r>
          </a:p>
          <a:p>
            <a:pPr lvl="1"/>
            <a:r>
              <a:rPr lang="en-GB" dirty="0"/>
              <a:t>interaction with different fields</a:t>
            </a:r>
          </a:p>
          <a:p>
            <a:pPr marL="0" indent="0">
              <a:buNone/>
            </a:pPr>
            <a:r>
              <a:rPr lang="en-GB" dirty="0"/>
              <a:t>Develop confidence to communicate complex topics</a:t>
            </a:r>
          </a:p>
          <a:p>
            <a:pPr lvl="1"/>
            <a:r>
              <a:rPr lang="en-GB" dirty="0"/>
              <a:t>courage to speak at events</a:t>
            </a:r>
            <a:endParaRPr lang="en-GB" sz="2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98CE-7F66-46A2-B04E-6D645C3F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287955-BC07-45D0-97AF-E7AD3827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Preparation for PG studies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710A31-9F78-4A31-839C-FFD434F89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167" y="3789040"/>
            <a:ext cx="4764770" cy="3075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3220B3-4570-4EA1-A797-90096199A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7479"/>
            <a:ext cx="4070480" cy="3092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79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82D403-BE98-4A17-ABE7-228A9A041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3"/>
          <a:stretch/>
        </p:blipFill>
        <p:spPr>
          <a:xfrm>
            <a:off x="0" y="476672"/>
            <a:ext cx="9209858" cy="6021288"/>
          </a:xfrm>
        </p:spPr>
      </p:pic>
    </p:spTree>
    <p:extLst>
      <p:ext uri="{BB962C8B-B14F-4D97-AF65-F5344CB8AC3E}">
        <p14:creationId xmlns:p14="http://schemas.microsoft.com/office/powerpoint/2010/main" val="3052219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E9882-DF7C-41F8-980E-35AEC9C1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Our viva needs interlocutor + assessor</a:t>
            </a:r>
          </a:p>
          <a:p>
            <a:pPr lvl="1"/>
            <a:r>
              <a:rPr lang="en-GB" dirty="0"/>
              <a:t>it would be impossible to do both things satisfactorily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98CE-7F66-46A2-B04E-6D645C3F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287955-BC07-45D0-97AF-E7AD3827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experience …</a:t>
            </a:r>
          </a:p>
        </p:txBody>
      </p:sp>
    </p:spTree>
    <p:extLst>
      <p:ext uri="{BB962C8B-B14F-4D97-AF65-F5344CB8AC3E}">
        <p14:creationId xmlns:p14="http://schemas.microsoft.com/office/powerpoint/2010/main" val="3542874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7CE320-18A1-4D55-935B-F49870FB1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212121"/>
                </a:solidFill>
                <a:latin typeface="wf_segoe-ui_normal"/>
              </a:rPr>
              <a:t>Changing role for the teacher</a:t>
            </a:r>
          </a:p>
          <a:p>
            <a:r>
              <a:rPr lang="en-GB" dirty="0">
                <a:solidFill>
                  <a:srgbClr val="212121"/>
                </a:solidFill>
                <a:latin typeface="wf_segoe-ui_normal"/>
              </a:rPr>
              <a:t>handing over control to students</a:t>
            </a:r>
          </a:p>
          <a:p>
            <a:r>
              <a:rPr lang="en-GB" dirty="0">
                <a:solidFill>
                  <a:srgbClr val="212121"/>
                </a:solidFill>
                <a:latin typeface="wf_segoe-ui_normal"/>
              </a:rPr>
              <a:t>increasing effectiveness as language teacher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F4D202-C7F4-451E-8ABE-0B913DC4C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5044D-D0A1-4AB4-A1FB-FDBB7CBF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AA0D7F-4629-4D7F-B2CA-10084A5C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experience 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92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D3B98-1308-4B96-8FA8-ADF281845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C375F-1E59-43BE-A682-0F8FDE0E5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B2E36B-1C35-43DE-BDD7-1D9FA5E9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Teacher quotes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EEEF29B-8583-42F4-B56C-D6B2562EAB61}"/>
              </a:ext>
            </a:extLst>
          </p:cNvPr>
          <p:cNvSpPr/>
          <p:nvPr/>
        </p:nvSpPr>
        <p:spPr>
          <a:xfrm>
            <a:off x="5652120" y="3429000"/>
            <a:ext cx="3312368" cy="2736304"/>
          </a:xfrm>
          <a:prstGeom prst="wedgeRectCallout">
            <a:avLst>
              <a:gd name="adj1" fmla="val -68898"/>
              <a:gd name="adj2" fmla="val -29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/>
              <a:t>“Best of both worlds - they get the benefits of the experience of presenting without the pressure of being assessed on that basis.”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B10DB185-B815-44A3-8A57-C686CB7A4367}"/>
              </a:ext>
            </a:extLst>
          </p:cNvPr>
          <p:cNvSpPr/>
          <p:nvPr/>
        </p:nvSpPr>
        <p:spPr>
          <a:xfrm>
            <a:off x="683568" y="3140968"/>
            <a:ext cx="3456384" cy="3285136"/>
          </a:xfrm>
          <a:prstGeom prst="wedgeEllipseCallout">
            <a:avLst>
              <a:gd name="adj1" fmla="val 45898"/>
              <a:gd name="adj2" fmla="val -46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/>
              <a:t>“the viva was a truer measure of the students’ ability to communicate their science”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91F6F42-E5A5-4BB8-B929-1A3331327A00}"/>
              </a:ext>
            </a:extLst>
          </p:cNvPr>
          <p:cNvSpPr/>
          <p:nvPr/>
        </p:nvSpPr>
        <p:spPr>
          <a:xfrm>
            <a:off x="4281350" y="476672"/>
            <a:ext cx="2520280" cy="2448272"/>
          </a:xfrm>
          <a:prstGeom prst="wedgeRoundRectCallout">
            <a:avLst>
              <a:gd name="adj1" fmla="val -35751"/>
              <a:gd name="adj2" fmla="val 670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“Students did quite well in the viva who may have been at risk of failing the presentation.”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7201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CDD392-A6C3-4F36-8916-635ECBC79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147248" cy="4248472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4000" dirty="0"/>
              <a:t>	Only if it’s the right assessment!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	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C8AA86-B2A3-43BB-A1B1-B4E2618E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A3EA7-45CB-40E2-9E63-32A12026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635D14-D1E6-4DCA-9A9C-FCFEB36D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7704000" cy="1728192"/>
          </a:xfrm>
        </p:spPr>
        <p:txBody>
          <a:bodyPr>
            <a:normAutofit/>
          </a:bodyPr>
          <a:lstStyle/>
          <a:p>
            <a:r>
              <a:rPr lang="en-GB" i="1" dirty="0">
                <a:solidFill>
                  <a:schemeClr val="tx1"/>
                </a:solidFill>
              </a:rPr>
              <a:t>Does preparation for assessment build useful skills?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06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E9882-DF7C-41F8-980E-35AEC9C1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GB" sz="1600" dirty="0">
                <a:solidFill>
                  <a:srgbClr val="2B4349"/>
                </a:solidFill>
              </a:rPr>
            </a:br>
            <a:br>
              <a:rPr lang="en-GB" sz="1600" dirty="0">
                <a:solidFill>
                  <a:srgbClr val="2B4349"/>
                </a:solidFill>
              </a:rPr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98CE-7F66-46A2-B04E-6D645C3F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287955-BC07-45D0-97AF-E7AD3827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 for listening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6FB5A9D-D9E4-41A5-B6C7-5E465D941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678657"/>
              </p:ext>
            </p:extLst>
          </p:nvPr>
        </p:nvGraphicFramePr>
        <p:xfrm>
          <a:off x="452056" y="1700808"/>
          <a:ext cx="3826768" cy="4891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6768">
                  <a:extLst>
                    <a:ext uri="{9D8B030D-6E8A-4147-A177-3AD203B41FA5}">
                      <a16:colId xmlns:a16="http://schemas.microsoft.com/office/drawing/2014/main" val="3403515507"/>
                    </a:ext>
                  </a:extLst>
                </a:gridCol>
              </a:tblGrid>
              <a:tr h="427379">
                <a:tc>
                  <a:txBody>
                    <a:bodyPr/>
                    <a:lstStyle/>
                    <a:p>
                      <a:r>
                        <a:rPr lang="en-GB" dirty="0"/>
                        <a:t>Playing the assessment game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455414"/>
                  </a:ext>
                </a:extLst>
              </a:tr>
              <a:tr h="7440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memorisation is a good strategy for success (but inhibits communication)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541617"/>
                  </a:ext>
                </a:extLst>
              </a:tr>
              <a:tr h="7440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marks for performance, and n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erves affect performance (presentations)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579529"/>
                  </a:ext>
                </a:extLst>
              </a:tr>
              <a:tr h="7440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interaction / false interaction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237976"/>
                  </a:ext>
                </a:extLst>
              </a:tr>
              <a:tr h="744068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topics undemanding, not academic, not scientific (IELTS)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270682"/>
                  </a:ext>
                </a:extLst>
              </a:tr>
              <a:tr h="7440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 face validity - no feed-forwards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080226"/>
                  </a:ext>
                </a:extLst>
              </a:tr>
              <a:tr h="744068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creates negative washback throughout the course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168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957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E9882-DF7C-41F8-980E-35AEC9C1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GB" sz="1600" dirty="0">
                <a:solidFill>
                  <a:srgbClr val="2B4349"/>
                </a:solidFill>
              </a:rPr>
            </a:br>
            <a:br>
              <a:rPr lang="en-GB" sz="1600" dirty="0">
                <a:solidFill>
                  <a:srgbClr val="2B4349"/>
                </a:solidFill>
              </a:rPr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98CE-7F66-46A2-B04E-6D645C3F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D9AB-F706-41F6-A3A0-43715BCE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287955-BC07-45D0-97AF-E7AD3827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 for listening – Any questions?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6FB5A9D-D9E4-41A5-B6C7-5E465D9413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2056" y="1700808"/>
          <a:ext cx="8229600" cy="4891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6768">
                  <a:extLst>
                    <a:ext uri="{9D8B030D-6E8A-4147-A177-3AD203B41FA5}">
                      <a16:colId xmlns:a16="http://schemas.microsoft.com/office/drawing/2014/main" val="3403515507"/>
                    </a:ext>
                  </a:extLst>
                </a:gridCol>
                <a:gridCol w="4402832">
                  <a:extLst>
                    <a:ext uri="{9D8B030D-6E8A-4147-A177-3AD203B41FA5}">
                      <a16:colId xmlns:a16="http://schemas.microsoft.com/office/drawing/2014/main" val="1821744673"/>
                    </a:ext>
                  </a:extLst>
                </a:gridCol>
              </a:tblGrid>
              <a:tr h="427379">
                <a:tc>
                  <a:txBody>
                    <a:bodyPr/>
                    <a:lstStyle/>
                    <a:p>
                      <a:r>
                        <a:rPr lang="en-GB" dirty="0"/>
                        <a:t>Playing the assessment game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Observed benefits of viva assessment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455414"/>
                  </a:ext>
                </a:extLst>
              </a:tr>
              <a:tr h="7440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memorisation is a good strategy for success (but inhibits communication)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2B4349"/>
                          </a:solidFill>
                        </a:rPr>
                        <a:t>'student-as-expert’ </a:t>
                      </a:r>
                      <a:r>
                        <a:rPr lang="en-GB" sz="1800" b="1" i="1" dirty="0">
                          <a:solidFill>
                            <a:srgbClr val="2B4349"/>
                          </a:solidFill>
                        </a:rPr>
                        <a:t>really </a:t>
                      </a:r>
                      <a:r>
                        <a:rPr lang="en-GB" sz="1800" dirty="0">
                          <a:solidFill>
                            <a:srgbClr val="2B4349"/>
                          </a:solidFill>
                        </a:rPr>
                        <a:t>wants to make teacher understand complex topic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541617"/>
                  </a:ext>
                </a:extLst>
              </a:tr>
              <a:tr h="7440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marks for performance, and n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erves affect performance (presentations)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preparation through peer learning and teaching develops PG skills and confidence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579529"/>
                  </a:ext>
                </a:extLst>
              </a:tr>
              <a:tr h="7440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interaction / false interaction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research topic feeds into PG study and is not ‘dumbed-down’ – good face validity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237976"/>
                  </a:ext>
                </a:extLst>
              </a:tr>
              <a:tr h="744068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topics undemanding, not academic, not scientific (IELTS)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students recognise the importance of the listener and become more flexible speakers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270682"/>
                  </a:ext>
                </a:extLst>
              </a:tr>
              <a:tr h="7440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 face validity - no feed-forwards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teachers are freed up to observe and guide language and communication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080226"/>
                  </a:ext>
                </a:extLst>
              </a:tr>
              <a:tr h="744068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creates negative washback throughout the course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2B4349"/>
                          </a:solidFill>
                        </a:rPr>
                        <a:t>viva produces a realistic sample of speech with genuine interaction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168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52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F32EC-8974-424F-AC3A-DA843AE1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B77D-5CBA-4A66-944D-D61DFD8383E2}" type="datetime1">
              <a:rPr lang="en-GB" smtClean="0"/>
              <a:t>11/06/2018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9794A0-6BB8-4359-BE84-3CE8AB3B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78732-9816-4953-8126-D57D07C23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712"/>
            <a:ext cx="7515095" cy="5331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3720F3-255A-4648-AFB4-022414AF8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-20606"/>
            <a:ext cx="4876800" cy="3248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E907F-E3ED-4959-9BFC-396CB2969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" y="3729067"/>
            <a:ext cx="9144000" cy="3154680"/>
          </a:xfrm>
          <a:prstGeom prst="rect">
            <a:avLst/>
          </a:prstGeom>
        </p:spPr>
      </p:pic>
      <p:pic>
        <p:nvPicPr>
          <p:cNvPr id="11" name="Picture 2" descr="Related image">
            <a:hlinkClick r:id="rId6"/>
            <a:extLst>
              <a:ext uri="{FF2B5EF4-FFF2-40B4-BE49-F238E27FC236}">
                <a16:creationId xmlns:a16="http://schemas.microsoft.com/office/drawing/2014/main" id="{0C1303CC-0C2F-4AE4-A549-31B0FEAA2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" r="4558"/>
          <a:stretch/>
        </p:blipFill>
        <p:spPr bwMode="auto">
          <a:xfrm>
            <a:off x="-17250" y="-60067"/>
            <a:ext cx="4284450" cy="328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FFE19B-C264-49BB-AFC8-7AD89D9BB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0" y="-60067"/>
            <a:ext cx="9144000" cy="6099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ED8B1F-167C-4AFE-BD05-DC7A9993E9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171575"/>
            <a:ext cx="7239000" cy="4819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02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03D598-2AB8-4C78-83AA-1B2A24B8E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We wanted to …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enable students to demonstrate </a:t>
            </a:r>
          </a:p>
          <a:p>
            <a:pPr marL="0" indent="0">
              <a:buNone/>
            </a:pPr>
            <a:r>
              <a:rPr lang="en-GB" dirty="0"/>
              <a:t>		that their English is fit-for-purpose </a:t>
            </a:r>
          </a:p>
          <a:p>
            <a:pPr marL="0" indent="0">
              <a:buNone/>
            </a:pPr>
            <a:r>
              <a:rPr lang="en-GB" sz="2000" dirty="0"/>
              <a:t>	</a:t>
            </a:r>
          </a:p>
          <a:p>
            <a:pPr marL="0" indent="0">
              <a:buNone/>
            </a:pPr>
            <a:r>
              <a:rPr lang="en-GB" sz="2000" dirty="0"/>
              <a:t>			(for PG study at Imperial College)</a:t>
            </a:r>
          </a:p>
          <a:p>
            <a:pPr marL="0" indent="0">
              <a:buNone/>
            </a:pPr>
            <a:r>
              <a:rPr lang="en-GB" sz="2000" dirty="0"/>
              <a:t>		</a:t>
            </a:r>
          </a:p>
          <a:p>
            <a:pPr marL="0" indent="0">
              <a:buNone/>
            </a:pPr>
            <a:r>
              <a:rPr lang="en-GB" sz="2000" dirty="0"/>
              <a:t>				</a:t>
            </a:r>
            <a:r>
              <a:rPr lang="en-GB" dirty="0"/>
              <a:t>under assessment conditions 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F145C-1FA9-470C-B775-0CAEF7A0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3E117-D153-4D50-8231-3914763A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A086BD-4C5A-4D7E-8871-75C702A2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English: fit-for-purpose?</a:t>
            </a:r>
          </a:p>
        </p:txBody>
      </p:sp>
    </p:spTree>
    <p:extLst>
      <p:ext uri="{BB962C8B-B14F-4D97-AF65-F5344CB8AC3E}">
        <p14:creationId xmlns:p14="http://schemas.microsoft.com/office/powerpoint/2010/main" val="1252842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516E3A-AB56-4124-91B3-093CB69FC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435280" cy="4248472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lnSpc>
                <a:spcPct val="150000"/>
              </a:lnSpc>
              <a:buNone/>
            </a:pPr>
            <a:r>
              <a:rPr lang="en-GB" i="1" dirty="0">
                <a:solidFill>
                  <a:schemeClr val="tx1"/>
                </a:solidFill>
              </a:rPr>
              <a:t>What do you need to do to pass a speaking assessment?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>
                <a:solidFill>
                  <a:schemeClr val="tx1"/>
                </a:solidFill>
              </a:rPr>
              <a:t>What speaking skills do STEM postgraduates need?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>
                <a:solidFill>
                  <a:schemeClr val="tx1"/>
                </a:solidFill>
              </a:rPr>
              <a:t>Does preparation for assessment build useful skills?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49D869-D9E3-456E-99DD-001AD902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EFAFA-00F4-42D1-A9EB-00F463B3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76263F-5F1E-4571-B116-1351B4580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7704000" cy="891328"/>
          </a:xfrm>
        </p:spPr>
        <p:txBody>
          <a:bodyPr>
            <a:normAutofit fontScale="90000"/>
          </a:bodyPr>
          <a:lstStyle/>
          <a:p>
            <a:r>
              <a:rPr lang="en-GB" dirty="0"/>
              <a:t>Pre-sessional assessment of spoken English for STEM postgraduates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652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4F7DDA3-C5CF-4C3D-8C15-312FC5B54D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8403702"/>
              </p:ext>
            </p:extLst>
          </p:nvPr>
        </p:nvGraphicFramePr>
        <p:xfrm>
          <a:off x="457200" y="3125852"/>
          <a:ext cx="8147248" cy="1694950"/>
        </p:xfrm>
        <a:graphic>
          <a:graphicData uri="http://schemas.openxmlformats.org/drawingml/2006/table">
            <a:tbl>
              <a:tblPr/>
              <a:tblGrid>
                <a:gridCol w="802452">
                  <a:extLst>
                    <a:ext uri="{9D8B030D-6E8A-4147-A177-3AD203B41FA5}">
                      <a16:colId xmlns:a16="http://schemas.microsoft.com/office/drawing/2014/main" val="461280575"/>
                    </a:ext>
                  </a:extLst>
                </a:gridCol>
                <a:gridCol w="7344796">
                  <a:extLst>
                    <a:ext uri="{9D8B030D-6E8A-4147-A177-3AD203B41FA5}">
                      <a16:colId xmlns:a16="http://schemas.microsoft.com/office/drawing/2014/main" val="2396758693"/>
                    </a:ext>
                  </a:extLst>
                </a:gridCol>
              </a:tblGrid>
              <a:tr h="519172">
                <a:tc>
                  <a:txBody>
                    <a:bodyPr/>
                    <a:lstStyle/>
                    <a:p>
                      <a:pPr fontAlgn="t"/>
                      <a:r>
                        <a:rPr lang="en-GB" sz="1800">
                          <a:solidFill>
                            <a:srgbClr val="333333"/>
                          </a:solidFill>
                          <a:effectLst/>
                        </a:rPr>
                        <a:t>Part 1</a:t>
                      </a:r>
                    </a:p>
                  </a:txBody>
                  <a:tcPr marL="47147" marR="47147" marT="23574" marB="3300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000" dirty="0">
                          <a:solidFill>
                            <a:srgbClr val="333333"/>
                          </a:solidFill>
                          <a:effectLst/>
                        </a:rPr>
                        <a:t>Answer questions about yourself and your family.</a:t>
                      </a:r>
                    </a:p>
                  </a:txBody>
                  <a:tcPr marL="47147" marR="47147" marT="23574" marB="3300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68076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fontAlgn="t"/>
                      <a:r>
                        <a:rPr lang="en-GB" sz="1800">
                          <a:solidFill>
                            <a:srgbClr val="333333"/>
                          </a:solidFill>
                          <a:effectLst/>
                        </a:rPr>
                        <a:t>Part 2</a:t>
                      </a:r>
                    </a:p>
                  </a:txBody>
                  <a:tcPr marL="47147" marR="47147" marT="23574" marB="3300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000" dirty="0">
                          <a:solidFill>
                            <a:srgbClr val="333333"/>
                          </a:solidFill>
                          <a:effectLst/>
                        </a:rPr>
                        <a:t>Speak about a topic.</a:t>
                      </a:r>
                    </a:p>
                  </a:txBody>
                  <a:tcPr marL="47147" marR="47147" marT="23574" marB="3300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300204"/>
                  </a:ext>
                </a:extLst>
              </a:tr>
              <a:tr h="599714">
                <a:tc>
                  <a:txBody>
                    <a:bodyPr/>
                    <a:lstStyle/>
                    <a:p>
                      <a:pPr fontAlgn="t"/>
                      <a:r>
                        <a:rPr lang="en-GB" sz="1800">
                          <a:solidFill>
                            <a:srgbClr val="333333"/>
                          </a:solidFill>
                          <a:effectLst/>
                        </a:rPr>
                        <a:t>Part 3</a:t>
                      </a:r>
                    </a:p>
                  </a:txBody>
                  <a:tcPr marL="47147" marR="47147" marT="23574" marB="3300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000" dirty="0">
                          <a:solidFill>
                            <a:srgbClr val="333333"/>
                          </a:solidFill>
                          <a:effectLst/>
                        </a:rPr>
                        <a:t>Have a longer discussion about the topic introduced in Part 2</a:t>
                      </a:r>
                    </a:p>
                  </a:txBody>
                  <a:tcPr marL="47147" marR="47147" marT="23574" marB="3300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6765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87D2C-0A32-4DF7-9303-4D2DC7F5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A7359-F3A0-4AC0-84F0-BFF733BE0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D0B21F-BC81-4110-A126-0936D1A6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IELTS 6.0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D86340-D908-4CE6-BEA2-14FC9FB86D75}"/>
              </a:ext>
            </a:extLst>
          </p:cNvPr>
          <p:cNvSpPr/>
          <p:nvPr/>
        </p:nvSpPr>
        <p:spPr>
          <a:xfrm>
            <a:off x="4211960" y="2001040"/>
            <a:ext cx="3635896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Helvetica Neue"/>
              </a:rPr>
              <a:t>Describe something you own which is very important to you.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A0145D-9EA5-4F12-B559-0D069490F8D9}"/>
              </a:ext>
            </a:extLst>
          </p:cNvPr>
          <p:cNvSpPr/>
          <p:nvPr/>
        </p:nvSpPr>
        <p:spPr>
          <a:xfrm>
            <a:off x="4499992" y="5219244"/>
            <a:ext cx="3635896" cy="36933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Helvetica Neue"/>
              </a:rPr>
              <a:t>Describe a piece of art you like.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2EAFA3-D11E-4273-A26B-A13C788E76B1}"/>
              </a:ext>
            </a:extLst>
          </p:cNvPr>
          <p:cNvSpPr/>
          <p:nvPr/>
        </p:nvSpPr>
        <p:spPr>
          <a:xfrm>
            <a:off x="5220072" y="855392"/>
            <a:ext cx="2303240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Helvetica Neue"/>
              </a:rPr>
              <a:t>Describe a book you have recently read.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005DA3-47BF-4EA2-A52F-FD00A3C1EB86}"/>
              </a:ext>
            </a:extLst>
          </p:cNvPr>
          <p:cNvSpPr/>
          <p:nvPr/>
        </p:nvSpPr>
        <p:spPr>
          <a:xfrm>
            <a:off x="3294860" y="6033184"/>
            <a:ext cx="2160240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Helvetica Neue"/>
              </a:rPr>
              <a:t>Describe a time of the day you like.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3B639-2DA1-4576-928D-9E3DC7CD81E1}"/>
              </a:ext>
            </a:extLst>
          </p:cNvPr>
          <p:cNvSpPr/>
          <p:nvPr/>
        </p:nvSpPr>
        <p:spPr>
          <a:xfrm>
            <a:off x="395536" y="5239935"/>
            <a:ext cx="2195264" cy="92333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Helvetica Neue"/>
              </a:rPr>
              <a:t>Describe a piece of advice you recently received.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BE27E-049D-4FD1-BAC7-D3C5D8BCB98E}"/>
              </a:ext>
            </a:extLst>
          </p:cNvPr>
          <p:cNvSpPr txBox="1"/>
          <p:nvPr/>
        </p:nvSpPr>
        <p:spPr>
          <a:xfrm>
            <a:off x="3419872" y="476672"/>
            <a:ext cx="2736304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A9CA09-12D3-4CF5-843A-73614760FD9A}"/>
              </a:ext>
            </a:extLst>
          </p:cNvPr>
          <p:cNvSpPr/>
          <p:nvPr/>
        </p:nvSpPr>
        <p:spPr>
          <a:xfrm>
            <a:off x="971600" y="1846481"/>
            <a:ext cx="2160240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Helvetica Neue"/>
              </a:rPr>
              <a:t>Describe a happy childhood event.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624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700C7-7C9E-44B7-95FE-DFC8FF96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E5995-6680-4A6F-A08E-7112C57F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ED742A-9A60-498D-860B-5219D85FC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Huge gap to fill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AE86C4-6DF9-42D9-94C0-DFD65A52E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312"/>
            <a:ext cx="8291263" cy="529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12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03D598-2AB8-4C78-83AA-1B2A24B8E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allowed choice of topic</a:t>
            </a:r>
          </a:p>
          <a:p>
            <a:pPr lvl="1"/>
            <a:r>
              <a:rPr lang="en-GB" dirty="0"/>
              <a:t>required complex science content</a:t>
            </a:r>
          </a:p>
          <a:p>
            <a:pPr lvl="1"/>
            <a:r>
              <a:rPr lang="en-GB" dirty="0"/>
              <a:t>‘enabled’ good performers</a:t>
            </a:r>
          </a:p>
          <a:p>
            <a:pPr lvl="1"/>
            <a:r>
              <a:rPr lang="en-GB" dirty="0"/>
              <a:t>inhibited nervous performers</a:t>
            </a:r>
          </a:p>
          <a:p>
            <a:pPr lvl="1"/>
            <a:r>
              <a:rPr lang="en-GB" dirty="0"/>
              <a:t>demonstrated limited skills</a:t>
            </a:r>
          </a:p>
          <a:p>
            <a:pPr lvl="1"/>
            <a:r>
              <a:rPr lang="en-GB" dirty="0"/>
              <a:t>no interaction or communicative competence</a:t>
            </a:r>
          </a:p>
          <a:p>
            <a:pPr lvl="1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F145C-1FA9-470C-B775-0CAEF7A0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45AF-9891-4811-81DE-F0645A133C6A}" type="datetime1">
              <a:rPr lang="en-GB" smtClean="0"/>
              <a:t>11/06/2018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3E117-D153-4D50-8231-3914763A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87C-07F1-4E3C-9B14-158B6A9C772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A086BD-4C5A-4D7E-8871-75C702A2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Presentations course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14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2|4.7|2.7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2.7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4.3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8.2|11|6.7|3.7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8.7|4.7|4.7|3.4|1.8|1.2|1.4|12.5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7.5|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"/>
</p:tagLst>
</file>

<file path=ppt/theme/theme1.xml><?xml version="1.0" encoding="utf-8"?>
<a:theme xmlns:a="http://schemas.openxmlformats.org/drawingml/2006/main" name="CfAE PP Template">
  <a:themeElements>
    <a:clrScheme name="CfAE">
      <a:dk1>
        <a:srgbClr val="512654"/>
      </a:dk1>
      <a:lt1>
        <a:srgbClr val="FFFFFF"/>
      </a:lt1>
      <a:dk2>
        <a:srgbClr val="4A737E"/>
      </a:dk2>
      <a:lt2>
        <a:srgbClr val="A893AD"/>
      </a:lt2>
      <a:accent1>
        <a:srgbClr val="512654"/>
      </a:accent1>
      <a:accent2>
        <a:srgbClr val="A5A5A5"/>
      </a:accent2>
      <a:accent3>
        <a:srgbClr val="A893AD"/>
      </a:accent3>
      <a:accent4>
        <a:srgbClr val="A3C1C9"/>
      </a:accent4>
      <a:accent5>
        <a:srgbClr val="4A737E"/>
      </a:accent5>
      <a:accent6>
        <a:srgbClr val="ADDBFF"/>
      </a:accent6>
      <a:hlink>
        <a:srgbClr val="5BB7FF"/>
      </a:hlink>
      <a:folHlink>
        <a:srgbClr val="00997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 rtlCol="0" anchor="ctr">
        <a:spAutoFit/>
      </a:bodyPr>
      <a:lstStyle>
        <a:defPPr algn="ctr">
          <a:defRPr sz="1400" dirty="0" err="1">
            <a:solidFill>
              <a:srgbClr val="800000"/>
            </a:solidFill>
            <a:latin typeface="Andalus" charset="0"/>
            <a:ea typeface="Andalus" charset="0"/>
            <a:cs typeface="Andalus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9DFE7"/>
      </a:accent1>
      <a:accent2>
        <a:srgbClr val="6E6D74"/>
      </a:accent2>
      <a:accent3>
        <a:srgbClr val="39DFE7"/>
      </a:accent3>
      <a:accent4>
        <a:srgbClr val="6E6D74"/>
      </a:accent4>
      <a:accent5>
        <a:srgbClr val="39DFE7"/>
      </a:accent5>
      <a:accent6>
        <a:srgbClr val="6E6D74"/>
      </a:accent6>
      <a:hlink>
        <a:srgbClr val="39DFE7"/>
      </a:hlink>
      <a:folHlink>
        <a:srgbClr val="6E6D74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Imperial College London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2761</TotalTime>
  <Words>1150</Words>
  <Application>Microsoft Office PowerPoint</Application>
  <PresentationFormat>On-screen Show (4:3)</PresentationFormat>
  <Paragraphs>281</Paragraphs>
  <Slides>37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等线</vt:lpstr>
      <vt:lpstr>等线 Light</vt:lpstr>
      <vt:lpstr>微软雅黑</vt:lpstr>
      <vt:lpstr>黑体</vt:lpstr>
      <vt:lpstr>宋体</vt:lpstr>
      <vt:lpstr>&amp;quot</vt:lpstr>
      <vt:lpstr>Arial</vt:lpstr>
      <vt:lpstr>Calibri</vt:lpstr>
      <vt:lpstr>Calibri Light</vt:lpstr>
      <vt:lpstr>Helvetica Neue</vt:lpstr>
      <vt:lpstr>Times New Roman</vt:lpstr>
      <vt:lpstr>wf_segoe-ui_normal</vt:lpstr>
      <vt:lpstr>CfAE PP Template</vt:lpstr>
      <vt:lpstr>Office 主题</vt:lpstr>
      <vt:lpstr>1_Office 主题​​</vt:lpstr>
      <vt:lpstr>1_自定义设计方案</vt:lpstr>
      <vt:lpstr>1_Imperial College London Theme</vt:lpstr>
      <vt:lpstr>PowerPoint Presentation</vt:lpstr>
      <vt:lpstr>Pre-sessional assessment of spoken English for STEM postgraduates</vt:lpstr>
      <vt:lpstr>Our context Science Technology Engineering Maths Medicine</vt:lpstr>
      <vt:lpstr>PowerPoint Presentation</vt:lpstr>
      <vt:lpstr>English: fit-for-purpose?</vt:lpstr>
      <vt:lpstr>Pre-sessional assessment of spoken English for STEM postgraduates</vt:lpstr>
      <vt:lpstr>IELTS 6.0</vt:lpstr>
      <vt:lpstr>Huge gap to fill</vt:lpstr>
      <vt:lpstr>Presentations course</vt:lpstr>
      <vt:lpstr>Playing the assessment game</vt:lpstr>
      <vt:lpstr>What speaking skills do STEM postgraduates need?</vt:lpstr>
      <vt:lpstr>Two points about EAP for STEM </vt:lpstr>
      <vt:lpstr>New assessment of spoken English</vt:lpstr>
      <vt:lpstr>Assessment by viva </vt:lpstr>
      <vt:lpstr>PowerPoint Presentation</vt:lpstr>
      <vt:lpstr>Fit-for-purpose?</vt:lpstr>
      <vt:lpstr>Assessment criteria </vt:lpstr>
      <vt:lpstr>TO PREPARE FOR THE VIVA …</vt:lpstr>
      <vt:lpstr>Quantum Teleportation </vt:lpstr>
      <vt:lpstr>PowerPoint Presentation</vt:lpstr>
      <vt:lpstr>PowerPoint Presentation</vt:lpstr>
      <vt:lpstr>We kept the Presentations Event</vt:lpstr>
      <vt:lpstr>TO PREPARE FOR THE INDIVIDUAL PRESENTATION…</vt:lpstr>
      <vt:lpstr>Robotic Arm  Presessional student:  Chen Wang (poster prizewinner)</vt:lpstr>
      <vt:lpstr>TO PREPARE FOR THE POSTER PRESENTATION… </vt:lpstr>
      <vt:lpstr>ResearchFest!</vt:lpstr>
      <vt:lpstr>ResearchFest!</vt:lpstr>
      <vt:lpstr>PowerPoint Presentation</vt:lpstr>
      <vt:lpstr>To prepare for the viva…</vt:lpstr>
      <vt:lpstr>Preparation for PG studies</vt:lpstr>
      <vt:lpstr>PowerPoint Presentation</vt:lpstr>
      <vt:lpstr>From experience …</vt:lpstr>
      <vt:lpstr>From experience …</vt:lpstr>
      <vt:lpstr>Teacher quotes</vt:lpstr>
      <vt:lpstr>Does preparation for assessment build useful skills?</vt:lpstr>
      <vt:lpstr>Thanks for listening</vt:lpstr>
      <vt:lpstr>Thanks for listening – Any questions?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Chiu, Liz</dc:creator>
  <cp:lastModifiedBy>Chiu, Liz</cp:lastModifiedBy>
  <cp:revision>166</cp:revision>
  <cp:lastPrinted>2014-05-06T11:51:42Z</cp:lastPrinted>
  <dcterms:created xsi:type="dcterms:W3CDTF">2015-10-29T11:35:59Z</dcterms:created>
  <dcterms:modified xsi:type="dcterms:W3CDTF">2018-06-11T15:38:11Z</dcterms:modified>
</cp:coreProperties>
</file>