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296" r:id="rId4"/>
    <p:sldId id="306" r:id="rId5"/>
    <p:sldId id="299" r:id="rId6"/>
    <p:sldId id="300" r:id="rId7"/>
    <p:sldId id="302" r:id="rId8"/>
    <p:sldId id="301" r:id="rId9"/>
    <p:sldId id="311" r:id="rId10"/>
    <p:sldId id="303" r:id="rId11"/>
    <p:sldId id="313" r:id="rId12"/>
    <p:sldId id="314" r:id="rId13"/>
    <p:sldId id="292" r:id="rId14"/>
    <p:sldId id="315" r:id="rId15"/>
    <p:sldId id="309" r:id="rId16"/>
    <p:sldId id="298" r:id="rId17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08247-35F0-4FF5-8CA1-281909139DAE}" v="7" dt="2018-06-07T09:40:17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1793411843128E-2"/>
          <c:y val="3.0064152640674194E-2"/>
          <c:w val="0.78264209069362678"/>
          <c:h val="0.59563872515367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developed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GD being specific</c:v>
                </c:pt>
                <c:pt idx="1">
                  <c:v>GD disagreeing</c:v>
                </c:pt>
                <c:pt idx="2">
                  <c:v>GD rebutting</c:v>
                </c:pt>
                <c:pt idx="3">
                  <c:v>M presenting supported points</c:v>
                </c:pt>
                <c:pt idx="4">
                  <c:v>M responding</c:v>
                </c:pt>
                <c:pt idx="5">
                  <c:v>M rejecting</c:v>
                </c:pt>
                <c:pt idx="6">
                  <c:v>M Judge Questions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38-4F18-B795-34B70900F4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GD being specific</c:v>
                </c:pt>
                <c:pt idx="1">
                  <c:v>GD disagreeing</c:v>
                </c:pt>
                <c:pt idx="2">
                  <c:v>GD rebutting</c:v>
                </c:pt>
                <c:pt idx="3">
                  <c:v>M presenting supported points</c:v>
                </c:pt>
                <c:pt idx="4">
                  <c:v>M responding</c:v>
                </c:pt>
                <c:pt idx="5">
                  <c:v>M rejecting</c:v>
                </c:pt>
                <c:pt idx="6">
                  <c:v>M Judge Questions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38-4F18-B795-34B70900F4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some extent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GD being specific</c:v>
                </c:pt>
                <c:pt idx="1">
                  <c:v>GD disagreeing</c:v>
                </c:pt>
                <c:pt idx="2">
                  <c:v>GD rebutting</c:v>
                </c:pt>
                <c:pt idx="3">
                  <c:v>M presenting supported points</c:v>
                </c:pt>
                <c:pt idx="4">
                  <c:v>M responding</c:v>
                </c:pt>
                <c:pt idx="5">
                  <c:v>M rejecting</c:v>
                </c:pt>
                <c:pt idx="6">
                  <c:v>M Judge Questions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38-4F18-B795-34B70900F4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really improved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GD being specific</c:v>
                </c:pt>
                <c:pt idx="1">
                  <c:v>GD disagreeing</c:v>
                </c:pt>
                <c:pt idx="2">
                  <c:v>GD rebutting</c:v>
                </c:pt>
                <c:pt idx="3">
                  <c:v>M presenting supported points</c:v>
                </c:pt>
                <c:pt idx="4">
                  <c:v>M responding</c:v>
                </c:pt>
                <c:pt idx="5">
                  <c:v>M rejecting</c:v>
                </c:pt>
                <c:pt idx="6">
                  <c:v>M Judge Questions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38-4F18-B795-34B70900F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352240"/>
        <c:axId val="237352632"/>
      </c:barChart>
      <c:catAx>
        <c:axId val="23735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2632"/>
        <c:crosses val="autoZero"/>
        <c:auto val="1"/>
        <c:lblAlgn val="ctr"/>
        <c:lblOffset val="100"/>
        <c:noMultiLvlLbl val="0"/>
      </c:catAx>
      <c:valAx>
        <c:axId val="237352632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98932063104099"/>
          <c:y val="0.87858106668560476"/>
          <c:w val="0.53145738436470025"/>
          <c:h val="5.126924381948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F376-65AE-4CD8-BB7F-8A0F6A198D9A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7B352-E5EB-4683-91D1-DC77244BF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9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93F8-E83A-4C8E-8BD8-39BAE69894A0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38250"/>
            <a:ext cx="4456112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67262"/>
            <a:ext cx="533019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D512-8605-48F6-9CC8-9A67F8124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9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Physics</a:t>
            </a:r>
            <a:r>
              <a:rPr lang="en-GB" baseline="0" dirty="0"/>
              <a:t> Link anecdote: </a:t>
            </a:r>
            <a:r>
              <a:rPr lang="en-GB" baseline="0" dirty="0" err="1"/>
              <a:t>Beyonce</a:t>
            </a:r>
            <a:r>
              <a:rPr lang="en-GB" baseline="0" dirty="0"/>
              <a:t> v Buoyancy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remit – the challenge</a:t>
            </a:r>
            <a:r>
              <a:rPr lang="en-US" baseline="0" dirty="0"/>
              <a:t> to design weekly materials liaising with content lecturer – make it as relevant as possible for ALL – both for assessment in BCH but also highlight transferability to other disciplines / units</a:t>
            </a:r>
          </a:p>
          <a:p>
            <a:endParaRPr lang="en-US" baseline="0" dirty="0"/>
          </a:p>
          <a:p>
            <a:r>
              <a:rPr lang="en-US" baseline="0" dirty="0"/>
              <a:t>Nationalities – implications re turn taking, not speaking out, being educated in </a:t>
            </a:r>
            <a:r>
              <a:rPr lang="en-US" baseline="0" dirty="0" err="1"/>
              <a:t>Eng</a:t>
            </a:r>
            <a:r>
              <a:rPr lang="en-US" baseline="0" dirty="0"/>
              <a:t> at international schools – how course is perceived remedial v developmental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dialogic approach to learning: both teacher and learner can make valuable contributions without necessarily having consensus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Mutusov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 p.115)</a:t>
            </a:r>
            <a:endParaRPr lang="en-US" dirty="0"/>
          </a:p>
          <a:p>
            <a:r>
              <a:rPr lang="en-US" dirty="0" err="1"/>
              <a:t>Rhizomatic</a:t>
            </a:r>
            <a:r>
              <a:rPr lang="en-US" dirty="0"/>
              <a:t> Learning – HEA – Dave Cormier </a:t>
            </a:r>
          </a:p>
          <a:p>
            <a:r>
              <a:rPr lang="en-US" dirty="0"/>
              <a:t>HEA conference last year – Gold in TEF strong</a:t>
            </a:r>
            <a:r>
              <a:rPr lang="en-US" baseline="0" dirty="0"/>
              <a:t> focus on creativity / play in learning</a:t>
            </a:r>
            <a:endParaRPr lang="en-US" dirty="0"/>
          </a:p>
          <a:p>
            <a:r>
              <a:rPr lang="en-US" dirty="0"/>
              <a:t>SS had voted at start of</a:t>
            </a:r>
            <a:r>
              <a:rPr lang="en-US" baseline="0" dirty="0"/>
              <a:t> course to do 1 hour Link Class 1 hour self-guided study – this would feed into the following week’s reflection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0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 on TASK –</a:t>
            </a:r>
            <a:r>
              <a:rPr lang="en-US" baseline="0" dirty="0"/>
              <a:t> re Delta tutor – task v activity – task is what happens in real world – in EAP = IN the discipline / or at university</a:t>
            </a:r>
            <a:endParaRPr lang="en-US" dirty="0"/>
          </a:p>
          <a:p>
            <a:r>
              <a:rPr lang="en-US" dirty="0"/>
              <a:t>Revision and clarification</a:t>
            </a:r>
            <a:r>
              <a:rPr lang="en-US" baseline="0" dirty="0"/>
              <a:t> of content – I could act as a model student asking </a:t>
            </a:r>
            <a:r>
              <a:rPr lang="en-US" baseline="0" dirty="0" err="1"/>
              <a:t>qs</a:t>
            </a:r>
            <a:r>
              <a:rPr lang="en-US" baseline="0" dirty="0"/>
              <a:t> as the non-expert listener – helped SS think re audience and purpose</a:t>
            </a:r>
          </a:p>
          <a:p>
            <a:r>
              <a:rPr lang="en-US" baseline="0" dirty="0"/>
              <a:t>SS evaluate 3MT – found a law PhD student who won 3MT so SS engaged with both delivery and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9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Brunel Moot Court finals held at UK supreme court  – offered pupillages at the end! </a:t>
            </a:r>
          </a:p>
          <a:p>
            <a:r>
              <a:rPr lang="en-US" dirty="0"/>
              <a:t>Need to exploit the Brunel debate further</a:t>
            </a:r>
            <a:r>
              <a:rPr lang="en-US" baseline="0" dirty="0"/>
              <a:t> – i.e. non-verbal language / CONFIDENCE – limitation is that presenters are proficient speakers i.e. using </a:t>
            </a:r>
            <a:r>
              <a:rPr lang="en-US" baseline="0" dirty="0" err="1"/>
              <a:t>eng</a:t>
            </a:r>
            <a:r>
              <a:rPr lang="en-US" baseline="0" dirty="0"/>
              <a:t> as L1 BUT this is often the reality when they move into their disciplines</a:t>
            </a:r>
          </a:p>
          <a:p>
            <a:r>
              <a:rPr lang="en-US" baseline="0" dirty="0"/>
              <a:t>First moot: more a diagnostic – most students present, didn’t prepare BUT surprised me at how well they responded to the Judge’s questions – gave them confidence – didn’t really know how the Judge would intervene </a:t>
            </a:r>
          </a:p>
          <a:p>
            <a:r>
              <a:rPr lang="en-US" baseline="0" dirty="0"/>
              <a:t>Constraints: couldn’t book the court room</a:t>
            </a:r>
          </a:p>
          <a:p>
            <a:r>
              <a:rPr lang="en-US" baseline="0" dirty="0"/>
              <a:t>Second moot: only 2 students turned up BUT was the last lesson before Easter – industrial action – SS morale low – some said they didn’t feel confident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4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exploit the Brunel debate further</a:t>
            </a:r>
            <a:r>
              <a:rPr lang="en-US" baseline="0" dirty="0"/>
              <a:t> – i.e. non-verbal language / CONFIDENCE – limitation is that presenters are proficient speakers i.e. using </a:t>
            </a:r>
            <a:r>
              <a:rPr lang="en-US" baseline="0" dirty="0" err="1"/>
              <a:t>eng</a:t>
            </a:r>
            <a:r>
              <a:rPr lang="en-US" baseline="0" dirty="0"/>
              <a:t> as L1 BUT this is often the reality when they move into their disciplines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4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SS relied TOO much on tutorials while others didn’t attend</a:t>
            </a:r>
            <a:r>
              <a:rPr lang="en-US" baseline="0" dirty="0"/>
              <a:t> or attended in groups – can simulate tutorial in the link class – determine role both T and S – what is appropriate – promote dialogic approach to feedback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of Sophie</a:t>
            </a:r>
            <a:r>
              <a:rPr lang="en-US" baseline="0" dirty="0"/>
              <a:t> and </a:t>
            </a:r>
            <a:r>
              <a:rPr lang="en-US" baseline="0" dirty="0" err="1"/>
              <a:t>Yousef</a:t>
            </a:r>
            <a:r>
              <a:rPr lang="en-US" baseline="0" dirty="0"/>
              <a:t> – low level speaking = top result in the year – 80s as she applied her learning AND BEYOND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Bordieau</a:t>
            </a:r>
            <a:r>
              <a:rPr lang="en-US" baseline="0" dirty="0"/>
              <a:t> – academic language is nobody’s mother-tongue – Sophie a good example of this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SS had participation fatigue at the end of the course – lots of looking at screens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512-8605-48F6-9CC8-9A67F8124C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5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C9A1-5FB7-47A5-90DC-70CB6E907F11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B08-7379-450E-A328-52F565F84564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6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E68-795F-4DD9-87D4-F5957B672FEF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4E65-30C9-4CCB-B4AC-09FB00941B30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33C-95FF-4134-A4A9-E7A1707A98CB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E7C1-BCE2-41C4-9785-E3D985A3EFB1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6333-BD61-41AA-9553-34A98A7CDBE9}" type="datetime1">
              <a:rPr lang="en-GB" smtClean="0"/>
              <a:t>08/06/2018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48CB-3981-44C4-9919-93AC602A1F41}" type="datetime1">
              <a:rPr lang="en-GB" smtClean="0"/>
              <a:t>08/06/2018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5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F167-AD45-4B5B-9ABC-95AA08973126}" type="datetime1">
              <a:rPr lang="en-GB" smtClean="0"/>
              <a:t>08/06/2018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8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DA78-4A87-4EA9-B2AD-6048B6A687C9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5E27-0FC9-4D4A-ADC9-5EACA04948B3}" type="datetime1">
              <a:rPr lang="en-GB" smtClean="0"/>
              <a:t>08/06/2018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Centre for English Language and Foundation Studies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826B-6233-433B-A6BB-2176EA6460A6}" type="datetime1">
              <a:rPr lang="en-GB" smtClean="0"/>
              <a:t>08/06/2018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2125-4499-4396-85CC-168E6677B5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-black-ltr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1958975" cy="5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0JqyuE5p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640" y="1412776"/>
            <a:ext cx="7564784" cy="38164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INTO Newcastle PIM</a:t>
            </a:r>
          </a:p>
          <a:p>
            <a:r>
              <a:rPr lang="en-GB" sz="2800" dirty="0">
                <a:solidFill>
                  <a:schemeClr val="tx1"/>
                </a:solidFill>
              </a:rPr>
              <a:t>9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June 2018</a:t>
            </a:r>
            <a:endParaRPr lang="en-GB" sz="2800" dirty="0">
              <a:solidFill>
                <a:schemeClr val="tx1"/>
              </a:solidFill>
              <a:cs typeface="Calibri"/>
            </a:endParaRPr>
          </a:p>
          <a:p>
            <a:r>
              <a:rPr lang="en-GB" sz="3600" b="1" dirty="0">
                <a:solidFill>
                  <a:srgbClr val="FF0000"/>
                </a:solidFill>
              </a:rPr>
              <a:t>Does Beyoncé Float Your Boat?</a:t>
            </a:r>
            <a:endParaRPr lang="en-GB" sz="3600" b="1" i="1">
              <a:solidFill>
                <a:srgbClr val="FF0000"/>
              </a:solidFill>
              <a:cs typeface="Calibri"/>
            </a:endParaRPr>
          </a:p>
          <a:p>
            <a:endParaRPr lang="en-GB" sz="3600" b="1" dirty="0">
              <a:solidFill>
                <a:srgbClr val="FF0000"/>
              </a:solidFill>
            </a:endParaRPr>
          </a:p>
          <a:p>
            <a:r>
              <a:rPr lang="en-GB" i="1" dirty="0">
                <a:solidFill>
                  <a:schemeClr val="tx1"/>
                </a:solidFill>
              </a:rPr>
              <a:t>Improving discipline-specific speaking skills for international foundation students</a:t>
            </a:r>
            <a:endParaRPr lang="en-GB" i="1" dirty="0">
              <a:solidFill>
                <a:schemeClr val="tx1"/>
              </a:solidFill>
              <a:cs typeface="Calibri"/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Katherine High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EAP Tutor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9616D6-C729-42DD-972A-55A1F68D2373}"/>
              </a:ext>
            </a:extLst>
          </p:cNvPr>
          <p:cNvSpPr txBox="1"/>
          <p:nvPr/>
        </p:nvSpPr>
        <p:spPr>
          <a:xfrm>
            <a:off x="3575539" y="3064555"/>
            <a:ext cx="273538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555555"/>
                </a:solidFill>
                <a:latin typeface="Helvetica Neue"/>
              </a:rPr>
              <a:t>F</a:t>
            </a:r>
            <a:r>
              <a:rPr lang="en-US" sz="2800" i="1" baseline="-25000" dirty="0">
                <a:solidFill>
                  <a:srgbClr val="555555"/>
                </a:solidFill>
                <a:latin typeface="Helvetica Neue"/>
              </a:rPr>
              <a:t>B</a:t>
            </a:r>
            <a:r>
              <a:rPr lang="en-US" sz="2800" dirty="0">
                <a:solidFill>
                  <a:srgbClr val="555555"/>
                </a:solidFill>
                <a:latin typeface="Helvetica Neue"/>
              </a:rPr>
              <a:t> = </a:t>
            </a:r>
            <a:r>
              <a:rPr lang="en-US" sz="2800" dirty="0" err="1">
                <a:solidFill>
                  <a:srgbClr val="555555"/>
                </a:solidFill>
                <a:latin typeface="Helvetica Neue"/>
              </a:rPr>
              <a:t>ρ</a:t>
            </a:r>
            <a:r>
              <a:rPr lang="en-US" sz="2800" i="1" baseline="-25000" dirty="0" err="1">
                <a:solidFill>
                  <a:srgbClr val="555555"/>
                </a:solidFill>
                <a:latin typeface="Helvetica Neue"/>
              </a:rPr>
              <a:t>f</a:t>
            </a:r>
            <a:r>
              <a:rPr lang="en-US" sz="2800" dirty="0">
                <a:solidFill>
                  <a:srgbClr val="555555"/>
                </a:solidFill>
                <a:latin typeface="Helvetica Neue"/>
              </a:rPr>
              <a:t> </a:t>
            </a:r>
            <a:r>
              <a:rPr lang="en-US" sz="2800" i="1" dirty="0" err="1">
                <a:solidFill>
                  <a:srgbClr val="555555"/>
                </a:solidFill>
                <a:latin typeface="Helvetica Neue"/>
              </a:rPr>
              <a:t>V</a:t>
            </a:r>
            <a:r>
              <a:rPr lang="en-US" sz="2800" i="1" baseline="-25000" dirty="0" err="1">
                <a:solidFill>
                  <a:srgbClr val="555555"/>
                </a:solidFill>
                <a:latin typeface="Helvetica Neue"/>
              </a:rPr>
              <a:t>f</a:t>
            </a:r>
            <a:r>
              <a:rPr lang="en-US" sz="2800" dirty="0">
                <a:solidFill>
                  <a:srgbClr val="555555"/>
                </a:solidFill>
                <a:latin typeface="Helvetica Neue"/>
              </a:rPr>
              <a:t> </a:t>
            </a:r>
            <a:r>
              <a:rPr lang="en-US" sz="2800" i="1" dirty="0">
                <a:solidFill>
                  <a:srgbClr val="555555"/>
                </a:solidFill>
                <a:latin typeface="Helvetica Neue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16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6 further comments referred to the Moot Court: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“Moot is a good opportunity to practice speaking, especially when answering questions. If there are </a:t>
            </a:r>
            <a:r>
              <a:rPr lang="en-US" b="1" i="1" u="sng" dirty="0"/>
              <a:t>more presentations to practice</a:t>
            </a:r>
            <a:r>
              <a:rPr lang="en-US" i="1" dirty="0"/>
              <a:t>, speaking will improve more”.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“Moot court was really useful as I could </a:t>
            </a:r>
            <a:r>
              <a:rPr lang="en-US" b="1" i="1" u="sng" dirty="0"/>
              <a:t>increase my confidence in debating</a:t>
            </a:r>
            <a:r>
              <a:rPr lang="en-US" i="1" dirty="0"/>
              <a:t>. Maybe, </a:t>
            </a:r>
            <a:r>
              <a:rPr lang="en-US" b="1" i="1" u="sng" dirty="0"/>
              <a:t>negotiating activities would also be interesting</a:t>
            </a:r>
            <a:r>
              <a:rPr lang="en-US" i="1" dirty="0"/>
              <a:t> as they may relate to corporate law where negotiating and agreeing the best deal is important”.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The moot court was a great experience for the development of my speaking skills, </a:t>
            </a:r>
            <a:r>
              <a:rPr lang="en-US" b="1" i="1" u="sng" dirty="0"/>
              <a:t>especially because it was related to the activities that I am going to be doing next year</a:t>
            </a:r>
            <a:r>
              <a:rPr lang="en-US" i="1" dirty="0"/>
              <a:t>. However, I do think that being in a place which </a:t>
            </a:r>
            <a:r>
              <a:rPr lang="en-US" b="1" i="1" u="sng" dirty="0"/>
              <a:t>resembled more a tribunal would’ve enhanced my responsibilities </a:t>
            </a:r>
            <a:r>
              <a:rPr lang="en-US" i="1" dirty="0"/>
              <a:t>and consequently my performance”.</a:t>
            </a:r>
          </a:p>
        </p:txBody>
      </p:sp>
    </p:spTree>
    <p:extLst>
      <p:ext uri="{BB962C8B-B14F-4D97-AF65-F5344CB8AC3E}">
        <p14:creationId xmlns:p14="http://schemas.microsoft.com/office/powerpoint/2010/main" val="85302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045F4-C1D7-4980-94DA-F91EF209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Lecturer Reflections on Speaking Skills</a:t>
            </a:r>
            <a:endParaRPr lang="en-US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D660EA9-482E-425C-9252-0A9A37DC2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980749"/>
              </p:ext>
            </p:extLst>
          </p:nvPr>
        </p:nvGraphicFramePr>
        <p:xfrm>
          <a:off x="510988" y="1344705"/>
          <a:ext cx="8135264" cy="5397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3572">
                  <a:extLst>
                    <a:ext uri="{9D8B030D-6E8A-4147-A177-3AD203B41FA5}">
                      <a16:colId xmlns:a16="http://schemas.microsoft.com/office/drawing/2014/main" xmlns="" val="2250426390"/>
                    </a:ext>
                  </a:extLst>
                </a:gridCol>
                <a:gridCol w="2818099">
                  <a:extLst>
                    <a:ext uri="{9D8B030D-6E8A-4147-A177-3AD203B41FA5}">
                      <a16:colId xmlns:a16="http://schemas.microsoft.com/office/drawing/2014/main" xmlns="" val="1332711757"/>
                    </a:ext>
                  </a:extLst>
                </a:gridCol>
                <a:gridCol w="3203593">
                  <a:extLst>
                    <a:ext uri="{9D8B030D-6E8A-4147-A177-3AD203B41FA5}">
                      <a16:colId xmlns:a16="http://schemas.microsoft.com/office/drawing/2014/main" xmlns="" val="2450415076"/>
                    </a:ext>
                  </a:extLst>
                </a:gridCol>
              </a:tblGrid>
              <a:tr h="3612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Speaking Genre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Skills Improved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solidFill>
                            <a:srgbClr val="000000"/>
                          </a:solidFill>
                        </a:rPr>
                        <a:t>Skills to develop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633346"/>
                  </a:ext>
                </a:extLst>
              </a:tr>
              <a:tr h="1843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Presentations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Much more specific referring to legal points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Use of correct legal terms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Understanding roles of the government, parliament, The Crown and The Queen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Conclusions – </a:t>
                      </a:r>
                      <a:r>
                        <a:rPr lang="en-US" sz="1600" dirty="0" err="1"/>
                        <a:t>summarise</a:t>
                      </a:r>
                      <a:r>
                        <a:rPr lang="en-US" sz="1600" dirty="0"/>
                        <a:t> and restate thesis rather than offer solution to a problem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155840"/>
                  </a:ext>
                </a:extLst>
              </a:tr>
              <a:tr h="23416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Seminars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More participation overall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Over reliance on proficient speakers who tend to dominate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Need to understand that it's ok to be wrong</a:t>
                      </a:r>
                    </a:p>
                    <a:p>
                      <a:pPr lvl="0">
                        <a:buNone/>
                      </a:pPr>
                      <a:endParaRPr lang="en-US" sz="1600" dirty="0"/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Still confusion over the UK – grammatically, geographically, legally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748479"/>
                  </a:ext>
                </a:extLst>
              </a:tr>
              <a:tr h="8469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Tutorials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More students made use of office hour in 2nd term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Mainly less-proficient speakers coming in groups to ask about essay titles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4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DE4ED-3775-491C-8811-C01A9590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Lecturer Reflections on Speaking Skills</a:t>
            </a:r>
            <a:endParaRPr lang="en-US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FF5D78A2-FCB3-4F7F-A7C6-F99AD8B90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59459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32972756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5778546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51483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i="0" dirty="0">
                          <a:solidFill>
                            <a:srgbClr val="000000"/>
                          </a:solidFill>
                        </a:rPr>
                        <a:t>Speaking Genre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i="1" dirty="0">
                          <a:solidFill>
                            <a:srgbClr val="000000"/>
                          </a:solidFill>
                        </a:rPr>
                        <a:t>Skills Improved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i="1" dirty="0">
                          <a:solidFill>
                            <a:srgbClr val="000000"/>
                          </a:solidFill>
                        </a:rPr>
                        <a:t>Skills to develop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19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Moots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Terminology used well in arguments</a:t>
                      </a: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moot argued better against peers</a:t>
                      </a: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Verbally asserted their points in a timely and articulate manner</a:t>
                      </a: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hold their ground against the judge</a:t>
                      </a:r>
                    </a:p>
                    <a:p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who attended were much more confident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Attendance, confidence and participation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48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3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457200"/>
            <a:endParaRPr lang="en-US" dirty="0"/>
          </a:p>
          <a:p>
            <a:pPr marL="514350" indent="-457200"/>
            <a:r>
              <a:rPr lang="en-US" sz="3400" dirty="0"/>
              <a:t>More activities that encourage </a:t>
            </a:r>
            <a:r>
              <a:rPr lang="en-US" sz="3400" i="1" dirty="0"/>
              <a:t>responding</a:t>
            </a:r>
            <a:r>
              <a:rPr lang="en-US" sz="3400" dirty="0"/>
              <a:t> and </a:t>
            </a:r>
            <a:r>
              <a:rPr lang="en-US" sz="3400" i="1" dirty="0"/>
              <a:t>rejecting</a:t>
            </a:r>
          </a:p>
          <a:p>
            <a:pPr marL="57150" indent="0">
              <a:buNone/>
            </a:pPr>
            <a:endParaRPr lang="en-US" sz="3400" i="1" dirty="0"/>
          </a:p>
          <a:p>
            <a:pPr marL="514350" indent="-457200"/>
            <a:r>
              <a:rPr lang="en-US" sz="3400" dirty="0"/>
              <a:t>More authentic moots – student judges?</a:t>
            </a:r>
            <a:r>
              <a:rPr lang="en-US" sz="3400" dirty="0">
                <a:cs typeface="Calibri"/>
              </a:rPr>
              <a:t> (</a:t>
            </a:r>
            <a:r>
              <a:rPr lang="en-GB" sz="3400" dirty="0">
                <a:cs typeface="Calibri"/>
              </a:rPr>
              <a:t>Štěpánek, 2017)</a:t>
            </a:r>
          </a:p>
          <a:p>
            <a:pPr marL="514350" indent="-457200"/>
            <a:endParaRPr lang="en-US" sz="3400" dirty="0"/>
          </a:p>
          <a:p>
            <a:pPr marL="514350" indent="-457200"/>
            <a:r>
              <a:rPr lang="en-US" sz="3400" dirty="0"/>
              <a:t>Use student samples from this year’s summative assessment – both written and spoken</a:t>
            </a:r>
            <a:endParaRPr lang="en-US" sz="3400" dirty="0">
              <a:cs typeface="Calibri"/>
            </a:endParaRPr>
          </a:p>
          <a:p>
            <a:pPr marL="514350" indent="-457200"/>
            <a:endParaRPr lang="en-US" sz="3400" dirty="0">
              <a:cs typeface="Calibri"/>
            </a:endParaRPr>
          </a:p>
          <a:p>
            <a:pPr marL="514350" indent="-457200"/>
            <a:r>
              <a:rPr lang="en-US" sz="3400" dirty="0"/>
              <a:t>Simulate effective tutorials to promote dialogue</a:t>
            </a:r>
            <a:r>
              <a:rPr lang="en-US" sz="3400" dirty="0">
                <a:cs typeface="Calibri"/>
              </a:rPr>
              <a:t> with lecturer</a:t>
            </a:r>
          </a:p>
          <a:p>
            <a:pPr marL="57150" indent="0">
              <a:buNone/>
            </a:pPr>
            <a:endParaRPr lang="en-US" sz="3400" dirty="0"/>
          </a:p>
          <a:p>
            <a:pPr marL="514350" indent="-457200"/>
            <a:r>
              <a:rPr lang="en-US" sz="3400" dirty="0"/>
              <a:t>Use focus groups for student evaluation at different points in the academic year</a:t>
            </a:r>
          </a:p>
        </p:txBody>
      </p:sp>
    </p:spTree>
    <p:extLst>
      <p:ext uri="{BB962C8B-B14F-4D97-AF65-F5344CB8AC3E}">
        <p14:creationId xmlns:p14="http://schemas.microsoft.com/office/powerpoint/2010/main" val="177924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21C4E-0FD5-41DE-AB50-5A1E79B6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"/>
              </a:rPr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F9AD2-81F8-4896-B57A-DF37D1FB0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00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cs typeface="Calibri"/>
              </a:rPr>
              <a:t>Speaking skills are transferable to other disciplines</a:t>
            </a:r>
          </a:p>
          <a:p>
            <a:r>
              <a:rPr lang="en-US" sz="2800" dirty="0">
                <a:cs typeface="Calibri"/>
              </a:rPr>
              <a:t>Discipline-specific content engages students more</a:t>
            </a:r>
          </a:p>
          <a:p>
            <a:r>
              <a:rPr lang="en-US" sz="2800" dirty="0">
                <a:cs typeface="Calibri"/>
              </a:rPr>
              <a:t>Value of multi-language level needs to be explicit to students</a:t>
            </a:r>
          </a:p>
          <a:p>
            <a:r>
              <a:rPr lang="en-US" sz="2800" dirty="0">
                <a:cs typeface="Calibri"/>
              </a:rPr>
              <a:t>Scaffolded approach boots confidence</a:t>
            </a:r>
          </a:p>
          <a:p>
            <a:r>
              <a:rPr lang="en-US" sz="2800" dirty="0">
                <a:cs typeface="Calibri"/>
              </a:rPr>
              <a:t>All speaking activities could be adapted for other EAP provision</a:t>
            </a:r>
          </a:p>
          <a:p>
            <a:r>
              <a:rPr lang="en-US" sz="2800" dirty="0">
                <a:cs typeface="Calibri"/>
              </a:rPr>
              <a:t>Tutor engagement in content can improve student engagement </a:t>
            </a:r>
          </a:p>
        </p:txBody>
      </p:sp>
    </p:spTree>
    <p:extLst>
      <p:ext uri="{BB962C8B-B14F-4D97-AF65-F5344CB8AC3E}">
        <p14:creationId xmlns:p14="http://schemas.microsoft.com/office/powerpoint/2010/main" val="188690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049"/>
            <a:ext cx="8229600" cy="506916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 err="1"/>
              <a:t>Basturkmen</a:t>
            </a:r>
            <a:r>
              <a:rPr lang="en-GB" sz="7200" dirty="0"/>
              <a:t> (1999) Discourse in MBA seminars: towards a description for pedagogical purposes. English for Specific Purposes, 18:1, </a:t>
            </a:r>
            <a:r>
              <a:rPr lang="en-GB" sz="7200" dirty="0" smtClean="0"/>
              <a:t>233-242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/>
              <a:t>Kuteeva</a:t>
            </a:r>
            <a:r>
              <a:rPr lang="en-GB" sz="7200" dirty="0"/>
              <a:t>, M., (2016) Research Blogs, Wikis, and Tweets in Hyland, K., and Shaw, P., </a:t>
            </a:r>
            <a:r>
              <a:rPr lang="en-GB" sz="7200" dirty="0" err="1"/>
              <a:t>eds</a:t>
            </a:r>
            <a:r>
              <a:rPr lang="en-GB" sz="7200" dirty="0"/>
              <a:t> </a:t>
            </a:r>
            <a:r>
              <a:rPr lang="en-GB" sz="7200" i="1" dirty="0"/>
              <a:t>The Routledge Handbook of English for Academic Purposes</a:t>
            </a:r>
            <a:r>
              <a:rPr lang="en-GB" sz="7200" dirty="0"/>
              <a:t>. Routledge. Abingdon pp. </a:t>
            </a:r>
            <a:r>
              <a:rPr lang="en-GB" sz="7200" dirty="0" smtClean="0"/>
              <a:t>431-443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/>
              <a:t>Parrot, H., &amp; Cherry, E. (2011) Using structured reading groups to facilitate deep learning. </a:t>
            </a:r>
            <a:r>
              <a:rPr lang="en-GB" sz="7200" i="1" dirty="0"/>
              <a:t>Teaching Sociology</a:t>
            </a:r>
            <a:r>
              <a:rPr lang="en-GB" sz="7200" dirty="0"/>
              <a:t> 39:4 pp </a:t>
            </a:r>
            <a:r>
              <a:rPr lang="en-GB" sz="7200" dirty="0" smtClean="0"/>
              <a:t>354-370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/>
              <a:t>Sloan, D., and Porter, E., (2010) Changing international student and business staff perceptions of in-sessional EAP: using the CEM model, </a:t>
            </a:r>
            <a:r>
              <a:rPr lang="en-GB" sz="7200" i="1" dirty="0"/>
              <a:t>Journal of English for Academic Purposes</a:t>
            </a:r>
            <a:r>
              <a:rPr lang="en-GB" sz="7200" dirty="0"/>
              <a:t> (9) pp. </a:t>
            </a:r>
            <a:r>
              <a:rPr lang="en-GB" sz="7200" dirty="0" smtClean="0"/>
              <a:t>198-210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err="1"/>
              <a:t>Štěpánek</a:t>
            </a:r>
            <a:r>
              <a:rPr lang="en-GB" sz="7200" dirty="0"/>
              <a:t>, L. (2017) Creative EAP [Online] Available at: </a:t>
            </a:r>
            <a:r>
              <a:rPr lang="en-GB" sz="7200" u="sng" dirty="0">
                <a:hlinkClick r:id="rId2"/>
              </a:rPr>
              <a:t>https://www.youtube.com/watch?v=Wd0JqyuE5pc</a:t>
            </a:r>
            <a:r>
              <a:rPr lang="en-GB" sz="7200" dirty="0"/>
              <a:t> [Accessed 30/06/17</a:t>
            </a:r>
            <a:r>
              <a:rPr lang="en-GB" sz="7200" dirty="0" smtClean="0"/>
              <a:t>]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/>
              <a:t>Tribble, C. and Wingate, U. (2013) From text to corpus – A genre-based approach to academic literacy instruction. </a:t>
            </a:r>
            <a:r>
              <a:rPr lang="en-GB" sz="7200" i="1" dirty="0"/>
              <a:t>System</a:t>
            </a:r>
            <a:r>
              <a:rPr lang="en-GB" sz="7200" dirty="0"/>
              <a:t>, 41(2), pp.307-321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5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Q&amp;A /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Any questions?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What is your experience of developing speaking skills for ESAP?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99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Background and context</a:t>
            </a:r>
          </a:p>
          <a:p>
            <a:r>
              <a:rPr lang="en-US" dirty="0"/>
              <a:t>Materials design</a:t>
            </a:r>
          </a:p>
          <a:p>
            <a:r>
              <a:rPr lang="en-US" dirty="0"/>
              <a:t>Speaking tasks</a:t>
            </a:r>
          </a:p>
          <a:p>
            <a:r>
              <a:rPr lang="en-US" dirty="0"/>
              <a:t>Evaluation: method &amp; results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Lecturer reflections</a:t>
            </a:r>
            <a:endParaRPr lang="en-US" dirty="0"/>
          </a:p>
          <a:p>
            <a:r>
              <a:rPr lang="en-US" dirty="0"/>
              <a:t>Course development</a:t>
            </a:r>
          </a:p>
          <a:p>
            <a:r>
              <a:rPr lang="en-US" dirty="0"/>
              <a:t>Q&amp;A / Discussion</a:t>
            </a:r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IFP at Bristol – pathways and course options</a:t>
            </a:r>
          </a:p>
          <a:p>
            <a:r>
              <a:rPr lang="en-US" dirty="0"/>
              <a:t>BCH – British Constitutional History</a:t>
            </a:r>
          </a:p>
          <a:p>
            <a:pPr lvl="1"/>
            <a:r>
              <a:rPr lang="en-US" dirty="0"/>
              <a:t>20 students</a:t>
            </a:r>
          </a:p>
          <a:p>
            <a:pPr lvl="2"/>
            <a:r>
              <a:rPr lang="en-US" dirty="0"/>
              <a:t>18 applied to do Law at UOB</a:t>
            </a:r>
          </a:p>
          <a:p>
            <a:pPr lvl="2"/>
            <a:r>
              <a:rPr lang="en-US" dirty="0"/>
              <a:t>13 received offers / 5 offered criminology</a:t>
            </a:r>
          </a:p>
          <a:p>
            <a:pPr lvl="2"/>
            <a:r>
              <a:rPr lang="en-US" dirty="0"/>
              <a:t>2 non-law: History / International Relations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IELTS speaking level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5 to 8.5 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Nationalities </a:t>
            </a:r>
          </a:p>
          <a:p>
            <a:pPr lvl="2"/>
            <a:r>
              <a:rPr lang="en-US" dirty="0"/>
              <a:t>x 9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5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Materials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492"/>
            <a:ext cx="8229600" cy="525243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endParaRPr lang="en-US" sz="5100" dirty="0">
              <a:cs typeface="Calibri"/>
            </a:endParaRPr>
          </a:p>
          <a:p>
            <a:r>
              <a:rPr lang="en-US" sz="5100" dirty="0"/>
              <a:t>Collaboration </a:t>
            </a:r>
            <a:endParaRPr lang="en-US" sz="5100" dirty="0">
              <a:cs typeface="Calibri"/>
            </a:endParaRPr>
          </a:p>
          <a:p>
            <a:pPr lvl="1"/>
            <a:r>
              <a:rPr lang="en-US" sz="5100" dirty="0">
                <a:cs typeface="Calibri"/>
              </a:rPr>
              <a:t>Timing: CEM (Sloan &amp; Porter, 2010)</a:t>
            </a:r>
            <a:endParaRPr lang="en-US" sz="5100" dirty="0"/>
          </a:p>
          <a:p>
            <a:pPr lvl="1"/>
            <a:r>
              <a:rPr lang="en-US" sz="5100" dirty="0"/>
              <a:t>Sample writing (Tribble &amp; Wingate, 2013)</a:t>
            </a:r>
            <a:endParaRPr lang="en-US" sz="5100" dirty="0">
              <a:cs typeface="Calibri"/>
            </a:endParaRPr>
          </a:p>
          <a:p>
            <a:pPr lvl="1"/>
            <a:r>
              <a:rPr lang="en-US" sz="5100" dirty="0">
                <a:cs typeface="Calibri"/>
              </a:rPr>
              <a:t>Cases / Statutes</a:t>
            </a:r>
          </a:p>
          <a:p>
            <a:pPr lvl="1"/>
            <a:r>
              <a:rPr lang="en-US" sz="5100" dirty="0">
                <a:cs typeface="Calibri"/>
              </a:rPr>
              <a:t>Topics and reading materials</a:t>
            </a:r>
            <a:endParaRPr lang="en-US" sz="4700" dirty="0"/>
          </a:p>
          <a:p>
            <a:pPr marL="457200" lvl="1" indent="0">
              <a:buNone/>
            </a:pPr>
            <a:endParaRPr lang="en-US" sz="4700" dirty="0">
              <a:cs typeface="Calibri"/>
            </a:endParaRPr>
          </a:p>
          <a:p>
            <a:r>
              <a:rPr lang="en-US" sz="5100" dirty="0"/>
              <a:t>Speaking task types</a:t>
            </a:r>
            <a:endParaRPr lang="en-US" sz="5100" dirty="0">
              <a:cs typeface="Calibri"/>
            </a:endParaRPr>
          </a:p>
          <a:p>
            <a:pPr lvl="1"/>
            <a:r>
              <a:rPr lang="en-US" sz="5100" dirty="0">
                <a:cs typeface="Calibri"/>
              </a:rPr>
              <a:t>Discipline-specific </a:t>
            </a:r>
            <a:r>
              <a:rPr lang="en-US" sz="5100" i="1" dirty="0">
                <a:cs typeface="Calibri"/>
              </a:rPr>
              <a:t>content</a:t>
            </a:r>
          </a:p>
          <a:p>
            <a:pPr lvl="1"/>
            <a:r>
              <a:rPr lang="en-US" sz="5100" dirty="0">
                <a:cs typeface="Calibri"/>
              </a:rPr>
              <a:t>Transferable speaking </a:t>
            </a:r>
            <a:r>
              <a:rPr lang="en-US" sz="5100" i="1" dirty="0">
                <a:cs typeface="Calibri"/>
              </a:rPr>
              <a:t>skills</a:t>
            </a:r>
          </a:p>
          <a:p>
            <a:endParaRPr lang="en-US" sz="5100" dirty="0"/>
          </a:p>
          <a:p>
            <a:r>
              <a:rPr lang="en-US" sz="5100" dirty="0"/>
              <a:t>Homework tasks</a:t>
            </a:r>
            <a:endParaRPr lang="en-US" dirty="0"/>
          </a:p>
          <a:p>
            <a:pPr lvl="1"/>
            <a:r>
              <a:rPr lang="en-US" sz="5100" dirty="0"/>
              <a:t>Negotiated</a:t>
            </a:r>
          </a:p>
          <a:p>
            <a:pPr lvl="1"/>
            <a:r>
              <a:rPr lang="en-US" sz="5100" dirty="0"/>
              <a:t>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91AD47-9C99-472F-BDAA-21B183F33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9E706731-3860-4E73-9335-A870F6741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xmlns="" id="{CD2ED21F-DC95-4AD1-8327-D561F5FCA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1BA6C211-A776-4DC7-A4C7-1E5DF889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35" y="243466"/>
            <a:ext cx="1935352" cy="1811443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B3A8EB1-02CB-4CE0-8636-BE4F463B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626" y="4643739"/>
            <a:ext cx="1811442" cy="1811442"/>
          </a:xfrm>
          <a:prstGeom prst="rect">
            <a:avLst/>
          </a:prstGeom>
        </p:spPr>
      </p:pic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153CDB2-C3E9-4F50-958B-E0C33AB69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232" y="2419726"/>
            <a:ext cx="1405276" cy="179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96" y="238125"/>
            <a:ext cx="389334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Speaking Tasks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43" y="1562096"/>
            <a:ext cx="5130595" cy="4898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Linked explicitly </a:t>
            </a:r>
            <a:r>
              <a:rPr lang="en-US" sz="2000" i="1" dirty="0"/>
              <a:t>to</a:t>
            </a:r>
            <a:r>
              <a:rPr lang="en-US" sz="2000" dirty="0"/>
              <a:t> the BCH assessment</a:t>
            </a:r>
            <a:endParaRPr lang="en-US" sz="2000" dirty="0">
              <a:cs typeface="Calibri"/>
            </a:endParaRPr>
          </a:p>
          <a:p>
            <a:pPr marL="857250" lvl="1" indent="-457200"/>
            <a:r>
              <a:rPr lang="en-US" sz="2000" dirty="0"/>
              <a:t>Presentations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dirty="0"/>
              <a:t>using the assessment criteria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i="1" dirty="0"/>
              <a:t>speed-dating </a:t>
            </a:r>
            <a:r>
              <a:rPr lang="en-US" sz="2000" dirty="0"/>
              <a:t>for a scaffolded approach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i="1" dirty="0"/>
              <a:t>3MT</a:t>
            </a:r>
            <a:r>
              <a:rPr lang="en-US" sz="2000" dirty="0"/>
              <a:t> – 3 minute thesis: technique and engagement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dirty="0">
                <a:cs typeface="Calibri"/>
              </a:rPr>
              <a:t>Happy Human v. Boring Robot</a:t>
            </a:r>
          </a:p>
          <a:p>
            <a:pPr marL="800100" lvl="2" indent="0">
              <a:buNone/>
            </a:pPr>
            <a:endParaRPr lang="en-US" sz="2000" dirty="0"/>
          </a:p>
          <a:p>
            <a:pPr marL="857250" lvl="1" indent="-457200"/>
            <a:r>
              <a:rPr lang="en-US" sz="2000" dirty="0"/>
              <a:t>Speaking an essay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i="1" dirty="0"/>
              <a:t>fish-bone </a:t>
            </a:r>
            <a:r>
              <a:rPr lang="en-US" sz="2000" dirty="0"/>
              <a:t>as a planning tool</a:t>
            </a:r>
            <a:endParaRPr lang="en-US" sz="2000" dirty="0">
              <a:cs typeface="Calibri"/>
            </a:endParaRPr>
          </a:p>
          <a:p>
            <a:pPr marL="1257300" lvl="2" indent="-457200"/>
            <a:r>
              <a:rPr lang="en-US" sz="2000" i="1" dirty="0"/>
              <a:t>The hot-seat </a:t>
            </a:r>
            <a:r>
              <a:rPr lang="en-US" sz="2000" dirty="0"/>
              <a:t>–active listening, questioning, challenging</a:t>
            </a:r>
            <a:endParaRPr lang="en-US" sz="2000" dirty="0">
              <a:cs typeface="Calibri"/>
            </a:endParaRPr>
          </a:p>
          <a:p>
            <a:pPr marL="800100" lvl="2" indent="0">
              <a:buNone/>
            </a:pPr>
            <a:endParaRPr lang="en-US" sz="1700"/>
          </a:p>
          <a:p>
            <a:pPr marL="400050" lvl="1" indent="0">
              <a:buNone/>
            </a:pPr>
            <a:endParaRPr lang="en-US" sz="1700"/>
          </a:p>
          <a:p>
            <a:pPr marL="857250" lvl="1" indent="-457200"/>
            <a:endParaRPr lang="en-US" sz="1700"/>
          </a:p>
          <a:p>
            <a:pPr marL="1257300" lvl="2" indent="-45720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52604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1386021"/>
            <a:ext cx="5380685" cy="5359436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70EE52D4-8D09-4B1A-96DB-2ABA0F8EB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3" r="12051" b="-4"/>
          <a:stretch/>
        </p:blipFill>
        <p:spPr>
          <a:xfrm>
            <a:off x="5852626" y="4556527"/>
            <a:ext cx="2630120" cy="1984419"/>
          </a:xfrm>
          <a:prstGeom prst="rect">
            <a:avLst/>
          </a:prstGeom>
        </p:spPr>
      </p:pic>
      <p:pic>
        <p:nvPicPr>
          <p:cNvPr id="4" name="Picture 4" descr="A group of people holding a sign&#10;&#10;Description generated with very high confidence">
            <a:extLst>
              <a:ext uri="{FF2B5EF4-FFF2-40B4-BE49-F238E27FC236}">
                <a16:creationId xmlns:a16="http://schemas.microsoft.com/office/drawing/2014/main" xmlns="" id="{71CE3A47-9729-4D5D-B8A0-A7B64F4A96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8" r="13079" b="2"/>
          <a:stretch/>
        </p:blipFill>
        <p:spPr>
          <a:xfrm>
            <a:off x="5852623" y="1422155"/>
            <a:ext cx="2562884" cy="286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29" y="122493"/>
            <a:ext cx="4653738" cy="1159361"/>
          </a:xfrm>
        </p:spPr>
        <p:txBody>
          <a:bodyPr>
            <a:normAutofit/>
          </a:bodyPr>
          <a:lstStyle/>
          <a:p>
            <a:r>
              <a:rPr lang="en-US" sz="3500"/>
              <a:t>Speaking Tasks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4" y="1426769"/>
            <a:ext cx="5324364" cy="5276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Going </a:t>
            </a:r>
            <a:r>
              <a:rPr lang="en-US" sz="2000" i="1" dirty="0"/>
              <a:t>beyond</a:t>
            </a:r>
            <a:r>
              <a:rPr lang="en-US" sz="2000" dirty="0"/>
              <a:t> the BCH assessment </a:t>
            </a:r>
            <a:endParaRPr lang="en-US" sz="2000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Legal scenarios</a:t>
            </a:r>
            <a:endParaRPr lang="en-US" sz="2000" dirty="0">
              <a:cs typeface="Calibri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cs typeface="Calibri"/>
              </a:rPr>
              <a:t>Jigsaw photo activities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cs typeface="Calibri"/>
              </a:rPr>
              <a:t>being specific, concise and precise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cs typeface="Calibri"/>
              </a:rPr>
              <a:t>critical response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cs typeface="Calibri"/>
              </a:rPr>
              <a:t>managing uncertainty 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Moot debates</a:t>
            </a:r>
            <a:endParaRPr lang="en-US" sz="2000" dirty="0">
              <a:cs typeface="Calibri"/>
            </a:endParaRPr>
          </a:p>
          <a:p>
            <a:pPr marL="1257300" lvl="2" indent="-457200">
              <a:lnSpc>
                <a:spcPct val="90000"/>
              </a:lnSpc>
            </a:pPr>
            <a:r>
              <a:rPr lang="en-US" sz="2000" dirty="0"/>
              <a:t>Discourse analysis: Brunel Moot Court finals (</a:t>
            </a:r>
            <a:r>
              <a:rPr lang="en-GB" sz="2000" dirty="0" err="1"/>
              <a:t>Basturkmen</a:t>
            </a:r>
            <a:r>
              <a:rPr lang="en-GB" sz="2000" dirty="0"/>
              <a:t>, 1999) </a:t>
            </a:r>
            <a:endParaRPr lang="en-US" sz="2000" dirty="0">
              <a:cs typeface="Calibri"/>
            </a:endParaRPr>
          </a:p>
          <a:p>
            <a:pPr marL="1257300" lvl="2" indent="-457200">
              <a:lnSpc>
                <a:spcPct val="90000"/>
              </a:lnSpc>
            </a:pPr>
            <a:r>
              <a:rPr lang="en-US" sz="2000" i="1" dirty="0">
                <a:cs typeface="Calibri"/>
              </a:rPr>
              <a:t>Devil’s advocate</a:t>
            </a:r>
            <a:r>
              <a:rPr lang="en-US" sz="2000" dirty="0">
                <a:cs typeface="Calibri"/>
              </a:rPr>
              <a:t> (Parrot &amp; Cherry, 2011)</a:t>
            </a:r>
            <a:endParaRPr lang="en-GB" sz="2000" dirty="0"/>
          </a:p>
          <a:p>
            <a:pPr lvl="3">
              <a:lnSpc>
                <a:spcPct val="90000"/>
              </a:lnSpc>
            </a:pPr>
            <a:r>
              <a:rPr lang="en-US" sz="1600" dirty="0"/>
              <a:t>Responding to others</a:t>
            </a:r>
            <a:endParaRPr lang="en-US" sz="1600" dirty="0"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n-US" sz="1600" dirty="0"/>
              <a:t>Interrupting and disagreeing</a:t>
            </a:r>
            <a:endParaRPr lang="en-US" sz="1600" dirty="0"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n-US" sz="1600" dirty="0"/>
              <a:t>Interpretation of legislation</a:t>
            </a:r>
            <a:endParaRPr lang="en-US" sz="1600" dirty="0">
              <a:cs typeface="Calibri"/>
            </a:endParaRPr>
          </a:p>
          <a:p>
            <a:pPr marL="800100" lvl="2" indent="0">
              <a:lnSpc>
                <a:spcPct val="90000"/>
              </a:lnSpc>
              <a:buNone/>
            </a:pPr>
            <a:endParaRPr lang="en-US" sz="2000" dirty="0">
              <a:cs typeface="Calibri"/>
            </a:endParaRPr>
          </a:p>
          <a:p>
            <a:pPr marL="400050" lvl="1" indent="0">
              <a:lnSpc>
                <a:spcPct val="90000"/>
              </a:lnSpc>
              <a:buNone/>
            </a:pPr>
            <a:endParaRPr lang="en-US" sz="1300">
              <a:cs typeface="Calibri"/>
            </a:endParaRPr>
          </a:p>
          <a:p>
            <a:pPr marL="1257300" lvl="2" indent="-457200">
              <a:lnSpc>
                <a:spcPct val="90000"/>
              </a:lnSpc>
            </a:pPr>
            <a:endParaRPr lang="en-US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90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Speaking Tasks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651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Extending discussion outside the classroom</a:t>
            </a:r>
          </a:p>
          <a:p>
            <a:pPr lvl="1"/>
            <a:r>
              <a:rPr lang="en-US" dirty="0" err="1"/>
              <a:t>Padlet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>
                <a:hlinkClick r:id="" action="ppaction://noaction"/>
              </a:rPr>
              <a:t>https://en-gb.padlet.com/kh15349/gxit0szxpmxe</a:t>
            </a:r>
          </a:p>
          <a:p>
            <a:pPr marL="1257300" lvl="2" indent="-457200"/>
            <a:r>
              <a:rPr lang="en-US" dirty="0"/>
              <a:t>Enabled quieter students to share their opinions / ideas</a:t>
            </a:r>
          </a:p>
          <a:p>
            <a:pPr marL="1257300" lvl="2" indent="-457200"/>
            <a:r>
              <a:rPr lang="en-US" dirty="0"/>
              <a:t>Fluid genre – like a blog post – merging written and spoken discourse (</a:t>
            </a:r>
            <a:r>
              <a:rPr lang="en-US" dirty="0" err="1"/>
              <a:t>Kuteeva</a:t>
            </a:r>
            <a:r>
              <a:rPr lang="en-US" dirty="0"/>
              <a:t>, 2016)</a:t>
            </a:r>
          </a:p>
          <a:p>
            <a:pPr marL="1257300" lvl="2" indent="-457200"/>
            <a:r>
              <a:rPr lang="en-US" dirty="0"/>
              <a:t>Served as a repository for revision</a:t>
            </a:r>
          </a:p>
          <a:p>
            <a:pPr marL="1257300" lvl="2" indent="-457200"/>
            <a:r>
              <a:rPr lang="en-US" dirty="0"/>
              <a:t>Encouraged critical thinking – challenging / questioning</a:t>
            </a:r>
          </a:p>
          <a:p>
            <a:pPr marL="1257300" lvl="2" indent="-457200"/>
            <a:r>
              <a:rPr lang="en-US" dirty="0"/>
              <a:t>Preparation for the next link class – ideas in mind</a:t>
            </a:r>
          </a:p>
          <a:p>
            <a:pPr marL="1257300" lvl="2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Evaluation: Method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Bristol Online Survey (BOS)</a:t>
            </a:r>
          </a:p>
          <a:p>
            <a:r>
              <a:rPr lang="en-US" dirty="0"/>
              <a:t>Completed on phones in last lesson</a:t>
            </a:r>
          </a:p>
          <a:p>
            <a:r>
              <a:rPr lang="en-US" dirty="0"/>
              <a:t>n=14</a:t>
            </a:r>
          </a:p>
          <a:p>
            <a:r>
              <a:rPr lang="en-US" dirty="0"/>
              <a:t>Confidence ranking questions: </a:t>
            </a:r>
            <a:r>
              <a:rPr lang="en-US" i="1" dirty="0"/>
              <a:t>0 – not improved – 3 really improved</a:t>
            </a:r>
            <a:endParaRPr lang="en-US" i="1" dirty="0">
              <a:cs typeface="Calibri"/>
            </a:endParaRPr>
          </a:p>
          <a:p>
            <a:pPr marL="0" indent="0" fontAlgn="t">
              <a:buNone/>
            </a:pPr>
            <a:endParaRPr lang="en-US" b="1" dirty="0"/>
          </a:p>
          <a:p>
            <a:pPr marL="0" indent="0" algn="ctr" fontAlgn="t">
              <a:buNone/>
            </a:pPr>
            <a:r>
              <a:rPr lang="en-US" b="1" dirty="0"/>
              <a:t>Learning outcomes measured</a:t>
            </a:r>
          </a:p>
          <a:p>
            <a:pPr marL="0" indent="0" fontAlgn="t">
              <a:buNone/>
            </a:pPr>
            <a:r>
              <a:rPr lang="en-US" b="1" dirty="0"/>
              <a:t>EGAP</a:t>
            </a:r>
            <a:endParaRPr lang="en-GB" dirty="0"/>
          </a:p>
          <a:p>
            <a:pPr fontAlgn="t"/>
            <a:r>
              <a:rPr lang="en-US" i="1" dirty="0"/>
              <a:t>being specific by referring to the relevant legal points in group discussions</a:t>
            </a:r>
            <a:endParaRPr lang="en-GB" i="1">
              <a:cs typeface="Calibri"/>
            </a:endParaRPr>
          </a:p>
          <a:p>
            <a:pPr fontAlgn="t"/>
            <a:r>
              <a:rPr lang="en-US" i="1" dirty="0"/>
              <a:t>disagreeing and offering counter-arguments</a:t>
            </a:r>
            <a:endParaRPr lang="en-GB" i="1">
              <a:cs typeface="Calibri"/>
            </a:endParaRPr>
          </a:p>
          <a:p>
            <a:pPr fontAlgn="t"/>
            <a:r>
              <a:rPr lang="en-US" i="1" dirty="0"/>
              <a:t>rebutting a counter-argument with legal points in group discussions</a:t>
            </a:r>
            <a:endParaRPr lang="en-US" i="1" dirty="0">
              <a:cs typeface="Calibri"/>
            </a:endParaRPr>
          </a:p>
          <a:p>
            <a:pPr marL="0" indent="0" fontAlgn="t">
              <a:buNone/>
            </a:pPr>
            <a:r>
              <a:rPr lang="en-GB" b="1" dirty="0"/>
              <a:t>ESAP</a:t>
            </a:r>
            <a:endParaRPr lang="en-GB" b="1" dirty="0">
              <a:cs typeface="Calibri"/>
            </a:endParaRPr>
          </a:p>
          <a:p>
            <a:pPr fontAlgn="t"/>
            <a:r>
              <a:rPr lang="en-US" i="1" dirty="0"/>
              <a:t>presenting key points in a moot which are supported with legal evidence</a:t>
            </a:r>
            <a:endParaRPr lang="en-GB" i="1" dirty="0">
              <a:cs typeface="Calibri"/>
            </a:endParaRPr>
          </a:p>
          <a:p>
            <a:pPr fontAlgn="t"/>
            <a:r>
              <a:rPr lang="en-US" i="1" dirty="0"/>
              <a:t>Responding to key points in a moot</a:t>
            </a:r>
            <a:endParaRPr lang="en-GB" i="1">
              <a:cs typeface="Calibri"/>
            </a:endParaRPr>
          </a:p>
          <a:p>
            <a:pPr fontAlgn="t"/>
            <a:r>
              <a:rPr lang="en-US" i="1" dirty="0"/>
              <a:t>Rejecting the key points of others in a moot</a:t>
            </a:r>
            <a:endParaRPr lang="en-GB" i="1">
              <a:cs typeface="Calibri"/>
            </a:endParaRPr>
          </a:p>
          <a:p>
            <a:pPr fontAlgn="t"/>
            <a:r>
              <a:rPr lang="en-US" i="1" dirty="0"/>
              <a:t>Responding to the Judge’s questions in a moot</a:t>
            </a:r>
            <a:endParaRPr lang="en-GB" i="1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2467"/>
              </p:ext>
            </p:extLst>
          </p:nvPr>
        </p:nvGraphicFramePr>
        <p:xfrm>
          <a:off x="323528" y="1556792"/>
          <a:ext cx="864096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43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(1)</Template>
  <TotalTime>7632</TotalTime>
  <Words>1184</Words>
  <Application>Microsoft Office PowerPoint</Application>
  <PresentationFormat>On-screen Show (4:3)</PresentationFormat>
  <Paragraphs>207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 Neue</vt:lpstr>
      <vt:lpstr>Office Theme</vt:lpstr>
      <vt:lpstr>PowerPoint Presentation</vt:lpstr>
      <vt:lpstr>Outline</vt:lpstr>
      <vt:lpstr>Background &amp; Context</vt:lpstr>
      <vt:lpstr>Materials Design</vt:lpstr>
      <vt:lpstr>Speaking Tasks (1)</vt:lpstr>
      <vt:lpstr>Speaking Tasks (2)</vt:lpstr>
      <vt:lpstr>Speaking Tasks (3)</vt:lpstr>
      <vt:lpstr>Evaluation: Method &amp; Results</vt:lpstr>
      <vt:lpstr>Results</vt:lpstr>
      <vt:lpstr>Results</vt:lpstr>
      <vt:lpstr>Lecturer Reflections on Speaking Skills</vt:lpstr>
      <vt:lpstr>Lecturer Reflections on Speaking Skills</vt:lpstr>
      <vt:lpstr>Course Development</vt:lpstr>
      <vt:lpstr>Conclusion</vt:lpstr>
      <vt:lpstr>References</vt:lpstr>
      <vt:lpstr>Q&amp;A / Discussion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Gardos</dc:creator>
  <cp:lastModifiedBy>KLA High</cp:lastModifiedBy>
  <cp:revision>499</cp:revision>
  <cp:lastPrinted>2017-03-06T11:44:54Z</cp:lastPrinted>
  <dcterms:created xsi:type="dcterms:W3CDTF">2016-10-09T09:39:33Z</dcterms:created>
  <dcterms:modified xsi:type="dcterms:W3CDTF">2018-06-08T08:59:24Z</dcterms:modified>
</cp:coreProperties>
</file>