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4" r:id="rId4"/>
    <p:sldId id="266" r:id="rId5"/>
    <p:sldId id="263" r:id="rId6"/>
    <p:sldId id="261" r:id="rId7"/>
    <p:sldId id="267" r:id="rId8"/>
    <p:sldId id="265" r:id="rId9"/>
    <p:sldId id="269" r:id="rId10"/>
    <p:sldId id="259" r:id="rId11"/>
    <p:sldId id="260" r:id="rId12"/>
    <p:sldId id="257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6708D-833E-4756-9DCD-412518B401CC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D8BBB-5486-4516-BA17-801CC7AF50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7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D8BBB-5486-4516-BA17-801CC7AF50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60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5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6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4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18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3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2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6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4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5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9B34B-1AEA-4205-9672-1EE1FFB74015}" type="datetimeFigureOut">
              <a:rPr lang="en-US" smtClean="0"/>
              <a:t>6/9/2018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CDC2C-EE1F-4429-8D38-B4B585772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4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cambridge.org/EPJ%20last%20accessed%2023/05/14" TargetMode="External"/><Relationship Id="rId2" Type="http://schemas.openxmlformats.org/officeDocument/2006/relationships/hyperlink" Target="http://dx.doi.org/10.1080/15434303.2011.56584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tj.sagepub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Small group consensus discussion tasks: </a:t>
            </a:r>
            <a:br>
              <a:rPr lang="en-GB" dirty="0" smtClean="0"/>
            </a:br>
            <a:r>
              <a:rPr lang="en-GB" dirty="0" smtClean="0"/>
              <a:t>CA driven criteria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Chris Heady</a:t>
            </a:r>
          </a:p>
          <a:p>
            <a:r>
              <a:rPr lang="en-GB" dirty="0" smtClean="0"/>
              <a:t>INTO Newcastle University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09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Rater</a:t>
            </a:r>
            <a:r>
              <a:rPr lang="en-GB" dirty="0" smtClean="0"/>
              <a:t> feedback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Concerns about listenership and task preparation </a:t>
            </a:r>
          </a:p>
          <a:p>
            <a:r>
              <a:rPr lang="en-GB" dirty="0" smtClean="0"/>
              <a:t>Language effectiveness sometimes problematic </a:t>
            </a:r>
          </a:p>
          <a:p>
            <a:r>
              <a:rPr lang="en-GB" dirty="0" smtClean="0"/>
              <a:t>Positive about ease of use and a movement away from adverbs</a:t>
            </a:r>
            <a:r>
              <a:rPr lang="en-US" dirty="0" smtClean="0"/>
              <a:t>!</a:t>
            </a:r>
          </a:p>
          <a:p>
            <a:r>
              <a:rPr lang="en-GB" dirty="0" smtClean="0"/>
              <a:t>Positive about use of criteria as teaching aid</a:t>
            </a:r>
          </a:p>
          <a:p>
            <a:r>
              <a:rPr lang="en-GB" dirty="0" smtClean="0"/>
              <a:t>Listen </a:t>
            </a:r>
            <a:r>
              <a:rPr lang="en-GB" dirty="0"/>
              <a:t>and respond is an excellent addition and really differentiates this assessment from the presentation</a:t>
            </a:r>
          </a:p>
          <a:p>
            <a:r>
              <a:rPr lang="en-GB" dirty="0" smtClean="0"/>
              <a:t>It </a:t>
            </a:r>
            <a:r>
              <a:rPr lang="en-GB" dirty="0"/>
              <a:t>disadvantages our higher level students who really strive to reach top marks of 90. They dislike ending with a lower score than what they came with at entry. </a:t>
            </a:r>
          </a:p>
          <a:p>
            <a:r>
              <a:rPr lang="en-GB" dirty="0" smtClean="0"/>
              <a:t>Accuracy </a:t>
            </a:r>
            <a:r>
              <a:rPr lang="en-GB" dirty="0"/>
              <a:t>of language is missing (links with point above)</a:t>
            </a:r>
          </a:p>
          <a:p>
            <a:r>
              <a:rPr lang="en-GB" dirty="0" smtClean="0"/>
              <a:t>Further </a:t>
            </a:r>
            <a:r>
              <a:rPr lang="en-GB" dirty="0"/>
              <a:t>development: </a:t>
            </a:r>
          </a:p>
          <a:p>
            <a:pPr lvl="0"/>
            <a:r>
              <a:rPr lang="en-GB" dirty="0"/>
              <a:t>more clarification for assessors needed for ‘specialist or topic vocabulary’</a:t>
            </a:r>
          </a:p>
          <a:p>
            <a:pPr lvl="0"/>
            <a:r>
              <a:rPr lang="en-GB" dirty="0" smtClean="0"/>
              <a:t>some </a:t>
            </a:r>
            <a:r>
              <a:rPr lang="en-GB" dirty="0"/>
              <a:t>disagreement amongst teachers with the overlapping/finishing turns section</a:t>
            </a:r>
          </a:p>
          <a:p>
            <a:pPr lvl="0"/>
            <a:r>
              <a:rPr lang="en-GB" dirty="0"/>
              <a:t>The language aspects can be difficult to keep track of </a:t>
            </a:r>
            <a:r>
              <a:rPr lang="en-GB" i="1" dirty="0"/>
              <a:t>i.e. emphatic language and longer noun phrases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1594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Opportunities / limitations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Multimodality</a:t>
            </a:r>
          </a:p>
          <a:p>
            <a:r>
              <a:rPr lang="en-GB" dirty="0" smtClean="0"/>
              <a:t>Paralinguistic  </a:t>
            </a:r>
          </a:p>
          <a:p>
            <a:r>
              <a:rPr lang="en-GB" dirty="0" smtClean="0"/>
              <a:t>Washback </a:t>
            </a:r>
          </a:p>
          <a:p>
            <a:r>
              <a:rPr lang="en-GB" dirty="0" smtClean="0"/>
              <a:t>Consequential validity – evidence collection</a:t>
            </a:r>
          </a:p>
          <a:p>
            <a:r>
              <a:rPr lang="en-GB" dirty="0" smtClean="0"/>
              <a:t>Task achievement? </a:t>
            </a:r>
          </a:p>
          <a:p>
            <a:r>
              <a:rPr lang="en-GB" dirty="0" smtClean="0"/>
              <a:t>Reference outside test context? </a:t>
            </a:r>
          </a:p>
          <a:p>
            <a:r>
              <a:rPr lang="en-GB" dirty="0" smtClean="0"/>
              <a:t>Scoring debates: should turn completion mean over-ride others?</a:t>
            </a:r>
          </a:p>
          <a:p>
            <a:r>
              <a:rPr lang="en-GB" dirty="0" smtClean="0"/>
              <a:t>Can students prepare for backchannelling </a:t>
            </a:r>
            <a:r>
              <a:rPr lang="en-GB" dirty="0" err="1" smtClean="0"/>
              <a:t>etc</a:t>
            </a:r>
            <a:r>
              <a:rPr lang="en-GB" dirty="0" smtClean="0"/>
              <a:t>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66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Very selected bibliography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Bachman, L. (1990) </a:t>
            </a:r>
            <a:r>
              <a:rPr lang="en-GB" i="1" dirty="0"/>
              <a:t>Fundamental Considerations in Language Testing.</a:t>
            </a:r>
            <a:r>
              <a:rPr lang="en-GB" dirty="0"/>
              <a:t> Oxford, Oxford University Press</a:t>
            </a:r>
            <a:endParaRPr lang="en-US" dirty="0"/>
          </a:p>
          <a:p>
            <a:r>
              <a:rPr lang="en-GB" dirty="0"/>
              <a:t>Bonk W. J. and J. G. </a:t>
            </a:r>
            <a:r>
              <a:rPr lang="en-GB" dirty="0" err="1"/>
              <a:t>Ockey</a:t>
            </a:r>
            <a:r>
              <a:rPr lang="en-GB" dirty="0"/>
              <a:t> (2003) A many facet </a:t>
            </a:r>
            <a:r>
              <a:rPr lang="en-GB" dirty="0" err="1"/>
              <a:t>Rasch</a:t>
            </a:r>
            <a:r>
              <a:rPr lang="en-GB" dirty="0"/>
              <a:t> analysis of the second language group oral discussion, </a:t>
            </a:r>
            <a:r>
              <a:rPr lang="en-GB" i="1" dirty="0"/>
              <a:t>Language Testing</a:t>
            </a:r>
            <a:r>
              <a:rPr lang="en-GB" dirty="0"/>
              <a:t> 20 89-110</a:t>
            </a:r>
            <a:endParaRPr lang="en-US" dirty="0"/>
          </a:p>
          <a:p>
            <a:r>
              <a:rPr lang="en-GB" dirty="0" smtClean="0"/>
              <a:t>Brooks</a:t>
            </a:r>
            <a:r>
              <a:rPr lang="en-GB" dirty="0"/>
              <a:t>, L. (2009) Interacting in pairs in a test of oral proficiency: Co-constructing a better performance, </a:t>
            </a:r>
            <a:r>
              <a:rPr lang="en-GB" i="1" dirty="0"/>
              <a:t>Language Testing</a:t>
            </a:r>
            <a:r>
              <a:rPr lang="en-GB" dirty="0"/>
              <a:t> 26:3 </a:t>
            </a:r>
            <a:r>
              <a:rPr lang="en-GB" dirty="0" smtClean="0"/>
              <a:t>341-366</a:t>
            </a:r>
          </a:p>
          <a:p>
            <a:r>
              <a:rPr lang="en-GB" dirty="0"/>
              <a:t>Galaczi, E. (2008) Peer-Peer Interaction in a speaking test; the case of the First Certificate in English examination, </a:t>
            </a:r>
            <a:r>
              <a:rPr lang="en-GB" i="1" dirty="0"/>
              <a:t>Language Assessment Quarterly</a:t>
            </a:r>
            <a:r>
              <a:rPr lang="en-GB" dirty="0"/>
              <a:t>, 5:2 89-119</a:t>
            </a:r>
            <a:endParaRPr lang="en-US" dirty="0"/>
          </a:p>
          <a:p>
            <a:r>
              <a:rPr lang="en-GB" dirty="0" smtClean="0"/>
              <a:t>Gan</a:t>
            </a:r>
            <a:r>
              <a:rPr lang="en-GB" dirty="0"/>
              <a:t>, Z. (2010) Interaction in group oral assessment: a case study of higher and lower scoring students, </a:t>
            </a:r>
            <a:r>
              <a:rPr lang="en-GB" i="1" dirty="0"/>
              <a:t>Language Testing</a:t>
            </a:r>
            <a:r>
              <a:rPr lang="en-GB" dirty="0"/>
              <a:t> 27:4 585-602</a:t>
            </a:r>
            <a:endParaRPr lang="en-US" dirty="0"/>
          </a:p>
          <a:p>
            <a:r>
              <a:rPr lang="en-GB" dirty="0" err="1"/>
              <a:t>Lazaranton</a:t>
            </a:r>
            <a:r>
              <a:rPr lang="en-GB" dirty="0"/>
              <a:t>, A. (1998) </a:t>
            </a:r>
            <a:r>
              <a:rPr lang="en-GB" i="1" dirty="0"/>
              <a:t>An analysis of differences in linguistic features of candidates at different levels of the IELTS Speaking Test. </a:t>
            </a:r>
            <a:r>
              <a:rPr lang="en-GB" dirty="0"/>
              <a:t>Report prepared for the EFL Division, University of Cambridge Local Examinations Syndicate, Cambridge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481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McCarthy, M. (2003) Talking back; small interactional response tokens in everyday conversation, </a:t>
            </a:r>
            <a:r>
              <a:rPr lang="en-GB" i="1" dirty="0"/>
              <a:t>Research on Language and Social Interaction</a:t>
            </a:r>
            <a:r>
              <a:rPr lang="en-GB" dirty="0"/>
              <a:t> 36;1, 33-63 </a:t>
            </a:r>
          </a:p>
          <a:p>
            <a:r>
              <a:rPr lang="en-GB" dirty="0" smtClean="0"/>
              <a:t>May</a:t>
            </a:r>
            <a:r>
              <a:rPr lang="en-GB" dirty="0"/>
              <a:t>, L. (2011) Interactional Competence in a Paired Speaking Test, Features Salient to </a:t>
            </a:r>
            <a:r>
              <a:rPr lang="en-GB" dirty="0" err="1"/>
              <a:t>Raters</a:t>
            </a:r>
            <a:r>
              <a:rPr lang="en-GB" dirty="0"/>
              <a:t>, </a:t>
            </a:r>
            <a:r>
              <a:rPr lang="en-GB" i="1" dirty="0"/>
              <a:t>Language Assessment Quarterly</a:t>
            </a:r>
            <a:r>
              <a:rPr lang="en-GB" dirty="0"/>
              <a:t>, 8:2, 127-145, published on line at </a:t>
            </a:r>
            <a:r>
              <a:rPr lang="en-GB" u="sng" dirty="0">
                <a:hlinkClick r:id="rId2"/>
              </a:rPr>
              <a:t>http://dx.doi.org/10.1080/15434303.2011.565845</a:t>
            </a:r>
            <a:r>
              <a:rPr lang="en-GB" dirty="0"/>
              <a:t>, accessed 06 June 2014</a:t>
            </a:r>
            <a:endParaRPr lang="en-US" dirty="0"/>
          </a:p>
          <a:p>
            <a:r>
              <a:rPr lang="en-GB" dirty="0" smtClean="0"/>
              <a:t>Seedhouse, P. (2012) What kind of interaction receives high and low ratings in Oral Proficiency Interviews? English Profile Journal Volume 3 August 2012 available at </a:t>
            </a:r>
            <a:r>
              <a:rPr lang="en-GB" dirty="0" smtClean="0">
                <a:hlinkClick r:id="rId3"/>
              </a:rPr>
              <a:t>http:///journals.cambridge.org/EPJ last accessed 23/05/14</a:t>
            </a:r>
            <a:endParaRPr lang="en-GB" dirty="0" smtClean="0"/>
          </a:p>
          <a:p>
            <a:r>
              <a:rPr lang="en-GB" dirty="0"/>
              <a:t>Van </a:t>
            </a:r>
            <a:r>
              <a:rPr lang="en-GB" dirty="0" err="1"/>
              <a:t>Moere</a:t>
            </a:r>
            <a:r>
              <a:rPr lang="en-GB" dirty="0"/>
              <a:t>, A. (2006) Validity evidence in a university group oral test, Language Testing 23:411 available at </a:t>
            </a:r>
            <a:r>
              <a:rPr lang="en-GB" u="sng" dirty="0">
                <a:hlinkClick r:id="rId4"/>
              </a:rPr>
              <a:t>http://ltj.sagepub.com</a:t>
            </a:r>
            <a:r>
              <a:rPr lang="en-GB" dirty="0"/>
              <a:t> , last accessed 06/06/2014</a:t>
            </a:r>
            <a:endParaRPr lang="en-US" dirty="0"/>
          </a:p>
          <a:p>
            <a:r>
              <a:rPr lang="en-GB" dirty="0"/>
              <a:t>Van </a:t>
            </a:r>
            <a:r>
              <a:rPr lang="en-GB" dirty="0" err="1"/>
              <a:t>Moere</a:t>
            </a:r>
            <a:r>
              <a:rPr lang="en-GB" dirty="0"/>
              <a:t>, A. and M. Kobayashi (2003) </a:t>
            </a:r>
            <a:r>
              <a:rPr lang="en-GB" i="1" dirty="0"/>
              <a:t>who speaks most in this group? Does that matter? </a:t>
            </a:r>
            <a:r>
              <a:rPr lang="en-GB" dirty="0"/>
              <a:t>Paper presented at the Language Testing Research Colloquium</a:t>
            </a:r>
            <a:endParaRPr lang="en-US" dirty="0"/>
          </a:p>
          <a:p>
            <a:r>
              <a:rPr lang="en-GB" dirty="0"/>
              <a:t>Weir, C.J. (2005) </a:t>
            </a:r>
            <a:r>
              <a:rPr lang="en-GB" i="1" dirty="0"/>
              <a:t>Language Testing and Validation</a:t>
            </a:r>
            <a:r>
              <a:rPr lang="en-GB" dirty="0"/>
              <a:t>. Basingstoke, UK: Palgrave Macmillan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50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 descr="Category:Roadworks &lt;strong&gt;signs&lt;/strong&gt; - Wikimedia Common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1815737"/>
            <a:ext cx="3513908" cy="3905793"/>
          </a:xfrm>
        </p:spPr>
      </p:pic>
    </p:spTree>
    <p:extLst>
      <p:ext uri="{BB962C8B-B14F-4D97-AF65-F5344CB8AC3E}">
        <p14:creationId xmlns:p14="http://schemas.microsoft.com/office/powerpoint/2010/main" val="276625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ask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7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the task? ……. candidates must: ..</a:t>
            </a:r>
            <a:br>
              <a:rPr lang="en-GB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Give their views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able to respond to the task and the materials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able to respond appropriately to others in the group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Discuss their views and the views of other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Work towards a consensus (not achieve?)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Show they can work collaboratively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 able to listen actively to others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Show they can make useful, relevant and sensible points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And more ……..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</a:t>
            </a:r>
            <a:r>
              <a:rPr lang="en-GB" dirty="0" smtClean="0"/>
              <a:t>onceptual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Construct – small group study discussions (in class or outside)</a:t>
            </a:r>
          </a:p>
          <a:p>
            <a:r>
              <a:rPr lang="en-GB" dirty="0" smtClean="0"/>
              <a:t>Weir (2005) model of test validity – criterion, scoring, consequential</a:t>
            </a:r>
          </a:p>
          <a:p>
            <a:r>
              <a:rPr lang="en-GB" dirty="0" smtClean="0"/>
              <a:t>Learning on Foundation programme</a:t>
            </a:r>
          </a:p>
          <a:p>
            <a:r>
              <a:rPr lang="en-GB" dirty="0" smtClean="0"/>
              <a:t>Learning in School(s) at Newcastle University </a:t>
            </a:r>
          </a:p>
          <a:p>
            <a:r>
              <a:rPr lang="en-GB" dirty="0" smtClean="0"/>
              <a:t>Co-construction – c.f. IELTS, FCE, </a:t>
            </a:r>
            <a:r>
              <a:rPr lang="en-GB" dirty="0" smtClean="0"/>
              <a:t>CAE?</a:t>
            </a:r>
            <a:endParaRPr lang="en-GB" dirty="0" smtClean="0"/>
          </a:p>
          <a:p>
            <a:r>
              <a:rPr lang="en-GB" dirty="0" smtClean="0"/>
              <a:t>University – co-construction common place</a:t>
            </a:r>
          </a:p>
          <a:p>
            <a:endParaRPr lang="en-GB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6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1: dissertation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‘FEATURES </a:t>
            </a:r>
            <a:r>
              <a:rPr lang="en-GB" dirty="0"/>
              <a:t>OF SPOKEN INTERACTION IN A PEER-GROUP ORAL ENGLISH TEST AND EVIDENCE OF DIFFERENTIAL </a:t>
            </a:r>
            <a:r>
              <a:rPr lang="en-GB" dirty="0" smtClean="0"/>
              <a:t>PERFORMANCE’</a:t>
            </a:r>
            <a:endParaRPr lang="en-GB" dirty="0"/>
          </a:p>
          <a:p>
            <a:r>
              <a:rPr lang="en-GB" dirty="0" smtClean="0"/>
              <a:t>Foundation Architecture EAP module</a:t>
            </a:r>
          </a:p>
          <a:p>
            <a:r>
              <a:rPr lang="en-GB" dirty="0" smtClean="0"/>
              <a:t>Video recordings </a:t>
            </a:r>
          </a:p>
          <a:p>
            <a:r>
              <a:rPr lang="en-GB" dirty="0"/>
              <a:t>m</a:t>
            </a:r>
            <a:r>
              <a:rPr lang="en-GB" dirty="0" smtClean="0"/>
              <a:t>iddle vs upper: 5.0-5.5 vs 6.5- 8.0 </a:t>
            </a:r>
          </a:p>
          <a:p>
            <a:r>
              <a:rPr lang="en-GB" dirty="0" smtClean="0"/>
              <a:t>CA Transcription and analysis </a:t>
            </a:r>
          </a:p>
          <a:p>
            <a:r>
              <a:rPr lang="en-GB" dirty="0" smtClean="0"/>
              <a:t>= criterial features which support evidence of discrimination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2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Listenership </a:t>
            </a:r>
            <a:r>
              <a:rPr lang="en-GB" dirty="0" smtClean="0"/>
              <a:t>(McCarthy, 2003)</a:t>
            </a:r>
            <a:r>
              <a:rPr lang="en-GB" dirty="0" smtClean="0">
                <a:solidFill>
                  <a:srgbClr val="7030A0"/>
                </a:solidFill>
              </a:rPr>
              <a:t> clarifications, conformations, back channelling, overlaps, turn completion, comments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Mix of long and short turns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Able to pick up and develop other group members points – from turn to turn and across turns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Collaborative points (</a:t>
            </a:r>
            <a:r>
              <a:rPr lang="en-GB" dirty="0" smtClean="0"/>
              <a:t>Galaczi,2008)</a:t>
            </a: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Complexity of points</a:t>
            </a:r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Listenership: fewer overlaps, back-channelling, rare turn completions</a:t>
            </a: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Shorter turns</a:t>
            </a: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Responds to others but little  development of points </a:t>
            </a: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Agrees and disagrees: responding (but not always developing)</a:t>
            </a: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Separate opinions = parallel (</a:t>
            </a:r>
            <a:r>
              <a:rPr lang="en-GB" dirty="0" smtClean="0"/>
              <a:t>Galaczi, 2008)</a:t>
            </a:r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Some task management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89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2: criteria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Collaborative process</a:t>
            </a:r>
          </a:p>
          <a:p>
            <a:r>
              <a:rPr lang="en-GB" dirty="0" smtClean="0"/>
              <a:t>What should we rate? What can we rate? </a:t>
            </a:r>
          </a:p>
          <a:p>
            <a:r>
              <a:rPr lang="en-GB" dirty="0" smtClean="0"/>
              <a:t>Watch, observe and identify and reflect - narrowing of features </a:t>
            </a:r>
          </a:p>
          <a:p>
            <a:r>
              <a:rPr lang="en-GB" dirty="0" smtClean="0"/>
              <a:t>Consensus</a:t>
            </a:r>
          </a:p>
          <a:p>
            <a:r>
              <a:rPr lang="en-GB" dirty="0" smtClean="0"/>
              <a:t>Balance between interactional features and linguistic features</a:t>
            </a:r>
          </a:p>
          <a:p>
            <a:r>
              <a:rPr lang="en-GB" dirty="0" smtClean="0"/>
              <a:t>Trialled with old and new set of criteria - three examiners</a:t>
            </a:r>
          </a:p>
          <a:p>
            <a:r>
              <a:rPr lang="en-GB" dirty="0" smtClean="0"/>
              <a:t>Standardisation and on-task moderation </a:t>
            </a:r>
          </a:p>
          <a:p>
            <a:r>
              <a:rPr lang="en-GB" dirty="0" smtClean="0"/>
              <a:t>All assessment video-</a:t>
            </a:r>
            <a:r>
              <a:rPr lang="en-GB" dirty="0" err="1" smtClean="0"/>
              <a:t>ed</a:t>
            </a:r>
            <a:r>
              <a:rPr lang="en-GB" dirty="0" smtClean="0"/>
              <a:t> for EE consideration </a:t>
            </a:r>
          </a:p>
          <a:p>
            <a:r>
              <a:rPr lang="en-GB" dirty="0" smtClean="0"/>
              <a:t>User guide, student-facing guide</a:t>
            </a:r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0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 v1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42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861</Words>
  <Application>Microsoft Office PowerPoint</Application>
  <PresentationFormat>Widescreen</PresentationFormat>
  <Paragraphs>86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Small group consensus discussion tasks:  CA driven criteria</vt:lpstr>
      <vt:lpstr>PowerPoint Presentation</vt:lpstr>
      <vt:lpstr>task example</vt:lpstr>
      <vt:lpstr> What is the task? ……. candidates must: ..  </vt:lpstr>
      <vt:lpstr>conceptual assumptions</vt:lpstr>
      <vt:lpstr>Process 1: dissertation</vt:lpstr>
      <vt:lpstr>summary</vt:lpstr>
      <vt:lpstr>Process 2: criteria development</vt:lpstr>
      <vt:lpstr>Criteria v1</vt:lpstr>
      <vt:lpstr>Rater feedback </vt:lpstr>
      <vt:lpstr>Opportunities / limitations </vt:lpstr>
      <vt:lpstr>Very selected bibliography </vt:lpstr>
      <vt:lpstr>PowerPoint Presentation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Heady</dc:creator>
  <cp:lastModifiedBy>Chris Heady</cp:lastModifiedBy>
  <cp:revision>16</cp:revision>
  <dcterms:created xsi:type="dcterms:W3CDTF">2018-06-08T12:43:29Z</dcterms:created>
  <dcterms:modified xsi:type="dcterms:W3CDTF">2018-06-09T08:33:27Z</dcterms:modified>
</cp:coreProperties>
</file>