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0" r:id="rId3"/>
    <p:sldId id="264" r:id="rId4"/>
    <p:sldId id="274" r:id="rId5"/>
    <p:sldId id="263" r:id="rId6"/>
    <p:sldId id="270" r:id="rId7"/>
    <p:sldId id="267" r:id="rId8"/>
    <p:sldId id="265" r:id="rId9"/>
    <p:sldId id="266" r:id="rId10"/>
    <p:sldId id="268" r:id="rId11"/>
    <p:sldId id="271" r:id="rId12"/>
    <p:sldId id="276" r:id="rId13"/>
    <p:sldId id="272" r:id="rId14"/>
    <p:sldId id="269" r:id="rId15"/>
    <p:sldId id="275" r:id="rId16"/>
    <p:sldId id="273" r:id="rId17"/>
    <p:sldId id="277" r:id="rId18"/>
  </p:sldIdLst>
  <p:sldSz cx="9144000" cy="6858000" type="screen4x3"/>
  <p:notesSz cx="6735763" cy="98663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  <a:srgbClr val="5B5647"/>
    <a:srgbClr val="9A1D2B"/>
    <a:srgbClr val="BF2F37"/>
    <a:srgbClr val="AAA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>
      <p:cViewPr varScale="1">
        <p:scale>
          <a:sx n="74" d="100"/>
          <a:sy n="74" d="100"/>
        </p:scale>
        <p:origin x="-94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174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\\ads\filestore\LANG\0_Teaching-academic-matters\1.%20CURRENT%20YEAR%20PROGRAMMES\__2017-18\2.%20IGP\4.%20LANG00020%20IC\2.%20Assessment\ICC%20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Comparison of Pronunciation</a:t>
            </a:r>
            <a:r>
              <a:rPr lang="en-GB" baseline="0"/>
              <a:t> Marks </a:t>
            </a:r>
            <a:endParaRPr lang="en-GB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Seminar response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'ICC Results April 2018'!$D$3:$D$21</c:f>
              <c:strCache>
                <c:ptCount val="19"/>
                <c:pt idx="0">
                  <c:v>Zahra</c:v>
                </c:pt>
                <c:pt idx="1">
                  <c:v>Eagle</c:v>
                </c:pt>
                <c:pt idx="2">
                  <c:v>Fay</c:v>
                </c:pt>
                <c:pt idx="3">
                  <c:v>Yolanda</c:v>
                </c:pt>
                <c:pt idx="4">
                  <c:v>Teddy</c:v>
                </c:pt>
                <c:pt idx="5">
                  <c:v>Stacey</c:v>
                </c:pt>
                <c:pt idx="6">
                  <c:v>Rachel</c:v>
                </c:pt>
                <c:pt idx="7">
                  <c:v>Lydia</c:v>
                </c:pt>
                <c:pt idx="8">
                  <c:v>Simon</c:v>
                </c:pt>
                <c:pt idx="9">
                  <c:v>Nick</c:v>
                </c:pt>
                <c:pt idx="10">
                  <c:v>Yuko</c:v>
                </c:pt>
                <c:pt idx="11">
                  <c:v>Wei</c:v>
                </c:pt>
                <c:pt idx="12">
                  <c:v>Ashley</c:v>
                </c:pt>
                <c:pt idx="13">
                  <c:v>Elena</c:v>
                </c:pt>
                <c:pt idx="14">
                  <c:v>Zora</c:v>
                </c:pt>
                <c:pt idx="15">
                  <c:v>Emma</c:v>
                </c:pt>
                <c:pt idx="16">
                  <c:v>Elaine</c:v>
                </c:pt>
                <c:pt idx="17">
                  <c:v>Zoe 1</c:v>
                </c:pt>
                <c:pt idx="18">
                  <c:v>Zoe 2</c:v>
                </c:pt>
              </c:strCache>
            </c:strRef>
          </c:cat>
          <c:val>
            <c:numRef>
              <c:f>'ICC Results April 2018'!$N$3:$N$21</c:f>
              <c:numCache>
                <c:formatCode>0.00</c:formatCode>
                <c:ptCount val="19"/>
                <c:pt idx="0">
                  <c:v>72</c:v>
                </c:pt>
                <c:pt idx="1">
                  <c:v>55</c:v>
                </c:pt>
                <c:pt idx="2">
                  <c:v>65</c:v>
                </c:pt>
                <c:pt idx="3">
                  <c:v>58</c:v>
                </c:pt>
                <c:pt idx="4">
                  <c:v>65</c:v>
                </c:pt>
                <c:pt idx="5">
                  <c:v>65</c:v>
                </c:pt>
                <c:pt idx="6">
                  <c:v>62</c:v>
                </c:pt>
                <c:pt idx="7">
                  <c:v>68</c:v>
                </c:pt>
                <c:pt idx="8">
                  <c:v>65</c:v>
                </c:pt>
                <c:pt idx="9">
                  <c:v>58</c:v>
                </c:pt>
                <c:pt idx="10">
                  <c:v>58</c:v>
                </c:pt>
                <c:pt idx="11">
                  <c:v>58</c:v>
                </c:pt>
                <c:pt idx="12">
                  <c:v>65</c:v>
                </c:pt>
                <c:pt idx="13">
                  <c:v>58</c:v>
                </c:pt>
                <c:pt idx="14">
                  <c:v>62</c:v>
                </c:pt>
                <c:pt idx="15">
                  <c:v>72</c:v>
                </c:pt>
                <c:pt idx="16">
                  <c:v>65</c:v>
                </c:pt>
                <c:pt idx="17">
                  <c:v>62</c:v>
                </c:pt>
                <c:pt idx="18">
                  <c:v>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ACE-4962-86B1-BC63BB1C90C2}"/>
            </c:ext>
          </c:extLst>
        </c:ser>
        <c:ser>
          <c:idx val="1"/>
          <c:order val="1"/>
          <c:tx>
            <c:v>Presentation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'ICC Results April 2018'!$D$3:$D$21</c:f>
              <c:strCache>
                <c:ptCount val="19"/>
                <c:pt idx="0">
                  <c:v>Zahra</c:v>
                </c:pt>
                <c:pt idx="1">
                  <c:v>Eagle</c:v>
                </c:pt>
                <c:pt idx="2">
                  <c:v>Fay</c:v>
                </c:pt>
                <c:pt idx="3">
                  <c:v>Yolanda</c:v>
                </c:pt>
                <c:pt idx="4">
                  <c:v>Teddy</c:v>
                </c:pt>
                <c:pt idx="5">
                  <c:v>Stacey</c:v>
                </c:pt>
                <c:pt idx="6">
                  <c:v>Rachel</c:v>
                </c:pt>
                <c:pt idx="7">
                  <c:v>Lydia</c:v>
                </c:pt>
                <c:pt idx="8">
                  <c:v>Simon</c:v>
                </c:pt>
                <c:pt idx="9">
                  <c:v>Nick</c:v>
                </c:pt>
                <c:pt idx="10">
                  <c:v>Yuko</c:v>
                </c:pt>
                <c:pt idx="11">
                  <c:v>Wei</c:v>
                </c:pt>
                <c:pt idx="12">
                  <c:v>Ashley</c:v>
                </c:pt>
                <c:pt idx="13">
                  <c:v>Elena</c:v>
                </c:pt>
                <c:pt idx="14">
                  <c:v>Zora</c:v>
                </c:pt>
                <c:pt idx="15">
                  <c:v>Emma</c:v>
                </c:pt>
                <c:pt idx="16">
                  <c:v>Elaine</c:v>
                </c:pt>
                <c:pt idx="17">
                  <c:v>Zoe 1</c:v>
                </c:pt>
                <c:pt idx="18">
                  <c:v>Zoe 2</c:v>
                </c:pt>
              </c:strCache>
            </c:strRef>
          </c:cat>
          <c:val>
            <c:numRef>
              <c:f>'ICC Results April 2018'!$R$3:$R$21</c:f>
              <c:numCache>
                <c:formatCode>0.00</c:formatCode>
                <c:ptCount val="19"/>
                <c:pt idx="0">
                  <c:v>72</c:v>
                </c:pt>
                <c:pt idx="1">
                  <c:v>68</c:v>
                </c:pt>
                <c:pt idx="2">
                  <c:v>68</c:v>
                </c:pt>
                <c:pt idx="3">
                  <c:v>68</c:v>
                </c:pt>
                <c:pt idx="4">
                  <c:v>72</c:v>
                </c:pt>
                <c:pt idx="5">
                  <c:v>72</c:v>
                </c:pt>
                <c:pt idx="6">
                  <c:v>72</c:v>
                </c:pt>
                <c:pt idx="7">
                  <c:v>68</c:v>
                </c:pt>
                <c:pt idx="8">
                  <c:v>72</c:v>
                </c:pt>
                <c:pt idx="9">
                  <c:v>65</c:v>
                </c:pt>
                <c:pt idx="10">
                  <c:v>72</c:v>
                </c:pt>
                <c:pt idx="11">
                  <c:v>65</c:v>
                </c:pt>
                <c:pt idx="12">
                  <c:v>72</c:v>
                </c:pt>
                <c:pt idx="13">
                  <c:v>65</c:v>
                </c:pt>
                <c:pt idx="14">
                  <c:v>65</c:v>
                </c:pt>
                <c:pt idx="15">
                  <c:v>75</c:v>
                </c:pt>
                <c:pt idx="16">
                  <c:v>62</c:v>
                </c:pt>
                <c:pt idx="17">
                  <c:v>68</c:v>
                </c:pt>
                <c:pt idx="18">
                  <c:v>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ACE-4962-86B1-BC63BB1C90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6550144"/>
        <c:axId val="146564224"/>
      </c:barChart>
      <c:catAx>
        <c:axId val="1465501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6564224"/>
        <c:crosses val="autoZero"/>
        <c:auto val="1"/>
        <c:lblAlgn val="ctr"/>
        <c:lblOffset val="100"/>
        <c:noMultiLvlLbl val="0"/>
      </c:catAx>
      <c:valAx>
        <c:axId val="146564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550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3DD081D-4D6D-4B93-A49B-0587C59216AB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EC825EA9-8C2D-4379-99AD-584702219D9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45419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45DE4C6-0A00-405B-80E0-D503437FBE99}" type="datetimeFigureOut">
              <a:rPr lang="en-GB"/>
              <a:pPr>
                <a:defRPr/>
              </a:pPr>
              <a:t>05/06/2018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6F3E602-680D-4481-92D0-D9A93DB75C4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40551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3470" indent="-2859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800" indent="-22876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1320" indent="-22876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8840" indent="-22876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6360" indent="-228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3880" indent="-228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31400" indent="-228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8920" indent="-22876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51248B-C69C-4F4F-87E4-0583EB49C2CD}" type="slidenum">
              <a:rPr lang="en-GB" altLang="en-US">
                <a:latin typeface="Calibri" panose="020F0502020204030204" pitchFamily="34" charset="0"/>
              </a:rPr>
              <a:pPr eaLnBrk="1" hangingPunct="1"/>
              <a:t>1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124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844825"/>
            <a:ext cx="8640960" cy="1470025"/>
          </a:xfrm>
        </p:spPr>
        <p:txBody>
          <a:bodyPr anchor="b">
            <a:normAutofit/>
          </a:bodyPr>
          <a:lstStyle>
            <a:lvl1pPr algn="l">
              <a:defRPr sz="3600">
                <a:solidFill>
                  <a:srgbClr val="9A1D2B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3356992"/>
            <a:ext cx="864096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8A345C-DABE-4967-8E95-89AFB447507A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67D85-F26B-44D6-86E8-AFDA811F081B}" type="datetime4">
              <a:rPr lang="en-GB"/>
              <a:pPr>
                <a:defRPr/>
              </a:pPr>
              <a:t>05 June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975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640960" cy="1143000"/>
          </a:xfrm>
        </p:spPr>
        <p:txBody>
          <a:bodyPr anchor="b">
            <a:normAutofit/>
          </a:bodyPr>
          <a:lstStyle>
            <a:lvl1pPr algn="l">
              <a:defRPr sz="3200">
                <a:solidFill>
                  <a:srgbClr val="9A1D2B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20889"/>
            <a:ext cx="8640960" cy="3705275"/>
          </a:xfrm>
        </p:spPr>
        <p:txBody>
          <a:bodyPr/>
          <a:lstStyle>
            <a:lvl5pPr>
              <a:buFont typeface="Arial" pitchFamily="34" charset="0"/>
              <a:buChar char="­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E5A119A-E897-4EBA-A748-EDE9A689D34F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F4875-CDF2-43F0-A645-B26911A2AA32}" type="datetime4">
              <a:rPr lang="en-GB"/>
              <a:pPr>
                <a:defRPr/>
              </a:pPr>
              <a:t>05 June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2998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4929411"/>
          </a:xfrm>
        </p:spPr>
        <p:txBody>
          <a:bodyPr/>
          <a:lstStyle>
            <a:lvl5pPr>
              <a:buFont typeface="Arial" pitchFamily="34" charset="0"/>
              <a:buChar char="­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5ECDE3-93F0-45F0-AA48-46B2907AA7DA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898F-812F-4428-8A93-A69C216949E5}" type="datetime4">
              <a:rPr lang="en-GB"/>
              <a:pPr>
                <a:defRPr/>
              </a:pPr>
              <a:t>05 June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7989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1277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77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0936F7-BC23-4DF8-8D99-C38423925FA5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1AC4E-8F4B-4D2D-97C7-C47AF6667E42}" type="datetime4">
              <a:rPr lang="en-GB"/>
              <a:pPr>
                <a:defRPr/>
              </a:pPr>
              <a:t>05 June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5006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68760"/>
            <a:ext cx="5486400" cy="4176464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45225"/>
            <a:ext cx="5486400" cy="65496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B18A8A6-01E8-4F2B-9468-0014E3D22495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2DF38-85C3-43BE-9C0D-B710B122B99E}" type="datetime4">
              <a:rPr lang="en-GB"/>
              <a:pPr>
                <a:defRPr/>
              </a:pPr>
              <a:t>05 June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974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02DE48-0238-4B07-BC49-F175825C111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93556-6FF2-4AEB-B515-C51C60181465}" type="datetime4">
              <a:rPr lang="en-GB"/>
              <a:pPr>
                <a:defRPr/>
              </a:pPr>
              <a:t>05 June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6142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1028" name="Picture 7" descr="logo-ltr.tif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85750"/>
            <a:ext cx="1944688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250825" y="1079500"/>
            <a:ext cx="864235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250825" y="6165850"/>
            <a:ext cx="864235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11" descr="address.gif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925" y="6237288"/>
            <a:ext cx="14922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588" y="6246813"/>
            <a:ext cx="38671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11638" y="6251575"/>
            <a:ext cx="72072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fld id="{E452EDA1-8AD6-43B5-94E3-E6C68E082ED2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0" name="Date Placeholder 6"/>
          <p:cNvSpPr>
            <a:spLocks noGrp="1"/>
          </p:cNvSpPr>
          <p:nvPr>
            <p:ph type="dt" sz="half" idx="2"/>
          </p:nvPr>
        </p:nvSpPr>
        <p:spPr>
          <a:xfrm>
            <a:off x="6732588" y="620713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124CB4F-A134-4FAB-A01E-78D6C0BB8348}" type="datetime4">
              <a:rPr lang="en-GB"/>
              <a:pPr>
                <a:defRPr/>
              </a:pPr>
              <a:t>05 June 2018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rgbClr val="9A1D2B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9A1D2B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rgbClr val="BF2F37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istol.ac.uk/english-language/media/BALEAP-PIM/index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istol.ac.uk/english-language/media/BALEAP-PIM/index.html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250825" y="1844675"/>
            <a:ext cx="8642350" cy="1470025"/>
          </a:xfrm>
        </p:spPr>
        <p:txBody>
          <a:bodyPr>
            <a:normAutofit/>
          </a:bodyPr>
          <a:lstStyle/>
          <a:p>
            <a:r>
              <a:rPr lang="en-GB" altLang="en-US" dirty="0"/>
              <a:t>Assessing Seminar Responses through Recorded Audio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250825" y="3357563"/>
            <a:ext cx="8642350" cy="1752600"/>
          </a:xfrm>
        </p:spPr>
        <p:txBody>
          <a:bodyPr/>
          <a:lstStyle/>
          <a:p>
            <a:r>
              <a:rPr lang="en-US" altLang="en-US" dirty="0"/>
              <a:t>Blair Matthews</a:t>
            </a:r>
          </a:p>
        </p:txBody>
      </p:sp>
      <p:sp>
        <p:nvSpPr>
          <p:cNvPr id="2052" name="Date Placeholder 3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GB" altLang="en-US" dirty="0">
              <a:solidFill>
                <a:srgbClr val="89898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FB6221-8861-4FDD-BA66-2BAAA69D839E}" type="slidenum">
              <a:rPr lang="en-GB" altLang="en-US">
                <a:solidFill>
                  <a:srgbClr val="898989"/>
                </a:solidFill>
              </a:rPr>
              <a:pPr eaLnBrk="1" hangingPunct="1"/>
              <a:t>1</a:t>
            </a:fld>
            <a:endParaRPr lang="en-GB" altLang="en-US">
              <a:solidFill>
                <a:srgbClr val="89898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BALEAP PIM Newcastle 2018</a:t>
            </a:r>
          </a:p>
        </p:txBody>
      </p:sp>
    </p:spTree>
    <p:extLst>
      <p:ext uri="{BB962C8B-B14F-4D97-AF65-F5344CB8AC3E}">
        <p14:creationId xmlns:p14="http://schemas.microsoft.com/office/powerpoint/2010/main" val="168367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RQ2 To what extent can we assess language using this method?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5A119A-E897-4EBA-A748-EDE9A689D34F}" type="slidenum">
              <a:rPr lang="en-GB" altLang="en-US" smtClean="0"/>
              <a:pPr/>
              <a:t>10</a:t>
            </a:fld>
            <a:endParaRPr lang="en-GB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09F4875-CDF2-43F0-A645-B26911A2AA32}" type="datetime4">
              <a:rPr lang="en-GB" smtClean="0"/>
              <a:pPr>
                <a:defRPr/>
              </a:pPr>
              <a:t>05 June 2018</a:t>
            </a:fld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C738C118-0692-4CCA-B7FF-C59226099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Helped students use and apply learned concepts</a:t>
            </a:r>
          </a:p>
          <a:p>
            <a:r>
              <a:rPr lang="en-GB" dirty="0"/>
              <a:t>Washback effects on use of vocabulary/grammar (collocations, colligations)</a:t>
            </a:r>
          </a:p>
          <a:p>
            <a:r>
              <a:rPr lang="en-GB" dirty="0"/>
              <a:t>Pronunciation did not improve – responses were memorised or read aloud</a:t>
            </a:r>
          </a:p>
          <a:p>
            <a:r>
              <a:rPr lang="en-GB" dirty="0">
                <a:hlinkClick r:id="rId2"/>
              </a:rPr>
              <a:t>http://www.bristol.ac.uk/english-language/media/BALEAP-PIM/index.</a:t>
            </a:r>
            <a:r>
              <a:rPr lang="en-GB">
                <a:hlinkClick r:id="rId2"/>
              </a:rPr>
              <a:t>html</a:t>
            </a:r>
            <a:r>
              <a:rPr lang="en-GB"/>
              <a:t>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959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E2B621C9-7B01-46E4-BE0F-9C258B9BE3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3558" y="1772816"/>
            <a:ext cx="6876884" cy="4133447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76E5190-3C72-4531-92D4-BC52CD7E70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68E0EC5-CA83-430D-9FA6-737422EED5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5ECDE3-93F0-45F0-AA48-46B2907AA7DA}" type="slidenum">
              <a:rPr lang="en-GB" altLang="en-US" smtClean="0"/>
              <a:pPr/>
              <a:t>11</a:t>
            </a:fld>
            <a:endParaRPr lang="en-GB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4107C0E-BA12-444D-809E-7F6E76A52BD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1030898F-812F-4428-8A93-A69C216949E5}" type="datetime4">
              <a:rPr lang="en-GB" smtClean="0"/>
              <a:pPr>
                <a:defRPr/>
              </a:pPr>
              <a:t>05 June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652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348C5AEB-A14F-43AE-8FE2-AE4651B93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E9A939D-610D-4ED5-A7B6-8566866129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9E323E1-1D73-46FF-8298-9F4DC5213C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5ECDE3-93F0-45F0-AA48-46B2907AA7DA}" type="slidenum">
              <a:rPr lang="en-GB" altLang="en-US" smtClean="0"/>
              <a:pPr/>
              <a:t>12</a:t>
            </a:fld>
            <a:endParaRPr lang="en-GB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7FC5B68-F74F-46C1-8B2A-8FF64D34851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1030898F-812F-4428-8A93-A69C216949E5}" type="datetime4">
              <a:rPr lang="en-GB" smtClean="0"/>
              <a:pPr>
                <a:defRPr/>
              </a:pPr>
              <a:t>05 June 2018</a:t>
            </a:fld>
            <a:endParaRPr lang="en-GB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92DA616E-C23D-488B-8F23-911032B9F6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4008858"/>
              </p:ext>
            </p:extLst>
          </p:nvPr>
        </p:nvGraphicFramePr>
        <p:xfrm>
          <a:off x="1115616" y="1556792"/>
          <a:ext cx="7182544" cy="4467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19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5A7E5FBA-DB49-413A-AC63-6616068C3E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3558" y="1772816"/>
            <a:ext cx="6876884" cy="4133447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1961F50-E4E2-4713-843E-478DE547EE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E634C74-AA86-4DE5-B08A-53945C5498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5ECDE3-93F0-45F0-AA48-46B2907AA7DA}" type="slidenum">
              <a:rPr lang="en-GB" altLang="en-US" smtClean="0"/>
              <a:pPr/>
              <a:t>13</a:t>
            </a:fld>
            <a:endParaRPr lang="en-GB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64C5D19-43D3-4EA6-9032-4CB5E095430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1030898F-812F-4428-8A93-A69C216949E5}" type="datetime4">
              <a:rPr lang="en-GB" smtClean="0"/>
              <a:pPr>
                <a:defRPr/>
              </a:pPr>
              <a:t>05 June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592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Minor technical issues (volume)</a:t>
            </a:r>
          </a:p>
          <a:p>
            <a:r>
              <a:rPr lang="en-GB" dirty="0"/>
              <a:t>Inauthenticity of task</a:t>
            </a:r>
          </a:p>
          <a:p>
            <a:pPr lvl="1"/>
            <a:r>
              <a:rPr lang="en-GB" dirty="0"/>
              <a:t>Pronunciation</a:t>
            </a:r>
          </a:p>
          <a:p>
            <a:pPr lvl="1"/>
            <a:r>
              <a:rPr lang="en-GB" dirty="0" err="1"/>
              <a:t>Turntaking</a:t>
            </a:r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5A119A-E897-4EBA-A748-EDE9A689D34F}" type="slidenum">
              <a:rPr lang="en-GB" altLang="en-US" smtClean="0"/>
              <a:pPr/>
              <a:t>14</a:t>
            </a:fld>
            <a:endParaRPr lang="en-GB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09F4875-CDF2-43F0-A645-B26911A2AA32}" type="datetime4">
              <a:rPr lang="en-GB" smtClean="0"/>
              <a:pPr>
                <a:defRPr/>
              </a:pPr>
              <a:t>05 June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251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AB644B-48A5-4020-9D80-EBEE2E651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Can recorded responses help students become better performers in seminars?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567426-D9C0-43B3-8DF6-FB3E92793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Perhaps, in terms of being able to use content knowledge, and being able to develop an idea or a contribution</a:t>
            </a:r>
          </a:p>
          <a:p>
            <a:r>
              <a:rPr lang="en-GB" sz="2800" dirty="0"/>
              <a:t>Perhaps not, in terms of turn-taking and pronunciation</a:t>
            </a:r>
          </a:p>
          <a:p>
            <a:r>
              <a:rPr lang="en-GB" sz="2800" dirty="0"/>
              <a:t>Seminars require so much in terms of intuiting what other people think or mean, that it may be impossible to teach/assess them completely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7CCB506-9F45-4ACA-B50A-9729B0C8F3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F6D9C51-F50E-4ADF-91E5-A2C9F3A482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5A119A-E897-4EBA-A748-EDE9A689D34F}" type="slidenum">
              <a:rPr lang="en-GB" altLang="en-US" smtClean="0"/>
              <a:pPr/>
              <a:t>15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85AFA348-B4DE-4D62-93B1-E16D3BEF4119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09F4875-CDF2-43F0-A645-B26911A2AA32}" type="datetime4">
              <a:rPr lang="en-GB" smtClean="0"/>
              <a:pPr>
                <a:defRPr/>
              </a:pPr>
              <a:t>05 June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493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34CE06-E3D4-4B44-AA5C-EAF091E77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Suggestions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1851CB-B768-4140-B662-671CE52FA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Don’t assess pronunciation (or </a:t>
            </a:r>
            <a:r>
              <a:rPr lang="en-GB" dirty="0" err="1"/>
              <a:t>turntaking</a:t>
            </a:r>
            <a:r>
              <a:rPr lang="en-GB"/>
              <a:t>)</a:t>
            </a:r>
            <a:endParaRPr lang="en-GB" dirty="0"/>
          </a:p>
          <a:p>
            <a:r>
              <a:rPr lang="en-GB" dirty="0"/>
              <a:t>Have spare audio recorders available</a:t>
            </a:r>
          </a:p>
          <a:p>
            <a:r>
              <a:rPr lang="en-GB" dirty="0"/>
              <a:t>Make a room available for recording (if students need a quiet place to record their responses)</a:t>
            </a:r>
          </a:p>
          <a:p>
            <a:r>
              <a:rPr lang="en-GB" dirty="0"/>
              <a:t>Perhaps make it an authentic task, such as an </a:t>
            </a:r>
            <a:r>
              <a:rPr lang="en-GB" i="1" dirty="0"/>
              <a:t>oral abstract/summary</a:t>
            </a:r>
          </a:p>
          <a:p>
            <a:endParaRPr lang="en-GB" i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284B65B-C5D1-431B-B1FC-32C7BA893A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9DB34DC-4718-404C-B0B3-A39289013C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5A119A-E897-4EBA-A748-EDE9A689D34F}" type="slidenum">
              <a:rPr lang="en-GB" altLang="en-US" smtClean="0"/>
              <a:pPr/>
              <a:t>16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66B02CBA-B8A4-450D-A64D-F89945B3A01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09F4875-CDF2-43F0-A645-B26911A2AA32}" type="datetime4">
              <a:rPr lang="en-GB" smtClean="0"/>
              <a:pPr>
                <a:defRPr/>
              </a:pPr>
              <a:t>05 June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763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6BB7CF-C28F-4EEB-AD43-4DAA6C701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AC4983-35D9-4063-9876-87C74D5FC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/ˈ</a:t>
            </a:r>
            <a:r>
              <a:rPr lang="en-GB" dirty="0" err="1" smtClean="0"/>
              <a:t>kwesʧənz</a:t>
            </a:r>
            <a:r>
              <a:rPr lang="en-GB" dirty="0"/>
              <a:t>/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5CBE7A3-5C7B-4682-A0B3-81BA435D90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B653156-F0CF-4177-8620-54F260B5ED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5A119A-E897-4EBA-A748-EDE9A689D34F}" type="slidenum">
              <a:rPr lang="en-GB" altLang="en-US" smtClean="0"/>
              <a:pPr/>
              <a:t>17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43B66A99-911C-4885-8986-2E64FEC039C9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09F4875-CDF2-43F0-A645-B26911A2AA32}" type="datetime4">
              <a:rPr lang="en-GB" smtClean="0"/>
              <a:pPr>
                <a:defRPr/>
              </a:pPr>
              <a:t>05 June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832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E08AB0-391F-4DA4-95B0-4593D2E84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 – the problem with seminars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841DCE-F7DB-424B-AA35-406817FB1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Seminars are difficult to assess</a:t>
            </a:r>
          </a:p>
          <a:p>
            <a:r>
              <a:rPr lang="en-GB" dirty="0"/>
              <a:t>Depend on the dynamics of the group (cultural norms, gender norms) – not a level playing field</a:t>
            </a:r>
          </a:p>
          <a:p>
            <a:r>
              <a:rPr lang="en-GB" dirty="0"/>
              <a:t>Difficult to train/standardise markers</a:t>
            </a:r>
          </a:p>
          <a:p>
            <a:r>
              <a:rPr lang="en-GB" dirty="0"/>
              <a:t>Practically difficult to organise</a:t>
            </a:r>
          </a:p>
          <a:p>
            <a:pPr lvl="1"/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6E071C5-51E3-4112-B212-EF19D169DC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CDC14BD-0571-42FB-80B8-15ED89692D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5A119A-E897-4EBA-A748-EDE9A689D34F}" type="slidenum">
              <a:rPr lang="en-GB" altLang="en-US" smtClean="0"/>
              <a:pPr/>
              <a:t>2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F41DD714-99F2-458E-89F7-1D674ACB2B5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09F4875-CDF2-43F0-A645-B26911A2AA32}" type="datetime4">
              <a:rPr lang="en-GB" smtClean="0"/>
              <a:pPr>
                <a:defRPr/>
              </a:pPr>
              <a:t>05 June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6455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Seminar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assess seminar skills (and content knowledge)</a:t>
            </a:r>
          </a:p>
          <a:p>
            <a:r>
              <a:rPr lang="en-GB" dirty="0" err="1"/>
              <a:t>Ss</a:t>
            </a:r>
            <a:r>
              <a:rPr lang="en-GB" dirty="0"/>
              <a:t> watch a 5 minute excerpt of a seminar (on Blackboard)</a:t>
            </a:r>
          </a:p>
          <a:p>
            <a:r>
              <a:rPr lang="en-GB" dirty="0"/>
              <a:t>They stop </a:t>
            </a:r>
            <a:r>
              <a:rPr lang="en-GB" b="1" dirty="0"/>
              <a:t>at any point</a:t>
            </a:r>
            <a:r>
              <a:rPr lang="en-GB" dirty="0"/>
              <a:t> during the video and respond directly to the speaker </a:t>
            </a:r>
            <a:r>
              <a:rPr lang="en-GB" i="1" dirty="0"/>
              <a:t>as if they were in the same room</a:t>
            </a:r>
          </a:p>
          <a:p>
            <a:r>
              <a:rPr lang="en-GB" dirty="0"/>
              <a:t>They record a </a:t>
            </a:r>
            <a:r>
              <a:rPr lang="en-GB" b="1" dirty="0"/>
              <a:t>3 minute</a:t>
            </a:r>
            <a:r>
              <a:rPr lang="en-GB" dirty="0"/>
              <a:t> response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5A119A-E897-4EBA-A748-EDE9A689D34F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09F4875-CDF2-43F0-A645-B26911A2AA32}" type="datetime4">
              <a:rPr lang="en-GB" smtClean="0"/>
              <a:pPr>
                <a:defRPr/>
              </a:pPr>
              <a:t>05 June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301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78922948-11DE-4033-A269-D4E0462D9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http://www.bristol.ac.uk/english-language/media/BALEAP-PIM/index.html</a:t>
            </a:r>
            <a:r>
              <a:rPr lang="en-GB" dirty="0"/>
              <a:t> </a:t>
            </a:r>
          </a:p>
          <a:p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0F998A1-98FC-4755-BA82-8FAB3EF5EC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8A2D7F9-3C3E-4C77-8A05-6503FA99F2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5ECDE3-93F0-45F0-AA48-46B2907AA7DA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9802533-B8F5-46AA-885D-06CAB72DDF86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1030898F-812F-4428-8A93-A69C216949E5}" type="datetime4">
              <a:rPr lang="en-GB" smtClean="0"/>
              <a:pPr>
                <a:defRPr/>
              </a:pPr>
              <a:t>05 June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557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9ABFE7-E086-449A-A7C4-B12D543B4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8DE77A0-4D12-4938-B11F-2E6045E34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Intercultural Communication</a:t>
            </a:r>
          </a:p>
          <a:p>
            <a:pPr lvl="1"/>
            <a:r>
              <a:rPr lang="en-GB" dirty="0"/>
              <a:t>Content course</a:t>
            </a:r>
          </a:p>
          <a:p>
            <a:pPr lvl="1"/>
            <a:r>
              <a:rPr lang="en-GB" dirty="0"/>
              <a:t>Assessed through speaking (and listening) skills</a:t>
            </a:r>
          </a:p>
          <a:p>
            <a:r>
              <a:rPr lang="en-GB" dirty="0"/>
              <a:t>Pre-Master’s students (n=19)</a:t>
            </a:r>
          </a:p>
          <a:p>
            <a:r>
              <a:rPr lang="en-GB" dirty="0"/>
              <a:t>15 female, 4 male</a:t>
            </a:r>
          </a:p>
          <a:p>
            <a:r>
              <a:rPr lang="en-GB" dirty="0"/>
              <a:t>18 Chinese, 1 Saudi Arabian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2C32AEB-ED1B-4C30-97A0-99B4C2FAF1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F22DD49-5910-4ECF-BDF9-8BB491FACC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5A119A-E897-4EBA-A748-EDE9A689D34F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1B136CF6-E7F5-475F-B33A-4B0B8FB1826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09F4875-CDF2-43F0-A645-B26911A2AA32}" type="datetime4">
              <a:rPr lang="en-GB" smtClean="0"/>
              <a:pPr>
                <a:defRPr/>
              </a:pPr>
              <a:t>05 June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3517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EC65AD-74B5-41AD-A309-DEBC3AEA8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Criteria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xmlns="" id="{112DC7FC-8640-48C1-B906-34165B6D19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8136" t="35867" r="23764" b="33284"/>
          <a:stretch/>
        </p:blipFill>
        <p:spPr>
          <a:xfrm>
            <a:off x="128588" y="2729136"/>
            <a:ext cx="8848353" cy="319209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9879ED3-FCA9-4606-9F94-BF1AC37557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E0D0C15-AD12-451C-8F91-B476EC6650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5A119A-E897-4EBA-A748-EDE9A689D34F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E6C60686-7DA9-49A5-94C2-BB68A88DF27C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09F4875-CDF2-43F0-A645-B26911A2AA32}" type="datetime4">
              <a:rPr lang="en-GB" smtClean="0"/>
              <a:pPr>
                <a:defRPr/>
              </a:pPr>
              <a:t>05 June 2018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FA2F49E-5AC9-4538-9D7A-93B018640154}"/>
              </a:ext>
            </a:extLst>
          </p:cNvPr>
          <p:cNvSpPr txBox="1"/>
          <p:nvPr/>
        </p:nvSpPr>
        <p:spPr>
          <a:xfrm>
            <a:off x="1187624" y="233925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50%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6B6269C-3949-46B3-A50B-C7B7FFCAAFE6}"/>
              </a:ext>
            </a:extLst>
          </p:cNvPr>
          <p:cNvSpPr txBox="1"/>
          <p:nvPr/>
        </p:nvSpPr>
        <p:spPr>
          <a:xfrm>
            <a:off x="4228728" y="233925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25%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8B2D9FF-8C29-4020-86B2-C68BE1986DE4}"/>
              </a:ext>
            </a:extLst>
          </p:cNvPr>
          <p:cNvSpPr txBox="1"/>
          <p:nvPr/>
        </p:nvSpPr>
        <p:spPr>
          <a:xfrm>
            <a:off x="7188697" y="2317879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25%</a:t>
            </a:r>
          </a:p>
        </p:txBody>
      </p:sp>
    </p:spTree>
    <p:extLst>
      <p:ext uri="{BB962C8B-B14F-4D97-AF65-F5344CB8AC3E}">
        <p14:creationId xmlns:p14="http://schemas.microsoft.com/office/powerpoint/2010/main" val="400705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Research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RQ1 How practicable is this assessment?</a:t>
            </a:r>
          </a:p>
          <a:p>
            <a:r>
              <a:rPr lang="en-GB" dirty="0"/>
              <a:t>RQ2 To what extent can we assess language using this method?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5A119A-E897-4EBA-A748-EDE9A689D34F}" type="slidenum">
              <a:rPr lang="en-GB" altLang="en-US" smtClean="0"/>
              <a:pPr/>
              <a:t>7</a:t>
            </a:fld>
            <a:endParaRPr lang="en-GB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09F4875-CDF2-43F0-A645-B26911A2AA32}" type="datetime4">
              <a:rPr lang="en-GB" smtClean="0"/>
              <a:pPr>
                <a:defRPr/>
              </a:pPr>
              <a:t>05 June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783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Limitations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Small sample size (n=19)</a:t>
            </a:r>
          </a:p>
          <a:p>
            <a:r>
              <a:rPr lang="en-GB" dirty="0"/>
              <a:t>Participants are researchers’ own students (availability bias)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5A119A-E897-4EBA-A748-EDE9A689D34F}" type="slidenum">
              <a:rPr lang="en-GB" altLang="en-US" smtClean="0"/>
              <a:pPr/>
              <a:t>8</a:t>
            </a:fld>
            <a:endParaRPr lang="en-GB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09F4875-CDF2-43F0-A645-B26911A2AA32}" type="datetime4">
              <a:rPr lang="en-GB" smtClean="0"/>
              <a:pPr>
                <a:defRPr/>
              </a:pPr>
              <a:t>05 June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715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RQ1 – how practicable is this assessment?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 students missed the submission</a:t>
            </a:r>
          </a:p>
          <a:p>
            <a:r>
              <a:rPr lang="en-GB" dirty="0"/>
              <a:t>Record of student work</a:t>
            </a:r>
          </a:p>
          <a:p>
            <a:r>
              <a:rPr lang="en-GB" dirty="0"/>
              <a:t>Recordings can be used for training, standardisation, teaching</a:t>
            </a:r>
          </a:p>
          <a:p>
            <a:endParaRPr lang="en-GB" dirty="0"/>
          </a:p>
          <a:p>
            <a:r>
              <a:rPr lang="en-GB" dirty="0"/>
              <a:t>In terms of practicability – very useful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5A119A-E897-4EBA-A748-EDE9A689D34F}" type="slidenum">
              <a:rPr lang="en-GB" altLang="en-US" smtClean="0"/>
              <a:pPr/>
              <a:t>9</a:t>
            </a:fld>
            <a:endParaRPr lang="en-GB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A09F4875-CDF2-43F0-A645-B26911A2AA32}" type="datetime4">
              <a:rPr lang="en-GB" smtClean="0"/>
              <a:pPr>
                <a:defRPr/>
              </a:pPr>
              <a:t>05 June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828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University Of Bristol Template</Template>
  <TotalTime>7305</TotalTime>
  <Words>421</Words>
  <Application>Microsoft Office PowerPoint</Application>
  <PresentationFormat>On-screen Show (4:3)</PresentationFormat>
  <Paragraphs>93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Assessing Seminar Responses through Recorded Audio</vt:lpstr>
      <vt:lpstr>Introduction – the problem with seminars</vt:lpstr>
      <vt:lpstr>Seminar Response</vt:lpstr>
      <vt:lpstr>PowerPoint Presentation</vt:lpstr>
      <vt:lpstr>Context</vt:lpstr>
      <vt:lpstr>Criteria</vt:lpstr>
      <vt:lpstr>Research Questions</vt:lpstr>
      <vt:lpstr>Limitations</vt:lpstr>
      <vt:lpstr>RQ1 – how practicable is this assessment?</vt:lpstr>
      <vt:lpstr>RQ2 To what extent can we assess language using this method?</vt:lpstr>
      <vt:lpstr>PowerPoint Presentation</vt:lpstr>
      <vt:lpstr>PowerPoint Presentation</vt:lpstr>
      <vt:lpstr>PowerPoint Presentation</vt:lpstr>
      <vt:lpstr>Problems</vt:lpstr>
      <vt:lpstr>Can recorded responses help students become better performers in seminars?</vt:lpstr>
      <vt:lpstr>Suggestions</vt:lpstr>
      <vt:lpstr>PowerPoint Presentation</vt:lpstr>
    </vt:vector>
  </TitlesOfParts>
  <Company>University of Bristol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 Response</dc:title>
  <dc:creator>B Matthews</dc:creator>
  <cp:lastModifiedBy>B Matthews</cp:lastModifiedBy>
  <cp:revision>219</cp:revision>
  <cp:lastPrinted>2015-08-12T09:17:05Z</cp:lastPrinted>
  <dcterms:created xsi:type="dcterms:W3CDTF">2014-10-31T09:49:15Z</dcterms:created>
  <dcterms:modified xsi:type="dcterms:W3CDTF">2018-06-05T14:17:47Z</dcterms:modified>
</cp:coreProperties>
</file>