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0" r:id="rId6"/>
    <p:sldId id="261" r:id="rId7"/>
    <p:sldId id="262" r:id="rId8"/>
    <p:sldId id="264" r:id="rId9"/>
    <p:sldId id="266" r:id="rId10"/>
    <p:sldId id="26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4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82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93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25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27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87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36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50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9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34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92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0FF3-67C5-442E-B116-B08E74FE760D}" type="datetimeFigureOut">
              <a:rPr lang="en-GB" smtClean="0"/>
              <a:t>10/07/2017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1E490-C2BC-468C-AAB2-1E97C39C26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07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nuis.ac.jp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BALEAP WEBINAR - </a:t>
            </a:r>
            <a:r>
              <a:rPr lang="pl-PL" dirty="0" err="1" smtClean="0"/>
              <a:t>Pronunciation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Using </a:t>
            </a:r>
            <a:r>
              <a:rPr lang="pl-PL" dirty="0" err="1" smtClean="0"/>
              <a:t>Discourse</a:t>
            </a:r>
            <a:r>
              <a:rPr lang="pl-PL" dirty="0" smtClean="0"/>
              <a:t> </a:t>
            </a:r>
            <a:r>
              <a:rPr lang="pl-PL" dirty="0" err="1" smtClean="0"/>
              <a:t>Intonation</a:t>
            </a:r>
            <a:r>
              <a:rPr lang="pl-PL" dirty="0" smtClean="0"/>
              <a:t> with EAP </a:t>
            </a:r>
            <a:r>
              <a:rPr lang="pl-PL" dirty="0" err="1" smtClean="0"/>
              <a:t>Students</a:t>
            </a:r>
            <a:r>
              <a:rPr lang="pl-PL" dirty="0" smtClean="0"/>
              <a:t> – Richard </a:t>
            </a:r>
            <a:r>
              <a:rPr lang="pl-PL" dirty="0" smtClean="0"/>
              <a:t>Cowen</a:t>
            </a:r>
          </a:p>
          <a:p>
            <a:r>
              <a:rPr lang="pl-PL" dirty="0" smtClean="0"/>
              <a:t>Richcowen2@gmail.com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040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Recommendations</a:t>
            </a:r>
            <a:r>
              <a:rPr lang="pl-PL" dirty="0" smtClean="0"/>
              <a:t>/</a:t>
            </a:r>
            <a:r>
              <a:rPr lang="pl-PL" dirty="0" err="1" smtClean="0"/>
              <a:t>suggestions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400" dirty="0" err="1" smtClean="0"/>
              <a:t>Exploit</a:t>
            </a:r>
            <a:r>
              <a:rPr lang="pl-PL" sz="2400" dirty="0" smtClean="0"/>
              <a:t> </a:t>
            </a:r>
            <a:r>
              <a:rPr lang="pl-PL" sz="2400" dirty="0" err="1" smtClean="0"/>
              <a:t>transcripts</a:t>
            </a:r>
            <a:r>
              <a:rPr lang="pl-PL" sz="2400" dirty="0" smtClean="0"/>
              <a:t> to </a:t>
            </a:r>
            <a:r>
              <a:rPr lang="pl-PL" sz="2400" dirty="0" err="1" smtClean="0"/>
              <a:t>raise</a:t>
            </a:r>
            <a:r>
              <a:rPr lang="pl-PL" sz="2400" dirty="0" smtClean="0"/>
              <a:t> </a:t>
            </a:r>
            <a:r>
              <a:rPr lang="pl-PL" sz="2400" dirty="0" err="1" smtClean="0"/>
              <a:t>awareness</a:t>
            </a:r>
            <a:r>
              <a:rPr lang="pl-PL" sz="2400" dirty="0" smtClean="0"/>
              <a:t> of DI.  </a:t>
            </a:r>
            <a:r>
              <a:rPr lang="pl-PL" sz="2400" dirty="0" smtClean="0"/>
              <a:t>EG: </a:t>
            </a:r>
            <a:r>
              <a:rPr lang="pl-PL" sz="2400" dirty="0" err="1" smtClean="0"/>
              <a:t>sts</a:t>
            </a:r>
            <a:r>
              <a:rPr lang="pl-PL" sz="2400" dirty="0" smtClean="0"/>
              <a:t> </a:t>
            </a:r>
            <a:r>
              <a:rPr lang="pl-PL" sz="2400" dirty="0" err="1" smtClean="0"/>
              <a:t>identify</a:t>
            </a:r>
            <a:r>
              <a:rPr lang="pl-PL" sz="2400" dirty="0" smtClean="0"/>
              <a:t> </a:t>
            </a:r>
            <a:r>
              <a:rPr lang="pl-PL" sz="2400" dirty="0" err="1" smtClean="0"/>
              <a:t>whch</a:t>
            </a:r>
            <a:r>
              <a:rPr lang="pl-PL" sz="2400" dirty="0" smtClean="0"/>
              <a:t> ‚</a:t>
            </a:r>
            <a:r>
              <a:rPr lang="pl-PL" sz="2400" dirty="0" err="1" smtClean="0"/>
              <a:t>key</a:t>
            </a:r>
            <a:r>
              <a:rPr lang="pl-PL" sz="2400" dirty="0" smtClean="0"/>
              <a:t>’ the </a:t>
            </a:r>
            <a:r>
              <a:rPr lang="pl-PL" sz="2400" dirty="0" err="1" smtClean="0"/>
              <a:t>lecturer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talking</a:t>
            </a:r>
            <a:r>
              <a:rPr lang="pl-PL" sz="2400" dirty="0" smtClean="0"/>
              <a:t> in: high, medium </a:t>
            </a:r>
            <a:r>
              <a:rPr lang="pl-PL" sz="2400" dirty="0" err="1" smtClean="0"/>
              <a:t>or</a:t>
            </a:r>
            <a:r>
              <a:rPr lang="pl-PL" sz="2400" dirty="0" smtClean="0"/>
              <a:t> </a:t>
            </a:r>
            <a:r>
              <a:rPr lang="pl-PL" sz="2400" dirty="0" err="1" smtClean="0"/>
              <a:t>low</a:t>
            </a:r>
            <a:r>
              <a:rPr lang="pl-PL" sz="2400" dirty="0" smtClean="0"/>
              <a:t>?</a:t>
            </a:r>
          </a:p>
          <a:p>
            <a:r>
              <a:rPr lang="pl-PL" sz="2400" dirty="0" smtClean="0"/>
              <a:t>Presentation </a:t>
            </a:r>
            <a:r>
              <a:rPr lang="pl-PL" sz="2400" dirty="0" err="1" smtClean="0"/>
              <a:t>skills</a:t>
            </a:r>
            <a:r>
              <a:rPr lang="pl-PL" sz="2400" dirty="0" smtClean="0"/>
              <a:t> –</a:t>
            </a:r>
            <a:r>
              <a:rPr lang="pl-PL" sz="2400" dirty="0" err="1" smtClean="0"/>
              <a:t>get</a:t>
            </a:r>
            <a:r>
              <a:rPr lang="pl-PL" sz="2400" dirty="0" smtClean="0"/>
              <a:t> </a:t>
            </a:r>
            <a:r>
              <a:rPr lang="pl-PL" sz="2400" dirty="0" err="1" smtClean="0"/>
              <a:t>sts</a:t>
            </a:r>
            <a:r>
              <a:rPr lang="pl-PL" sz="2400" dirty="0" smtClean="0"/>
              <a:t> to </a:t>
            </a:r>
            <a:r>
              <a:rPr lang="pl-PL" sz="2400" dirty="0" err="1" smtClean="0"/>
              <a:t>practise</a:t>
            </a:r>
            <a:r>
              <a:rPr lang="pl-PL" sz="2400" dirty="0" smtClean="0"/>
              <a:t> </a:t>
            </a:r>
            <a:r>
              <a:rPr lang="pl-PL" sz="2400" dirty="0" err="1" smtClean="0"/>
              <a:t>intonation</a:t>
            </a:r>
            <a:r>
              <a:rPr lang="pl-PL" sz="2400" dirty="0" smtClean="0"/>
              <a:t> – </a:t>
            </a:r>
            <a:r>
              <a:rPr lang="pl-PL" sz="2400" dirty="0" err="1" smtClean="0"/>
              <a:t>avoid</a:t>
            </a:r>
            <a:r>
              <a:rPr lang="pl-PL" sz="2400" dirty="0" smtClean="0"/>
              <a:t> </a:t>
            </a:r>
            <a:r>
              <a:rPr lang="pl-PL" sz="2400" dirty="0" err="1" smtClean="0"/>
              <a:t>obsession</a:t>
            </a:r>
            <a:r>
              <a:rPr lang="pl-PL" sz="2400" dirty="0" smtClean="0"/>
              <a:t> with </a:t>
            </a:r>
            <a:r>
              <a:rPr lang="pl-PL" sz="2400" dirty="0" err="1" smtClean="0"/>
              <a:t>content</a:t>
            </a:r>
            <a:r>
              <a:rPr lang="pl-PL" sz="2400" dirty="0" smtClean="0"/>
              <a:t> – </a:t>
            </a:r>
            <a:r>
              <a:rPr lang="pl-PL" sz="2400" dirty="0" err="1" smtClean="0"/>
              <a:t>sts</a:t>
            </a:r>
            <a:r>
              <a:rPr lang="pl-PL" sz="2400" dirty="0" smtClean="0"/>
              <a:t> </a:t>
            </a:r>
            <a:r>
              <a:rPr lang="pl-PL" sz="2400" dirty="0" err="1" smtClean="0"/>
              <a:t>need</a:t>
            </a:r>
            <a:r>
              <a:rPr lang="pl-PL" sz="2400" dirty="0" smtClean="0"/>
              <a:t> to </a:t>
            </a:r>
            <a:r>
              <a:rPr lang="pl-PL" sz="2400" dirty="0" err="1" smtClean="0"/>
              <a:t>focus</a:t>
            </a:r>
            <a:r>
              <a:rPr lang="pl-PL" sz="2400" dirty="0" smtClean="0"/>
              <a:t> on HOW </a:t>
            </a:r>
            <a:r>
              <a:rPr lang="pl-PL" sz="2400" dirty="0" err="1" smtClean="0"/>
              <a:t>they</a:t>
            </a:r>
            <a:r>
              <a:rPr lang="pl-PL" sz="2400" dirty="0" smtClean="0"/>
              <a:t> </a:t>
            </a:r>
            <a:r>
              <a:rPr lang="pl-PL" sz="2400" dirty="0" err="1" smtClean="0"/>
              <a:t>delivery</a:t>
            </a:r>
            <a:r>
              <a:rPr lang="pl-PL" sz="2400" dirty="0" smtClean="0"/>
              <a:t> </a:t>
            </a:r>
            <a:r>
              <a:rPr lang="pl-PL" sz="2400" dirty="0" err="1" smtClean="0"/>
              <a:t>their</a:t>
            </a:r>
            <a:r>
              <a:rPr lang="pl-PL" sz="2400" dirty="0" smtClean="0"/>
              <a:t> </a:t>
            </a:r>
            <a:r>
              <a:rPr lang="pl-PL" sz="2400" dirty="0" err="1" smtClean="0"/>
              <a:t>message</a:t>
            </a:r>
            <a:r>
              <a:rPr lang="pl-PL" sz="2400" dirty="0" smtClean="0"/>
              <a:t> – DI </a:t>
            </a:r>
            <a:r>
              <a:rPr lang="pl-PL" sz="2400" dirty="0" err="1" smtClean="0"/>
              <a:t>can</a:t>
            </a:r>
            <a:r>
              <a:rPr lang="pl-PL" sz="2400" dirty="0" smtClean="0"/>
              <a:t> </a:t>
            </a:r>
            <a:r>
              <a:rPr lang="pl-PL" sz="2400" dirty="0" err="1" smtClean="0"/>
              <a:t>play</a:t>
            </a:r>
            <a:r>
              <a:rPr lang="pl-PL" sz="2400" dirty="0" smtClean="0"/>
              <a:t> </a:t>
            </a:r>
            <a:r>
              <a:rPr lang="pl-PL" sz="2400" dirty="0" err="1" smtClean="0"/>
              <a:t>an</a:t>
            </a:r>
            <a:r>
              <a:rPr lang="pl-PL" sz="2400" dirty="0" smtClean="0"/>
              <a:t> </a:t>
            </a:r>
            <a:r>
              <a:rPr lang="pl-PL" sz="2400" dirty="0" err="1" smtClean="0"/>
              <a:t>important</a:t>
            </a:r>
            <a:r>
              <a:rPr lang="pl-PL" sz="2400" dirty="0" smtClean="0"/>
              <a:t> role.</a:t>
            </a:r>
          </a:p>
          <a:p>
            <a:r>
              <a:rPr lang="pl-PL" sz="2400" dirty="0" err="1" smtClean="0"/>
              <a:t>Integrate</a:t>
            </a:r>
            <a:r>
              <a:rPr lang="pl-PL" sz="2400" dirty="0" smtClean="0"/>
              <a:t> a </a:t>
            </a:r>
            <a:r>
              <a:rPr lang="pl-PL" sz="2400" dirty="0" err="1" smtClean="0"/>
              <a:t>focus</a:t>
            </a:r>
            <a:r>
              <a:rPr lang="pl-PL" sz="2400" dirty="0" smtClean="0"/>
              <a:t> on </a:t>
            </a:r>
            <a:r>
              <a:rPr lang="pl-PL" sz="2400" dirty="0" err="1" smtClean="0"/>
              <a:t>intonation</a:t>
            </a:r>
            <a:r>
              <a:rPr lang="pl-PL" sz="2400" dirty="0" smtClean="0"/>
              <a:t> in the </a:t>
            </a:r>
            <a:r>
              <a:rPr lang="pl-PL" sz="2400" dirty="0" err="1" smtClean="0"/>
              <a:t>classroom</a:t>
            </a:r>
            <a:r>
              <a:rPr lang="pl-PL" sz="2400" dirty="0" smtClean="0"/>
              <a:t>. </a:t>
            </a:r>
            <a:r>
              <a:rPr lang="pl-PL" sz="2400" dirty="0" err="1" smtClean="0"/>
              <a:t>Make</a:t>
            </a:r>
            <a:r>
              <a:rPr lang="pl-PL" sz="2400" dirty="0" smtClean="0"/>
              <a:t> </a:t>
            </a:r>
            <a:r>
              <a:rPr lang="pl-PL" sz="2400" dirty="0" err="1" smtClean="0"/>
              <a:t>it</a:t>
            </a:r>
            <a:r>
              <a:rPr lang="pl-PL" sz="2400" dirty="0" smtClean="0"/>
              <a:t> </a:t>
            </a:r>
            <a:r>
              <a:rPr lang="pl-PL" sz="2400" dirty="0" err="1" smtClean="0"/>
              <a:t>an</a:t>
            </a:r>
            <a:r>
              <a:rPr lang="pl-PL" sz="2400" dirty="0" smtClean="0"/>
              <a:t> </a:t>
            </a:r>
            <a:r>
              <a:rPr lang="pl-PL" sz="2400" dirty="0" err="1" smtClean="0"/>
              <a:t>integral</a:t>
            </a:r>
            <a:r>
              <a:rPr lang="pl-PL" sz="2400" dirty="0" smtClean="0"/>
              <a:t> part of </a:t>
            </a:r>
            <a:r>
              <a:rPr lang="pl-PL" sz="2400" dirty="0" err="1" smtClean="0"/>
              <a:t>listening</a:t>
            </a:r>
            <a:r>
              <a:rPr lang="pl-PL" sz="2400" dirty="0" smtClean="0"/>
              <a:t> and </a:t>
            </a:r>
            <a:r>
              <a:rPr lang="pl-PL" sz="2400" dirty="0" err="1" smtClean="0"/>
              <a:t>speaking</a:t>
            </a:r>
            <a:r>
              <a:rPr lang="pl-PL" sz="2400" dirty="0" smtClean="0"/>
              <a:t> </a:t>
            </a:r>
            <a:r>
              <a:rPr lang="pl-PL" sz="2400" dirty="0" err="1" smtClean="0"/>
              <a:t>skills</a:t>
            </a:r>
            <a:r>
              <a:rPr lang="pl-PL" sz="2400" dirty="0" smtClean="0"/>
              <a:t>’ </a:t>
            </a:r>
            <a:r>
              <a:rPr lang="pl-PL" sz="2400" dirty="0" err="1" smtClean="0"/>
              <a:t>classes</a:t>
            </a:r>
            <a:endParaRPr lang="pl-PL" sz="2400" dirty="0" smtClean="0"/>
          </a:p>
          <a:p>
            <a:r>
              <a:rPr lang="pl-PL" sz="2400" dirty="0" err="1" smtClean="0"/>
              <a:t>Encourage</a:t>
            </a:r>
            <a:r>
              <a:rPr lang="pl-PL" sz="2400" dirty="0" smtClean="0"/>
              <a:t> </a:t>
            </a:r>
            <a:r>
              <a:rPr lang="pl-PL" sz="2400" dirty="0" err="1" smtClean="0"/>
              <a:t>personalisation</a:t>
            </a:r>
            <a:r>
              <a:rPr lang="pl-PL" sz="2400" dirty="0" smtClean="0"/>
              <a:t> – the </a:t>
            </a:r>
            <a:r>
              <a:rPr lang="pl-PL" sz="2400" dirty="0" err="1" smtClean="0"/>
              <a:t>tone</a:t>
            </a:r>
            <a:r>
              <a:rPr lang="pl-PL" sz="2400" dirty="0" smtClean="0"/>
              <a:t> we </a:t>
            </a:r>
            <a:r>
              <a:rPr lang="pl-PL" sz="2400" dirty="0" err="1" smtClean="0"/>
              <a:t>use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often</a:t>
            </a:r>
            <a:r>
              <a:rPr lang="pl-PL" sz="2400" dirty="0" smtClean="0"/>
              <a:t> </a:t>
            </a:r>
            <a:r>
              <a:rPr lang="pl-PL" sz="2400" dirty="0" err="1" smtClean="0"/>
              <a:t>determined</a:t>
            </a:r>
            <a:r>
              <a:rPr lang="pl-PL" sz="2400" dirty="0" smtClean="0"/>
              <a:t> by </a:t>
            </a:r>
            <a:r>
              <a:rPr lang="pl-PL" sz="2400" dirty="0" err="1" smtClean="0"/>
              <a:t>our</a:t>
            </a:r>
            <a:r>
              <a:rPr lang="pl-PL" sz="2400" dirty="0" smtClean="0"/>
              <a:t> </a:t>
            </a:r>
            <a:r>
              <a:rPr lang="pl-PL" sz="2400" dirty="0" err="1" smtClean="0"/>
              <a:t>reaction</a:t>
            </a:r>
            <a:r>
              <a:rPr lang="pl-PL" sz="2400" dirty="0" smtClean="0"/>
              <a:t> to </a:t>
            </a:r>
            <a:r>
              <a:rPr lang="pl-PL" sz="2400" dirty="0" err="1" smtClean="0"/>
              <a:t>what</a:t>
            </a:r>
            <a:r>
              <a:rPr lang="pl-PL" sz="2400" dirty="0" smtClean="0"/>
              <a:t> we </a:t>
            </a:r>
            <a:r>
              <a:rPr lang="pl-PL" sz="2400" dirty="0" err="1" smtClean="0"/>
              <a:t>hear</a:t>
            </a:r>
            <a:r>
              <a:rPr lang="pl-PL" sz="2400" dirty="0" smtClean="0"/>
              <a:t> – </a:t>
            </a:r>
            <a:r>
              <a:rPr lang="pl-PL" sz="2400" dirty="0" err="1" smtClean="0"/>
              <a:t>avoid</a:t>
            </a:r>
            <a:r>
              <a:rPr lang="pl-PL" sz="2400" dirty="0" smtClean="0"/>
              <a:t> the </a:t>
            </a:r>
            <a:r>
              <a:rPr lang="pl-PL" sz="2400" dirty="0" err="1" smtClean="0"/>
              <a:t>regular</a:t>
            </a:r>
            <a:r>
              <a:rPr lang="pl-PL" sz="2400" dirty="0" smtClean="0"/>
              <a:t> </a:t>
            </a:r>
            <a:r>
              <a:rPr lang="pl-PL" sz="2400" dirty="0" err="1" smtClean="0"/>
              <a:t>course</a:t>
            </a:r>
            <a:r>
              <a:rPr lang="pl-PL" sz="2400" dirty="0" smtClean="0"/>
              <a:t> </a:t>
            </a:r>
            <a:r>
              <a:rPr lang="pl-PL" sz="2400" dirty="0" err="1" smtClean="0"/>
              <a:t>book</a:t>
            </a:r>
            <a:r>
              <a:rPr lang="pl-PL" sz="2400" dirty="0" smtClean="0"/>
              <a:t> </a:t>
            </a:r>
            <a:r>
              <a:rPr lang="pl-PL" sz="2400" dirty="0" err="1" smtClean="0"/>
              <a:t>straitjacket</a:t>
            </a:r>
            <a:r>
              <a:rPr lang="pl-PL" sz="2400" dirty="0" smtClean="0"/>
              <a:t>.</a:t>
            </a:r>
          </a:p>
          <a:p>
            <a:r>
              <a:rPr lang="pl-PL" sz="2400" dirty="0" err="1" smtClean="0"/>
              <a:t>Avoid</a:t>
            </a:r>
            <a:r>
              <a:rPr lang="pl-PL" sz="2400" dirty="0" smtClean="0"/>
              <a:t> </a:t>
            </a:r>
            <a:r>
              <a:rPr lang="pl-PL" sz="2400" dirty="0" err="1" smtClean="0"/>
              <a:t>technicalities</a:t>
            </a:r>
            <a:r>
              <a:rPr lang="pl-PL" sz="2400" dirty="0" smtClean="0"/>
              <a:t> as much as </a:t>
            </a:r>
            <a:r>
              <a:rPr lang="pl-PL" sz="2400" dirty="0" err="1" smtClean="0"/>
              <a:t>possible</a:t>
            </a:r>
            <a:r>
              <a:rPr lang="pl-PL" sz="2400" dirty="0" smtClean="0"/>
              <a:t> </a:t>
            </a:r>
            <a:r>
              <a:rPr lang="pl-PL" sz="2400" dirty="0" err="1" smtClean="0"/>
              <a:t>associated</a:t>
            </a:r>
            <a:r>
              <a:rPr lang="pl-PL" sz="2400" dirty="0" smtClean="0"/>
              <a:t> with DI.  </a:t>
            </a:r>
            <a:r>
              <a:rPr lang="pl-PL" sz="2400" dirty="0" err="1" smtClean="0"/>
              <a:t>Rather</a:t>
            </a:r>
            <a:r>
              <a:rPr lang="pl-PL" sz="2400" dirty="0" smtClean="0"/>
              <a:t>, </a:t>
            </a:r>
            <a:r>
              <a:rPr lang="pl-PL" sz="2400" dirty="0" err="1" smtClean="0"/>
              <a:t>focus</a:t>
            </a:r>
            <a:r>
              <a:rPr lang="pl-PL" sz="2400" dirty="0" smtClean="0"/>
              <a:t> on </a:t>
            </a:r>
            <a:r>
              <a:rPr lang="pl-PL" sz="2400" dirty="0" err="1" smtClean="0"/>
              <a:t>how</a:t>
            </a:r>
            <a:r>
              <a:rPr lang="pl-PL" sz="2400" dirty="0" smtClean="0"/>
              <a:t> </a:t>
            </a:r>
            <a:r>
              <a:rPr lang="pl-PL" sz="2400" dirty="0" err="1" smtClean="0"/>
              <a:t>you</a:t>
            </a:r>
            <a:r>
              <a:rPr lang="pl-PL" sz="2400" dirty="0" smtClean="0"/>
              <a:t> </a:t>
            </a:r>
            <a:r>
              <a:rPr lang="pl-PL" sz="2400" dirty="0" err="1" smtClean="0"/>
              <a:t>can</a:t>
            </a:r>
            <a:r>
              <a:rPr lang="pl-PL" sz="2400" dirty="0" smtClean="0"/>
              <a:t> </a:t>
            </a:r>
            <a:r>
              <a:rPr lang="pl-PL" sz="2400" dirty="0" err="1" smtClean="0"/>
              <a:t>directly</a:t>
            </a:r>
            <a:r>
              <a:rPr lang="pl-PL" sz="2400" dirty="0" smtClean="0"/>
              <a:t> </a:t>
            </a:r>
            <a:r>
              <a:rPr lang="pl-PL" sz="2400" dirty="0" err="1" smtClean="0"/>
              <a:t>help</a:t>
            </a:r>
            <a:r>
              <a:rPr lang="pl-PL" sz="2400" dirty="0" smtClean="0"/>
              <a:t> </a:t>
            </a:r>
            <a:r>
              <a:rPr lang="pl-PL" sz="2400" dirty="0" err="1" smtClean="0"/>
              <a:t>sts</a:t>
            </a:r>
            <a:r>
              <a:rPr lang="pl-PL" sz="2400" dirty="0" smtClean="0"/>
              <a:t> </a:t>
            </a:r>
            <a:r>
              <a:rPr lang="pl-PL" sz="2400" dirty="0" err="1" smtClean="0"/>
              <a:t>develop</a:t>
            </a:r>
            <a:r>
              <a:rPr lang="pl-PL" sz="2400" dirty="0" smtClean="0"/>
              <a:t> </a:t>
            </a:r>
            <a:r>
              <a:rPr lang="pl-PL" sz="2400" dirty="0" err="1" smtClean="0"/>
              <a:t>their</a:t>
            </a:r>
            <a:r>
              <a:rPr lang="pl-PL" sz="2400" dirty="0" smtClean="0"/>
              <a:t> </a:t>
            </a:r>
            <a:r>
              <a:rPr lang="pl-PL" sz="2400" dirty="0" err="1" smtClean="0"/>
              <a:t>listening</a:t>
            </a:r>
            <a:r>
              <a:rPr lang="pl-PL" sz="2400" dirty="0" smtClean="0"/>
              <a:t> </a:t>
            </a:r>
            <a:r>
              <a:rPr lang="pl-PL" sz="2400" dirty="0" err="1" smtClean="0"/>
              <a:t>skills</a:t>
            </a:r>
            <a:r>
              <a:rPr lang="pl-PL" sz="2400" dirty="0" smtClean="0"/>
              <a:t> </a:t>
            </a:r>
            <a:r>
              <a:rPr lang="pl-PL" sz="2400" dirty="0" err="1" smtClean="0"/>
              <a:t>through</a:t>
            </a:r>
            <a:r>
              <a:rPr lang="pl-PL" sz="2400" dirty="0" smtClean="0"/>
              <a:t> a </a:t>
            </a:r>
            <a:r>
              <a:rPr lang="pl-PL" sz="2400" dirty="0" err="1" smtClean="0"/>
              <a:t>practical</a:t>
            </a:r>
            <a:r>
              <a:rPr lang="pl-PL" sz="2400" dirty="0" smtClean="0"/>
              <a:t> </a:t>
            </a:r>
            <a:r>
              <a:rPr lang="pl-PL" sz="2400" dirty="0" err="1" smtClean="0"/>
              <a:t>application</a:t>
            </a:r>
            <a:r>
              <a:rPr lang="pl-PL" sz="2400" dirty="0" smtClean="0"/>
              <a:t> of DI, </a:t>
            </a:r>
            <a:r>
              <a:rPr lang="pl-PL" sz="2400" dirty="0" err="1" smtClean="0"/>
              <a:t>possibly</a:t>
            </a:r>
            <a:r>
              <a:rPr lang="pl-PL" sz="2400" dirty="0" smtClean="0"/>
              <a:t> by </a:t>
            </a:r>
            <a:r>
              <a:rPr lang="pl-PL" sz="2400" dirty="0" err="1" smtClean="0"/>
              <a:t>exploiting</a:t>
            </a:r>
            <a:r>
              <a:rPr lang="pl-PL" sz="2400" dirty="0" smtClean="0"/>
              <a:t>  </a:t>
            </a:r>
            <a:r>
              <a:rPr lang="pl-PL" sz="2400" dirty="0" err="1" smtClean="0"/>
              <a:t>transcripts</a:t>
            </a:r>
            <a:r>
              <a:rPr lang="pl-PL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54654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u="sng" dirty="0" err="1"/>
              <a:t>References</a:t>
            </a:r>
            <a:r>
              <a:rPr lang="pl-PL" b="1" u="sng" dirty="0"/>
              <a:t>:</a:t>
            </a:r>
          </a:p>
          <a:p>
            <a:pPr marL="0" indent="0">
              <a:buNone/>
            </a:pPr>
            <a:r>
              <a:rPr lang="pl-PL" dirty="0" err="1"/>
              <a:t>Brazil</a:t>
            </a:r>
            <a:r>
              <a:rPr lang="pl-PL" dirty="0"/>
              <a:t>, D: </a:t>
            </a:r>
            <a:r>
              <a:rPr lang="pl-PL" i="1" dirty="0" err="1"/>
              <a:t>Pronunciation</a:t>
            </a:r>
            <a:r>
              <a:rPr lang="pl-PL" i="1" dirty="0"/>
              <a:t> for Advanced </a:t>
            </a:r>
            <a:r>
              <a:rPr lang="pl-PL" i="1" dirty="0" err="1"/>
              <a:t>Learners</a:t>
            </a:r>
            <a:r>
              <a:rPr lang="pl-PL" i="1" dirty="0"/>
              <a:t> of English  </a:t>
            </a:r>
            <a:r>
              <a:rPr lang="pl-PL" dirty="0"/>
              <a:t>1994   CUP</a:t>
            </a:r>
          </a:p>
          <a:p>
            <a:pPr marL="0" indent="0">
              <a:buNone/>
            </a:pPr>
            <a:r>
              <a:rPr lang="pl-PL" dirty="0" err="1"/>
              <a:t>Underhill</a:t>
            </a:r>
            <a:r>
              <a:rPr lang="pl-PL" dirty="0"/>
              <a:t>, A:  </a:t>
            </a:r>
            <a:r>
              <a:rPr lang="pl-PL" i="1" dirty="0"/>
              <a:t>Sound </a:t>
            </a:r>
            <a:r>
              <a:rPr lang="pl-PL" i="1" dirty="0" err="1"/>
              <a:t>Foundations</a:t>
            </a:r>
            <a:r>
              <a:rPr lang="pl-PL" i="1" dirty="0"/>
              <a:t> </a:t>
            </a:r>
            <a:r>
              <a:rPr lang="pl-PL" dirty="0"/>
              <a:t>2000  Macmillan Heinemann</a:t>
            </a:r>
            <a:endParaRPr lang="en-GB" i="1" dirty="0"/>
          </a:p>
          <a:p>
            <a:pPr marL="0" indent="0">
              <a:buNone/>
            </a:pPr>
            <a:r>
              <a:rPr lang="pl-PL" dirty="0" err="1" smtClean="0"/>
              <a:t>Hadley</a:t>
            </a:r>
            <a:r>
              <a:rPr lang="pl-PL" dirty="0" smtClean="0"/>
              <a:t>, G.S.  </a:t>
            </a:r>
            <a:r>
              <a:rPr lang="pl-PL" i="1" dirty="0" smtClean="0"/>
              <a:t>A </a:t>
            </a:r>
            <a:r>
              <a:rPr lang="pl-PL" i="1" dirty="0" err="1"/>
              <a:t>D</a:t>
            </a:r>
            <a:r>
              <a:rPr lang="pl-PL" i="1" dirty="0" err="1" smtClean="0"/>
              <a:t>iscourse</a:t>
            </a:r>
            <a:r>
              <a:rPr lang="pl-PL" i="1" dirty="0" smtClean="0"/>
              <a:t> </a:t>
            </a:r>
            <a:r>
              <a:rPr lang="pl-PL" i="1" dirty="0" err="1" smtClean="0"/>
              <a:t>approach</a:t>
            </a:r>
            <a:r>
              <a:rPr lang="pl-PL" i="1" dirty="0" smtClean="0"/>
              <a:t> to </a:t>
            </a:r>
            <a:r>
              <a:rPr lang="pl-PL" i="1" dirty="0" err="1" smtClean="0"/>
              <a:t>Intonation</a:t>
            </a:r>
            <a:r>
              <a:rPr lang="pl-PL" i="1" dirty="0" smtClean="0"/>
              <a:t> </a:t>
            </a:r>
            <a:r>
              <a:rPr lang="pl-PL" i="1" dirty="0" smtClean="0">
                <a:hlinkClick r:id="rId2"/>
              </a:rPr>
              <a:t>http://nuis.ac.jp</a:t>
            </a:r>
            <a:endParaRPr lang="pl-PL" i="1" dirty="0" smtClean="0"/>
          </a:p>
          <a:p>
            <a:pPr marL="0" indent="0">
              <a:buNone/>
            </a:pPr>
            <a:r>
              <a:rPr lang="pl-PL" i="1" dirty="0" smtClean="0"/>
              <a:t>Speech in Action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4591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What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Discourse</a:t>
            </a:r>
            <a:r>
              <a:rPr lang="pl-PL" dirty="0" smtClean="0"/>
              <a:t> </a:t>
            </a:r>
            <a:r>
              <a:rPr lang="pl-PL" dirty="0" err="1" smtClean="0"/>
              <a:t>Intonation</a:t>
            </a:r>
            <a:r>
              <a:rPr lang="pl-PL" dirty="0" smtClean="0"/>
              <a:t>? (DI)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i="1" dirty="0" smtClean="0"/>
              <a:t>‚</a:t>
            </a:r>
            <a:r>
              <a:rPr lang="en-GB" i="1" dirty="0" smtClean="0"/>
              <a:t>The </a:t>
            </a:r>
            <a:r>
              <a:rPr lang="en-GB" i="1" dirty="0"/>
              <a:t>significance of intonation is related to the function of the utterance as an existentially appropriate contribution to an interactive discourse’ (</a:t>
            </a:r>
            <a:r>
              <a:rPr lang="en-GB" dirty="0"/>
              <a:t>Brazil 1984:46</a:t>
            </a:r>
            <a:r>
              <a:rPr lang="en-GB" i="1" dirty="0"/>
              <a:t>). ‘By making a choice in any of the intonation systems … a speaker makes some kind of assumption about what he/she takes, for present purposes, to be the state of understanding between him/her and a hearer’</a:t>
            </a:r>
            <a:r>
              <a:rPr lang="en-GB" dirty="0"/>
              <a:t> (Brazil 1997:132</a:t>
            </a:r>
            <a:r>
              <a:rPr lang="en-GB" dirty="0" smtClean="0"/>
              <a:t>).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b="1" u="sng" dirty="0" err="1" smtClean="0"/>
              <a:t>References</a:t>
            </a:r>
            <a:r>
              <a:rPr lang="pl-PL" b="1" u="sng" dirty="0" smtClean="0"/>
              <a:t>:</a:t>
            </a:r>
          </a:p>
          <a:p>
            <a:pPr marL="0" indent="0">
              <a:buNone/>
            </a:pPr>
            <a:r>
              <a:rPr lang="pl-PL" dirty="0" err="1" smtClean="0"/>
              <a:t>Brazil</a:t>
            </a:r>
            <a:r>
              <a:rPr lang="pl-PL" dirty="0" smtClean="0"/>
              <a:t>, D: </a:t>
            </a:r>
            <a:r>
              <a:rPr lang="pl-PL" i="1" dirty="0" err="1" smtClean="0"/>
              <a:t>Pronunciation</a:t>
            </a:r>
            <a:r>
              <a:rPr lang="pl-PL" i="1" dirty="0" smtClean="0"/>
              <a:t> for Advanced </a:t>
            </a:r>
            <a:r>
              <a:rPr lang="pl-PL" i="1" dirty="0" err="1" smtClean="0"/>
              <a:t>Learners</a:t>
            </a:r>
            <a:r>
              <a:rPr lang="pl-PL" i="1" dirty="0" smtClean="0"/>
              <a:t> of English  </a:t>
            </a:r>
            <a:r>
              <a:rPr lang="pl-PL" dirty="0" smtClean="0"/>
              <a:t>1994   </a:t>
            </a:r>
            <a:r>
              <a:rPr lang="pl-PL" dirty="0" smtClean="0"/>
              <a:t>CUP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1019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The </a:t>
            </a:r>
            <a:r>
              <a:rPr lang="pl-PL" dirty="0" err="1" smtClean="0"/>
              <a:t>key</a:t>
            </a:r>
            <a:r>
              <a:rPr lang="pl-PL" dirty="0" smtClean="0"/>
              <a:t> </a:t>
            </a:r>
            <a:r>
              <a:rPr lang="pl-PL" dirty="0" err="1" smtClean="0"/>
              <a:t>components</a:t>
            </a:r>
            <a:r>
              <a:rPr lang="pl-PL" dirty="0" smtClean="0"/>
              <a:t> of 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u="sng" dirty="0" smtClean="0"/>
              <a:t>PROMINENCE</a:t>
            </a:r>
            <a:r>
              <a:rPr lang="pl-PL" dirty="0" smtClean="0"/>
              <a:t>: </a:t>
            </a:r>
            <a:r>
              <a:rPr lang="pl-PL" dirty="0" err="1" smtClean="0"/>
              <a:t>changes</a:t>
            </a:r>
            <a:r>
              <a:rPr lang="pl-PL" dirty="0" smtClean="0"/>
              <a:t> in </a:t>
            </a:r>
            <a:r>
              <a:rPr lang="pl-PL" dirty="0" err="1" smtClean="0"/>
              <a:t>stress</a:t>
            </a:r>
            <a:r>
              <a:rPr lang="pl-PL" dirty="0" smtClean="0"/>
              <a:t>, </a:t>
            </a:r>
            <a:r>
              <a:rPr lang="pl-PL" dirty="0" err="1" smtClean="0"/>
              <a:t>pitch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emphasis</a:t>
            </a:r>
            <a:r>
              <a:rPr lang="pl-PL" dirty="0" smtClean="0"/>
              <a:t> for </a:t>
            </a:r>
            <a:r>
              <a:rPr lang="pl-PL" dirty="0" err="1" smtClean="0"/>
              <a:t>added</a:t>
            </a:r>
            <a:r>
              <a:rPr lang="pl-PL" dirty="0" smtClean="0"/>
              <a:t> </a:t>
            </a:r>
            <a:r>
              <a:rPr lang="pl-PL" dirty="0" err="1" smtClean="0"/>
              <a:t>meaning</a:t>
            </a:r>
            <a:r>
              <a:rPr lang="pl-PL" dirty="0" smtClean="0"/>
              <a:t> to be </a:t>
            </a:r>
            <a:r>
              <a:rPr lang="pl-PL" dirty="0" err="1" smtClean="0"/>
              <a:t>inferred</a:t>
            </a:r>
            <a:r>
              <a:rPr lang="pl-PL" dirty="0" smtClean="0"/>
              <a:t> in </a:t>
            </a:r>
            <a:r>
              <a:rPr lang="pl-PL" dirty="0" err="1" smtClean="0"/>
              <a:t>spoken</a:t>
            </a:r>
            <a:r>
              <a:rPr lang="pl-PL" dirty="0" smtClean="0"/>
              <a:t> </a:t>
            </a:r>
            <a:r>
              <a:rPr lang="pl-PL" dirty="0" err="1" smtClean="0"/>
              <a:t>language</a:t>
            </a:r>
            <a:r>
              <a:rPr lang="pl-PL" dirty="0" smtClean="0"/>
              <a:t>. The tonic </a:t>
            </a:r>
            <a:r>
              <a:rPr lang="pl-PL" dirty="0" err="1" smtClean="0"/>
              <a:t>syllable</a:t>
            </a:r>
            <a:r>
              <a:rPr lang="pl-PL" dirty="0" smtClean="0"/>
              <a:t>: prominent </a:t>
            </a:r>
            <a:r>
              <a:rPr lang="pl-PL" dirty="0" err="1" smtClean="0"/>
              <a:t>syllable</a:t>
            </a:r>
            <a:r>
              <a:rPr lang="pl-PL" dirty="0" smtClean="0"/>
              <a:t> in the </a:t>
            </a:r>
            <a:r>
              <a:rPr lang="pl-PL" dirty="0" err="1" smtClean="0"/>
              <a:t>tone</a:t>
            </a:r>
            <a:r>
              <a:rPr lang="pl-PL" dirty="0" smtClean="0"/>
              <a:t> unit</a:t>
            </a:r>
          </a:p>
          <a:p>
            <a:r>
              <a:rPr lang="pl-PL" b="1" u="sng" dirty="0" smtClean="0"/>
              <a:t>TONE</a:t>
            </a:r>
            <a:r>
              <a:rPr lang="pl-PL" dirty="0" smtClean="0"/>
              <a:t>:  </a:t>
            </a:r>
            <a:r>
              <a:rPr lang="pl-PL" dirty="0" err="1" smtClean="0"/>
              <a:t>falling</a:t>
            </a:r>
            <a:r>
              <a:rPr lang="pl-PL" dirty="0" smtClean="0"/>
              <a:t>, </a:t>
            </a:r>
            <a:r>
              <a:rPr lang="pl-PL" dirty="0" err="1" smtClean="0"/>
              <a:t>rising</a:t>
            </a:r>
            <a:r>
              <a:rPr lang="pl-PL" dirty="0" smtClean="0"/>
              <a:t>, </a:t>
            </a:r>
            <a:r>
              <a:rPr lang="pl-PL" dirty="0" err="1" smtClean="0"/>
              <a:t>rise-fall</a:t>
            </a:r>
            <a:r>
              <a:rPr lang="pl-PL" dirty="0" smtClean="0"/>
              <a:t>, Fall-</a:t>
            </a:r>
            <a:r>
              <a:rPr lang="pl-PL" dirty="0" err="1" smtClean="0"/>
              <a:t>rise</a:t>
            </a:r>
            <a:r>
              <a:rPr lang="pl-PL" dirty="0" smtClean="0"/>
              <a:t>, Level&gt; </a:t>
            </a:r>
            <a:r>
              <a:rPr lang="pl-PL" dirty="0" smtClean="0"/>
              <a:t>dependent on </a:t>
            </a:r>
            <a:r>
              <a:rPr lang="pl-PL" dirty="0" err="1" smtClean="0"/>
              <a:t>proclaiming</a:t>
            </a:r>
            <a:r>
              <a:rPr lang="pl-PL" dirty="0" smtClean="0"/>
              <a:t> </a:t>
            </a:r>
            <a:r>
              <a:rPr lang="pl-PL" dirty="0" smtClean="0"/>
              <a:t>and </a:t>
            </a:r>
            <a:r>
              <a:rPr lang="pl-PL" dirty="0" err="1" smtClean="0"/>
              <a:t>referring</a:t>
            </a:r>
            <a:r>
              <a:rPr lang="pl-PL" dirty="0" smtClean="0"/>
              <a:t> </a:t>
            </a:r>
            <a:r>
              <a:rPr lang="pl-PL" dirty="0" err="1" smtClean="0"/>
              <a:t>function</a:t>
            </a:r>
            <a:r>
              <a:rPr lang="pl-PL" dirty="0" smtClean="0"/>
              <a:t> of </a:t>
            </a:r>
            <a:r>
              <a:rPr lang="pl-PL" dirty="0" err="1" smtClean="0"/>
              <a:t>utterance</a:t>
            </a:r>
            <a:r>
              <a:rPr lang="pl-PL" dirty="0" smtClean="0"/>
              <a:t>.</a:t>
            </a:r>
            <a:endParaRPr lang="pl-PL" dirty="0" smtClean="0"/>
          </a:p>
          <a:p>
            <a:r>
              <a:rPr lang="pl-PL" b="1" u="sng" dirty="0" smtClean="0"/>
              <a:t>KEY: </a:t>
            </a:r>
            <a:r>
              <a:rPr lang="pl-PL" dirty="0" smtClean="0"/>
              <a:t>High </a:t>
            </a:r>
            <a:r>
              <a:rPr lang="pl-PL" dirty="0" err="1" smtClean="0"/>
              <a:t>key</a:t>
            </a:r>
            <a:r>
              <a:rPr lang="pl-PL" dirty="0" smtClean="0"/>
              <a:t> (</a:t>
            </a:r>
            <a:r>
              <a:rPr lang="pl-PL" dirty="0" err="1" smtClean="0"/>
              <a:t>contrary</a:t>
            </a:r>
            <a:r>
              <a:rPr lang="pl-PL" dirty="0" smtClean="0"/>
              <a:t> to </a:t>
            </a:r>
            <a:r>
              <a:rPr lang="pl-PL" dirty="0" err="1" smtClean="0"/>
              <a:t>expectations</a:t>
            </a:r>
            <a:r>
              <a:rPr lang="pl-PL" dirty="0" smtClean="0"/>
              <a:t>), </a:t>
            </a:r>
            <a:r>
              <a:rPr lang="pl-PL" dirty="0" err="1" smtClean="0"/>
              <a:t>Mid</a:t>
            </a:r>
            <a:r>
              <a:rPr lang="pl-PL" dirty="0" smtClean="0"/>
              <a:t> </a:t>
            </a:r>
            <a:r>
              <a:rPr lang="pl-PL" dirty="0" err="1" smtClean="0"/>
              <a:t>Key</a:t>
            </a:r>
            <a:r>
              <a:rPr lang="pl-PL" dirty="0" smtClean="0"/>
              <a:t> (</a:t>
            </a:r>
            <a:r>
              <a:rPr lang="pl-PL" dirty="0" err="1" smtClean="0"/>
              <a:t>additive</a:t>
            </a:r>
            <a:r>
              <a:rPr lang="pl-PL" dirty="0" smtClean="0"/>
              <a:t>) , </a:t>
            </a:r>
            <a:r>
              <a:rPr lang="pl-PL" dirty="0" err="1" smtClean="0"/>
              <a:t>Low</a:t>
            </a:r>
            <a:r>
              <a:rPr lang="pl-PL" dirty="0" smtClean="0"/>
              <a:t> </a:t>
            </a:r>
            <a:r>
              <a:rPr lang="pl-PL" dirty="0" err="1" smtClean="0"/>
              <a:t>Key</a:t>
            </a:r>
            <a:r>
              <a:rPr lang="pl-PL" dirty="0" smtClean="0"/>
              <a:t> (as </a:t>
            </a:r>
            <a:r>
              <a:rPr lang="pl-PL" dirty="0" err="1" smtClean="0"/>
              <a:t>expected</a:t>
            </a:r>
            <a:r>
              <a:rPr lang="pl-PL" dirty="0" smtClean="0"/>
              <a:t>)</a:t>
            </a:r>
          </a:p>
          <a:p>
            <a:r>
              <a:rPr lang="pl-PL" b="1" u="sng" dirty="0" smtClean="0"/>
              <a:t>TERMINATION</a:t>
            </a:r>
            <a:r>
              <a:rPr lang="pl-PL" dirty="0" smtClean="0"/>
              <a:t>: The </a:t>
            </a:r>
            <a:r>
              <a:rPr lang="pl-PL" dirty="0" err="1" smtClean="0"/>
              <a:t>choices</a:t>
            </a:r>
            <a:r>
              <a:rPr lang="pl-PL" dirty="0" smtClean="0"/>
              <a:t> </a:t>
            </a:r>
            <a:r>
              <a:rPr lang="pl-PL" dirty="0" err="1" smtClean="0"/>
              <a:t>speakers</a:t>
            </a:r>
            <a:r>
              <a:rPr lang="pl-PL" dirty="0" smtClean="0"/>
              <a:t> </a:t>
            </a:r>
            <a:r>
              <a:rPr lang="pl-PL" dirty="0" err="1" smtClean="0"/>
              <a:t>make</a:t>
            </a:r>
            <a:r>
              <a:rPr lang="pl-PL" dirty="0" smtClean="0"/>
              <a:t> </a:t>
            </a:r>
            <a:r>
              <a:rPr lang="pl-PL" dirty="0" err="1" smtClean="0"/>
              <a:t>beforehand</a:t>
            </a:r>
            <a:r>
              <a:rPr lang="pl-PL" dirty="0" smtClean="0"/>
              <a:t> </a:t>
            </a:r>
            <a:r>
              <a:rPr lang="pl-PL" dirty="0" err="1" smtClean="0"/>
              <a:t>considering</a:t>
            </a:r>
            <a:r>
              <a:rPr lang="pl-PL" dirty="0" smtClean="0"/>
              <a:t> the </a:t>
            </a:r>
            <a:r>
              <a:rPr lang="pl-PL" dirty="0" err="1" smtClean="0"/>
              <a:t>above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472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How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help</a:t>
            </a:r>
            <a:r>
              <a:rPr lang="pl-PL" dirty="0" smtClean="0"/>
              <a:t> </a:t>
            </a:r>
            <a:r>
              <a:rPr lang="pl-PL" dirty="0" err="1" smtClean="0"/>
              <a:t>students</a:t>
            </a:r>
            <a:r>
              <a:rPr lang="pl-PL" dirty="0" smtClean="0"/>
              <a:t> and </a:t>
            </a:r>
            <a:r>
              <a:rPr lang="pl-PL" dirty="0" err="1" smtClean="0"/>
              <a:t>teachers</a:t>
            </a:r>
            <a:r>
              <a:rPr lang="pl-PL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err="1" smtClean="0"/>
              <a:t>Provides</a:t>
            </a:r>
            <a:r>
              <a:rPr lang="pl-PL" dirty="0" smtClean="0"/>
              <a:t> a </a:t>
            </a:r>
            <a:r>
              <a:rPr lang="pl-PL" dirty="0" err="1" smtClean="0"/>
              <a:t>consistent</a:t>
            </a:r>
            <a:r>
              <a:rPr lang="pl-PL" dirty="0" smtClean="0"/>
              <a:t> </a:t>
            </a:r>
            <a:r>
              <a:rPr lang="pl-PL" dirty="0" err="1" smtClean="0"/>
              <a:t>framework</a:t>
            </a:r>
            <a:r>
              <a:rPr lang="pl-PL" dirty="0" smtClean="0"/>
              <a:t> for </a:t>
            </a:r>
            <a:r>
              <a:rPr lang="pl-PL" dirty="0" err="1" smtClean="0"/>
              <a:t>analysing</a:t>
            </a:r>
            <a:r>
              <a:rPr lang="pl-PL" dirty="0" smtClean="0"/>
              <a:t> </a:t>
            </a:r>
            <a:r>
              <a:rPr lang="pl-PL" dirty="0" err="1" smtClean="0"/>
              <a:t>intonation</a:t>
            </a:r>
            <a:r>
              <a:rPr lang="pl-PL" dirty="0" smtClean="0"/>
              <a:t>.</a:t>
            </a:r>
          </a:p>
          <a:p>
            <a:r>
              <a:rPr lang="pl-PL" dirty="0" smtClean="0"/>
              <a:t>By </a:t>
            </a:r>
            <a:r>
              <a:rPr lang="pl-PL" dirty="0" err="1" smtClean="0"/>
              <a:t>raising</a:t>
            </a:r>
            <a:r>
              <a:rPr lang="pl-PL" dirty="0" smtClean="0"/>
              <a:t> </a:t>
            </a:r>
            <a:r>
              <a:rPr lang="pl-PL" dirty="0" err="1" smtClean="0"/>
              <a:t>awareness</a:t>
            </a:r>
            <a:r>
              <a:rPr lang="pl-PL" dirty="0" smtClean="0"/>
              <a:t> of the </a:t>
            </a:r>
            <a:r>
              <a:rPr lang="pl-PL" dirty="0" err="1" smtClean="0"/>
              <a:t>importance</a:t>
            </a:r>
            <a:r>
              <a:rPr lang="pl-PL" dirty="0" smtClean="0"/>
              <a:t> of </a:t>
            </a:r>
            <a:r>
              <a:rPr lang="pl-PL" dirty="0" err="1" smtClean="0"/>
              <a:t>intonation</a:t>
            </a:r>
            <a:r>
              <a:rPr lang="pl-PL" dirty="0" smtClean="0"/>
              <a:t> – </a:t>
            </a:r>
            <a:r>
              <a:rPr lang="pl-PL" dirty="0" err="1" smtClean="0"/>
              <a:t>it’s</a:t>
            </a:r>
            <a:r>
              <a:rPr lang="pl-PL" dirty="0" smtClean="0"/>
              <a:t> not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WHAT we </a:t>
            </a:r>
            <a:r>
              <a:rPr lang="pl-PL" dirty="0" err="1" smtClean="0"/>
              <a:t>say</a:t>
            </a:r>
            <a:r>
              <a:rPr lang="pl-PL" dirty="0" smtClean="0"/>
              <a:t>, but HOW!</a:t>
            </a:r>
          </a:p>
          <a:p>
            <a:r>
              <a:rPr lang="pl-PL" dirty="0" err="1" smtClean="0"/>
              <a:t>Facilitates</a:t>
            </a:r>
            <a:r>
              <a:rPr lang="pl-PL" dirty="0" smtClean="0"/>
              <a:t> </a:t>
            </a:r>
            <a:r>
              <a:rPr lang="pl-PL" dirty="0" err="1" smtClean="0"/>
              <a:t>understanding</a:t>
            </a:r>
            <a:r>
              <a:rPr lang="pl-PL" dirty="0" smtClean="0"/>
              <a:t> &gt; </a:t>
            </a:r>
            <a:r>
              <a:rPr lang="pl-PL" dirty="0" err="1" smtClean="0"/>
              <a:t>receptive</a:t>
            </a:r>
            <a:r>
              <a:rPr lang="pl-PL" dirty="0" smtClean="0"/>
              <a:t>. A </a:t>
            </a:r>
            <a:r>
              <a:rPr lang="pl-PL" dirty="0" err="1" smtClean="0"/>
              <a:t>more</a:t>
            </a:r>
            <a:r>
              <a:rPr lang="pl-PL" dirty="0" smtClean="0"/>
              <a:t> </a:t>
            </a:r>
            <a:r>
              <a:rPr lang="pl-PL" dirty="0" err="1" smtClean="0"/>
              <a:t>holistic</a:t>
            </a:r>
            <a:r>
              <a:rPr lang="pl-PL" dirty="0" smtClean="0"/>
              <a:t> and top-down </a:t>
            </a:r>
            <a:r>
              <a:rPr lang="pl-PL" dirty="0" err="1" smtClean="0"/>
              <a:t>approach</a:t>
            </a:r>
            <a:r>
              <a:rPr lang="pl-PL" dirty="0" smtClean="0"/>
              <a:t> to </a:t>
            </a:r>
            <a:r>
              <a:rPr lang="pl-PL" dirty="0" err="1" smtClean="0"/>
              <a:t>improving</a:t>
            </a:r>
            <a:r>
              <a:rPr lang="pl-PL" dirty="0" smtClean="0"/>
              <a:t> </a:t>
            </a:r>
            <a:r>
              <a:rPr lang="pl-PL" dirty="0" err="1" smtClean="0"/>
              <a:t>listening</a:t>
            </a:r>
            <a:r>
              <a:rPr lang="pl-PL" dirty="0" smtClean="0"/>
              <a:t> </a:t>
            </a:r>
            <a:r>
              <a:rPr lang="pl-PL" dirty="0" err="1" smtClean="0"/>
              <a:t>skills</a:t>
            </a:r>
            <a:r>
              <a:rPr lang="pl-PL" dirty="0" smtClean="0"/>
              <a:t>. </a:t>
            </a:r>
          </a:p>
          <a:p>
            <a:r>
              <a:rPr lang="pl-PL" dirty="0" smtClean="0"/>
              <a:t> </a:t>
            </a:r>
            <a:r>
              <a:rPr lang="pl-PL" dirty="0" err="1"/>
              <a:t>A</a:t>
            </a:r>
            <a:r>
              <a:rPr lang="pl-PL" dirty="0" err="1" smtClean="0"/>
              <a:t>ccentuates</a:t>
            </a:r>
            <a:r>
              <a:rPr lang="pl-PL" dirty="0" smtClean="0"/>
              <a:t> the </a:t>
            </a:r>
            <a:r>
              <a:rPr lang="pl-PL" dirty="0" err="1" smtClean="0"/>
              <a:t>need</a:t>
            </a:r>
            <a:r>
              <a:rPr lang="pl-PL" dirty="0" smtClean="0"/>
              <a:t> for </a:t>
            </a:r>
            <a:r>
              <a:rPr lang="pl-PL" dirty="0" err="1" smtClean="0"/>
              <a:t>modulation</a:t>
            </a:r>
            <a:r>
              <a:rPr lang="pl-PL" dirty="0" smtClean="0"/>
              <a:t> in speech &gt; </a:t>
            </a:r>
            <a:r>
              <a:rPr lang="pl-PL" dirty="0" err="1" smtClean="0"/>
              <a:t>improved</a:t>
            </a:r>
            <a:r>
              <a:rPr lang="pl-PL" dirty="0" smtClean="0"/>
              <a:t> </a:t>
            </a:r>
            <a:r>
              <a:rPr lang="pl-PL" dirty="0" err="1" smtClean="0"/>
              <a:t>oral</a:t>
            </a:r>
            <a:r>
              <a:rPr lang="pl-PL" dirty="0" smtClean="0"/>
              <a:t> performance.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763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Problems</a:t>
            </a:r>
            <a:r>
              <a:rPr lang="pl-PL" dirty="0" smtClean="0"/>
              <a:t> and </a:t>
            </a:r>
            <a:r>
              <a:rPr lang="pl-PL" dirty="0" err="1" smtClean="0"/>
              <a:t>Difficulties</a:t>
            </a:r>
            <a:r>
              <a:rPr lang="pl-PL" dirty="0" smtClean="0"/>
              <a:t> with 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It’s</a:t>
            </a:r>
            <a:r>
              <a:rPr lang="pl-PL" dirty="0" smtClean="0"/>
              <a:t> </a:t>
            </a:r>
            <a:r>
              <a:rPr lang="pl-PL" dirty="0" err="1" smtClean="0"/>
              <a:t>complicated</a:t>
            </a:r>
            <a:r>
              <a:rPr lang="pl-PL" dirty="0" smtClean="0"/>
              <a:t>! </a:t>
            </a:r>
            <a:r>
              <a:rPr lang="pl-PL" dirty="0" err="1" smtClean="0"/>
              <a:t>Eg</a:t>
            </a:r>
            <a:r>
              <a:rPr lang="pl-PL" dirty="0" smtClean="0"/>
              <a:t>: </a:t>
            </a:r>
            <a:r>
              <a:rPr lang="pl-PL" dirty="0" err="1" smtClean="0"/>
              <a:t>use</a:t>
            </a:r>
            <a:r>
              <a:rPr lang="pl-PL" dirty="0" smtClean="0"/>
              <a:t> of </a:t>
            </a:r>
            <a:r>
              <a:rPr lang="pl-PL" dirty="0" err="1" smtClean="0"/>
              <a:t>transcription</a:t>
            </a:r>
            <a:r>
              <a:rPr lang="pl-PL" dirty="0" smtClean="0"/>
              <a:t> </a:t>
            </a:r>
            <a:r>
              <a:rPr lang="pl-PL" dirty="0" err="1" smtClean="0"/>
              <a:t>notation</a:t>
            </a:r>
            <a:r>
              <a:rPr lang="pl-PL" dirty="0"/>
              <a:t> </a:t>
            </a:r>
            <a:r>
              <a:rPr lang="pl-PL" dirty="0" smtClean="0"/>
              <a:t>– </a:t>
            </a:r>
            <a:r>
              <a:rPr lang="pl-PL" i="1" dirty="0" err="1" smtClean="0"/>
              <a:t>rise</a:t>
            </a:r>
            <a:r>
              <a:rPr lang="pl-PL" i="1" dirty="0" smtClean="0"/>
              <a:t>, </a:t>
            </a:r>
            <a:r>
              <a:rPr lang="pl-PL" i="1" dirty="0" err="1" smtClean="0"/>
              <a:t>fall</a:t>
            </a:r>
            <a:r>
              <a:rPr lang="pl-PL" i="1" dirty="0" smtClean="0"/>
              <a:t>, </a:t>
            </a:r>
            <a:r>
              <a:rPr lang="pl-PL" i="1" dirty="0" err="1" smtClean="0"/>
              <a:t>rise-fall</a:t>
            </a:r>
            <a:r>
              <a:rPr lang="pl-PL" i="1" dirty="0" smtClean="0"/>
              <a:t>, </a:t>
            </a:r>
            <a:r>
              <a:rPr lang="pl-PL" i="1" dirty="0" err="1" smtClean="0"/>
              <a:t>fall-rise</a:t>
            </a:r>
            <a:r>
              <a:rPr lang="pl-PL" i="1" dirty="0" smtClean="0"/>
              <a:t>, </a:t>
            </a:r>
            <a:r>
              <a:rPr lang="pl-PL" i="1" dirty="0" err="1" smtClean="0"/>
              <a:t>level</a:t>
            </a:r>
            <a:endParaRPr lang="pl-PL" dirty="0" smtClean="0"/>
          </a:p>
          <a:p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</a:t>
            </a:r>
            <a:r>
              <a:rPr lang="pl-PL" dirty="0" err="1" smtClean="0"/>
              <a:t>teachable</a:t>
            </a:r>
            <a:r>
              <a:rPr lang="pl-PL" dirty="0" smtClean="0"/>
              <a:t>?</a:t>
            </a:r>
          </a:p>
          <a:p>
            <a:r>
              <a:rPr lang="pl-PL" dirty="0" smtClean="0"/>
              <a:t>How </a:t>
            </a:r>
            <a:r>
              <a:rPr lang="pl-PL" dirty="0" err="1" smtClean="0"/>
              <a:t>useful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for </a:t>
            </a:r>
            <a:r>
              <a:rPr lang="pl-PL" dirty="0" err="1" smtClean="0"/>
              <a:t>students</a:t>
            </a:r>
            <a:r>
              <a:rPr lang="pl-PL" dirty="0" smtClean="0"/>
              <a:t>?</a:t>
            </a:r>
          </a:p>
          <a:p>
            <a:r>
              <a:rPr lang="pl-PL" dirty="0" smtClean="0"/>
              <a:t>Time </a:t>
            </a:r>
            <a:r>
              <a:rPr lang="pl-PL" dirty="0" err="1" smtClean="0"/>
              <a:t>constraints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7194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Complications</a:t>
            </a:r>
            <a:r>
              <a:rPr lang="pl-PL" dirty="0" smtClean="0"/>
              <a:t>?: </a:t>
            </a:r>
            <a:r>
              <a:rPr lang="pl-PL" dirty="0" err="1" smtClean="0"/>
              <a:t>spend</a:t>
            </a:r>
            <a:r>
              <a:rPr lang="pl-PL" dirty="0" smtClean="0"/>
              <a:t> </a:t>
            </a:r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time</a:t>
            </a:r>
            <a:r>
              <a:rPr lang="pl-PL" dirty="0" smtClean="0"/>
              <a:t> </a:t>
            </a:r>
            <a:r>
              <a:rPr lang="pl-PL" dirty="0" err="1" smtClean="0"/>
              <a:t>giving</a:t>
            </a:r>
            <a:r>
              <a:rPr lang="pl-PL" dirty="0" smtClean="0"/>
              <a:t> </a:t>
            </a:r>
            <a:r>
              <a:rPr lang="pl-PL" dirty="0" err="1" smtClean="0"/>
              <a:t>clear</a:t>
            </a:r>
            <a:r>
              <a:rPr lang="pl-PL" dirty="0" smtClean="0"/>
              <a:t> </a:t>
            </a:r>
            <a:r>
              <a:rPr lang="pl-PL" dirty="0" err="1" smtClean="0"/>
              <a:t>guidelines</a:t>
            </a:r>
            <a:r>
              <a:rPr lang="pl-PL" dirty="0" smtClean="0"/>
              <a:t> and </a:t>
            </a:r>
            <a:r>
              <a:rPr lang="pl-PL" dirty="0" err="1" smtClean="0"/>
              <a:t>examples</a:t>
            </a:r>
            <a:r>
              <a:rPr lang="pl-PL" dirty="0" smtClean="0"/>
              <a:t>. </a:t>
            </a:r>
          </a:p>
          <a:p>
            <a:r>
              <a:rPr lang="pl-PL" dirty="0" err="1" smtClean="0"/>
              <a:t>Teachability</a:t>
            </a:r>
            <a:r>
              <a:rPr lang="pl-PL" dirty="0" smtClean="0"/>
              <a:t>?: a </a:t>
            </a:r>
            <a:r>
              <a:rPr lang="pl-PL" dirty="0" err="1" smtClean="0"/>
              <a:t>little</a:t>
            </a:r>
            <a:r>
              <a:rPr lang="pl-PL" dirty="0" smtClean="0"/>
              <a:t> but </a:t>
            </a:r>
            <a:r>
              <a:rPr lang="pl-PL" dirty="0" err="1" smtClean="0"/>
              <a:t>often</a:t>
            </a:r>
            <a:r>
              <a:rPr lang="pl-PL" dirty="0" smtClean="0"/>
              <a:t> &gt; </a:t>
            </a:r>
            <a:r>
              <a:rPr lang="pl-PL" dirty="0" err="1" smtClean="0"/>
              <a:t>gradually</a:t>
            </a:r>
            <a:r>
              <a:rPr lang="pl-PL" dirty="0" smtClean="0"/>
              <a:t> </a:t>
            </a:r>
            <a:r>
              <a:rPr lang="pl-PL" dirty="0" err="1" smtClean="0"/>
              <a:t>raise</a:t>
            </a:r>
            <a:r>
              <a:rPr lang="pl-PL" dirty="0" smtClean="0"/>
              <a:t> </a:t>
            </a:r>
            <a:r>
              <a:rPr lang="pl-PL" dirty="0" err="1" smtClean="0"/>
              <a:t>awareness</a:t>
            </a:r>
            <a:r>
              <a:rPr lang="pl-PL" dirty="0" smtClean="0"/>
              <a:t> of </a:t>
            </a:r>
            <a:r>
              <a:rPr lang="pl-PL" dirty="0" err="1" smtClean="0"/>
              <a:t>what</a:t>
            </a:r>
            <a:r>
              <a:rPr lang="pl-PL" dirty="0" smtClean="0"/>
              <a:t> DI </a:t>
            </a:r>
            <a:r>
              <a:rPr lang="pl-PL" dirty="0" err="1" smtClean="0"/>
              <a:t>is</a:t>
            </a:r>
            <a:r>
              <a:rPr lang="pl-PL" dirty="0" smtClean="0"/>
              <a:t>.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Usefulness</a:t>
            </a:r>
            <a:r>
              <a:rPr lang="pl-PL" dirty="0" smtClean="0"/>
              <a:t>?: </a:t>
            </a:r>
            <a:r>
              <a:rPr lang="pl-PL" dirty="0" err="1" smtClean="0"/>
              <a:t>teacher</a:t>
            </a:r>
            <a:r>
              <a:rPr lang="pl-PL" dirty="0" smtClean="0"/>
              <a:t> </a:t>
            </a:r>
            <a:r>
              <a:rPr lang="pl-PL" dirty="0" err="1" smtClean="0"/>
              <a:t>needs</a:t>
            </a:r>
            <a:r>
              <a:rPr lang="pl-PL" dirty="0" smtClean="0"/>
              <a:t> to </a:t>
            </a:r>
            <a:r>
              <a:rPr lang="pl-PL" dirty="0" err="1" smtClean="0"/>
              <a:t>identify</a:t>
            </a:r>
            <a:r>
              <a:rPr lang="pl-PL" dirty="0" smtClean="0"/>
              <a:t> most </a:t>
            </a:r>
            <a:r>
              <a:rPr lang="pl-PL" dirty="0" err="1" smtClean="0"/>
              <a:t>useful</a:t>
            </a:r>
            <a:r>
              <a:rPr lang="pl-PL" dirty="0" smtClean="0"/>
              <a:t> </a:t>
            </a:r>
            <a:r>
              <a:rPr lang="pl-PL" dirty="0" err="1" smtClean="0"/>
              <a:t>elements</a:t>
            </a:r>
            <a:r>
              <a:rPr lang="pl-PL" dirty="0" smtClean="0"/>
              <a:t> and </a:t>
            </a:r>
            <a:r>
              <a:rPr lang="pl-PL" dirty="0" err="1" smtClean="0"/>
              <a:t>focus</a:t>
            </a:r>
            <a:r>
              <a:rPr lang="pl-PL" dirty="0" smtClean="0"/>
              <a:t> </a:t>
            </a:r>
            <a:r>
              <a:rPr lang="pl-PL" dirty="0" err="1" smtClean="0"/>
              <a:t>accordingly</a:t>
            </a:r>
            <a:r>
              <a:rPr lang="pl-PL" dirty="0" smtClean="0"/>
              <a:t>.</a:t>
            </a:r>
          </a:p>
          <a:p>
            <a:r>
              <a:rPr lang="pl-PL" dirty="0" smtClean="0"/>
              <a:t>Time </a:t>
            </a:r>
            <a:r>
              <a:rPr lang="pl-PL" dirty="0" err="1" smtClean="0"/>
              <a:t>constraints</a:t>
            </a:r>
            <a:r>
              <a:rPr lang="pl-PL" dirty="0" smtClean="0"/>
              <a:t>?: </a:t>
            </a:r>
            <a:r>
              <a:rPr lang="pl-PL" dirty="0" err="1" smtClean="0"/>
              <a:t>don’t</a:t>
            </a:r>
            <a:r>
              <a:rPr lang="pl-PL" dirty="0" smtClean="0"/>
              <a:t> </a:t>
            </a:r>
            <a:r>
              <a:rPr lang="pl-PL" dirty="0" err="1" smtClean="0"/>
              <a:t>make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a </a:t>
            </a:r>
            <a:r>
              <a:rPr lang="pl-PL" dirty="0" err="1" smtClean="0"/>
              <a:t>separate</a:t>
            </a:r>
            <a:r>
              <a:rPr lang="pl-PL" dirty="0" smtClean="0"/>
              <a:t> </a:t>
            </a:r>
            <a:r>
              <a:rPr lang="pl-PL" dirty="0" err="1" smtClean="0"/>
              <a:t>issue</a:t>
            </a:r>
            <a:r>
              <a:rPr lang="pl-PL" dirty="0" smtClean="0"/>
              <a:t> in the </a:t>
            </a:r>
            <a:r>
              <a:rPr lang="pl-PL" dirty="0" err="1" smtClean="0"/>
              <a:t>classroom</a:t>
            </a:r>
            <a:r>
              <a:rPr lang="pl-PL" dirty="0" smtClean="0"/>
              <a:t> &gt; </a:t>
            </a:r>
            <a:r>
              <a:rPr lang="pl-PL" dirty="0" err="1" smtClean="0"/>
              <a:t>integrate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111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practical</a:t>
            </a:r>
            <a:r>
              <a:rPr lang="pl-PL" dirty="0" smtClean="0"/>
              <a:t> </a:t>
            </a:r>
            <a:r>
              <a:rPr lang="pl-PL" dirty="0" err="1" smtClean="0"/>
              <a:t>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 smtClean="0"/>
              <a:t>See</a:t>
            </a:r>
            <a:r>
              <a:rPr lang="pl-PL" dirty="0" smtClean="0"/>
              <a:t> </a:t>
            </a:r>
            <a:r>
              <a:rPr lang="pl-PL" dirty="0" err="1" smtClean="0"/>
              <a:t>Underhill</a:t>
            </a:r>
            <a:r>
              <a:rPr lang="pl-PL" dirty="0" smtClean="0"/>
              <a:t> – </a:t>
            </a:r>
            <a:r>
              <a:rPr lang="pl-PL" dirty="0" err="1" smtClean="0"/>
              <a:t>exercises</a:t>
            </a:r>
            <a:r>
              <a:rPr lang="pl-PL" dirty="0" smtClean="0"/>
              <a:t>/</a:t>
            </a:r>
            <a:r>
              <a:rPr lang="pl-PL" dirty="0" err="1" smtClean="0"/>
              <a:t>activities</a:t>
            </a:r>
            <a:endParaRPr lang="pl-PL" dirty="0" smtClean="0"/>
          </a:p>
          <a:p>
            <a:r>
              <a:rPr lang="pl-PL" dirty="0" err="1" smtClean="0"/>
              <a:t>Avoid</a:t>
            </a:r>
            <a:r>
              <a:rPr lang="pl-PL" dirty="0" smtClean="0"/>
              <a:t> </a:t>
            </a:r>
            <a:r>
              <a:rPr lang="pl-PL" dirty="0" err="1" smtClean="0"/>
              <a:t>using</a:t>
            </a:r>
            <a:r>
              <a:rPr lang="pl-PL" dirty="0" smtClean="0"/>
              <a:t> </a:t>
            </a:r>
            <a:r>
              <a:rPr lang="pl-PL" dirty="0" err="1" smtClean="0"/>
              <a:t>Brazil’s</a:t>
            </a:r>
            <a:r>
              <a:rPr lang="pl-PL" dirty="0" smtClean="0"/>
              <a:t> </a:t>
            </a:r>
            <a:r>
              <a:rPr lang="pl-PL" dirty="0" err="1" smtClean="0"/>
              <a:t>transcription</a:t>
            </a:r>
            <a:r>
              <a:rPr lang="pl-PL" dirty="0" smtClean="0"/>
              <a:t> </a:t>
            </a:r>
            <a:r>
              <a:rPr lang="pl-PL" dirty="0" err="1" smtClean="0"/>
              <a:t>method</a:t>
            </a:r>
            <a:r>
              <a:rPr lang="pl-PL" dirty="0" smtClean="0"/>
              <a:t> – </a:t>
            </a:r>
            <a:r>
              <a:rPr lang="pl-PL" dirty="0" err="1" smtClean="0"/>
              <a:t>sts</a:t>
            </a:r>
            <a:r>
              <a:rPr lang="pl-PL" dirty="0" smtClean="0"/>
              <a:t> </a:t>
            </a:r>
            <a:r>
              <a:rPr lang="pl-PL" dirty="0" err="1" smtClean="0"/>
              <a:t>will</a:t>
            </a:r>
            <a:r>
              <a:rPr lang="pl-PL" dirty="0" smtClean="0"/>
              <a:t> </a:t>
            </a:r>
            <a:r>
              <a:rPr lang="pl-PL" dirty="0" err="1" smtClean="0"/>
              <a:t>find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tedious</a:t>
            </a:r>
            <a:endParaRPr lang="pl-PL" dirty="0" smtClean="0"/>
          </a:p>
          <a:p>
            <a:r>
              <a:rPr lang="pl-PL" dirty="0" err="1" smtClean="0"/>
              <a:t>Use</a:t>
            </a:r>
            <a:r>
              <a:rPr lang="pl-PL" dirty="0" smtClean="0"/>
              <a:t> </a:t>
            </a:r>
            <a:r>
              <a:rPr lang="pl-PL" dirty="0" err="1" smtClean="0"/>
              <a:t>recording</a:t>
            </a:r>
            <a:r>
              <a:rPr lang="pl-PL" dirty="0" smtClean="0"/>
              <a:t> </a:t>
            </a:r>
            <a:r>
              <a:rPr lang="pl-PL" dirty="0" err="1" smtClean="0"/>
              <a:t>script</a:t>
            </a:r>
            <a:r>
              <a:rPr lang="pl-PL" dirty="0" smtClean="0"/>
              <a:t> – </a:t>
            </a:r>
            <a:r>
              <a:rPr lang="pl-PL" dirty="0" err="1" smtClean="0"/>
              <a:t>teacher</a:t>
            </a:r>
            <a:r>
              <a:rPr lang="pl-PL" dirty="0" smtClean="0"/>
              <a:t> </a:t>
            </a:r>
            <a:r>
              <a:rPr lang="pl-PL" dirty="0" err="1" smtClean="0"/>
              <a:t>identifies</a:t>
            </a:r>
            <a:r>
              <a:rPr lang="pl-PL" dirty="0" smtClean="0"/>
              <a:t> </a:t>
            </a:r>
            <a:r>
              <a:rPr lang="pl-PL" dirty="0" err="1" smtClean="0"/>
              <a:t>salient</a:t>
            </a:r>
            <a:r>
              <a:rPr lang="pl-PL" dirty="0" smtClean="0"/>
              <a:t> </a:t>
            </a:r>
            <a:r>
              <a:rPr lang="pl-PL" dirty="0" err="1" smtClean="0"/>
              <a:t>features</a:t>
            </a:r>
            <a:r>
              <a:rPr lang="pl-PL" dirty="0" smtClean="0"/>
              <a:t> and </a:t>
            </a:r>
            <a:r>
              <a:rPr lang="pl-PL" dirty="0" err="1" smtClean="0"/>
              <a:t>practises</a:t>
            </a:r>
            <a:r>
              <a:rPr lang="pl-PL" dirty="0" smtClean="0"/>
              <a:t> with </a:t>
            </a:r>
            <a:r>
              <a:rPr lang="pl-PL" dirty="0" err="1" smtClean="0"/>
              <a:t>sts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Focus</a:t>
            </a:r>
            <a:r>
              <a:rPr lang="pl-PL" dirty="0" smtClean="0"/>
              <a:t> on </a:t>
            </a:r>
            <a:r>
              <a:rPr lang="pl-PL" dirty="0" err="1" smtClean="0"/>
              <a:t>consciousness-raising</a:t>
            </a:r>
            <a:r>
              <a:rPr lang="pl-PL" dirty="0" smtClean="0"/>
              <a:t> </a:t>
            </a:r>
            <a:r>
              <a:rPr lang="pl-PL" dirty="0" err="1" smtClean="0"/>
              <a:t>activities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Integrate</a:t>
            </a:r>
            <a:r>
              <a:rPr lang="pl-PL" dirty="0" smtClean="0"/>
              <a:t> </a:t>
            </a:r>
            <a:r>
              <a:rPr lang="pl-PL" dirty="0" err="1" smtClean="0"/>
              <a:t>into</a:t>
            </a:r>
            <a:r>
              <a:rPr lang="pl-PL" dirty="0" smtClean="0"/>
              <a:t> </a:t>
            </a:r>
            <a:r>
              <a:rPr lang="pl-PL" dirty="0" err="1" smtClean="0"/>
              <a:t>speaking</a:t>
            </a:r>
            <a:r>
              <a:rPr lang="pl-PL" dirty="0" smtClean="0"/>
              <a:t> </a:t>
            </a:r>
            <a:r>
              <a:rPr lang="pl-PL" dirty="0" err="1" smtClean="0"/>
              <a:t>activities</a:t>
            </a:r>
            <a:r>
              <a:rPr lang="pl-PL" dirty="0" smtClean="0"/>
              <a:t>. </a:t>
            </a:r>
            <a:r>
              <a:rPr lang="pl-PL" dirty="0" err="1" smtClean="0"/>
              <a:t>Remember</a:t>
            </a:r>
            <a:r>
              <a:rPr lang="pl-PL" dirty="0" smtClean="0"/>
              <a:t> </a:t>
            </a:r>
            <a:r>
              <a:rPr lang="pl-PL" dirty="0" err="1" smtClean="0"/>
              <a:t>that</a:t>
            </a:r>
            <a:r>
              <a:rPr lang="pl-PL" dirty="0" smtClean="0"/>
              <a:t> </a:t>
            </a:r>
            <a:r>
              <a:rPr lang="pl-PL" dirty="0" err="1" smtClean="0"/>
              <a:t>intonation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context</a:t>
            </a:r>
            <a:r>
              <a:rPr lang="pl-PL" dirty="0" smtClean="0"/>
              <a:t> </a:t>
            </a:r>
            <a:r>
              <a:rPr lang="pl-PL" dirty="0" err="1" smtClean="0"/>
              <a:t>sensitive</a:t>
            </a:r>
            <a:r>
              <a:rPr lang="pl-PL" dirty="0" smtClean="0"/>
              <a:t>. </a:t>
            </a:r>
            <a:r>
              <a:rPr lang="pl-PL" dirty="0" err="1" smtClean="0"/>
              <a:t>Sts</a:t>
            </a:r>
            <a:r>
              <a:rPr lang="pl-PL" dirty="0" smtClean="0"/>
              <a:t> </a:t>
            </a:r>
            <a:r>
              <a:rPr lang="pl-PL" dirty="0" err="1" smtClean="0"/>
              <a:t>need</a:t>
            </a:r>
            <a:r>
              <a:rPr lang="pl-PL" dirty="0" smtClean="0"/>
              <a:t> </a:t>
            </a:r>
            <a:r>
              <a:rPr lang="pl-PL" dirty="0" err="1" smtClean="0"/>
              <a:t>plenty</a:t>
            </a:r>
            <a:r>
              <a:rPr lang="pl-PL" dirty="0" smtClean="0"/>
              <a:t> of </a:t>
            </a:r>
            <a:r>
              <a:rPr lang="pl-PL" dirty="0" err="1" smtClean="0"/>
              <a:t>exposure</a:t>
            </a:r>
            <a:r>
              <a:rPr lang="pl-PL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3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DI in </a:t>
            </a:r>
            <a:r>
              <a:rPr lang="pl-PL" dirty="0" err="1" smtClean="0"/>
              <a:t>action</a:t>
            </a:r>
            <a:r>
              <a:rPr lang="pl-PL" dirty="0" smtClean="0"/>
              <a:t> – </a:t>
            </a:r>
            <a:r>
              <a:rPr lang="pl-PL" dirty="0" err="1" smtClean="0"/>
              <a:t>referring</a:t>
            </a:r>
            <a:r>
              <a:rPr lang="pl-PL" dirty="0" smtClean="0"/>
              <a:t> and </a:t>
            </a:r>
            <a:r>
              <a:rPr lang="pl-PL" dirty="0" err="1" smtClean="0"/>
              <a:t>proclaiming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From </a:t>
            </a:r>
            <a:r>
              <a:rPr lang="pl-PL" dirty="0" err="1" smtClean="0"/>
              <a:t>Underhill</a:t>
            </a:r>
            <a:r>
              <a:rPr lang="pl-PL" dirty="0" smtClean="0"/>
              <a:t> (88-9):</a:t>
            </a:r>
          </a:p>
          <a:p>
            <a:pPr marL="0" indent="0">
              <a:buNone/>
            </a:pPr>
            <a:r>
              <a:rPr lang="pl-PL" b="1" dirty="0" smtClean="0"/>
              <a:t>                 </a:t>
            </a:r>
            <a:r>
              <a:rPr lang="pl-PL" b="1" u="sng" dirty="0" smtClean="0"/>
              <a:t>Al</a:t>
            </a:r>
            <a:r>
              <a:rPr lang="pl-PL" dirty="0" smtClean="0"/>
              <a:t>ice </a:t>
            </a:r>
            <a:r>
              <a:rPr lang="pl-PL" dirty="0" err="1" smtClean="0"/>
              <a:t>referring</a:t>
            </a:r>
            <a:r>
              <a:rPr lang="pl-PL" dirty="0" smtClean="0"/>
              <a:t> </a:t>
            </a:r>
            <a:r>
              <a:rPr lang="pl-PL" dirty="0" err="1" smtClean="0"/>
              <a:t>tone</a:t>
            </a:r>
            <a:r>
              <a:rPr lang="pl-PL" dirty="0" smtClean="0"/>
              <a:t>     </a:t>
            </a:r>
          </a:p>
          <a:p>
            <a:pPr marL="0" indent="0">
              <a:buNone/>
            </a:pPr>
            <a:r>
              <a:rPr lang="pl-PL" b="1" dirty="0" smtClean="0"/>
              <a:t>                 </a:t>
            </a:r>
            <a:r>
              <a:rPr lang="pl-PL" b="1" u="sng" dirty="0" smtClean="0"/>
              <a:t>Al</a:t>
            </a:r>
            <a:r>
              <a:rPr lang="pl-PL" dirty="0" smtClean="0"/>
              <a:t>ice  </a:t>
            </a:r>
            <a:r>
              <a:rPr lang="pl-PL" dirty="0" err="1" smtClean="0"/>
              <a:t>referring</a:t>
            </a:r>
            <a:r>
              <a:rPr lang="pl-PL" dirty="0" smtClean="0"/>
              <a:t> + </a:t>
            </a:r>
            <a:r>
              <a:rPr lang="pl-PL" dirty="0" err="1" smtClean="0"/>
              <a:t>tone</a:t>
            </a:r>
            <a:endParaRPr lang="pl-PL" dirty="0" smtClean="0"/>
          </a:p>
          <a:p>
            <a:pPr marL="0" indent="0">
              <a:buNone/>
            </a:pPr>
            <a:r>
              <a:rPr lang="pl-PL" b="1" dirty="0"/>
              <a:t> </a:t>
            </a:r>
            <a:r>
              <a:rPr lang="pl-PL" b="1" dirty="0" smtClean="0"/>
              <a:t>                </a:t>
            </a:r>
            <a:r>
              <a:rPr lang="pl-PL" b="1" u="sng" dirty="0" smtClean="0"/>
              <a:t>Al</a:t>
            </a:r>
            <a:r>
              <a:rPr lang="pl-PL" dirty="0" smtClean="0"/>
              <a:t>ice  </a:t>
            </a:r>
            <a:r>
              <a:rPr lang="pl-PL" dirty="0" err="1" smtClean="0"/>
              <a:t>proclaiming</a:t>
            </a:r>
            <a:r>
              <a:rPr lang="pl-PL" dirty="0" smtClean="0"/>
              <a:t> </a:t>
            </a:r>
            <a:r>
              <a:rPr lang="pl-PL" dirty="0" err="1" smtClean="0"/>
              <a:t>tone</a:t>
            </a: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                 </a:t>
            </a:r>
            <a:r>
              <a:rPr lang="pl-PL" b="1" u="sng" dirty="0" smtClean="0"/>
              <a:t>Al</a:t>
            </a:r>
            <a:r>
              <a:rPr lang="pl-PL" dirty="0" smtClean="0"/>
              <a:t>ice  </a:t>
            </a:r>
            <a:r>
              <a:rPr lang="pl-PL" dirty="0" err="1" smtClean="0"/>
              <a:t>proclaiming</a:t>
            </a:r>
            <a:r>
              <a:rPr lang="pl-PL" dirty="0" smtClean="0"/>
              <a:t> + </a:t>
            </a:r>
            <a:r>
              <a:rPr lang="pl-PL" dirty="0" err="1" smtClean="0"/>
              <a:t>tone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 smtClean="0"/>
              <a:t>These</a:t>
            </a:r>
            <a:r>
              <a:rPr lang="pl-PL" dirty="0" smtClean="0"/>
              <a:t> </a:t>
            </a:r>
            <a:r>
              <a:rPr lang="pl-PL" dirty="0" err="1" smtClean="0"/>
              <a:t>activities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be FUN to </a:t>
            </a:r>
            <a:r>
              <a:rPr lang="pl-PL" dirty="0" err="1" smtClean="0"/>
              <a:t>practise</a:t>
            </a:r>
            <a:r>
              <a:rPr lang="pl-PL" dirty="0" smtClean="0"/>
              <a:t> in </a:t>
            </a:r>
            <a:r>
              <a:rPr lang="pl-PL" dirty="0" err="1" smtClean="0"/>
              <a:t>class</a:t>
            </a:r>
            <a:r>
              <a:rPr lang="pl-PL" dirty="0" smtClean="0"/>
              <a:t>!</a:t>
            </a:r>
          </a:p>
          <a:p>
            <a:pPr marL="0" indent="0">
              <a:buNone/>
            </a:pPr>
            <a:endParaRPr lang="pl-PL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3568" y="2348880"/>
            <a:ext cx="43204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115616" y="2348880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83568" y="2852936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83568" y="3429000"/>
            <a:ext cx="6840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83568" y="4077072"/>
            <a:ext cx="57606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259632" y="4077072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684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DI in 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  1. |          The </a:t>
            </a:r>
            <a:r>
              <a:rPr lang="pl-PL" u="sng" dirty="0" smtClean="0"/>
              <a:t>TEA’</a:t>
            </a:r>
            <a:r>
              <a:rPr lang="pl-PL" dirty="0" smtClean="0"/>
              <a:t>S   |                 on the </a:t>
            </a:r>
            <a:r>
              <a:rPr lang="pl-PL" b="1" u="sng" dirty="0" err="1" smtClean="0"/>
              <a:t>TAB</a:t>
            </a:r>
            <a:r>
              <a:rPr lang="pl-PL" dirty="0" err="1" smtClean="0"/>
              <a:t>le</a:t>
            </a:r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 2.  |         The </a:t>
            </a:r>
            <a:r>
              <a:rPr lang="pl-PL" b="1" u="sng" dirty="0" smtClean="0"/>
              <a:t>TEA</a:t>
            </a:r>
            <a:r>
              <a:rPr lang="pl-PL" dirty="0" smtClean="0"/>
              <a:t>’S   |                 on the </a:t>
            </a:r>
            <a:r>
              <a:rPr lang="pl-PL" b="1" u="sng" dirty="0" err="1" smtClean="0"/>
              <a:t>TAB</a:t>
            </a:r>
            <a:r>
              <a:rPr lang="pl-PL" dirty="0" err="1" smtClean="0"/>
              <a:t>le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800" dirty="0" err="1" smtClean="0"/>
              <a:t>Sentence</a:t>
            </a:r>
            <a:r>
              <a:rPr lang="pl-PL" sz="2800" dirty="0" smtClean="0"/>
              <a:t> one:  </a:t>
            </a:r>
            <a:r>
              <a:rPr lang="pl-PL" sz="2800" dirty="0" err="1" smtClean="0"/>
              <a:t>referring</a:t>
            </a:r>
            <a:r>
              <a:rPr lang="pl-PL" sz="2800" dirty="0" smtClean="0"/>
              <a:t> + </a:t>
            </a:r>
            <a:r>
              <a:rPr lang="pl-PL" sz="2800" dirty="0" err="1" smtClean="0"/>
              <a:t>proclaiming</a:t>
            </a:r>
            <a:r>
              <a:rPr lang="pl-PL" sz="2800" dirty="0" smtClean="0"/>
              <a:t> </a:t>
            </a:r>
            <a:r>
              <a:rPr lang="pl-PL" sz="2800" dirty="0" err="1" smtClean="0"/>
              <a:t>tone</a:t>
            </a:r>
            <a:r>
              <a:rPr lang="pl-PL" sz="2800" dirty="0" smtClean="0"/>
              <a:t>.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 err="1" smtClean="0"/>
              <a:t>Sentence</a:t>
            </a:r>
            <a:r>
              <a:rPr lang="pl-PL" sz="2800" dirty="0" smtClean="0"/>
              <a:t> </a:t>
            </a:r>
            <a:r>
              <a:rPr lang="pl-PL" sz="2800" dirty="0" err="1" smtClean="0"/>
              <a:t>two</a:t>
            </a:r>
            <a:r>
              <a:rPr lang="pl-PL" sz="2800" dirty="0" smtClean="0"/>
              <a:t>:  </a:t>
            </a:r>
            <a:r>
              <a:rPr lang="pl-PL" sz="2800" dirty="0" err="1" smtClean="0"/>
              <a:t>proclaiming</a:t>
            </a:r>
            <a:r>
              <a:rPr lang="pl-PL" sz="2800" dirty="0" smtClean="0"/>
              <a:t> + </a:t>
            </a:r>
            <a:r>
              <a:rPr lang="pl-PL" sz="2800" dirty="0" err="1" smtClean="0"/>
              <a:t>referring</a:t>
            </a:r>
            <a:r>
              <a:rPr lang="pl-PL" sz="2800" dirty="0" smtClean="0"/>
              <a:t> </a:t>
            </a:r>
            <a:r>
              <a:rPr lang="pl-PL" sz="2800" dirty="0" err="1" smtClean="0"/>
              <a:t>tone</a:t>
            </a:r>
            <a:r>
              <a:rPr lang="pl-PL" sz="2800" dirty="0" smtClean="0"/>
              <a:t>.</a:t>
            </a:r>
            <a:endParaRPr lang="en-GB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39652" y="1722303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791334" y="1722303"/>
            <a:ext cx="21602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860032" y="1736812"/>
            <a:ext cx="576064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331640" y="2924944"/>
            <a:ext cx="576064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44008" y="2924944"/>
            <a:ext cx="504056" cy="39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148064" y="2924944"/>
            <a:ext cx="288032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25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669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BALEAP WEBINAR - Pronunciation</vt:lpstr>
      <vt:lpstr>What is Discourse Intonation? (DI)</vt:lpstr>
      <vt:lpstr>The key components of DI</vt:lpstr>
      <vt:lpstr>How can it help students and teachers?</vt:lpstr>
      <vt:lpstr>Problems and Difficulties with DI</vt:lpstr>
      <vt:lpstr>Solutions</vt:lpstr>
      <vt:lpstr>Some practical ideas</vt:lpstr>
      <vt:lpstr>DI in action – referring and proclaiming</vt:lpstr>
      <vt:lpstr>DI in Action</vt:lpstr>
      <vt:lpstr>Recommendations/suggestions</vt:lpstr>
      <vt:lpstr>References</vt:lpstr>
    </vt:vector>
  </TitlesOfParts>
  <Company>British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BALEAP WEBINAR - Pronunciation</dc:title>
  <dc:creator>Cowen, Richard (Poland)</dc:creator>
  <cp:lastModifiedBy>Cowen, Richard (Poland)</cp:lastModifiedBy>
  <cp:revision>21</cp:revision>
  <dcterms:created xsi:type="dcterms:W3CDTF">2017-07-05T14:16:20Z</dcterms:created>
  <dcterms:modified xsi:type="dcterms:W3CDTF">2017-07-10T13:39:12Z</dcterms:modified>
</cp:coreProperties>
</file>