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9" r:id="rId3"/>
    <p:sldId id="263" r:id="rId4"/>
    <p:sldId id="272" r:id="rId5"/>
    <p:sldId id="271" r:id="rId6"/>
    <p:sldId id="274" r:id="rId7"/>
    <p:sldId id="264" r:id="rId8"/>
    <p:sldId id="273" r:id="rId9"/>
    <p:sldId id="265" r:id="rId10"/>
    <p:sldId id="267" r:id="rId11"/>
    <p:sldId id="270" r:id="rId12"/>
    <p:sldId id="269" r:id="rId13"/>
    <p:sldId id="275" r:id="rId14"/>
    <p:sldId id="261" r:id="rId15"/>
  </p:sldIdLst>
  <p:sldSz cx="9144000" cy="6858000" type="screen4x3"/>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9" autoAdjust="0"/>
    <p:restoredTop sz="94697" autoAdjust="0"/>
  </p:normalViewPr>
  <p:slideViewPr>
    <p:cSldViewPr snapToGrid="0" snapToObjects="1" showGuides="1">
      <p:cViewPr varScale="1">
        <p:scale>
          <a:sx n="111" d="100"/>
          <a:sy n="111" d="100"/>
        </p:scale>
        <p:origin x="-2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86F8F-E000-B144-99C3-2CA9B7355BDA}" type="datetimeFigureOut">
              <a:rPr lang="en-US" smtClean="0"/>
              <a:t>7/11/2017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2937F4-39AA-9442-9F86-48DE9F4B1432}" type="slidenum">
              <a:rPr lang="en-US" smtClean="0"/>
              <a:t>‹#›</a:t>
            </a:fld>
            <a:endParaRPr lang="en-US"/>
          </a:p>
        </p:txBody>
      </p:sp>
    </p:spTree>
    <p:extLst>
      <p:ext uri="{BB962C8B-B14F-4D97-AF65-F5344CB8AC3E}">
        <p14:creationId xmlns:p14="http://schemas.microsoft.com/office/powerpoint/2010/main" val="196629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C58B4EA-64B4-8E4C-947F-805519F85B10}" type="datetimeFigureOut">
              <a:rPr lang="en-GB" smtClean="0"/>
              <a:t>11/07/2017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3009FA-69B5-BF41-A67F-95285D7C9E8F}"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58B4EA-64B4-8E4C-947F-805519F85B10}" type="datetimeFigureOut">
              <a:rPr lang="en-GB" smtClean="0"/>
              <a:t>11/07/2017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3009FA-69B5-BF41-A67F-95285D7C9E8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58B4EA-64B4-8E4C-947F-805519F85B10}" type="datetimeFigureOut">
              <a:rPr lang="en-GB" smtClean="0"/>
              <a:t>11/07/2017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3009FA-69B5-BF41-A67F-95285D7C9E8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C58B4EA-64B4-8E4C-947F-805519F85B10}" type="datetimeFigureOut">
              <a:rPr lang="en-GB" smtClean="0"/>
              <a:t>11/07/2017</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23009FA-69B5-BF41-A67F-95285D7C9E8F}" type="slidenum">
              <a:rPr lang="en-GB" smtClean="0"/>
              <a:t>‹#›</a:t>
            </a:fld>
            <a:endParaRPr lang="en-GB"/>
          </a:p>
        </p:txBody>
      </p:sp>
      <p:pic>
        <p:nvPicPr>
          <p:cNvPr id="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5582" r="18613"/>
          <a:stretch/>
        </p:blipFill>
        <p:spPr bwMode="auto">
          <a:xfrm>
            <a:off x="-9322" y="6050604"/>
            <a:ext cx="9163050" cy="817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58B4EA-64B4-8E4C-947F-805519F85B10}" type="datetimeFigureOut">
              <a:rPr lang="en-GB" smtClean="0"/>
              <a:t>11/07/2017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23009FA-69B5-BF41-A67F-95285D7C9E8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C58B4EA-64B4-8E4C-947F-805519F85B10}" type="datetimeFigureOut">
              <a:rPr lang="en-GB" smtClean="0"/>
              <a:t>11/07/2017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3009FA-69B5-BF41-A67F-95285D7C9E8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C58B4EA-64B4-8E4C-947F-805519F85B10}" type="datetimeFigureOut">
              <a:rPr lang="en-GB" smtClean="0"/>
              <a:t>11/07/2017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23009FA-69B5-BF41-A67F-95285D7C9E8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C58B4EA-64B4-8E4C-947F-805519F85B10}" type="datetimeFigureOut">
              <a:rPr lang="en-GB" smtClean="0"/>
              <a:t>11/07/2017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23009FA-69B5-BF41-A67F-95285D7C9E8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8B4EA-64B4-8E4C-947F-805519F85B10}" type="datetimeFigureOut">
              <a:rPr lang="en-GB" smtClean="0"/>
              <a:t>11/07/2017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23009FA-69B5-BF41-A67F-95285D7C9E8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8B4EA-64B4-8E4C-947F-805519F85B10}" type="datetimeFigureOut">
              <a:rPr lang="en-GB" smtClean="0"/>
              <a:t>11/07/2017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3009FA-69B5-BF41-A67F-95285D7C9E8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58B4EA-64B4-8E4C-947F-805519F85B10}" type="datetimeFigureOut">
              <a:rPr lang="en-GB" smtClean="0"/>
              <a:t>11/07/2017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23009FA-69B5-BF41-A67F-95285D7C9E8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8B4EA-64B4-8E4C-947F-805519F85B10}" type="datetimeFigureOut">
              <a:rPr lang="en-GB" smtClean="0"/>
              <a:t>11/07/2017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3009FA-69B5-BF41-A67F-95285D7C9E8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4867" y="2693987"/>
            <a:ext cx="4234954" cy="2259013"/>
          </a:xfrm>
        </p:spPr>
        <p:txBody>
          <a:bodyPr anchor="t">
            <a:normAutofit fontScale="90000"/>
          </a:bodyPr>
          <a:lstStyle/>
          <a:p>
            <a:pPr algn="l"/>
            <a:r>
              <a:rPr lang="en-GB" sz="3200" dirty="0" smtClean="0">
                <a:latin typeface="Arial"/>
                <a:cs typeface="Arial"/>
              </a:rPr>
              <a:t>Teaching Pronunciation in an EAP Context </a:t>
            </a:r>
            <a:r>
              <a:rPr lang="en-GB" sz="3200" dirty="0" smtClean="0">
                <a:latin typeface="Arial"/>
                <a:cs typeface="Arial"/>
              </a:rPr>
              <a:t/>
            </a:r>
            <a:br>
              <a:rPr lang="en-GB" sz="3200" dirty="0" smtClean="0">
                <a:latin typeface="Arial"/>
                <a:cs typeface="Arial"/>
              </a:rPr>
            </a:br>
            <a:r>
              <a:rPr lang="en-GB" sz="3200" dirty="0">
                <a:latin typeface="Arial"/>
                <a:cs typeface="Arial"/>
              </a:rPr>
              <a:t/>
            </a:r>
            <a:br>
              <a:rPr lang="en-GB" sz="3200" dirty="0">
                <a:latin typeface="Arial"/>
                <a:cs typeface="Arial"/>
              </a:rPr>
            </a:br>
            <a:r>
              <a:rPr lang="en-GB" sz="3200" dirty="0" smtClean="0">
                <a:latin typeface="Arial"/>
                <a:cs typeface="Arial"/>
              </a:rPr>
              <a:t>Gareth Jones</a:t>
            </a:r>
            <a:endParaRPr lang="en-GB" sz="3200"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650" t="26285" r="48266" b="63620"/>
          <a:stretch/>
        </p:blipFill>
        <p:spPr>
          <a:xfrm>
            <a:off x="1039425" y="3108957"/>
            <a:ext cx="4990010" cy="1862469"/>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499" t="25396" r="36565" b="63175"/>
          <a:stretch/>
        </p:blipFill>
        <p:spPr>
          <a:xfrm>
            <a:off x="1039425" y="992774"/>
            <a:ext cx="5356431" cy="1815738"/>
          </a:xfrm>
          <a:prstGeom prst="rect">
            <a:avLst/>
          </a:prstGeom>
        </p:spPr>
      </p:pic>
      <p:sp>
        <p:nvSpPr>
          <p:cNvPr id="5" name="Rectangle 4"/>
          <p:cNvSpPr/>
          <p:nvPr/>
        </p:nvSpPr>
        <p:spPr>
          <a:xfrm>
            <a:off x="1196179" y="1306284"/>
            <a:ext cx="666205" cy="770709"/>
          </a:xfrm>
          <a:prstGeom prst="rect">
            <a:avLst/>
          </a:prstGeom>
          <a:solidFill>
            <a:srgbClr val="00B05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261494" y="3391987"/>
            <a:ext cx="666205" cy="770709"/>
          </a:xfrm>
          <a:prstGeom prst="rect">
            <a:avLst/>
          </a:prstGeom>
          <a:solidFill>
            <a:srgbClr val="00B05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392122" y="2116182"/>
            <a:ext cx="418011" cy="437606"/>
          </a:xfrm>
          <a:prstGeom prst="rect">
            <a:avLst/>
          </a:prstGeom>
          <a:solidFill>
            <a:srgbClr val="00B05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444373" y="4333268"/>
            <a:ext cx="418011" cy="437606"/>
          </a:xfrm>
          <a:prstGeom prst="rect">
            <a:avLst/>
          </a:prstGeom>
          <a:solidFill>
            <a:srgbClr val="00B05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772430" y="1299752"/>
            <a:ext cx="1754777" cy="770709"/>
          </a:xfrm>
          <a:prstGeom prst="rect">
            <a:avLst/>
          </a:prstGeom>
          <a:solidFill>
            <a:srgbClr val="00B05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962863" y="3391987"/>
            <a:ext cx="2028767" cy="770709"/>
          </a:xfrm>
          <a:prstGeom prst="rect">
            <a:avLst/>
          </a:prstGeom>
          <a:solidFill>
            <a:srgbClr val="00B05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927700" y="4322132"/>
            <a:ext cx="979714" cy="462642"/>
          </a:xfrm>
          <a:prstGeom prst="rect">
            <a:avLst/>
          </a:prstGeom>
          <a:solidFill>
            <a:srgbClr val="00B05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306521" y="2122170"/>
            <a:ext cx="809898" cy="462642"/>
          </a:xfrm>
          <a:prstGeom prst="rect">
            <a:avLst/>
          </a:prstGeom>
          <a:solidFill>
            <a:srgbClr val="00B05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2192" t="31508" r="82420" b="64135"/>
          <a:stretch/>
        </p:blipFill>
        <p:spPr>
          <a:xfrm>
            <a:off x="6106611" y="885126"/>
            <a:ext cx="1060840" cy="1525315"/>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26684" t="31508" r="67469" b="64135"/>
          <a:stretch/>
        </p:blipFill>
        <p:spPr>
          <a:xfrm>
            <a:off x="7541560" y="942694"/>
            <a:ext cx="1086805" cy="1440014"/>
          </a:xfrm>
          <a:prstGeom prst="rect">
            <a:avLst/>
          </a:prstGeom>
        </p:spPr>
      </p:pic>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21578" t="32439" r="68712" b="63869"/>
          <a:stretch/>
        </p:blipFill>
        <p:spPr>
          <a:xfrm>
            <a:off x="6763873" y="3366794"/>
            <a:ext cx="1499191" cy="1013457"/>
          </a:xfrm>
          <a:prstGeom prst="rect">
            <a:avLst/>
          </a:prstGeom>
        </p:spPr>
      </p:pic>
      <p:sp>
        <p:nvSpPr>
          <p:cNvPr id="20" name="Rectangle 19"/>
          <p:cNvSpPr/>
          <p:nvPr/>
        </p:nvSpPr>
        <p:spPr>
          <a:xfrm>
            <a:off x="1807383" y="2113227"/>
            <a:ext cx="499138" cy="440561"/>
          </a:xfrm>
          <a:prstGeom prst="rect">
            <a:avLst/>
          </a:prstGeom>
          <a:solidFill>
            <a:srgbClr val="FF000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106092" y="2133524"/>
            <a:ext cx="770449" cy="462642"/>
          </a:xfrm>
          <a:prstGeom prst="rect">
            <a:avLst/>
          </a:prstGeom>
          <a:solidFill>
            <a:srgbClr val="FF000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902251" y="4320267"/>
            <a:ext cx="974290" cy="462642"/>
          </a:xfrm>
          <a:prstGeom prst="rect">
            <a:avLst/>
          </a:prstGeom>
          <a:solidFill>
            <a:srgbClr val="FF000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1859803" y="4320267"/>
            <a:ext cx="103060" cy="462642"/>
          </a:xfrm>
          <a:prstGeom prst="rect">
            <a:avLst/>
          </a:prstGeom>
          <a:solidFill>
            <a:srgbClr val="FF000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1850470" y="1299753"/>
            <a:ext cx="921960" cy="770708"/>
          </a:xfrm>
          <a:prstGeom prst="rect">
            <a:avLst/>
          </a:prstGeom>
          <a:solidFill>
            <a:srgbClr val="FF000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4505435" y="1299752"/>
            <a:ext cx="1524000" cy="777241"/>
          </a:xfrm>
          <a:prstGeom prst="rect">
            <a:avLst/>
          </a:prstGeom>
          <a:solidFill>
            <a:srgbClr val="FF000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859803" y="3385455"/>
            <a:ext cx="103060" cy="777241"/>
          </a:xfrm>
          <a:prstGeom prst="rect">
            <a:avLst/>
          </a:prstGeom>
          <a:solidFill>
            <a:srgbClr val="FF000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flipH="1">
            <a:off x="3963186" y="3389126"/>
            <a:ext cx="1549012" cy="777241"/>
          </a:xfrm>
          <a:prstGeom prst="rect">
            <a:avLst/>
          </a:prstGeom>
          <a:solidFill>
            <a:srgbClr val="FF000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6866195" y="3394527"/>
            <a:ext cx="1396869" cy="888418"/>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94167" y="1393477"/>
            <a:ext cx="895739" cy="923330"/>
          </a:xfrm>
          <a:prstGeom prst="rect">
            <a:avLst/>
          </a:prstGeom>
          <a:noFill/>
        </p:spPr>
        <p:txBody>
          <a:bodyPr wrap="square" rtlCol="0">
            <a:spAutoFit/>
          </a:bodyPr>
          <a:lstStyle/>
          <a:p>
            <a:r>
              <a:rPr lang="en-US" smtClean="0"/>
              <a:t>What I wanted to say</a:t>
            </a:r>
            <a:endParaRPr lang="en-US"/>
          </a:p>
        </p:txBody>
      </p:sp>
      <p:sp>
        <p:nvSpPr>
          <p:cNvPr id="31" name="TextBox 30"/>
          <p:cNvSpPr txBox="1"/>
          <p:nvPr/>
        </p:nvSpPr>
        <p:spPr>
          <a:xfrm>
            <a:off x="96762" y="3367409"/>
            <a:ext cx="895739" cy="1200329"/>
          </a:xfrm>
          <a:prstGeom prst="rect">
            <a:avLst/>
          </a:prstGeom>
          <a:noFill/>
        </p:spPr>
        <p:txBody>
          <a:bodyPr wrap="square" rtlCol="0">
            <a:spAutoFit/>
          </a:bodyPr>
          <a:lstStyle/>
          <a:p>
            <a:r>
              <a:rPr lang="en-US" dirty="0" smtClean="0"/>
              <a:t>What Google thinks </a:t>
            </a:r>
            <a:r>
              <a:rPr lang="en-US" smtClean="0"/>
              <a:t>I said</a:t>
            </a:r>
            <a:endParaRPr lang="en-US" dirty="0"/>
          </a:p>
        </p:txBody>
      </p:sp>
      <p:sp>
        <p:nvSpPr>
          <p:cNvPr id="2" name="TextBox 1"/>
          <p:cNvSpPr txBox="1"/>
          <p:nvPr/>
        </p:nvSpPr>
        <p:spPr>
          <a:xfrm>
            <a:off x="418743" y="145279"/>
            <a:ext cx="7605038" cy="646331"/>
          </a:xfrm>
          <a:prstGeom prst="rect">
            <a:avLst/>
          </a:prstGeom>
          <a:noFill/>
        </p:spPr>
        <p:txBody>
          <a:bodyPr wrap="square" rtlCol="0">
            <a:spAutoFit/>
          </a:bodyPr>
          <a:lstStyle/>
          <a:p>
            <a:r>
              <a:rPr lang="en-GB" dirty="0" smtClean="0"/>
              <a:t>Students break the target word down into syllables and notice the similarities and differences between it and their result</a:t>
            </a:r>
            <a:endParaRPr lang="en-GB" dirty="0"/>
          </a:p>
        </p:txBody>
      </p:sp>
    </p:spTree>
    <p:extLst>
      <p:ext uri="{BB962C8B-B14F-4D97-AF65-F5344CB8AC3E}">
        <p14:creationId xmlns:p14="http://schemas.microsoft.com/office/powerpoint/2010/main" val="126426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dissolve">
                                      <p:cBhvr>
                                        <p:cTn id="30" dur="500"/>
                                        <p:tgtEl>
                                          <p:spTgt spid="26"/>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dissolv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dissolv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P spid="14" grpId="0" animBg="1"/>
      <p:bldP spid="15" grpId="0" animBg="1"/>
      <p:bldP spid="16"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499" t="25396" r="36565" b="63175"/>
          <a:stretch/>
        </p:blipFill>
        <p:spPr>
          <a:xfrm>
            <a:off x="1191830" y="22924"/>
            <a:ext cx="5356431" cy="1815738"/>
          </a:xfrm>
          <a:prstGeom prst="rect">
            <a:avLst/>
          </a:prstGeom>
        </p:spPr>
      </p:pic>
      <p:sp>
        <p:nvSpPr>
          <p:cNvPr id="5" name="Rectangle 4"/>
          <p:cNvSpPr/>
          <p:nvPr/>
        </p:nvSpPr>
        <p:spPr>
          <a:xfrm>
            <a:off x="1348584" y="336434"/>
            <a:ext cx="666205" cy="770709"/>
          </a:xfrm>
          <a:prstGeom prst="rect">
            <a:avLst/>
          </a:prstGeom>
          <a:solidFill>
            <a:srgbClr val="00B05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544527" y="1146332"/>
            <a:ext cx="418011" cy="437606"/>
          </a:xfrm>
          <a:prstGeom prst="rect">
            <a:avLst/>
          </a:prstGeom>
          <a:solidFill>
            <a:srgbClr val="00B05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924835" y="329902"/>
            <a:ext cx="1754777" cy="770709"/>
          </a:xfrm>
          <a:prstGeom prst="rect">
            <a:avLst/>
          </a:prstGeom>
          <a:solidFill>
            <a:srgbClr val="00B05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458926" y="1152320"/>
            <a:ext cx="809898" cy="462642"/>
          </a:xfrm>
          <a:prstGeom prst="rect">
            <a:avLst/>
          </a:prstGeom>
          <a:solidFill>
            <a:srgbClr val="00B05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12192" t="31508" r="82420" b="64135"/>
          <a:stretch/>
        </p:blipFill>
        <p:spPr>
          <a:xfrm>
            <a:off x="6259016" y="-84724"/>
            <a:ext cx="1060840" cy="1525315"/>
          </a:xfrm>
          <a:prstGeom prst="rect">
            <a:avLst/>
          </a:prstGeom>
        </p:spPr>
      </p:pic>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6684" t="31508" r="67469" b="64135"/>
          <a:stretch/>
        </p:blipFill>
        <p:spPr>
          <a:xfrm>
            <a:off x="7693965" y="-27156"/>
            <a:ext cx="1086805" cy="1440014"/>
          </a:xfrm>
          <a:prstGeom prst="rect">
            <a:avLst/>
          </a:prstGeom>
        </p:spPr>
      </p:pic>
      <p:sp>
        <p:nvSpPr>
          <p:cNvPr id="20" name="Rectangle 19"/>
          <p:cNvSpPr/>
          <p:nvPr/>
        </p:nvSpPr>
        <p:spPr>
          <a:xfrm>
            <a:off x="1959788" y="1139101"/>
            <a:ext cx="499138" cy="462642"/>
          </a:xfrm>
          <a:prstGeom prst="rect">
            <a:avLst/>
          </a:prstGeom>
          <a:solidFill>
            <a:srgbClr val="FF000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258497" y="1163674"/>
            <a:ext cx="770449" cy="462642"/>
          </a:xfrm>
          <a:prstGeom prst="rect">
            <a:avLst/>
          </a:prstGeom>
          <a:solidFill>
            <a:srgbClr val="FF000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002875" y="336445"/>
            <a:ext cx="921960" cy="736455"/>
          </a:xfrm>
          <a:prstGeom prst="rect">
            <a:avLst/>
          </a:prstGeom>
          <a:solidFill>
            <a:srgbClr val="FF000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4657840" y="329902"/>
            <a:ext cx="1524000" cy="777241"/>
          </a:xfrm>
          <a:prstGeom prst="rect">
            <a:avLst/>
          </a:prstGeom>
          <a:solidFill>
            <a:srgbClr val="FF0000">
              <a:alpha val="6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623" y="1781822"/>
            <a:ext cx="6346577" cy="4231051"/>
          </a:xfrm>
          <a:prstGeom prst="rect">
            <a:avLst/>
          </a:prstGeom>
        </p:spPr>
      </p:pic>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0603" y="1285088"/>
            <a:ext cx="2970765" cy="5281360"/>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2331" y="1285088"/>
            <a:ext cx="2970765" cy="5281360"/>
          </a:xfrm>
          <a:prstGeom prst="rect">
            <a:avLst/>
          </a:prstGeom>
        </p:spPr>
      </p:pic>
    </p:spTree>
    <p:extLst>
      <p:ext uri="{BB962C8B-B14F-4D97-AF65-F5344CB8AC3E}">
        <p14:creationId xmlns:p14="http://schemas.microsoft.com/office/powerpoint/2010/main" val="84639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dissolv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dissolv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dissolv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dissolve">
                                      <p:cBhvr>
                                        <p:cTn id="5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3" grpId="0" animBg="1"/>
      <p:bldP spid="16" grpId="0" animBg="1"/>
      <p:bldP spid="20" grpId="0" animBg="1"/>
      <p:bldP spid="21"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7559" y="3131739"/>
            <a:ext cx="2716443" cy="2716443"/>
          </a:xfrm>
          <a:prstGeom prst="rect">
            <a:avLst/>
          </a:prstGeom>
        </p:spPr>
      </p:pic>
      <p:sp>
        <p:nvSpPr>
          <p:cNvPr id="6" name="TextBox 5"/>
          <p:cNvSpPr txBox="1"/>
          <p:nvPr/>
        </p:nvSpPr>
        <p:spPr>
          <a:xfrm>
            <a:off x="450684" y="1401586"/>
            <a:ext cx="8513853" cy="1477328"/>
          </a:xfrm>
          <a:prstGeom prst="rect">
            <a:avLst/>
          </a:prstGeom>
          <a:noFill/>
        </p:spPr>
        <p:txBody>
          <a:bodyPr wrap="square" rtlCol="0">
            <a:spAutoFit/>
          </a:bodyPr>
          <a:lstStyle/>
          <a:p>
            <a:r>
              <a:rPr lang="en-US" dirty="0" smtClean="0"/>
              <a:t>Students were given a second text with a different </a:t>
            </a:r>
            <a:r>
              <a:rPr lang="en-US" dirty="0" smtClean="0"/>
              <a:t>perspective</a:t>
            </a:r>
          </a:p>
          <a:p>
            <a:endParaRPr lang="en-US" dirty="0" smtClean="0"/>
          </a:p>
          <a:p>
            <a:r>
              <a:rPr lang="en-US" dirty="0" smtClean="0"/>
              <a:t>They read the text, highlighted statements they agreed/disagreed </a:t>
            </a:r>
            <a:r>
              <a:rPr lang="en-US" dirty="0" smtClean="0"/>
              <a:t>with</a:t>
            </a:r>
          </a:p>
          <a:p>
            <a:endParaRPr lang="en-US" dirty="0" smtClean="0"/>
          </a:p>
          <a:p>
            <a:r>
              <a:rPr lang="en-US" dirty="0" smtClean="0"/>
              <a:t>They highlighted key words </a:t>
            </a:r>
            <a:r>
              <a:rPr lang="en-US" dirty="0" smtClean="0"/>
              <a:t>and repeated the steps of using technology to tackle </a:t>
            </a:r>
            <a:r>
              <a:rPr lang="en-US" dirty="0" err="1" smtClean="0"/>
              <a:t>pron</a:t>
            </a:r>
            <a:endParaRPr lang="en-US" dirty="0"/>
          </a:p>
        </p:txBody>
      </p:sp>
      <p:sp>
        <p:nvSpPr>
          <p:cNvPr id="3" name="TextBox 2"/>
          <p:cNvSpPr txBox="1"/>
          <p:nvPr/>
        </p:nvSpPr>
        <p:spPr>
          <a:xfrm>
            <a:off x="450684" y="209974"/>
            <a:ext cx="8340695" cy="646331"/>
          </a:xfrm>
          <a:prstGeom prst="rect">
            <a:avLst/>
          </a:prstGeom>
          <a:noFill/>
        </p:spPr>
        <p:txBody>
          <a:bodyPr wrap="square" rtlCol="0">
            <a:spAutoFit/>
          </a:bodyPr>
          <a:lstStyle/>
          <a:p>
            <a:r>
              <a:rPr lang="en-GB" b="1" dirty="0" smtClean="0"/>
              <a:t>Students given the opportunity to repeat the process independently (but in an environment with support)</a:t>
            </a:r>
            <a:endParaRPr lang="en-GB" b="1" dirty="0"/>
          </a:p>
        </p:txBody>
      </p:sp>
    </p:spTree>
    <p:extLst>
      <p:ext uri="{BB962C8B-B14F-4D97-AF65-F5344CB8AC3E}">
        <p14:creationId xmlns:p14="http://schemas.microsoft.com/office/powerpoint/2010/main" val="1077594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6572" y="1187865"/>
            <a:ext cx="7904276" cy="2246769"/>
          </a:xfrm>
          <a:prstGeom prst="rect">
            <a:avLst/>
          </a:prstGeom>
          <a:noFill/>
        </p:spPr>
        <p:txBody>
          <a:bodyPr wrap="square" rtlCol="0">
            <a:spAutoFit/>
          </a:bodyPr>
          <a:lstStyle/>
          <a:p>
            <a:r>
              <a:rPr lang="en-US" sz="2000" dirty="0" smtClean="0"/>
              <a:t>Discuss the following statement in groups:</a:t>
            </a:r>
          </a:p>
          <a:p>
            <a:endParaRPr lang="en-US" sz="2000" dirty="0"/>
          </a:p>
          <a:p>
            <a:r>
              <a:rPr lang="en-US" sz="2000" dirty="0" smtClean="0"/>
              <a:t>‘Governments should ban sales of petrol and </a:t>
            </a:r>
          </a:p>
          <a:p>
            <a:r>
              <a:rPr lang="en-US" sz="2000" dirty="0" smtClean="0"/>
              <a:t>diesel cars  within the next 25 years’</a:t>
            </a:r>
          </a:p>
          <a:p>
            <a:endParaRPr lang="en-US" sz="2000" dirty="0"/>
          </a:p>
          <a:p>
            <a:r>
              <a:rPr lang="en-US" sz="2000" dirty="0" smtClean="0"/>
              <a:t>Please </a:t>
            </a:r>
            <a:r>
              <a:rPr lang="en-US" sz="2000" b="1" dirty="0" smtClean="0"/>
              <a:t>refer </a:t>
            </a:r>
            <a:r>
              <a:rPr lang="en-US" sz="2000" dirty="0" smtClean="0"/>
              <a:t>to both </a:t>
            </a:r>
            <a:r>
              <a:rPr lang="en-US" sz="2000" b="1" dirty="0" smtClean="0"/>
              <a:t>articles</a:t>
            </a:r>
            <a:r>
              <a:rPr lang="en-US" sz="2000" dirty="0" smtClean="0"/>
              <a:t> you read for homework as many times as you can </a:t>
            </a:r>
            <a:endParaRPr lang="en-US" sz="20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058" y="3876683"/>
            <a:ext cx="2938073" cy="2095108"/>
          </a:xfrm>
          <a:prstGeom prst="rect">
            <a:avLst/>
          </a:prstGeom>
        </p:spPr>
      </p:pic>
      <p:sp>
        <p:nvSpPr>
          <p:cNvPr id="8" name="Rectangle 7"/>
          <p:cNvSpPr/>
          <p:nvPr/>
        </p:nvSpPr>
        <p:spPr>
          <a:xfrm>
            <a:off x="5645380" y="5711252"/>
            <a:ext cx="284813" cy="7495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080094" y="5836879"/>
            <a:ext cx="284813" cy="7495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597255" y="5748727"/>
            <a:ext cx="801974" cy="88152"/>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4441" y="3837522"/>
            <a:ext cx="2134269" cy="2134269"/>
          </a:xfrm>
          <a:prstGeom prst="rect">
            <a:avLst/>
          </a:prstGeom>
        </p:spPr>
      </p:pic>
      <p:sp>
        <p:nvSpPr>
          <p:cNvPr id="12" name="Rectangle 11"/>
          <p:cNvSpPr/>
          <p:nvPr/>
        </p:nvSpPr>
        <p:spPr>
          <a:xfrm>
            <a:off x="2422495" y="5789056"/>
            <a:ext cx="284813" cy="7495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857209" y="5914683"/>
            <a:ext cx="284813" cy="7495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374370" y="5826531"/>
            <a:ext cx="801974" cy="88152"/>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01553" y="355584"/>
            <a:ext cx="6195701" cy="369332"/>
          </a:xfrm>
          <a:prstGeom prst="rect">
            <a:avLst/>
          </a:prstGeom>
          <a:noFill/>
        </p:spPr>
        <p:txBody>
          <a:bodyPr wrap="square" rtlCol="0">
            <a:spAutoFit/>
          </a:bodyPr>
          <a:lstStyle/>
          <a:p>
            <a:r>
              <a:rPr lang="en-GB" b="1" dirty="0" smtClean="0"/>
              <a:t>Students given the opportunity to use the target lexis again</a:t>
            </a:r>
            <a:endParaRPr lang="en-GB" b="1" dirty="0"/>
          </a:p>
        </p:txBody>
      </p:sp>
    </p:spTree>
    <p:extLst>
      <p:ext uri="{BB962C8B-B14F-4D97-AF65-F5344CB8AC3E}">
        <p14:creationId xmlns:p14="http://schemas.microsoft.com/office/powerpoint/2010/main" val="2134507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9667" y="177360"/>
            <a:ext cx="7495082" cy="6001643"/>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Students were motivated, they could tackle pronunciation without the embarrassment of doing it publicly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Students used Google and Macmillan Dictionary to check the pronunciation of new words throughout the rest of the course without prompting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By the end of the course, students were preparing for seminars by predicting difficult words in pre-reading or PowerPoint slides and </a:t>
            </a:r>
            <a:r>
              <a:rPr lang="en-US" sz="2400" dirty="0" err="1" smtClean="0"/>
              <a:t>practising</a:t>
            </a:r>
            <a:r>
              <a:rPr lang="en-US" sz="2400" dirty="0" smtClean="0"/>
              <a:t> the pronunciation at home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Students reported that they felt more confident using new words in seminar discussions once they had checked it with Google</a:t>
            </a:r>
            <a:endParaRPr lang="en-US" sz="2400" dirty="0"/>
          </a:p>
        </p:txBody>
      </p:sp>
    </p:spTree>
    <p:extLst>
      <p:ext uri="{BB962C8B-B14F-4D97-AF65-F5344CB8AC3E}">
        <p14:creationId xmlns:p14="http://schemas.microsoft.com/office/powerpoint/2010/main" val="2483976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77" y="2513637"/>
            <a:ext cx="8229600" cy="1143000"/>
          </a:xfrm>
        </p:spPr>
        <p:txBody>
          <a:bodyPr>
            <a:normAutofit/>
          </a:bodyPr>
          <a:lstStyle/>
          <a:p>
            <a:r>
              <a:rPr lang="en-GB" sz="3200" dirty="0" smtClean="0"/>
              <a:t>PSE Course </a:t>
            </a:r>
            <a:r>
              <a:rPr lang="en-GB" sz="3200" dirty="0" smtClean="0"/>
              <a:t>Aims</a:t>
            </a:r>
            <a:endParaRPr lang="en-GB" sz="3200" dirty="0"/>
          </a:p>
        </p:txBody>
      </p:sp>
      <p:sp>
        <p:nvSpPr>
          <p:cNvPr id="3" name="Content Placeholder 2"/>
          <p:cNvSpPr>
            <a:spLocks noGrp="1"/>
          </p:cNvSpPr>
          <p:nvPr>
            <p:ph idx="1"/>
          </p:nvPr>
        </p:nvSpPr>
        <p:spPr>
          <a:xfrm>
            <a:off x="346104" y="3656637"/>
            <a:ext cx="8229600" cy="3323002"/>
          </a:xfrm>
        </p:spPr>
        <p:txBody>
          <a:bodyPr/>
          <a:lstStyle/>
          <a:p>
            <a:pPr lvl="0"/>
            <a:r>
              <a:rPr lang="en-GB" sz="2800" dirty="0" smtClean="0"/>
              <a:t>To </a:t>
            </a:r>
            <a:r>
              <a:rPr lang="en-GB" sz="2800" dirty="0"/>
              <a:t>assist students in being able to </a:t>
            </a:r>
            <a:r>
              <a:rPr lang="en-GB" sz="2800" b="1" dirty="0"/>
              <a:t>work independently </a:t>
            </a:r>
            <a:r>
              <a:rPr lang="en-GB" sz="2800" dirty="0"/>
              <a:t>during their studies and to be able to </a:t>
            </a:r>
            <a:r>
              <a:rPr lang="en-GB" sz="2800" b="1" dirty="0"/>
              <a:t>self-reflect</a:t>
            </a:r>
            <a:r>
              <a:rPr lang="en-GB" sz="2800" dirty="0"/>
              <a:t> on their </a:t>
            </a:r>
            <a:r>
              <a:rPr lang="en-GB" sz="2800" dirty="0" smtClean="0"/>
              <a:t>learning</a:t>
            </a:r>
            <a:endParaRPr lang="en-GB" sz="2800" dirty="0"/>
          </a:p>
          <a:p>
            <a:endParaRPr lang="en-GB" dirty="0"/>
          </a:p>
        </p:txBody>
      </p:sp>
      <p:sp>
        <p:nvSpPr>
          <p:cNvPr id="5" name="TextBox 4"/>
          <p:cNvSpPr txBox="1"/>
          <p:nvPr/>
        </p:nvSpPr>
        <p:spPr>
          <a:xfrm>
            <a:off x="205811" y="205099"/>
            <a:ext cx="7716140" cy="2677656"/>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Using technology to enable learners to tackle pronunciation independently</a:t>
            </a:r>
          </a:p>
          <a:p>
            <a:endParaRPr lang="en-GB" sz="2800" dirty="0"/>
          </a:p>
          <a:p>
            <a:pPr marL="457200" indent="-457200">
              <a:buFont typeface="Arial" panose="020B0604020202020204" pitchFamily="34" charset="0"/>
              <a:buChar char="•"/>
            </a:pPr>
            <a:r>
              <a:rPr lang="en-GB" sz="2800" dirty="0" smtClean="0"/>
              <a:t>Using Macmillan Sounds, Macmillan Online Dictionary and Google Voice to empower learners</a:t>
            </a:r>
            <a:endParaRPr lang="en-GB" sz="2800" dirty="0"/>
          </a:p>
        </p:txBody>
      </p:sp>
      <p:sp>
        <p:nvSpPr>
          <p:cNvPr id="6" name="AutoShape 2" descr="Image result for google voice sear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335" y="2451868"/>
            <a:ext cx="591084" cy="842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3057" y="1421968"/>
            <a:ext cx="1289639" cy="859759"/>
          </a:xfrm>
          <a:prstGeom prst="rect">
            <a:avLst/>
          </a:prstGeom>
        </p:spPr>
      </p:pic>
      <p:sp>
        <p:nvSpPr>
          <p:cNvPr id="7" name="AutoShape 5" descr="Image result for macmillan online diction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057" y="312738"/>
            <a:ext cx="1263854" cy="917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82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085" y="3657600"/>
            <a:ext cx="3305221" cy="2356917"/>
          </a:xfrm>
          <a:prstGeom prst="rect">
            <a:avLst/>
          </a:prstGeom>
        </p:spPr>
      </p:pic>
      <p:sp>
        <p:nvSpPr>
          <p:cNvPr id="5" name="TextBox 4"/>
          <p:cNvSpPr txBox="1"/>
          <p:nvPr/>
        </p:nvSpPr>
        <p:spPr>
          <a:xfrm>
            <a:off x="373165" y="419643"/>
            <a:ext cx="8620934" cy="3970318"/>
          </a:xfrm>
          <a:prstGeom prst="rect">
            <a:avLst/>
          </a:prstGeom>
          <a:noFill/>
        </p:spPr>
        <p:txBody>
          <a:bodyPr wrap="square" rtlCol="0">
            <a:spAutoFit/>
          </a:bodyPr>
          <a:lstStyle/>
          <a:p>
            <a:r>
              <a:rPr lang="en-US" sz="2000" b="1" dirty="0" smtClean="0"/>
              <a:t>Pre-class Homework</a:t>
            </a:r>
          </a:p>
          <a:p>
            <a:endParaRPr lang="en-US" dirty="0" smtClean="0"/>
          </a:p>
          <a:p>
            <a:pPr marL="285750" indent="-285750">
              <a:buFont typeface="Arial" charset="0"/>
              <a:buChar char="•"/>
            </a:pPr>
            <a:r>
              <a:rPr lang="en-US" sz="2800" dirty="0" smtClean="0"/>
              <a:t>Students are asked to read an article in preparation for </a:t>
            </a:r>
            <a:r>
              <a:rPr lang="en-US" sz="2800" dirty="0" smtClean="0"/>
              <a:t>the next day’s seminar </a:t>
            </a:r>
            <a:r>
              <a:rPr lang="en-US" sz="2800" dirty="0" smtClean="0"/>
              <a:t>lesson</a:t>
            </a:r>
          </a:p>
          <a:p>
            <a:pPr marL="285750" indent="-285750">
              <a:buFont typeface="Arial" charset="0"/>
              <a:buChar char="•"/>
            </a:pPr>
            <a:r>
              <a:rPr lang="en-US" sz="2800" dirty="0" smtClean="0"/>
              <a:t>Students are asked to highlight points they agree with in green &amp; disagree with in red</a:t>
            </a:r>
          </a:p>
          <a:p>
            <a:pPr marL="285750" indent="-285750">
              <a:buFont typeface="Arial" charset="0"/>
              <a:buChar char="•"/>
            </a:pPr>
            <a:r>
              <a:rPr lang="en-US" sz="2800" dirty="0" smtClean="0"/>
              <a:t>Students are also asked to highlight words that they think will be important to the discussion or difficult to say in yellow</a:t>
            </a:r>
          </a:p>
          <a:p>
            <a:endParaRPr lang="en-US" dirty="0" smtClean="0"/>
          </a:p>
        </p:txBody>
      </p:sp>
    </p:spTree>
    <p:extLst>
      <p:ext uri="{BB962C8B-B14F-4D97-AF65-F5344CB8AC3E}">
        <p14:creationId xmlns:p14="http://schemas.microsoft.com/office/powerpoint/2010/main" val="20505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2236" y="685687"/>
            <a:ext cx="8187128" cy="3139321"/>
          </a:xfrm>
          <a:prstGeom prst="rect">
            <a:avLst/>
          </a:prstGeom>
          <a:noFill/>
        </p:spPr>
        <p:txBody>
          <a:bodyPr wrap="square" rtlCol="0">
            <a:spAutoFit/>
          </a:bodyPr>
          <a:lstStyle/>
          <a:p>
            <a:r>
              <a:rPr lang="en-US" sz="2800" dirty="0" smtClean="0"/>
              <a:t>Discuss the following statement in groups:</a:t>
            </a:r>
          </a:p>
          <a:p>
            <a:endParaRPr lang="en-US" sz="2800" dirty="0"/>
          </a:p>
          <a:p>
            <a:r>
              <a:rPr lang="en-US" sz="2800" dirty="0" smtClean="0"/>
              <a:t>‘Governments should ban sales of petrol and </a:t>
            </a:r>
          </a:p>
          <a:p>
            <a:r>
              <a:rPr lang="en-US" sz="2800" dirty="0" smtClean="0"/>
              <a:t>diesel cars  within the next 25 years’</a:t>
            </a:r>
          </a:p>
          <a:p>
            <a:endParaRPr lang="en-US" sz="2800" dirty="0"/>
          </a:p>
          <a:p>
            <a:r>
              <a:rPr lang="en-US" sz="2800" dirty="0" smtClean="0"/>
              <a:t>Please </a:t>
            </a:r>
            <a:r>
              <a:rPr lang="en-US" sz="2800" b="1" dirty="0" smtClean="0"/>
              <a:t>refer </a:t>
            </a:r>
            <a:r>
              <a:rPr lang="en-US" sz="2800" dirty="0" smtClean="0"/>
              <a:t>to the </a:t>
            </a:r>
            <a:r>
              <a:rPr lang="en-US" sz="2800" b="1" dirty="0" smtClean="0"/>
              <a:t>article</a:t>
            </a:r>
            <a:r>
              <a:rPr lang="en-US" sz="2800" dirty="0" smtClean="0"/>
              <a:t> you read for homework as many times as you can </a:t>
            </a:r>
            <a:endParaRPr lang="en-US" sz="2800"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6222" y="3876683"/>
            <a:ext cx="2938073" cy="2095108"/>
          </a:xfrm>
          <a:prstGeom prst="rect">
            <a:avLst/>
          </a:prstGeom>
        </p:spPr>
      </p:pic>
      <p:sp>
        <p:nvSpPr>
          <p:cNvPr id="8" name="Rectangle 7"/>
          <p:cNvSpPr/>
          <p:nvPr/>
        </p:nvSpPr>
        <p:spPr>
          <a:xfrm>
            <a:off x="6790544" y="5711252"/>
            <a:ext cx="284813" cy="7495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7225258" y="5836879"/>
            <a:ext cx="284813" cy="7495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742419" y="5748727"/>
            <a:ext cx="801974" cy="88152"/>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09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85" y="5483264"/>
            <a:ext cx="4674641" cy="1269036"/>
          </a:xfrm>
          <a:prstGeom prst="rect">
            <a:avLst/>
          </a:prstGeom>
        </p:spPr>
      </p:pic>
      <p:sp>
        <p:nvSpPr>
          <p:cNvPr id="4" name="Rectangle 3"/>
          <p:cNvSpPr/>
          <p:nvPr/>
        </p:nvSpPr>
        <p:spPr>
          <a:xfrm>
            <a:off x="5411241" y="6039574"/>
            <a:ext cx="1059227" cy="156415"/>
          </a:xfrm>
          <a:prstGeom prst="rect">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01480" y="198852"/>
            <a:ext cx="8463548" cy="5262979"/>
          </a:xfrm>
          <a:prstGeom prst="rect">
            <a:avLst/>
          </a:prstGeom>
          <a:noFill/>
        </p:spPr>
        <p:txBody>
          <a:bodyPr wrap="square" rtlCol="0">
            <a:spAutoFit/>
          </a:bodyPr>
          <a:lstStyle/>
          <a:p>
            <a:pPr marL="285750" indent="-285750">
              <a:buFont typeface="Arial" charset="0"/>
              <a:buChar char="•"/>
            </a:pPr>
            <a:r>
              <a:rPr lang="en-US" sz="2800" dirty="0" smtClean="0"/>
              <a:t>Students asked to reflect on the discussion and decide if they thought any of the words they had highlighted as being important in the homework task had been difficult to say or hear. </a:t>
            </a:r>
          </a:p>
          <a:p>
            <a:endParaRPr lang="en-US" sz="2800" dirty="0"/>
          </a:p>
          <a:p>
            <a:pPr marL="285750" indent="-285750">
              <a:buFont typeface="Arial" charset="0"/>
              <a:buChar char="•"/>
            </a:pPr>
            <a:r>
              <a:rPr lang="en-US" sz="2800" dirty="0" smtClean="0"/>
              <a:t>Tutor shares list of words that he/she thought were difficult to understand on the board and compares with students’ choices.</a:t>
            </a:r>
          </a:p>
          <a:p>
            <a:endParaRPr lang="en-US" sz="2800" dirty="0"/>
          </a:p>
          <a:p>
            <a:pPr marL="285750" indent="-285750">
              <a:buFont typeface="Arial" charset="0"/>
              <a:buChar char="•"/>
            </a:pPr>
            <a:r>
              <a:rPr lang="en-US" sz="2800" dirty="0" smtClean="0"/>
              <a:t>(Tutor guides first time but students start to select their own lexis from lecture slides, readings and seminar discussions in future lessons.)</a:t>
            </a:r>
            <a:endParaRPr lang="en-US" sz="2800" dirty="0"/>
          </a:p>
        </p:txBody>
      </p:sp>
      <p:sp>
        <p:nvSpPr>
          <p:cNvPr id="6" name="Rectangle 5"/>
          <p:cNvSpPr/>
          <p:nvPr/>
        </p:nvSpPr>
        <p:spPr>
          <a:xfrm>
            <a:off x="4301061" y="5734516"/>
            <a:ext cx="513887" cy="153536"/>
          </a:xfrm>
          <a:prstGeom prst="rect">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659875" y="6039574"/>
            <a:ext cx="936765" cy="176585"/>
          </a:xfrm>
          <a:prstGeom prst="rect">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02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dissolv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dissolv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856" y="2313612"/>
            <a:ext cx="8280400" cy="2247900"/>
          </a:xfrm>
          <a:prstGeom prst="rect">
            <a:avLst/>
          </a:prstGeom>
        </p:spPr>
      </p:pic>
      <p:sp>
        <p:nvSpPr>
          <p:cNvPr id="4" name="Rectangle 3"/>
          <p:cNvSpPr/>
          <p:nvPr/>
        </p:nvSpPr>
        <p:spPr>
          <a:xfrm>
            <a:off x="578727" y="4111038"/>
            <a:ext cx="1567543" cy="339634"/>
          </a:xfrm>
          <a:prstGeom prst="rect">
            <a:avLst/>
          </a:prstGeom>
          <a:solidFill>
            <a:srgbClr val="FFFF00">
              <a:alpha val="5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71054" y="556757"/>
            <a:ext cx="8254202" cy="954107"/>
          </a:xfrm>
          <a:prstGeom prst="rect">
            <a:avLst/>
          </a:prstGeom>
          <a:noFill/>
        </p:spPr>
        <p:txBody>
          <a:bodyPr wrap="square" rtlCol="0">
            <a:spAutoFit/>
          </a:bodyPr>
          <a:lstStyle/>
          <a:p>
            <a:r>
              <a:rPr lang="en-US" sz="2800" dirty="0" smtClean="0"/>
              <a:t>Pre-reading task given as homework: Pronunciation issues from task</a:t>
            </a:r>
            <a:endParaRPr lang="en-US" sz="2800" dirty="0"/>
          </a:p>
        </p:txBody>
      </p:sp>
    </p:spTree>
    <p:extLst>
      <p:ext uri="{BB962C8B-B14F-4D97-AF65-F5344CB8AC3E}">
        <p14:creationId xmlns:p14="http://schemas.microsoft.com/office/powerpoint/2010/main" val="542650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89" y="1221079"/>
            <a:ext cx="8676951" cy="1951612"/>
          </a:xfrm>
          <a:prstGeom prst="rect">
            <a:avLst/>
          </a:prstGeom>
        </p:spPr>
      </p:pic>
      <p:sp>
        <p:nvSpPr>
          <p:cNvPr id="10" name="Rectangle 9"/>
          <p:cNvSpPr/>
          <p:nvPr/>
        </p:nvSpPr>
        <p:spPr>
          <a:xfrm>
            <a:off x="332619" y="389806"/>
            <a:ext cx="3803542" cy="369332"/>
          </a:xfrm>
          <a:prstGeom prst="rect">
            <a:avLst/>
          </a:prstGeom>
        </p:spPr>
        <p:txBody>
          <a:bodyPr wrap="none">
            <a:spAutoFit/>
          </a:bodyPr>
          <a:lstStyle/>
          <a:p>
            <a:r>
              <a:rPr lang="en-US" dirty="0"/>
              <a:t>http://</a:t>
            </a:r>
            <a:r>
              <a:rPr lang="en-US" dirty="0" err="1"/>
              <a:t>www.macmillandictionary.com</a:t>
            </a:r>
            <a:r>
              <a:rPr lang="en-US" dirty="0"/>
              <a:t>/</a:t>
            </a:r>
          </a:p>
        </p:txBody>
      </p:sp>
      <p:sp>
        <p:nvSpPr>
          <p:cNvPr id="11" name="Right Arrow 10"/>
          <p:cNvSpPr/>
          <p:nvPr/>
        </p:nvSpPr>
        <p:spPr>
          <a:xfrm rot="16200000">
            <a:off x="4350327" y="3352800"/>
            <a:ext cx="942110" cy="3602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16200000">
            <a:off x="6103492" y="3352800"/>
            <a:ext cx="942110" cy="3602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4436227" y="4211782"/>
            <a:ext cx="1025237" cy="369332"/>
          </a:xfrm>
          <a:prstGeom prst="rect">
            <a:avLst/>
          </a:prstGeom>
          <a:noFill/>
        </p:spPr>
        <p:txBody>
          <a:bodyPr wrap="square" rtlCol="0">
            <a:spAutoFit/>
          </a:bodyPr>
          <a:lstStyle/>
          <a:p>
            <a:r>
              <a:rPr lang="en-US" smtClean="0"/>
              <a:t>Listen</a:t>
            </a:r>
            <a:endParaRPr lang="en-US"/>
          </a:p>
        </p:txBody>
      </p:sp>
      <p:sp>
        <p:nvSpPr>
          <p:cNvPr id="14" name="TextBox 13"/>
          <p:cNvSpPr txBox="1"/>
          <p:nvPr/>
        </p:nvSpPr>
        <p:spPr>
          <a:xfrm>
            <a:off x="6242037" y="4230194"/>
            <a:ext cx="1025237" cy="369332"/>
          </a:xfrm>
          <a:prstGeom prst="rect">
            <a:avLst/>
          </a:prstGeom>
          <a:noFill/>
        </p:spPr>
        <p:txBody>
          <a:bodyPr wrap="square" rtlCol="0">
            <a:spAutoFit/>
          </a:bodyPr>
          <a:lstStyle/>
          <a:p>
            <a:r>
              <a:rPr lang="en-US" dirty="0" smtClean="0"/>
              <a:t>Copy</a:t>
            </a:r>
            <a:endParaRPr lang="en-US" dirty="0"/>
          </a:p>
        </p:txBody>
      </p:sp>
    </p:spTree>
    <p:extLst>
      <p:ext uri="{BB962C8B-B14F-4D97-AF65-F5344CB8AC3E}">
        <p14:creationId xmlns:p14="http://schemas.microsoft.com/office/powerpoint/2010/main" val="18447705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808" y="1443003"/>
            <a:ext cx="16478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10" y="1767970"/>
            <a:ext cx="6346577" cy="4231051"/>
          </a:xfrm>
          <a:prstGeom prst="rect">
            <a:avLst/>
          </a:prstGeom>
        </p:spPr>
      </p:pic>
      <p:sp>
        <p:nvSpPr>
          <p:cNvPr id="2" name="TextBox 1"/>
          <p:cNvSpPr txBox="1"/>
          <p:nvPr/>
        </p:nvSpPr>
        <p:spPr>
          <a:xfrm>
            <a:off x="4231086" y="796672"/>
            <a:ext cx="4198660" cy="646331"/>
          </a:xfrm>
          <a:prstGeom prst="rect">
            <a:avLst/>
          </a:prstGeom>
          <a:noFill/>
        </p:spPr>
        <p:txBody>
          <a:bodyPr wrap="square" rtlCol="0">
            <a:spAutoFit/>
          </a:bodyPr>
          <a:lstStyle/>
          <a:p>
            <a:r>
              <a:rPr lang="en-US" dirty="0" smtClean="0"/>
              <a:t>Students can use Sounds to spell out </a:t>
            </a:r>
            <a:r>
              <a:rPr lang="en-US" smtClean="0"/>
              <a:t>the individual sounds of the target lexis</a:t>
            </a:r>
            <a:endParaRPr lang="en-US"/>
          </a:p>
        </p:txBody>
      </p:sp>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3500" t="31879" r="64724" b="63175"/>
          <a:stretch/>
        </p:blipFill>
        <p:spPr>
          <a:xfrm>
            <a:off x="332510" y="835467"/>
            <a:ext cx="2839848" cy="785748"/>
          </a:xfrm>
          <a:prstGeom prst="rect">
            <a:avLst/>
          </a:prstGeom>
        </p:spPr>
      </p:pic>
      <p:sp>
        <p:nvSpPr>
          <p:cNvPr id="3" name="Rectangle 2"/>
          <p:cNvSpPr/>
          <p:nvPr/>
        </p:nvSpPr>
        <p:spPr>
          <a:xfrm>
            <a:off x="157397" y="6145776"/>
            <a:ext cx="6674090" cy="369332"/>
          </a:xfrm>
          <a:prstGeom prst="rect">
            <a:avLst/>
          </a:prstGeom>
        </p:spPr>
        <p:txBody>
          <a:bodyPr wrap="square">
            <a:spAutoFit/>
          </a:bodyPr>
          <a:lstStyle/>
          <a:p>
            <a:r>
              <a:rPr lang="en-US" dirty="0"/>
              <a:t>http://www.macmillaneducationapps.com/</a:t>
            </a:r>
            <a:r>
              <a:rPr lang="en-US" dirty="0" err="1"/>
              <a:t>soundspron</a:t>
            </a:r>
            <a:r>
              <a:rPr lang="en-US" dirty="0"/>
              <a:t>/</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910" y="1482999"/>
            <a:ext cx="8534078" cy="4516022"/>
          </a:xfrm>
          <a:prstGeom prst="rect">
            <a:avLst/>
          </a:prstGeom>
        </p:spPr>
      </p:pic>
      <p:sp>
        <p:nvSpPr>
          <p:cNvPr id="22" name="TextBox 21"/>
          <p:cNvSpPr txBox="1"/>
          <p:nvPr/>
        </p:nvSpPr>
        <p:spPr>
          <a:xfrm>
            <a:off x="487973" y="28811"/>
            <a:ext cx="7606145" cy="646331"/>
          </a:xfrm>
          <a:prstGeom prst="rect">
            <a:avLst/>
          </a:prstGeom>
          <a:noFill/>
        </p:spPr>
        <p:txBody>
          <a:bodyPr wrap="square" rtlCol="0">
            <a:spAutoFit/>
          </a:bodyPr>
          <a:lstStyle/>
          <a:p>
            <a:r>
              <a:rPr lang="en-US" dirty="0" smtClean="0"/>
              <a:t>Students are asked to download Sounds: The Pronunciation App on their phone and complete the free activities at the beginning of the course</a:t>
            </a:r>
            <a:endParaRPr lang="en-US" dirty="0"/>
          </a:p>
        </p:txBody>
      </p:sp>
    </p:spTree>
    <p:extLst>
      <p:ext uri="{BB962C8B-B14F-4D97-AF65-F5344CB8AC3E}">
        <p14:creationId xmlns:p14="http://schemas.microsoft.com/office/powerpoint/2010/main" val="163532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011" y="358495"/>
            <a:ext cx="3203789" cy="569562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803" y="358495"/>
            <a:ext cx="3203788" cy="56956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6803" y="358495"/>
            <a:ext cx="3203788" cy="569562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500" t="31879" r="64724" b="63175"/>
          <a:stretch/>
        </p:blipFill>
        <p:spPr>
          <a:xfrm>
            <a:off x="6810222" y="1105635"/>
            <a:ext cx="2162862" cy="598435"/>
          </a:xfrm>
          <a:prstGeom prst="rect">
            <a:avLst/>
          </a:prstGeom>
        </p:spPr>
      </p:pic>
    </p:spTree>
    <p:extLst>
      <p:ext uri="{BB962C8B-B14F-4D97-AF65-F5344CB8AC3E}">
        <p14:creationId xmlns:p14="http://schemas.microsoft.com/office/powerpoint/2010/main" val="10262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TEMPLATE</Template>
  <TotalTime>393</TotalTime>
  <Words>495</Words>
  <Application>Microsoft Office PowerPoint</Application>
  <PresentationFormat>On-screen Show (4:3)</PresentationFormat>
  <Paragraphs>52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PPT TEMPLATE</vt:lpstr>
      <vt:lpstr>Teaching Pronunciation in an EAP Context   Gareth Jones</vt:lpstr>
      <vt:lpstr>PSE Course Aims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Pronunciation in an EAP Context</dc:title>
  <dc:creator>Gareth Jones</dc:creator>
  <cp:lastModifiedBy>Gareth Jones</cp:lastModifiedBy>
  <cp:revision>24</cp:revision>
  <dcterms:created xsi:type="dcterms:W3CDTF">2017-07-05T15:20:35Z</dcterms:created>
  <dcterms:modified xsi:type="dcterms:W3CDTF">2017-07-11T11:05:23Z</dcterms:modified>
</cp:coreProperties>
</file>