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9" r:id="rId7"/>
    <p:sldId id="288" r:id="rId8"/>
    <p:sldId id="290" r:id="rId9"/>
    <p:sldId id="287" r:id="rId10"/>
    <p:sldId id="291" r:id="rId11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D4EC"/>
    <a:srgbClr val="AF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80600" autoAdjust="0"/>
  </p:normalViewPr>
  <p:slideViewPr>
    <p:cSldViewPr snapToGrid="0">
      <p:cViewPr varScale="1">
        <p:scale>
          <a:sx n="70" d="100"/>
          <a:sy n="70" d="100"/>
        </p:scale>
        <p:origin x="1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D670-CC5D-4191-9F53-5AFAD3098B67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DDD2C-865F-46A5-ABF2-C5BAC3912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2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affirming. If I can do it, you can. I’m nothing special, in fact I’m a bit of a bore …</a:t>
            </a:r>
          </a:p>
          <a:p>
            <a:r>
              <a:rPr lang="en-GB" dirty="0"/>
              <a:t>How I did it. Also mention some of the pitfalls so that you don’t make the same mistake. No one way to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7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LINEAR!!!</a:t>
            </a:r>
          </a:p>
          <a:p>
            <a:r>
              <a:rPr lang="en-GB" b="1" dirty="0"/>
              <a:t>Commit </a:t>
            </a:r>
            <a:r>
              <a:rPr lang="en-GB" dirty="0"/>
              <a:t>– set a time scale. Add to annual career dev. / appraisal system. Find out the deadlines and commit to finishing it before then.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0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LINEAR!!!</a:t>
            </a:r>
          </a:p>
          <a:p>
            <a:r>
              <a:rPr lang="en-GB" b="1" dirty="0"/>
              <a:t>FIRST STEPS – CRITERIA / INITIAL PLANNING AND DECISION-MAKING </a:t>
            </a:r>
            <a:r>
              <a:rPr lang="en-GB" dirty="0"/>
              <a:t>– did these at same time. Understand criteria crucial – had </a:t>
            </a:r>
            <a:r>
              <a:rPr lang="en-GB" b="1" dirty="0"/>
              <a:t>buddy </a:t>
            </a:r>
            <a:r>
              <a:rPr lang="en-GB" dirty="0"/>
              <a:t>(c/f BALEAP TEAP Facebook page). I was not very systematic about this. Started without understanding some of the criteria. Meant I had to keep going back to the criteria and kept finding ‘gaps’. Might help to understand </a:t>
            </a:r>
            <a:r>
              <a:rPr lang="en-GB" u="sng" dirty="0"/>
              <a:t>all</a:t>
            </a:r>
            <a:r>
              <a:rPr lang="en-GB" dirty="0"/>
              <a:t> criteria at this stage – but don’t let the criteria become a stumbling block. Help guide other choices at this stage. SUFFICIENCY – amount, range and validity of evidence</a:t>
            </a:r>
          </a:p>
          <a:p>
            <a:r>
              <a:rPr lang="en-GB" b="1" dirty="0"/>
              <a:t>CASE STUDY TOPIC</a:t>
            </a:r>
            <a:r>
              <a:rPr lang="en-GB" dirty="0"/>
              <a:t>– thought about SUFFICIENCY.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about the projects I'd worked / was working on that touched upon most of the broad areas (Academic Practices, Student Needs and Learning, Teaching and Assessment, Quality Assurance and CPD).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4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- CASE STUDY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Started to sketch out the 'story' of the project and thought about evidence I had that I already had (and evidence I would need to collect!). This is where I really started engaging deeply with the criteria. Also mention that I started filing evidence at the earlier decision-making stage, too.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FILING evidence. Used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way of organising evidence and telling the story. Just a suggestion – find a system that works for you.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(Olwyn’s suggestion)Used Excel spreadsheet to record what I had and what was missing.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weakness in my RAPP – not linked to EAP literature. Literature relating to specific criteria to ground your practices. Set up a reading group. Mention David Munn’s excellent blog/reading group.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3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- CASE STUDY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Started to sketch out the 'story' of the project and thought about evidence I had that I already had (and evidence I would need to collect!). This is where I really started engaging deeply with the criteria. Also mention that I started filing evidence at the earlier decision-making stage, too.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FILING evidence. Used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way of organising evidence and telling the story. Just a suggestion – find a system that works for you.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(Olwyn’s suggestion)Used Excel spreadsheet to record what I had and what was missing.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weakness in my RAPP – not linked to EAP literature. Literature relating to specific criteria to ground your practices. Set up a reading group. Mention David Munn’s excellent blog/reading group.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1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- CASE STUDY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Started to sketch out the 'story' of the project and thought about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 already had (and evidence I would need to collect!). This is where I really started engaging deeply with the criteria. Also mention that I started filing evidence at the earlier decision-making stage, too.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FILING evidence. Used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way of organising evidence and telling the story. Just a suggestion – find a system that works for you.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(Olwyn’s suggestion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Used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spreadsheet to record what I had and what was missing.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weakness in my RAPP – not linked to EAP literature. Literature relating to specific criteria to ground your practices. Set up a reading group. Mention David Munn’s excellent blog/reading group.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- CASE STUDY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Started to sketch out the 'story' of the project and thought about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 already had (and evidence I would need to collect!). This is where I really started engaging deeply with the criteria. Also mention that I started filing evidence at the earlier decision-making stage, too.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FILING evidence. Used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way of organising evidence and telling the story. Just a suggestion – find a system that works for you.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EVIDENCE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(Olwyn’s suggestion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Used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 spreadsheet to record what I had and what was missing. </a:t>
            </a:r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weakness in my RAPP – not linked to EAP literature. Literature relating to specific criteria to ground your practices. Set up a reading group. Mention David Munn’s excellent blog/reading group.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DDD2C-865F-46A5-ABF2-C5BAC39127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7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8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4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1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0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5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lumMod val="75000"/>
              </a:schemeClr>
            </a:gs>
            <a:gs pos="63000">
              <a:srgbClr val="0070C0"/>
            </a:gs>
            <a:gs pos="91000">
              <a:srgbClr val="AFBCE1"/>
            </a:gs>
            <a:gs pos="100000">
              <a:srgbClr val="C8D4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7815-FE32-4620-975E-6C54F7C627E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5DE7-7C4E-45FD-BC47-F9D7A7D81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044" y="1864112"/>
            <a:ext cx="10742140" cy="2387600"/>
          </a:xfrm>
          <a:gradFill>
            <a:gsLst>
              <a:gs pos="22000">
                <a:schemeClr val="accent1">
                  <a:lumMod val="7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Getting started with your BALEAP TEAP Fellow application</a:t>
            </a:r>
            <a:endParaRPr lang="en-GB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615292"/>
            <a:ext cx="9144000" cy="1655762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Walter Nowlan 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May 2017</a:t>
            </a:r>
          </a:p>
        </p:txBody>
      </p:sp>
    </p:spTree>
    <p:extLst>
      <p:ext uri="{BB962C8B-B14F-4D97-AF65-F5344CB8AC3E}">
        <p14:creationId xmlns:p14="http://schemas.microsoft.com/office/powerpoint/2010/main" val="331605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55606" y="16454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UNDERSTAND THE CRITERIA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451228" y="168287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ACCREDITATION </a:t>
            </a:r>
            <a:r>
              <a:rPr lang="en-GB" sz="2400" dirty="0" smtClean="0"/>
              <a:t>PATHWAY</a:t>
            </a:r>
            <a:endParaRPr lang="en-GB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246850" y="1604513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TOPIC OF CASE </a:t>
            </a:r>
            <a:r>
              <a:rPr lang="en-GB" sz="2400" dirty="0" smtClean="0"/>
              <a:t>STUDY/-IES</a:t>
            </a:r>
            <a:endParaRPr lang="en-GB" sz="24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6021230" y="29922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CONSIDER EVIDENCE YOU ALREADY HAVE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021230" y="563162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CONSIDER </a:t>
            </a:r>
            <a:r>
              <a:rPr lang="en-GB" sz="2400" b="1" dirty="0" smtClean="0"/>
              <a:t>MISSING EVIDENCE</a:t>
            </a:r>
            <a:r>
              <a:rPr lang="en-GB" sz="2400" dirty="0" smtClean="0"/>
              <a:t> AND </a:t>
            </a:r>
            <a:r>
              <a:rPr lang="en-GB" sz="2400" dirty="0"/>
              <a:t>HOW TO COLLECT IT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070336" y="3657245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START TELLING THE ‘STORY’ OF THE CASE STUDY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21230" y="4330469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FILE THE EVIDENCE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070336" y="4952656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COMPLETE THE RAPP</a:t>
            </a:r>
          </a:p>
        </p:txBody>
      </p:sp>
      <p:sp>
        <p:nvSpPr>
          <p:cNvPr id="4" name="Arrow: Left-Right 3"/>
          <p:cNvSpPr/>
          <p:nvPr/>
        </p:nvSpPr>
        <p:spPr>
          <a:xfrm>
            <a:off x="3969951" y="1958105"/>
            <a:ext cx="721015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/>
          <p:cNvSpPr/>
          <p:nvPr/>
        </p:nvSpPr>
        <p:spPr>
          <a:xfrm>
            <a:off x="7751927" y="1973740"/>
            <a:ext cx="839979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9799607" y="4320414"/>
            <a:ext cx="2188226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 </a:t>
            </a:r>
            <a:r>
              <a:rPr lang="en-GB" sz="2400" dirty="0" smtClean="0"/>
              <a:t>TO </a:t>
            </a:r>
            <a:r>
              <a:rPr lang="en-GB" sz="2400" b="1" dirty="0" smtClean="0"/>
              <a:t>LITERATURE</a:t>
            </a:r>
            <a:endParaRPr lang="en-GB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11" idx="3"/>
            <a:endCxn id="9" idx="1"/>
          </p:cNvCxnSpPr>
          <p:nvPr/>
        </p:nvCxnSpPr>
        <p:spPr>
          <a:xfrm flipV="1">
            <a:off x="5624419" y="3518501"/>
            <a:ext cx="396811" cy="66495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624419" y="4183456"/>
            <a:ext cx="396811" cy="67322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0" idx="1"/>
          </p:cNvCxnSpPr>
          <p:nvPr/>
        </p:nvCxnSpPr>
        <p:spPr>
          <a:xfrm>
            <a:off x="5624419" y="4183456"/>
            <a:ext cx="396811" cy="19743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9" idx="1"/>
          </p:cNvCxnSpPr>
          <p:nvPr/>
        </p:nvCxnSpPr>
        <p:spPr>
          <a:xfrm flipV="1">
            <a:off x="5624419" y="3518501"/>
            <a:ext cx="396811" cy="19603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 flipV="1">
            <a:off x="5624419" y="4856680"/>
            <a:ext cx="396811" cy="6221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0" idx="1"/>
          </p:cNvCxnSpPr>
          <p:nvPr/>
        </p:nvCxnSpPr>
        <p:spPr>
          <a:xfrm>
            <a:off x="5624419" y="5478867"/>
            <a:ext cx="396811" cy="6789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</p:spTree>
    <p:extLst>
      <p:ext uri="{BB962C8B-B14F-4D97-AF65-F5344CB8AC3E}">
        <p14:creationId xmlns:p14="http://schemas.microsoft.com/office/powerpoint/2010/main" val="401046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55606" y="16454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UNDERSTAND THE CRITERIA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451228" y="168287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ACCREDITATION </a:t>
            </a:r>
            <a:r>
              <a:rPr lang="en-GB" sz="2400" dirty="0" smtClean="0"/>
              <a:t>PATHWAY</a:t>
            </a:r>
            <a:endParaRPr lang="en-GB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246850" y="1604513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TOPIC OF CASE </a:t>
            </a:r>
            <a:r>
              <a:rPr lang="en-GB" sz="2400" dirty="0" smtClean="0"/>
              <a:t>STUDY/-IES</a:t>
            </a:r>
            <a:endParaRPr lang="en-GB" sz="2400" dirty="0"/>
          </a:p>
        </p:txBody>
      </p:sp>
      <p:sp>
        <p:nvSpPr>
          <p:cNvPr id="4" name="Arrow: Left-Right 3"/>
          <p:cNvSpPr/>
          <p:nvPr/>
        </p:nvSpPr>
        <p:spPr>
          <a:xfrm>
            <a:off x="3983855" y="1958105"/>
            <a:ext cx="732860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/>
          <p:cNvSpPr/>
          <p:nvPr/>
        </p:nvSpPr>
        <p:spPr>
          <a:xfrm>
            <a:off x="7806519" y="1973740"/>
            <a:ext cx="785388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55606" y="16454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UNDERSTAND THE CRITERIA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451228" y="168287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ACCREDITATION </a:t>
            </a:r>
            <a:r>
              <a:rPr lang="en-GB" sz="2400" dirty="0" smtClean="0"/>
              <a:t>PATHWAY</a:t>
            </a:r>
            <a:endParaRPr lang="en-GB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246850" y="1604513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TOPIC OF CASE </a:t>
            </a:r>
            <a:r>
              <a:rPr lang="en-GB" sz="2400" dirty="0" smtClean="0"/>
              <a:t>STUDY/-IES</a:t>
            </a:r>
            <a:endParaRPr lang="en-GB" sz="24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6021230" y="29922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CONSIDER EVIDENCE YOU ALREADY HAVE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021230" y="563162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CONSIDER MISSING EVIDENCE AND </a:t>
            </a:r>
            <a:r>
              <a:rPr lang="en-GB" sz="2400" dirty="0"/>
              <a:t>HOW TO COLLECT IT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070336" y="3657245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START TELLING THE ‘STORY’ OF THE CASE STUDY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21230" y="4330469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FILE THE EVIDENCE</a:t>
            </a:r>
            <a:endParaRPr lang="en-GB" sz="24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070336" y="4952656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COMPLETE THE RAPP</a:t>
            </a:r>
          </a:p>
        </p:txBody>
      </p:sp>
      <p:sp>
        <p:nvSpPr>
          <p:cNvPr id="4" name="Arrow: Left-Right 3"/>
          <p:cNvSpPr/>
          <p:nvPr/>
        </p:nvSpPr>
        <p:spPr>
          <a:xfrm>
            <a:off x="3963384" y="1958105"/>
            <a:ext cx="691915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/>
          <p:cNvSpPr/>
          <p:nvPr/>
        </p:nvSpPr>
        <p:spPr>
          <a:xfrm>
            <a:off x="7765575" y="1973740"/>
            <a:ext cx="826331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9799607" y="4320414"/>
            <a:ext cx="2188226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 </a:t>
            </a:r>
            <a:r>
              <a:rPr lang="en-GB" sz="2400" dirty="0" smtClean="0"/>
              <a:t>TO LITERATURE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11" idx="3"/>
            <a:endCxn id="9" idx="1"/>
          </p:cNvCxnSpPr>
          <p:nvPr/>
        </p:nvCxnSpPr>
        <p:spPr>
          <a:xfrm flipV="1">
            <a:off x="5624419" y="3518501"/>
            <a:ext cx="396811" cy="66495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624419" y="4183456"/>
            <a:ext cx="396811" cy="67322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0" idx="1"/>
          </p:cNvCxnSpPr>
          <p:nvPr/>
        </p:nvCxnSpPr>
        <p:spPr>
          <a:xfrm>
            <a:off x="5624419" y="4183456"/>
            <a:ext cx="396811" cy="19743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9" idx="1"/>
          </p:cNvCxnSpPr>
          <p:nvPr/>
        </p:nvCxnSpPr>
        <p:spPr>
          <a:xfrm flipV="1">
            <a:off x="5624419" y="3518501"/>
            <a:ext cx="396811" cy="19603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 flipV="1">
            <a:off x="5624419" y="4856680"/>
            <a:ext cx="396811" cy="6221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0" idx="1"/>
          </p:cNvCxnSpPr>
          <p:nvPr/>
        </p:nvCxnSpPr>
        <p:spPr>
          <a:xfrm>
            <a:off x="5624419" y="5478867"/>
            <a:ext cx="396811" cy="6789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5915"/>
            <a:ext cx="12192000" cy="63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55606" y="16454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UNDERSTAND THE CRITERIA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451228" y="168287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ACCREDITATION </a:t>
            </a:r>
            <a:r>
              <a:rPr lang="en-GB" sz="2400" dirty="0" smtClean="0"/>
              <a:t>PATHWAY</a:t>
            </a:r>
            <a:endParaRPr lang="en-GB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246850" y="1604513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TOPIC OF CASE </a:t>
            </a:r>
            <a:r>
              <a:rPr lang="en-GB" sz="2400" dirty="0" smtClean="0"/>
              <a:t>STUDY/-IES</a:t>
            </a:r>
            <a:endParaRPr lang="en-GB" sz="24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6021230" y="29922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CONSIDER EVIDENCE YOU ALREADY HAVE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021230" y="563162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CONSIDER </a:t>
            </a:r>
            <a:r>
              <a:rPr lang="en-GB" sz="2400" b="1" u="sng" dirty="0" smtClean="0"/>
              <a:t>MISSING EVIDENCE</a:t>
            </a:r>
            <a:r>
              <a:rPr lang="en-GB" sz="2400" dirty="0" smtClean="0"/>
              <a:t> AND </a:t>
            </a:r>
            <a:r>
              <a:rPr lang="en-GB" sz="2400" dirty="0"/>
              <a:t>HOW TO COLLECT IT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070336" y="3657245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START TELLING THE ‘STORY’ OF THE CASE STUDY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21230" y="4330469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FILE THE EVIDENCE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070336" y="4952656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COMPLETE THE RAPP</a:t>
            </a:r>
          </a:p>
        </p:txBody>
      </p:sp>
      <p:sp>
        <p:nvSpPr>
          <p:cNvPr id="4" name="Arrow: Left-Right 3"/>
          <p:cNvSpPr/>
          <p:nvPr/>
        </p:nvSpPr>
        <p:spPr>
          <a:xfrm>
            <a:off x="3970853" y="1958105"/>
            <a:ext cx="719211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/>
          <p:cNvSpPr/>
          <p:nvPr/>
        </p:nvSpPr>
        <p:spPr>
          <a:xfrm>
            <a:off x="7792871" y="1973740"/>
            <a:ext cx="799035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9799607" y="4320414"/>
            <a:ext cx="2188226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 </a:t>
            </a:r>
            <a:r>
              <a:rPr lang="en-GB" sz="2400" dirty="0" smtClean="0"/>
              <a:t>TO LITERATURE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11" idx="3"/>
            <a:endCxn id="9" idx="1"/>
          </p:cNvCxnSpPr>
          <p:nvPr/>
        </p:nvCxnSpPr>
        <p:spPr>
          <a:xfrm flipV="1">
            <a:off x="5624419" y="3518501"/>
            <a:ext cx="396811" cy="66495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624419" y="4183456"/>
            <a:ext cx="396811" cy="67322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0" idx="1"/>
          </p:cNvCxnSpPr>
          <p:nvPr/>
        </p:nvCxnSpPr>
        <p:spPr>
          <a:xfrm>
            <a:off x="5624419" y="4183456"/>
            <a:ext cx="396811" cy="19743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9" idx="1"/>
          </p:cNvCxnSpPr>
          <p:nvPr/>
        </p:nvCxnSpPr>
        <p:spPr>
          <a:xfrm flipV="1">
            <a:off x="5624419" y="3518501"/>
            <a:ext cx="396811" cy="19603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 flipV="1">
            <a:off x="5624419" y="4856680"/>
            <a:ext cx="396811" cy="6221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0" idx="1"/>
          </p:cNvCxnSpPr>
          <p:nvPr/>
        </p:nvCxnSpPr>
        <p:spPr>
          <a:xfrm>
            <a:off x="5624419" y="5478867"/>
            <a:ext cx="396811" cy="6789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1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251180"/>
            <a:ext cx="11771259" cy="64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451228" y="40472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COMMIT TO DOING IT!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55606" y="16454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UNDERSTAND THE CRITERIA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451228" y="1682871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ACCREDITATION </a:t>
            </a:r>
            <a:r>
              <a:rPr lang="en-GB" sz="2400" dirty="0" smtClean="0"/>
              <a:t>PATHWAY</a:t>
            </a:r>
            <a:endParaRPr lang="en-GB" sz="24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8246850" y="1604513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DECIDE ON TOPIC OF CASE </a:t>
            </a:r>
            <a:r>
              <a:rPr lang="en-GB" sz="2400" dirty="0" smtClean="0"/>
              <a:t>STUDY/-IES</a:t>
            </a:r>
            <a:endParaRPr lang="en-GB" sz="24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6021230" y="299229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CONSIDER EVIDENCE YOU ALREADY HAVE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021230" y="5631620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CONSIDER </a:t>
            </a:r>
            <a:r>
              <a:rPr lang="en-GB" sz="2400" b="1" dirty="0" smtClean="0"/>
              <a:t>MISSING EVIDENCE</a:t>
            </a:r>
            <a:r>
              <a:rPr lang="en-GB" sz="2400" dirty="0" smtClean="0"/>
              <a:t> AND </a:t>
            </a:r>
            <a:r>
              <a:rPr lang="en-GB" sz="2400" dirty="0"/>
              <a:t>HOW TO COLLECT IT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070336" y="3657245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START TELLING THE ‘STORY’ OF THE CASE STUDY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021230" y="4330469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FILE THE EVIDENCE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070336" y="4952656"/>
            <a:ext cx="3554083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COMPLETE THE RAPP</a:t>
            </a:r>
          </a:p>
        </p:txBody>
      </p:sp>
      <p:sp>
        <p:nvSpPr>
          <p:cNvPr id="4" name="Arrow: Left-Right 3"/>
          <p:cNvSpPr/>
          <p:nvPr/>
        </p:nvSpPr>
        <p:spPr>
          <a:xfrm>
            <a:off x="3969951" y="1958105"/>
            <a:ext cx="721015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/>
          <p:cNvSpPr/>
          <p:nvPr/>
        </p:nvSpPr>
        <p:spPr>
          <a:xfrm>
            <a:off x="7751927" y="1973740"/>
            <a:ext cx="839979" cy="50195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/>
          <p:cNvSpPr/>
          <p:nvPr/>
        </p:nvSpPr>
        <p:spPr>
          <a:xfrm>
            <a:off x="9799607" y="4320414"/>
            <a:ext cx="2188226" cy="10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 </a:t>
            </a:r>
            <a:r>
              <a:rPr lang="en-GB" sz="2400" dirty="0" smtClean="0"/>
              <a:t>TO </a:t>
            </a:r>
            <a:r>
              <a:rPr lang="en-GB" sz="2400" b="1" u="sng" dirty="0" smtClean="0"/>
              <a:t>LITERATURE</a:t>
            </a:r>
            <a:endParaRPr lang="en-GB" sz="2400" b="1" u="sng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11" idx="3"/>
            <a:endCxn id="9" idx="1"/>
          </p:cNvCxnSpPr>
          <p:nvPr/>
        </p:nvCxnSpPr>
        <p:spPr>
          <a:xfrm flipV="1">
            <a:off x="5624419" y="3518501"/>
            <a:ext cx="396811" cy="66495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624419" y="4183456"/>
            <a:ext cx="396811" cy="67322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0" idx="1"/>
          </p:cNvCxnSpPr>
          <p:nvPr/>
        </p:nvCxnSpPr>
        <p:spPr>
          <a:xfrm>
            <a:off x="5624419" y="4183456"/>
            <a:ext cx="396811" cy="1974375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9" idx="1"/>
          </p:cNvCxnSpPr>
          <p:nvPr/>
        </p:nvCxnSpPr>
        <p:spPr>
          <a:xfrm flipV="1">
            <a:off x="5624419" y="3518501"/>
            <a:ext cx="396811" cy="196036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2" idx="1"/>
          </p:cNvCxnSpPr>
          <p:nvPr/>
        </p:nvCxnSpPr>
        <p:spPr>
          <a:xfrm flipV="1">
            <a:off x="5624419" y="4856680"/>
            <a:ext cx="396811" cy="6221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0" idx="1"/>
          </p:cNvCxnSpPr>
          <p:nvPr/>
        </p:nvCxnSpPr>
        <p:spPr>
          <a:xfrm>
            <a:off x="5624419" y="5478867"/>
            <a:ext cx="396811" cy="67896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78" y="1544634"/>
            <a:ext cx="8678909" cy="5084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5" y="545910"/>
            <a:ext cx="88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https://teaponlinereadingcircle.wordpress.com/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180235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617</Words>
  <Application>Microsoft Office PowerPoint</Application>
  <PresentationFormat>Widescreen</PresentationFormat>
  <Paragraphs>79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Nirmala UI</vt:lpstr>
      <vt:lpstr>Office Theme</vt:lpstr>
      <vt:lpstr>Getting started with your BALEAP TEAP Fellow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HyperNew</dc:title>
  <dc:creator>Walter Nowlan</dc:creator>
  <cp:lastModifiedBy>Nowlan, Walter</cp:lastModifiedBy>
  <cp:revision>65</cp:revision>
  <cp:lastPrinted>2017-02-13T16:48:53Z</cp:lastPrinted>
  <dcterms:created xsi:type="dcterms:W3CDTF">2017-01-22T14:14:35Z</dcterms:created>
  <dcterms:modified xsi:type="dcterms:W3CDTF">2017-05-08T16:40:21Z</dcterms:modified>
</cp:coreProperties>
</file>