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1"/>
  </p:sldMasterIdLst>
  <p:notesMasterIdLst>
    <p:notesMasterId r:id="rId9"/>
  </p:notesMasterIdLst>
  <p:handoutMasterIdLst>
    <p:handoutMasterId r:id="rId10"/>
  </p:handoutMasterIdLst>
  <p:sldIdLst>
    <p:sldId id="256" r:id="rId2"/>
    <p:sldId id="257" r:id="rId3"/>
    <p:sldId id="263" r:id="rId4"/>
    <p:sldId id="259" r:id="rId5"/>
    <p:sldId id="258" r:id="rId6"/>
    <p:sldId id="260"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1565" autoAdjust="0"/>
  </p:normalViewPr>
  <p:slideViewPr>
    <p:cSldViewPr snapToGrid="0">
      <p:cViewPr varScale="1">
        <p:scale>
          <a:sx n="71" d="100"/>
          <a:sy n="71" d="100"/>
        </p:scale>
        <p:origin x="27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12188DC-A3FA-4749-84EB-AA5C0C30498D}" type="datetimeFigureOut">
              <a:rPr lang="en-GB" smtClean="0"/>
              <a:t>13/07/2017</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B52A44E-B47E-4868-B353-BA96FBE6449D}" type="slidenum">
              <a:rPr lang="en-GB" smtClean="0"/>
              <a:t>‹#›</a:t>
            </a:fld>
            <a:endParaRPr lang="en-GB"/>
          </a:p>
        </p:txBody>
      </p:sp>
    </p:spTree>
    <p:extLst>
      <p:ext uri="{BB962C8B-B14F-4D97-AF65-F5344CB8AC3E}">
        <p14:creationId xmlns:p14="http://schemas.microsoft.com/office/powerpoint/2010/main" val="13890650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F3FB50-0D83-4069-B6FA-5BB4AE1F5F22}" type="datetimeFigureOut">
              <a:rPr lang="en-GB" smtClean="0"/>
              <a:t>13/07/2017</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C70E66-62B1-4EDC-9519-B7264A7D08ED}" type="slidenum">
              <a:rPr lang="en-GB" smtClean="0"/>
              <a:t>‹#›</a:t>
            </a:fld>
            <a:endParaRPr lang="en-GB"/>
          </a:p>
        </p:txBody>
      </p:sp>
    </p:spTree>
    <p:extLst>
      <p:ext uri="{BB962C8B-B14F-4D97-AF65-F5344CB8AC3E}">
        <p14:creationId xmlns:p14="http://schemas.microsoft.com/office/powerpoint/2010/main" val="1045092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These are two activities</a:t>
            </a:r>
            <a:r>
              <a:rPr lang="en-GB" baseline="0" dirty="0" smtClean="0"/>
              <a:t> which I have used with my pre-sessional students. I have chosen them because they are fairly easy to adapt and use with different groups, making it easier to address individual student needs.</a:t>
            </a:r>
            <a:endParaRPr lang="en-GB" dirty="0"/>
          </a:p>
        </p:txBody>
      </p:sp>
      <p:sp>
        <p:nvSpPr>
          <p:cNvPr id="4" name="Slide Number Placeholder 3"/>
          <p:cNvSpPr>
            <a:spLocks noGrp="1"/>
          </p:cNvSpPr>
          <p:nvPr>
            <p:ph type="sldNum" sz="quarter" idx="10"/>
          </p:nvPr>
        </p:nvSpPr>
        <p:spPr/>
        <p:txBody>
          <a:bodyPr/>
          <a:lstStyle/>
          <a:p>
            <a:fld id="{A7C70E66-62B1-4EDC-9519-B7264A7D08ED}" type="slidenum">
              <a:rPr lang="en-GB" smtClean="0"/>
              <a:t>1</a:t>
            </a:fld>
            <a:endParaRPr lang="en-GB"/>
          </a:p>
        </p:txBody>
      </p:sp>
    </p:spTree>
    <p:extLst>
      <p:ext uri="{BB962C8B-B14F-4D97-AF65-F5344CB8AC3E}">
        <p14:creationId xmlns:p14="http://schemas.microsoft.com/office/powerpoint/2010/main" val="33338987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first activity I’m going to</a:t>
            </a:r>
            <a:r>
              <a:rPr lang="en-GB" baseline="0" dirty="0" smtClean="0"/>
              <a:t> talk about focuses on the identification and practice of specific ‘challenging’ sounds. It does not take much preparation and it can be adapted depending on students’ needs. </a:t>
            </a:r>
          </a:p>
          <a:p>
            <a:endParaRPr lang="en-GB" baseline="0" dirty="0" smtClean="0"/>
          </a:p>
          <a:p>
            <a:r>
              <a:rPr lang="en-GB" baseline="0" dirty="0" smtClean="0"/>
              <a:t>In a previous session, or sessions, the teacher should identify sounds that the students find particularly challenging to pronounce. I usually choose about 4 to 5 sounds to prepare the activity, depending on the students’ L1. </a:t>
            </a:r>
          </a:p>
          <a:p>
            <a:endParaRPr lang="en-GB" dirty="0" smtClean="0"/>
          </a:p>
          <a:p>
            <a:r>
              <a:rPr lang="en-GB" dirty="0" smtClean="0"/>
              <a:t>The</a:t>
            </a:r>
            <a:r>
              <a:rPr lang="en-GB" baseline="0" dirty="0" smtClean="0"/>
              <a:t> next step is making a list of words containing those sounds, and a list of example sentences containing the chosen words.</a:t>
            </a:r>
            <a:endParaRPr lang="en-GB" dirty="0"/>
          </a:p>
        </p:txBody>
      </p:sp>
      <p:sp>
        <p:nvSpPr>
          <p:cNvPr id="4" name="Slide Number Placeholder 3"/>
          <p:cNvSpPr>
            <a:spLocks noGrp="1"/>
          </p:cNvSpPr>
          <p:nvPr>
            <p:ph type="sldNum" sz="quarter" idx="10"/>
          </p:nvPr>
        </p:nvSpPr>
        <p:spPr/>
        <p:txBody>
          <a:bodyPr/>
          <a:lstStyle/>
          <a:p>
            <a:fld id="{A7C70E66-62B1-4EDC-9519-B7264A7D08ED}" type="slidenum">
              <a:rPr lang="en-GB" smtClean="0"/>
              <a:t>2</a:t>
            </a:fld>
            <a:endParaRPr lang="en-GB"/>
          </a:p>
        </p:txBody>
      </p:sp>
    </p:spTree>
    <p:extLst>
      <p:ext uri="{BB962C8B-B14F-4D97-AF65-F5344CB8AC3E}">
        <p14:creationId xmlns:p14="http://schemas.microsoft.com/office/powerpoint/2010/main" val="9228499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 for example, I’m actually going to use this activity with a</a:t>
            </a:r>
            <a:r>
              <a:rPr lang="en-GB" baseline="0" dirty="0" smtClean="0"/>
              <a:t> group tomorrow, and in preparation, these are the words that I’ve chosen and the example sentences. Some of the words are from previous sessions, but some came up as I was preparing the example sentences. I’ve tried to use example sentences related to students’ subject areas.</a:t>
            </a:r>
            <a:endParaRPr lang="en-GB" dirty="0"/>
          </a:p>
        </p:txBody>
      </p:sp>
      <p:sp>
        <p:nvSpPr>
          <p:cNvPr id="4" name="Slide Number Placeholder 3"/>
          <p:cNvSpPr>
            <a:spLocks noGrp="1"/>
          </p:cNvSpPr>
          <p:nvPr>
            <p:ph type="sldNum" sz="quarter" idx="10"/>
          </p:nvPr>
        </p:nvSpPr>
        <p:spPr/>
        <p:txBody>
          <a:bodyPr/>
          <a:lstStyle/>
          <a:p>
            <a:fld id="{A7C70E66-62B1-4EDC-9519-B7264A7D08ED}" type="slidenum">
              <a:rPr lang="en-GB" smtClean="0"/>
              <a:t>3</a:t>
            </a:fld>
            <a:endParaRPr lang="en-GB"/>
          </a:p>
        </p:txBody>
      </p:sp>
    </p:spTree>
    <p:extLst>
      <p:ext uri="{BB962C8B-B14F-4D97-AF65-F5344CB8AC3E}">
        <p14:creationId xmlns:p14="http://schemas.microsoft.com/office/powerpoint/2010/main" val="2238003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activity itself can</a:t>
            </a:r>
            <a:r>
              <a:rPr lang="en-GB" baseline="0" dirty="0" smtClean="0"/>
              <a:t> be either quite scaffolded or allow for more free practice depending on the students’ level and ability.</a:t>
            </a:r>
          </a:p>
          <a:p>
            <a:endParaRPr lang="en-GB" baseline="0" dirty="0" smtClean="0"/>
          </a:p>
          <a:p>
            <a:r>
              <a:rPr lang="en-GB" baseline="0" dirty="0" smtClean="0"/>
              <a:t>SS would first match given words to the chosen sounds, and then practice the pronunciation of those words in pairs, with the teacher monitoring.</a:t>
            </a:r>
          </a:p>
          <a:p>
            <a:endParaRPr lang="en-GB" baseline="0" dirty="0" smtClean="0"/>
          </a:p>
          <a:p>
            <a:r>
              <a:rPr lang="en-GB" baseline="0" dirty="0" smtClean="0"/>
              <a:t>The teacher then hands out a list of examples sentences containing the drilled words, and students practise saying the sentences. I’ve found this to be quite useful for raising students’ awareness of words pronunciation in context, as they can at times be able to pronounce a specific word on its own but not when surrounded by other words, sounds. </a:t>
            </a:r>
          </a:p>
          <a:p>
            <a:endParaRPr lang="en-GB" baseline="0" dirty="0" smtClean="0"/>
          </a:p>
          <a:p>
            <a:r>
              <a:rPr lang="en-GB" baseline="0" dirty="0" smtClean="0"/>
              <a:t>Finally, another set of sentences is handed out to allow for further practice. Students are given a bit of time to read the sentences, identify words that contain the practised sounds and then they dictate the sentences to their partner. The idea here is that students need to pronounce the words clearly for their partner to understand and be able to write down. </a:t>
            </a:r>
          </a:p>
          <a:p>
            <a:endParaRPr lang="en-GB" baseline="0" dirty="0" smtClean="0"/>
          </a:p>
          <a:p>
            <a:r>
              <a:rPr lang="en-GB" baseline="0" dirty="0" smtClean="0"/>
              <a:t>Overall, I have found this activity successful for making students more aware that they need to make themselves understand by other non-native speakers, like themselves, and not just to their English teachers. </a:t>
            </a:r>
            <a:endParaRPr lang="en-GB" dirty="0"/>
          </a:p>
        </p:txBody>
      </p:sp>
      <p:sp>
        <p:nvSpPr>
          <p:cNvPr id="4" name="Slide Number Placeholder 3"/>
          <p:cNvSpPr>
            <a:spLocks noGrp="1"/>
          </p:cNvSpPr>
          <p:nvPr>
            <p:ph type="sldNum" sz="quarter" idx="10"/>
          </p:nvPr>
        </p:nvSpPr>
        <p:spPr/>
        <p:txBody>
          <a:bodyPr/>
          <a:lstStyle/>
          <a:p>
            <a:fld id="{A7C70E66-62B1-4EDC-9519-B7264A7D08ED}" type="slidenum">
              <a:rPr lang="en-GB" smtClean="0"/>
              <a:t>4</a:t>
            </a:fld>
            <a:endParaRPr lang="en-GB"/>
          </a:p>
        </p:txBody>
      </p:sp>
    </p:spTree>
    <p:extLst>
      <p:ext uri="{BB962C8B-B14F-4D97-AF65-F5344CB8AC3E}">
        <p14:creationId xmlns:p14="http://schemas.microsoft.com/office/powerpoint/2010/main" val="36307824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activity could be an extension to the previous one, or</a:t>
            </a:r>
            <a:r>
              <a:rPr lang="en-GB" baseline="0" dirty="0" smtClean="0"/>
              <a:t> done entirely separately. </a:t>
            </a:r>
          </a:p>
          <a:p>
            <a:endParaRPr lang="en-GB" baseline="0" dirty="0" smtClean="0"/>
          </a:p>
          <a:p>
            <a:r>
              <a:rPr lang="en-GB" dirty="0" smtClean="0"/>
              <a:t>The</a:t>
            </a:r>
            <a:r>
              <a:rPr lang="en-GB" baseline="0" dirty="0" smtClean="0"/>
              <a:t> text would preferably be based on something already done in class, so that students are already familiar with the topic and thus only focus on the pronunciation.</a:t>
            </a:r>
          </a:p>
          <a:p>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fld id="{A7C70E66-62B1-4EDC-9519-B7264A7D08ED}" type="slidenum">
              <a:rPr lang="en-GB" smtClean="0"/>
              <a:t>5</a:t>
            </a:fld>
            <a:endParaRPr lang="en-GB"/>
          </a:p>
        </p:txBody>
      </p:sp>
    </p:spTree>
    <p:extLst>
      <p:ext uri="{BB962C8B-B14F-4D97-AF65-F5344CB8AC3E}">
        <p14:creationId xmlns:p14="http://schemas.microsoft.com/office/powerpoint/2010/main" val="1574145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 with the previous activity, this can be adapted to the level and needs of the group, and to the length of time you want to allow for practice. Last time I used this</a:t>
            </a:r>
            <a:r>
              <a:rPr lang="en-GB" baseline="0" dirty="0" smtClean="0"/>
              <a:t> activity, I asked my students to write a short paragraph about their subjects, then identify potential elision, and then we practised reading it. That overall took about half an hour, which might not always be possible.</a:t>
            </a:r>
          </a:p>
          <a:p>
            <a:endParaRPr lang="en-GB" baseline="0" dirty="0" smtClean="0"/>
          </a:p>
          <a:p>
            <a:r>
              <a:rPr lang="en-GB" baseline="0" dirty="0" smtClean="0"/>
              <a:t>I think this activity is more useful for improving students own pronunciation but also for making them more aware of features used by native speakers, and thus improving their listening comprehension.</a:t>
            </a:r>
            <a:endParaRPr lang="en-GB" dirty="0"/>
          </a:p>
        </p:txBody>
      </p:sp>
      <p:sp>
        <p:nvSpPr>
          <p:cNvPr id="4" name="Slide Number Placeholder 3"/>
          <p:cNvSpPr>
            <a:spLocks noGrp="1"/>
          </p:cNvSpPr>
          <p:nvPr>
            <p:ph type="sldNum" sz="quarter" idx="10"/>
          </p:nvPr>
        </p:nvSpPr>
        <p:spPr/>
        <p:txBody>
          <a:bodyPr/>
          <a:lstStyle/>
          <a:p>
            <a:fld id="{A7C70E66-62B1-4EDC-9519-B7264A7D08ED}" type="slidenum">
              <a:rPr lang="en-GB" smtClean="0"/>
              <a:t>6</a:t>
            </a:fld>
            <a:endParaRPr lang="en-GB"/>
          </a:p>
        </p:txBody>
      </p:sp>
    </p:spTree>
    <p:extLst>
      <p:ext uri="{BB962C8B-B14F-4D97-AF65-F5344CB8AC3E}">
        <p14:creationId xmlns:p14="http://schemas.microsoft.com/office/powerpoint/2010/main" val="42591903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7C70E66-62B1-4EDC-9519-B7264A7D08ED}" type="slidenum">
              <a:rPr lang="en-GB" smtClean="0"/>
              <a:t>7</a:t>
            </a:fld>
            <a:endParaRPr lang="en-GB"/>
          </a:p>
        </p:txBody>
      </p:sp>
    </p:spTree>
    <p:extLst>
      <p:ext uri="{BB962C8B-B14F-4D97-AF65-F5344CB8AC3E}">
        <p14:creationId xmlns:p14="http://schemas.microsoft.com/office/powerpoint/2010/main" val="3336099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F8AA6F-BE89-4D7F-8A36-C78E5A9689DE}" type="datetimeFigureOut">
              <a:rPr lang="en-GB" smtClean="0"/>
              <a:t>13/07/2017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32BB8D-2F7F-408C-A1C2-2DBFAEB8F881}" type="slidenum">
              <a:rPr lang="en-GB" smtClean="0"/>
              <a:t>‹#›</a:t>
            </a:fld>
            <a:endParaRPr lang="en-GB"/>
          </a:p>
        </p:txBody>
      </p:sp>
    </p:spTree>
    <p:extLst>
      <p:ext uri="{BB962C8B-B14F-4D97-AF65-F5344CB8AC3E}">
        <p14:creationId xmlns:p14="http://schemas.microsoft.com/office/powerpoint/2010/main" val="4201239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8AA6F-BE89-4D7F-8A36-C78E5A9689DE}" type="datetimeFigureOut">
              <a:rPr lang="en-GB" smtClean="0"/>
              <a:t>13/07/2017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32BB8D-2F7F-408C-A1C2-2DBFAEB8F881}" type="slidenum">
              <a:rPr lang="en-GB" smtClean="0"/>
              <a:t>‹#›</a:t>
            </a:fld>
            <a:endParaRPr lang="en-GB"/>
          </a:p>
        </p:txBody>
      </p:sp>
    </p:spTree>
    <p:extLst>
      <p:ext uri="{BB962C8B-B14F-4D97-AF65-F5344CB8AC3E}">
        <p14:creationId xmlns:p14="http://schemas.microsoft.com/office/powerpoint/2010/main" val="3673033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8AA6F-BE89-4D7F-8A36-C78E5A9689DE}" type="datetimeFigureOut">
              <a:rPr lang="en-GB" smtClean="0"/>
              <a:t>13/07/2017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32BB8D-2F7F-408C-A1C2-2DBFAEB8F881}" type="slidenum">
              <a:rPr lang="en-GB" smtClean="0"/>
              <a:t>‹#›</a:t>
            </a:fld>
            <a:endParaRPr lang="en-GB"/>
          </a:p>
        </p:txBody>
      </p:sp>
    </p:spTree>
    <p:extLst>
      <p:ext uri="{BB962C8B-B14F-4D97-AF65-F5344CB8AC3E}">
        <p14:creationId xmlns:p14="http://schemas.microsoft.com/office/powerpoint/2010/main" val="848495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8AA6F-BE89-4D7F-8A36-C78E5A9689DE}" type="datetimeFigureOut">
              <a:rPr lang="en-GB" smtClean="0"/>
              <a:t>13/07/2017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32BB8D-2F7F-408C-A1C2-2DBFAEB8F881}" type="slidenum">
              <a:rPr lang="en-GB" smtClean="0"/>
              <a:t>‹#›</a:t>
            </a:fld>
            <a:endParaRPr lang="en-GB"/>
          </a:p>
        </p:txBody>
      </p:sp>
    </p:spTree>
    <p:extLst>
      <p:ext uri="{BB962C8B-B14F-4D97-AF65-F5344CB8AC3E}">
        <p14:creationId xmlns:p14="http://schemas.microsoft.com/office/powerpoint/2010/main" val="3305329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F8AA6F-BE89-4D7F-8A36-C78E5A9689DE}" type="datetimeFigureOut">
              <a:rPr lang="en-GB" smtClean="0"/>
              <a:t>13/07/2017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32BB8D-2F7F-408C-A1C2-2DBFAEB8F881}" type="slidenum">
              <a:rPr lang="en-GB" smtClean="0"/>
              <a:t>‹#›</a:t>
            </a:fld>
            <a:endParaRPr lang="en-GB"/>
          </a:p>
        </p:txBody>
      </p:sp>
    </p:spTree>
    <p:extLst>
      <p:ext uri="{BB962C8B-B14F-4D97-AF65-F5344CB8AC3E}">
        <p14:creationId xmlns:p14="http://schemas.microsoft.com/office/powerpoint/2010/main" val="3760625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F8AA6F-BE89-4D7F-8A36-C78E5A9689DE}" type="datetimeFigureOut">
              <a:rPr lang="en-GB" smtClean="0"/>
              <a:t>13/07/2017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32BB8D-2F7F-408C-A1C2-2DBFAEB8F881}" type="slidenum">
              <a:rPr lang="en-GB" smtClean="0"/>
              <a:t>‹#›</a:t>
            </a:fld>
            <a:endParaRPr lang="en-GB"/>
          </a:p>
        </p:txBody>
      </p:sp>
    </p:spTree>
    <p:extLst>
      <p:ext uri="{BB962C8B-B14F-4D97-AF65-F5344CB8AC3E}">
        <p14:creationId xmlns:p14="http://schemas.microsoft.com/office/powerpoint/2010/main" val="1356625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F8AA6F-BE89-4D7F-8A36-C78E5A9689DE}" type="datetimeFigureOut">
              <a:rPr lang="en-GB" smtClean="0"/>
              <a:t>13/07/2017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232BB8D-2F7F-408C-A1C2-2DBFAEB8F881}" type="slidenum">
              <a:rPr lang="en-GB" smtClean="0"/>
              <a:t>‹#›</a:t>
            </a:fld>
            <a:endParaRPr lang="en-GB"/>
          </a:p>
        </p:txBody>
      </p:sp>
    </p:spTree>
    <p:extLst>
      <p:ext uri="{BB962C8B-B14F-4D97-AF65-F5344CB8AC3E}">
        <p14:creationId xmlns:p14="http://schemas.microsoft.com/office/powerpoint/2010/main" val="3627500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F8AA6F-BE89-4D7F-8A36-C78E5A9689DE}" type="datetimeFigureOut">
              <a:rPr lang="en-GB" smtClean="0"/>
              <a:t>13/07/2017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232BB8D-2F7F-408C-A1C2-2DBFAEB8F881}" type="slidenum">
              <a:rPr lang="en-GB" smtClean="0"/>
              <a:t>‹#›</a:t>
            </a:fld>
            <a:endParaRPr lang="en-GB"/>
          </a:p>
        </p:txBody>
      </p:sp>
    </p:spTree>
    <p:extLst>
      <p:ext uri="{BB962C8B-B14F-4D97-AF65-F5344CB8AC3E}">
        <p14:creationId xmlns:p14="http://schemas.microsoft.com/office/powerpoint/2010/main" val="931571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8AA6F-BE89-4D7F-8A36-C78E5A9689DE}" type="datetimeFigureOut">
              <a:rPr lang="en-GB" smtClean="0"/>
              <a:t>13/07/2017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232BB8D-2F7F-408C-A1C2-2DBFAEB8F881}" type="slidenum">
              <a:rPr lang="en-GB" smtClean="0"/>
              <a:t>‹#›</a:t>
            </a:fld>
            <a:endParaRPr lang="en-GB"/>
          </a:p>
        </p:txBody>
      </p:sp>
    </p:spTree>
    <p:extLst>
      <p:ext uri="{BB962C8B-B14F-4D97-AF65-F5344CB8AC3E}">
        <p14:creationId xmlns:p14="http://schemas.microsoft.com/office/powerpoint/2010/main" val="3998062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8AA6F-BE89-4D7F-8A36-C78E5A9689DE}" type="datetimeFigureOut">
              <a:rPr lang="en-GB" smtClean="0"/>
              <a:t>13/07/2017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32BB8D-2F7F-408C-A1C2-2DBFAEB8F881}" type="slidenum">
              <a:rPr lang="en-GB" smtClean="0"/>
              <a:t>‹#›</a:t>
            </a:fld>
            <a:endParaRPr lang="en-GB"/>
          </a:p>
        </p:txBody>
      </p:sp>
    </p:spTree>
    <p:extLst>
      <p:ext uri="{BB962C8B-B14F-4D97-AF65-F5344CB8AC3E}">
        <p14:creationId xmlns:p14="http://schemas.microsoft.com/office/powerpoint/2010/main" val="3678341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8AA6F-BE89-4D7F-8A36-C78E5A9689DE}" type="datetimeFigureOut">
              <a:rPr lang="en-GB" smtClean="0"/>
              <a:t>13/07/2017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32BB8D-2F7F-408C-A1C2-2DBFAEB8F881}" type="slidenum">
              <a:rPr lang="en-GB" smtClean="0"/>
              <a:t>‹#›</a:t>
            </a:fld>
            <a:endParaRPr lang="en-GB"/>
          </a:p>
        </p:txBody>
      </p:sp>
    </p:spTree>
    <p:extLst>
      <p:ext uri="{BB962C8B-B14F-4D97-AF65-F5344CB8AC3E}">
        <p14:creationId xmlns:p14="http://schemas.microsoft.com/office/powerpoint/2010/main" val="3798547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8AA6F-BE89-4D7F-8A36-C78E5A9689DE}" type="datetimeFigureOut">
              <a:rPr lang="en-GB" smtClean="0"/>
              <a:t>13/07/2017</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32BB8D-2F7F-408C-A1C2-2DBFAEB8F881}" type="slidenum">
              <a:rPr lang="en-GB" smtClean="0"/>
              <a:t>‹#›</a:t>
            </a:fld>
            <a:endParaRPr lang="en-GB"/>
          </a:p>
        </p:txBody>
      </p:sp>
    </p:spTree>
    <p:extLst>
      <p:ext uri="{BB962C8B-B14F-4D97-AF65-F5344CB8AC3E}">
        <p14:creationId xmlns:p14="http://schemas.microsoft.com/office/powerpoint/2010/main" val="779569082"/>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seserman@Liverpool.ac.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5581"/>
            <a:ext cx="7772400" cy="2387600"/>
          </a:xfrm>
        </p:spPr>
        <p:txBody>
          <a:bodyPr>
            <a:normAutofit/>
          </a:bodyPr>
          <a:lstStyle/>
          <a:p>
            <a:r>
              <a:rPr lang="en-GB" sz="4050" dirty="0"/>
              <a:t>Peer Dictation &amp; Missing Sounds</a:t>
            </a:r>
          </a:p>
        </p:txBody>
      </p:sp>
      <p:sp>
        <p:nvSpPr>
          <p:cNvPr id="3" name="Subtitle 2"/>
          <p:cNvSpPr>
            <a:spLocks noGrp="1"/>
          </p:cNvSpPr>
          <p:nvPr>
            <p:ph type="subTitle" idx="1"/>
          </p:nvPr>
        </p:nvSpPr>
        <p:spPr>
          <a:xfrm>
            <a:off x="1143000" y="4328179"/>
            <a:ext cx="6858000" cy="1655762"/>
          </a:xfrm>
        </p:spPr>
        <p:txBody>
          <a:bodyPr>
            <a:normAutofit fontScale="77500" lnSpcReduction="20000"/>
          </a:bodyPr>
          <a:lstStyle/>
          <a:p>
            <a:pPr algn="r"/>
            <a:endParaRPr lang="en-GB" dirty="0" smtClean="0"/>
          </a:p>
          <a:p>
            <a:pPr algn="r"/>
            <a:endParaRPr lang="en-GB" dirty="0" smtClean="0"/>
          </a:p>
          <a:p>
            <a:pPr algn="r"/>
            <a:endParaRPr lang="en-GB" dirty="0"/>
          </a:p>
          <a:p>
            <a:r>
              <a:rPr lang="en-GB" dirty="0" smtClean="0"/>
              <a:t>Michaela </a:t>
            </a:r>
            <a:r>
              <a:rPr lang="en-GB" dirty="0" smtClean="0"/>
              <a:t>Seserman</a:t>
            </a:r>
          </a:p>
          <a:p>
            <a:r>
              <a:rPr lang="en-GB" dirty="0" smtClean="0">
                <a:hlinkClick r:id="rId3"/>
              </a:rPr>
              <a:t>m.seserman@Liverpool.ac.uk</a:t>
            </a:r>
            <a:r>
              <a:rPr lang="en-GB" dirty="0" smtClean="0"/>
              <a:t> </a:t>
            </a:r>
            <a:endParaRPr lang="en-GB" dirty="0"/>
          </a:p>
        </p:txBody>
      </p:sp>
      <p:pic>
        <p:nvPicPr>
          <p:cNvPr id="1026" name="Picture 2" descr="Image result for university of liverpool"/>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0055" y="202019"/>
            <a:ext cx="3974240" cy="1622403"/>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12"/>
          <p:cNvGrpSpPr/>
          <p:nvPr/>
        </p:nvGrpSpPr>
        <p:grpSpPr>
          <a:xfrm>
            <a:off x="127591" y="202019"/>
            <a:ext cx="8025809" cy="5532474"/>
            <a:chOff x="127591" y="202019"/>
            <a:chExt cx="8025809" cy="5532474"/>
          </a:xfrm>
        </p:grpSpPr>
        <p:cxnSp>
          <p:nvCxnSpPr>
            <p:cNvPr id="6" name="Straight Connector 5"/>
            <p:cNvCxnSpPr/>
            <p:nvPr/>
          </p:nvCxnSpPr>
          <p:spPr>
            <a:xfrm>
              <a:off x="127591" y="202019"/>
              <a:ext cx="0" cy="5380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127591" y="202019"/>
              <a:ext cx="7873409" cy="354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79991" y="354419"/>
              <a:ext cx="0" cy="5380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79991" y="354419"/>
              <a:ext cx="7873409" cy="3546"/>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157890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Peer Dictation</a:t>
            </a:r>
            <a:endParaRPr lang="en-GB" dirty="0"/>
          </a:p>
        </p:txBody>
      </p:sp>
      <p:sp>
        <p:nvSpPr>
          <p:cNvPr id="3" name="Content Placeholder 2"/>
          <p:cNvSpPr>
            <a:spLocks noGrp="1"/>
          </p:cNvSpPr>
          <p:nvPr>
            <p:ph idx="1"/>
          </p:nvPr>
        </p:nvSpPr>
        <p:spPr/>
        <p:txBody>
          <a:bodyPr/>
          <a:lstStyle/>
          <a:p>
            <a:pPr marL="0" indent="0">
              <a:buNone/>
            </a:pPr>
            <a:r>
              <a:rPr lang="en-GB" b="1" dirty="0" smtClean="0"/>
              <a:t>Teacher preparation</a:t>
            </a:r>
          </a:p>
          <a:p>
            <a:r>
              <a:rPr lang="en-GB" dirty="0" smtClean="0"/>
              <a:t>Identify ‘challenging’ sounds </a:t>
            </a:r>
          </a:p>
          <a:p>
            <a:r>
              <a:rPr lang="en-GB" dirty="0" smtClean="0"/>
              <a:t>Prepare lists of common words containing chosen sounds</a:t>
            </a:r>
          </a:p>
          <a:p>
            <a:r>
              <a:rPr lang="en-GB" dirty="0" smtClean="0"/>
              <a:t>Prepare example sentences containing chosen words</a:t>
            </a:r>
            <a:endParaRPr lang="en-GB" dirty="0"/>
          </a:p>
          <a:p>
            <a:endParaRPr lang="en-GB" dirty="0"/>
          </a:p>
        </p:txBody>
      </p:sp>
      <p:pic>
        <p:nvPicPr>
          <p:cNvPr id="4" name="Picture 2" descr="Image result for university of liverpoo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7827" y="5998269"/>
            <a:ext cx="2266173" cy="925119"/>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p:cNvGrpSpPr/>
          <p:nvPr/>
        </p:nvGrpSpPr>
        <p:grpSpPr>
          <a:xfrm>
            <a:off x="127591" y="202019"/>
            <a:ext cx="8025809" cy="5532474"/>
            <a:chOff x="127591" y="202019"/>
            <a:chExt cx="8025809" cy="5532474"/>
          </a:xfrm>
        </p:grpSpPr>
        <p:cxnSp>
          <p:nvCxnSpPr>
            <p:cNvPr id="6" name="Straight Connector 5"/>
            <p:cNvCxnSpPr/>
            <p:nvPr/>
          </p:nvCxnSpPr>
          <p:spPr>
            <a:xfrm>
              <a:off x="127591" y="202019"/>
              <a:ext cx="0" cy="5380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127591" y="202019"/>
              <a:ext cx="7873409" cy="354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79991" y="354419"/>
              <a:ext cx="0" cy="5380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279991" y="354419"/>
              <a:ext cx="7873409" cy="3546"/>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484745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Peer Dictation</a:t>
            </a:r>
            <a:endParaRPr lang="en-GB" dirty="0"/>
          </a:p>
        </p:txBody>
      </p:sp>
      <p:pic>
        <p:nvPicPr>
          <p:cNvPr id="4" name="Picture 2" descr="Image result for university of liverpoo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7827" y="5998269"/>
            <a:ext cx="2266173" cy="925119"/>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p:cNvGrpSpPr/>
          <p:nvPr/>
        </p:nvGrpSpPr>
        <p:grpSpPr>
          <a:xfrm>
            <a:off x="127591" y="202019"/>
            <a:ext cx="8025809" cy="5532474"/>
            <a:chOff x="127591" y="202019"/>
            <a:chExt cx="8025809" cy="5532474"/>
          </a:xfrm>
        </p:grpSpPr>
        <p:cxnSp>
          <p:nvCxnSpPr>
            <p:cNvPr id="6" name="Straight Connector 5"/>
            <p:cNvCxnSpPr/>
            <p:nvPr/>
          </p:nvCxnSpPr>
          <p:spPr>
            <a:xfrm>
              <a:off x="127591" y="202019"/>
              <a:ext cx="0" cy="5380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127591" y="202019"/>
              <a:ext cx="7873409" cy="354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79991" y="354419"/>
              <a:ext cx="0" cy="5380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279991" y="354419"/>
              <a:ext cx="7873409" cy="3546"/>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p:nvPicPr>
        <p:blipFill>
          <a:blip r:embed="rId4"/>
          <a:stretch>
            <a:fillRect/>
          </a:stretch>
        </p:blipFill>
        <p:spPr>
          <a:xfrm>
            <a:off x="628650" y="1558335"/>
            <a:ext cx="5934075" cy="1781175"/>
          </a:xfrm>
          <a:prstGeom prst="rect">
            <a:avLst/>
          </a:prstGeom>
        </p:spPr>
      </p:pic>
      <p:pic>
        <p:nvPicPr>
          <p:cNvPr id="11" name="Picture 10"/>
          <p:cNvPicPr>
            <a:picLocks noChangeAspect="1"/>
          </p:cNvPicPr>
          <p:nvPr/>
        </p:nvPicPr>
        <p:blipFill>
          <a:blip r:embed="rId5"/>
          <a:stretch>
            <a:fillRect/>
          </a:stretch>
        </p:blipFill>
        <p:spPr>
          <a:xfrm>
            <a:off x="1066505" y="3444950"/>
            <a:ext cx="5058364" cy="3211031"/>
          </a:xfrm>
          <a:prstGeom prst="rect">
            <a:avLst/>
          </a:prstGeom>
        </p:spPr>
      </p:pic>
    </p:spTree>
    <p:extLst>
      <p:ext uri="{BB962C8B-B14F-4D97-AF65-F5344CB8AC3E}">
        <p14:creationId xmlns:p14="http://schemas.microsoft.com/office/powerpoint/2010/main" val="17403165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Peer Dictation</a:t>
            </a:r>
            <a:endParaRPr lang="en-GB" dirty="0"/>
          </a:p>
        </p:txBody>
      </p:sp>
      <p:sp>
        <p:nvSpPr>
          <p:cNvPr id="3" name="Content Placeholder 2"/>
          <p:cNvSpPr>
            <a:spLocks noGrp="1"/>
          </p:cNvSpPr>
          <p:nvPr>
            <p:ph idx="1"/>
          </p:nvPr>
        </p:nvSpPr>
        <p:spPr/>
        <p:txBody>
          <a:bodyPr/>
          <a:lstStyle/>
          <a:p>
            <a:pPr marL="0" indent="0">
              <a:buNone/>
            </a:pPr>
            <a:endParaRPr lang="en-GB" b="1" dirty="0" smtClean="0"/>
          </a:p>
          <a:p>
            <a:pPr marL="0" indent="0">
              <a:buNone/>
            </a:pPr>
            <a:r>
              <a:rPr lang="en-GB" b="1" dirty="0" smtClean="0"/>
              <a:t>Activity</a:t>
            </a:r>
          </a:p>
          <a:p>
            <a:pPr marL="514350" indent="-514350">
              <a:buFont typeface="+mj-lt"/>
              <a:buAutoNum type="arabicPeriod"/>
            </a:pPr>
            <a:r>
              <a:rPr lang="en-GB" dirty="0" smtClean="0"/>
              <a:t>Match words to chosen sounds</a:t>
            </a:r>
          </a:p>
          <a:p>
            <a:pPr marL="514350" indent="-514350">
              <a:buFont typeface="+mj-lt"/>
              <a:buAutoNum type="arabicPeriod"/>
            </a:pPr>
            <a:r>
              <a:rPr lang="en-GB" dirty="0" smtClean="0"/>
              <a:t>Drilling (in pairs)</a:t>
            </a:r>
          </a:p>
          <a:p>
            <a:pPr marL="514350" indent="-514350">
              <a:buFont typeface="+mj-lt"/>
              <a:buAutoNum type="arabicPeriod"/>
            </a:pPr>
            <a:r>
              <a:rPr lang="en-GB" dirty="0" smtClean="0"/>
              <a:t>Example sentences (set 1) – pair practice</a:t>
            </a:r>
          </a:p>
          <a:p>
            <a:pPr marL="514350" indent="-514350">
              <a:buFont typeface="+mj-lt"/>
              <a:buAutoNum type="arabicPeriod"/>
            </a:pPr>
            <a:r>
              <a:rPr lang="en-GB" dirty="0" smtClean="0"/>
              <a:t>Example sentences (set 2) – peer dictation</a:t>
            </a:r>
          </a:p>
          <a:p>
            <a:pPr marL="514350" indent="-514350">
              <a:buFont typeface="+mj-lt"/>
              <a:buAutoNum type="arabicPeriod"/>
            </a:pPr>
            <a:endParaRPr lang="en-GB" dirty="0" smtClean="0"/>
          </a:p>
          <a:p>
            <a:endParaRPr lang="en-GB" dirty="0"/>
          </a:p>
        </p:txBody>
      </p:sp>
      <p:pic>
        <p:nvPicPr>
          <p:cNvPr id="4" name="Picture 2" descr="Image result for university of liverpoo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7827" y="5998269"/>
            <a:ext cx="2266173" cy="925119"/>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p:cNvGrpSpPr/>
          <p:nvPr/>
        </p:nvGrpSpPr>
        <p:grpSpPr>
          <a:xfrm>
            <a:off x="127591" y="202019"/>
            <a:ext cx="8025809" cy="5532474"/>
            <a:chOff x="127591" y="202019"/>
            <a:chExt cx="8025809" cy="5532474"/>
          </a:xfrm>
        </p:grpSpPr>
        <p:cxnSp>
          <p:nvCxnSpPr>
            <p:cNvPr id="6" name="Straight Connector 5"/>
            <p:cNvCxnSpPr/>
            <p:nvPr/>
          </p:nvCxnSpPr>
          <p:spPr>
            <a:xfrm>
              <a:off x="127591" y="202019"/>
              <a:ext cx="0" cy="5380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127591" y="202019"/>
              <a:ext cx="7873409" cy="354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79991" y="354419"/>
              <a:ext cx="0" cy="5380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279991" y="354419"/>
              <a:ext cx="7873409" cy="3546"/>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p:nvPicPr>
        <p:blipFill>
          <a:blip r:embed="rId4"/>
          <a:stretch>
            <a:fillRect/>
          </a:stretch>
        </p:blipFill>
        <p:spPr>
          <a:xfrm>
            <a:off x="4333653" y="407489"/>
            <a:ext cx="4380392" cy="2418216"/>
          </a:xfrm>
          <a:prstGeom prst="rect">
            <a:avLst/>
          </a:prstGeom>
        </p:spPr>
      </p:pic>
    </p:spTree>
    <p:extLst>
      <p:ext uri="{BB962C8B-B14F-4D97-AF65-F5344CB8AC3E}">
        <p14:creationId xmlns:p14="http://schemas.microsoft.com/office/powerpoint/2010/main" val="674805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Missing Sounds</a:t>
            </a:r>
            <a:endParaRPr lang="en-GB" dirty="0"/>
          </a:p>
        </p:txBody>
      </p:sp>
      <p:sp>
        <p:nvSpPr>
          <p:cNvPr id="3" name="Content Placeholder 2"/>
          <p:cNvSpPr>
            <a:spLocks noGrp="1"/>
          </p:cNvSpPr>
          <p:nvPr>
            <p:ph idx="1"/>
          </p:nvPr>
        </p:nvSpPr>
        <p:spPr/>
        <p:txBody>
          <a:bodyPr/>
          <a:lstStyle/>
          <a:p>
            <a:pPr marL="0" indent="0">
              <a:buNone/>
            </a:pPr>
            <a:r>
              <a:rPr lang="en-GB" b="1" dirty="0"/>
              <a:t>Teacher preparation</a:t>
            </a:r>
          </a:p>
          <a:p>
            <a:r>
              <a:rPr lang="en-GB" dirty="0" smtClean="0"/>
              <a:t>Write a short text that includes examples of elision</a:t>
            </a:r>
          </a:p>
          <a:p>
            <a:r>
              <a:rPr lang="en-GB" dirty="0" smtClean="0"/>
              <a:t>Make two recordings of the text, one using elision and another one without elision</a:t>
            </a:r>
            <a:endParaRPr lang="en-GB" dirty="0"/>
          </a:p>
        </p:txBody>
      </p:sp>
      <p:pic>
        <p:nvPicPr>
          <p:cNvPr id="4" name="Picture 2" descr="Image result for university of liverpoo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7827" y="5998269"/>
            <a:ext cx="2266173" cy="925119"/>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p:cNvGrpSpPr/>
          <p:nvPr/>
        </p:nvGrpSpPr>
        <p:grpSpPr>
          <a:xfrm>
            <a:off x="127591" y="202019"/>
            <a:ext cx="8025809" cy="5532474"/>
            <a:chOff x="127591" y="202019"/>
            <a:chExt cx="8025809" cy="5532474"/>
          </a:xfrm>
        </p:grpSpPr>
        <p:cxnSp>
          <p:nvCxnSpPr>
            <p:cNvPr id="6" name="Straight Connector 5"/>
            <p:cNvCxnSpPr/>
            <p:nvPr/>
          </p:nvCxnSpPr>
          <p:spPr>
            <a:xfrm>
              <a:off x="127591" y="202019"/>
              <a:ext cx="0" cy="5380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127591" y="202019"/>
              <a:ext cx="7873409" cy="354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79991" y="354419"/>
              <a:ext cx="0" cy="5380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279991" y="354419"/>
              <a:ext cx="7873409" cy="3546"/>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827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Missing Sounds</a:t>
            </a:r>
            <a:endParaRPr lang="en-GB" dirty="0"/>
          </a:p>
        </p:txBody>
      </p:sp>
      <p:sp>
        <p:nvSpPr>
          <p:cNvPr id="3" name="Content Placeholder 2"/>
          <p:cNvSpPr>
            <a:spLocks noGrp="1"/>
          </p:cNvSpPr>
          <p:nvPr>
            <p:ph idx="1"/>
          </p:nvPr>
        </p:nvSpPr>
        <p:spPr/>
        <p:txBody>
          <a:bodyPr/>
          <a:lstStyle/>
          <a:p>
            <a:pPr marL="0" indent="0">
              <a:buNone/>
            </a:pPr>
            <a:r>
              <a:rPr lang="en-GB" b="1" dirty="0" smtClean="0"/>
              <a:t>Activity</a:t>
            </a:r>
            <a:endParaRPr lang="en-GB" b="1" dirty="0"/>
          </a:p>
          <a:p>
            <a:pPr marL="514350" indent="-514350">
              <a:buFont typeface="+mj-lt"/>
              <a:buAutoNum type="arabicPeriod"/>
            </a:pPr>
            <a:r>
              <a:rPr lang="en-GB" dirty="0" smtClean="0"/>
              <a:t>Listen to the two recordings and decide which one sounds more natural </a:t>
            </a:r>
          </a:p>
          <a:p>
            <a:pPr marL="514350" indent="-514350">
              <a:buFont typeface="+mj-lt"/>
              <a:buAutoNum type="arabicPeriod"/>
            </a:pPr>
            <a:r>
              <a:rPr lang="en-GB" dirty="0" smtClean="0"/>
              <a:t>Read the text and identify the ‘missing sounds’</a:t>
            </a:r>
          </a:p>
          <a:p>
            <a:pPr marL="514350" indent="-514350">
              <a:buFont typeface="+mj-lt"/>
              <a:buAutoNum type="arabicPeriod"/>
            </a:pPr>
            <a:r>
              <a:rPr lang="en-GB" dirty="0" smtClean="0"/>
              <a:t>Practice in pairs</a:t>
            </a:r>
          </a:p>
          <a:p>
            <a:pPr marL="514350" indent="-514350">
              <a:buFont typeface="+mj-lt"/>
              <a:buAutoNum type="arabicPeriod"/>
            </a:pPr>
            <a:r>
              <a:rPr lang="en-GB" dirty="0" smtClean="0"/>
              <a:t>Generate own examples</a:t>
            </a:r>
          </a:p>
          <a:p>
            <a:pPr marL="514350" indent="-514350">
              <a:buFont typeface="+mj-lt"/>
              <a:buAutoNum type="arabicPeriod"/>
            </a:pPr>
            <a:r>
              <a:rPr lang="en-GB" dirty="0" smtClean="0"/>
              <a:t>Practice in pairs</a:t>
            </a:r>
          </a:p>
          <a:p>
            <a:endParaRPr lang="en-GB" dirty="0"/>
          </a:p>
        </p:txBody>
      </p:sp>
      <p:pic>
        <p:nvPicPr>
          <p:cNvPr id="4" name="Picture 2" descr="Image result for university of liverpoo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7827" y="5998269"/>
            <a:ext cx="2266173" cy="925119"/>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p:cNvGrpSpPr/>
          <p:nvPr/>
        </p:nvGrpSpPr>
        <p:grpSpPr>
          <a:xfrm>
            <a:off x="127591" y="202019"/>
            <a:ext cx="8025809" cy="5532474"/>
            <a:chOff x="127591" y="202019"/>
            <a:chExt cx="8025809" cy="5532474"/>
          </a:xfrm>
        </p:grpSpPr>
        <p:cxnSp>
          <p:nvCxnSpPr>
            <p:cNvPr id="6" name="Straight Connector 5"/>
            <p:cNvCxnSpPr/>
            <p:nvPr/>
          </p:nvCxnSpPr>
          <p:spPr>
            <a:xfrm>
              <a:off x="127591" y="202019"/>
              <a:ext cx="0" cy="5380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127591" y="202019"/>
              <a:ext cx="7873409" cy="354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79991" y="354419"/>
              <a:ext cx="0" cy="5380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279991" y="354419"/>
              <a:ext cx="7873409" cy="3546"/>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56861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50" dirty="0" smtClean="0"/>
              <a:t>Peer Dictation &amp; Missing Sounds</a:t>
            </a:r>
            <a:endParaRPr lang="en-GB" sz="4050" dirty="0"/>
          </a:p>
        </p:txBody>
      </p:sp>
      <p:sp>
        <p:nvSpPr>
          <p:cNvPr id="3" name="Subtitle 2"/>
          <p:cNvSpPr>
            <a:spLocks noGrp="1"/>
          </p:cNvSpPr>
          <p:nvPr>
            <p:ph idx="1"/>
          </p:nvPr>
        </p:nvSpPr>
        <p:spPr/>
        <p:txBody>
          <a:bodyPr>
            <a:normAutofit/>
          </a:bodyPr>
          <a:lstStyle/>
          <a:p>
            <a:pPr marL="0" indent="0" algn="r">
              <a:buNone/>
            </a:pPr>
            <a:endParaRPr lang="en-GB" dirty="0"/>
          </a:p>
        </p:txBody>
      </p:sp>
      <p:pic>
        <p:nvPicPr>
          <p:cNvPr id="1026" name="Picture 2" descr="Image result for university of liverpoo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69760" y="5349875"/>
            <a:ext cx="3974240" cy="1622403"/>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p:cNvGrpSpPr/>
          <p:nvPr/>
        </p:nvGrpSpPr>
        <p:grpSpPr>
          <a:xfrm>
            <a:off x="127591" y="202019"/>
            <a:ext cx="8025809" cy="5532474"/>
            <a:chOff x="127591" y="202019"/>
            <a:chExt cx="8025809" cy="5532474"/>
          </a:xfrm>
        </p:grpSpPr>
        <p:cxnSp>
          <p:nvCxnSpPr>
            <p:cNvPr id="6" name="Straight Connector 5"/>
            <p:cNvCxnSpPr/>
            <p:nvPr/>
          </p:nvCxnSpPr>
          <p:spPr>
            <a:xfrm>
              <a:off x="127591" y="202019"/>
              <a:ext cx="0" cy="5380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127591" y="202019"/>
              <a:ext cx="7873409" cy="354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79991" y="354419"/>
              <a:ext cx="0" cy="5380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279991" y="354419"/>
              <a:ext cx="7873409" cy="3546"/>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743700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171</TotalTime>
  <Words>725</Words>
  <Application>Microsoft Office PowerPoint</Application>
  <PresentationFormat>On-screen Show (4:3)</PresentationFormat>
  <Paragraphs>60</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Peer Dictation &amp; Missing Sounds</vt:lpstr>
      <vt:lpstr>Peer Dictation</vt:lpstr>
      <vt:lpstr>Peer Dictation</vt:lpstr>
      <vt:lpstr>Peer Dictation</vt:lpstr>
      <vt:lpstr>Missing Sounds</vt:lpstr>
      <vt:lpstr>Missing Sounds</vt:lpstr>
      <vt:lpstr>Peer Dictation &amp; Missing Sounds</vt:lpstr>
    </vt:vector>
  </TitlesOfParts>
  <Company>The University of Liverpool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Seserman,</dc:creator>
  <cp:lastModifiedBy>Seserman,</cp:lastModifiedBy>
  <cp:revision>17</cp:revision>
  <dcterms:created xsi:type="dcterms:W3CDTF">2017-07-11T12:15:16Z</dcterms:created>
  <dcterms:modified xsi:type="dcterms:W3CDTF">2017-07-13T07:40:21Z</dcterms:modified>
</cp:coreProperties>
</file>