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6DF6-0935-44C9-98A2-4DBF092526BF}" type="datetimeFigureOut">
              <a:rPr lang="en-GB" smtClean="0"/>
              <a:pPr/>
              <a:t>05/07/2017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596E-3AF2-458F-BB13-0819BB54C8B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6DF6-0935-44C9-98A2-4DBF092526BF}" type="datetimeFigureOut">
              <a:rPr lang="en-GB" smtClean="0"/>
              <a:pPr/>
              <a:t>05/07/2017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596E-3AF2-458F-BB13-0819BB54C8B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6DF6-0935-44C9-98A2-4DBF092526BF}" type="datetimeFigureOut">
              <a:rPr lang="en-GB" smtClean="0"/>
              <a:pPr/>
              <a:t>05/07/2017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596E-3AF2-458F-BB13-0819BB54C8B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6DF6-0935-44C9-98A2-4DBF092526BF}" type="datetimeFigureOut">
              <a:rPr lang="en-GB" smtClean="0"/>
              <a:pPr/>
              <a:t>05/07/2017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596E-3AF2-458F-BB13-0819BB54C8B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6DF6-0935-44C9-98A2-4DBF092526BF}" type="datetimeFigureOut">
              <a:rPr lang="en-GB" smtClean="0"/>
              <a:pPr/>
              <a:t>05/07/2017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596E-3AF2-458F-BB13-0819BB54C8B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6DF6-0935-44C9-98A2-4DBF092526BF}" type="datetimeFigureOut">
              <a:rPr lang="en-GB" smtClean="0"/>
              <a:pPr/>
              <a:t>05/07/2017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596E-3AF2-458F-BB13-0819BB54C8B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6DF6-0935-44C9-98A2-4DBF092526BF}" type="datetimeFigureOut">
              <a:rPr lang="en-GB" smtClean="0"/>
              <a:pPr/>
              <a:t>05/07/2017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596E-3AF2-458F-BB13-0819BB54C8B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6DF6-0935-44C9-98A2-4DBF092526BF}" type="datetimeFigureOut">
              <a:rPr lang="en-GB" smtClean="0"/>
              <a:pPr/>
              <a:t>05/07/2017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596E-3AF2-458F-BB13-0819BB54C8B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6DF6-0935-44C9-98A2-4DBF092526BF}" type="datetimeFigureOut">
              <a:rPr lang="en-GB" smtClean="0"/>
              <a:pPr/>
              <a:t>05/07/2017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596E-3AF2-458F-BB13-0819BB54C8B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6DF6-0935-44C9-98A2-4DBF092526BF}" type="datetimeFigureOut">
              <a:rPr lang="en-GB" smtClean="0"/>
              <a:pPr/>
              <a:t>05/07/2017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596E-3AF2-458F-BB13-0819BB54C8B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6DF6-0935-44C9-98A2-4DBF092526BF}" type="datetimeFigureOut">
              <a:rPr lang="en-GB" smtClean="0"/>
              <a:pPr/>
              <a:t>05/07/2017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596E-3AF2-458F-BB13-0819BB54C8B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C6DF6-0935-44C9-98A2-4DBF092526BF}" type="datetimeFigureOut">
              <a:rPr lang="en-GB" smtClean="0"/>
              <a:pPr/>
              <a:t>05/07/2017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1596E-3AF2-458F-BB13-0819BB54C8B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ronsci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tpd.moderators@gmail.com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446449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4000" b="1" dirty="0" smtClean="0">
                <a:solidFill>
                  <a:srgbClr val="FF0000"/>
                </a:solidFill>
              </a:rPr>
              <a:t>BALEAP Webinar 12</a:t>
            </a:r>
            <a:r>
              <a:rPr lang="en-GB" sz="40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4000" b="1" dirty="0" smtClean="0">
                <a:solidFill>
                  <a:srgbClr val="FF0000"/>
                </a:solidFill>
              </a:rPr>
              <a:t> July 2017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Pronunciation in EAP Contexts</a:t>
            </a:r>
            <a:br>
              <a:rPr lang="en-GB" dirty="0" smtClean="0"/>
            </a:br>
            <a:r>
              <a:rPr lang="en-GB" sz="3600" b="1" dirty="0" smtClean="0">
                <a:solidFill>
                  <a:srgbClr val="FF0000"/>
                </a:solidFill>
              </a:rPr>
              <a:t>An Introduction </a:t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2700" b="1" dirty="0" smtClean="0">
                <a:solidFill>
                  <a:srgbClr val="FF0000"/>
                </a:solidFill>
              </a:rPr>
              <a:t>to the </a:t>
            </a: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</a:rPr>
              <a:t>Articulatory Approach</a:t>
            </a: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sz="2700" dirty="0" smtClean="0">
                <a:solidFill>
                  <a:srgbClr val="FF0000"/>
                </a:solidFill>
              </a:rPr>
              <a:t>with special thanks to </a:t>
            </a:r>
            <a:br>
              <a:rPr lang="en-GB" sz="2700" dirty="0" smtClean="0">
                <a:solidFill>
                  <a:srgbClr val="FF0000"/>
                </a:solidFill>
              </a:rPr>
            </a:br>
            <a:r>
              <a:rPr lang="en-GB" sz="2700" dirty="0" smtClean="0">
                <a:solidFill>
                  <a:srgbClr val="FF0000"/>
                </a:solidFill>
              </a:rPr>
              <a:t>Piers </a:t>
            </a:r>
            <a:r>
              <a:rPr lang="en-GB" sz="2700" dirty="0" err="1" smtClean="0">
                <a:solidFill>
                  <a:srgbClr val="FF0000"/>
                </a:solidFill>
              </a:rPr>
              <a:t>Messum</a:t>
            </a:r>
            <a:r>
              <a:rPr lang="en-GB" sz="2700" dirty="0" smtClean="0">
                <a:solidFill>
                  <a:srgbClr val="FF0000"/>
                </a:solidFill>
              </a:rPr>
              <a:t>     </a:t>
            </a:r>
            <a:r>
              <a:rPr lang="en-GB" sz="2700" dirty="0" smtClean="0">
                <a:solidFill>
                  <a:srgbClr val="FF0000"/>
                </a:solidFill>
              </a:rPr>
              <a:t>      </a:t>
            </a:r>
            <a:r>
              <a:rPr lang="en-GB" sz="2700" dirty="0" smtClean="0">
                <a:solidFill>
                  <a:srgbClr val="FF0000"/>
                </a:solidFill>
              </a:rPr>
              <a:t>(</a:t>
            </a:r>
            <a:r>
              <a:rPr lang="en-GB" sz="2700" dirty="0" smtClean="0">
                <a:solidFill>
                  <a:srgbClr val="FF0000"/>
                </a:solidFill>
                <a:hlinkClick r:id="rId2"/>
              </a:rPr>
              <a:t>www.pronsci.com</a:t>
            </a:r>
            <a:r>
              <a:rPr lang="en-GB" sz="2700" dirty="0" smtClean="0">
                <a:solidFill>
                  <a:srgbClr val="FF0000"/>
                </a:solidFill>
              </a:rPr>
              <a:t>)        </a:t>
            </a:r>
            <a:r>
              <a:rPr lang="en-GB" sz="2700" dirty="0" smtClean="0">
                <a:solidFill>
                  <a:srgbClr val="FF0000"/>
                </a:solidFill>
              </a:rPr>
              <a:t>   </a:t>
            </a:r>
            <a:r>
              <a:rPr lang="en-GB" sz="2700" dirty="0" smtClean="0">
                <a:solidFill>
                  <a:srgbClr val="FF0000"/>
                </a:solidFill>
              </a:rPr>
              <a:t>Roslyn Young</a:t>
            </a:r>
            <a:br>
              <a:rPr lang="en-GB" sz="2700" dirty="0" smtClean="0">
                <a:solidFill>
                  <a:srgbClr val="FF0000"/>
                </a:solidFill>
              </a:rPr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5805264"/>
            <a:ext cx="6400800" cy="720080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4600" dirty="0" smtClean="0"/>
              <a:t>jonwordie@gmail.com</a:t>
            </a:r>
            <a:endParaRPr lang="en-GB" sz="4600" dirty="0"/>
          </a:p>
        </p:txBody>
      </p:sp>
      <p:pic>
        <p:nvPicPr>
          <p:cNvPr id="4" name="Picture 3" descr="Piers Messum Ph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4437112"/>
            <a:ext cx="1656184" cy="1656184"/>
          </a:xfrm>
          <a:prstGeom prst="rect">
            <a:avLst/>
          </a:prstGeom>
        </p:spPr>
      </p:pic>
      <p:pic>
        <p:nvPicPr>
          <p:cNvPr id="5" name="Picture 4" descr="Roslyn You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8264" y="4437112"/>
            <a:ext cx="1368152" cy="18336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99792" y="5085184"/>
            <a:ext cx="3774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hlinkClick r:id="rId5"/>
              </a:rPr>
              <a:t>tpd.moderators@gmail.com</a:t>
            </a:r>
            <a:r>
              <a:rPr lang="en-GB" sz="2400" dirty="0" smtClean="0"/>
              <a:t> 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closing analogy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b="1" u="sng" dirty="0" smtClean="0">
                <a:solidFill>
                  <a:srgbClr val="FF0000"/>
                </a:solidFill>
              </a:rPr>
              <a:t>ENGLISH</a:t>
            </a:r>
            <a:r>
              <a:rPr lang="en-GB" b="1" dirty="0" smtClean="0">
                <a:solidFill>
                  <a:srgbClr val="FF0000"/>
                </a:solidFill>
              </a:rPr>
              <a:t> to a phonetician is like </a:t>
            </a:r>
            <a:r>
              <a:rPr lang="en-GB" b="1" u="sng" dirty="0" smtClean="0">
                <a:solidFill>
                  <a:srgbClr val="FF0000"/>
                </a:solidFill>
              </a:rPr>
              <a:t>WATER</a:t>
            </a:r>
            <a:r>
              <a:rPr lang="en-GB" b="1" dirty="0" smtClean="0">
                <a:solidFill>
                  <a:srgbClr val="FF0000"/>
                </a:solidFill>
              </a:rPr>
              <a:t> to a chemist.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WATER, though commonplace, is a compound with very unusual properties.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ENGLISH, though widespread, is a language with very unusual phonetic properties, both in its articulatory setting and in its speech breathing patterns</a:t>
            </a:r>
            <a:r>
              <a:rPr lang="en-GB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b="1" dirty="0" smtClean="0"/>
              <a:t>t</a:t>
            </a:r>
            <a:r>
              <a:rPr lang="en-GB" b="1" dirty="0" smtClean="0"/>
              <a:t>pd.moderators@gmail.com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change was made to the Cambridge CPE Exam in 1932?</a:t>
            </a:r>
            <a:endParaRPr lang="en-GB" dirty="0"/>
          </a:p>
        </p:txBody>
      </p:sp>
      <p:pic>
        <p:nvPicPr>
          <p:cNvPr id="4" name="Content Placeholder 3" descr="puzzled face 1932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28800"/>
            <a:ext cx="3268399" cy="3312368"/>
          </a:xfrm>
        </p:spPr>
      </p:pic>
      <p:sp>
        <p:nvSpPr>
          <p:cNvPr id="5" name="TextBox 4"/>
          <p:cNvSpPr txBox="1"/>
          <p:nvPr/>
        </p:nvSpPr>
        <p:spPr>
          <a:xfrm>
            <a:off x="4139952" y="1988840"/>
            <a:ext cx="55551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The compulsory </a:t>
            </a:r>
            <a:br>
              <a:rPr lang="en-GB" sz="3200" b="1" dirty="0" smtClean="0">
                <a:solidFill>
                  <a:srgbClr val="FF0000"/>
                </a:solidFill>
              </a:rPr>
            </a:br>
            <a:r>
              <a:rPr lang="en-GB" sz="3200" b="1" dirty="0" smtClean="0">
                <a:solidFill>
                  <a:srgbClr val="FF0000"/>
                </a:solidFill>
              </a:rPr>
              <a:t>90-minute phonetics </a:t>
            </a:r>
            <a:br>
              <a:rPr lang="en-GB" sz="3200" b="1" dirty="0" smtClean="0">
                <a:solidFill>
                  <a:srgbClr val="FF0000"/>
                </a:solidFill>
              </a:rPr>
            </a:br>
            <a:r>
              <a:rPr lang="en-GB" sz="3200" b="1" dirty="0" smtClean="0">
                <a:solidFill>
                  <a:srgbClr val="FF0000"/>
                </a:solidFill>
              </a:rPr>
              <a:t>paper was dropped!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6" name="Picture 5" descr="shocked Chinese fa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3933056"/>
            <a:ext cx="3376836" cy="22471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Which is the only UK university to offer summer pronunciation courses for teachers and students?</a:t>
            </a:r>
            <a:endParaRPr lang="en-GB" dirty="0"/>
          </a:p>
        </p:txBody>
      </p:sp>
      <p:pic>
        <p:nvPicPr>
          <p:cNvPr id="4" name="Content Placeholder 3" descr="UC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420888"/>
            <a:ext cx="2047875" cy="2228850"/>
          </a:xfrm>
        </p:spPr>
      </p:pic>
      <p:sp>
        <p:nvSpPr>
          <p:cNvPr id="5" name="TextBox 4"/>
          <p:cNvSpPr txBox="1"/>
          <p:nvPr/>
        </p:nvSpPr>
        <p:spPr>
          <a:xfrm>
            <a:off x="3491880" y="2708920"/>
            <a:ext cx="540846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Leading to the ‘</a:t>
            </a:r>
            <a:r>
              <a:rPr lang="en-GB" sz="3600" i="1" dirty="0" smtClean="0">
                <a:solidFill>
                  <a:srgbClr val="FF0000"/>
                </a:solidFill>
              </a:rPr>
              <a:t>IPA Exam</a:t>
            </a:r>
            <a:r>
              <a:rPr lang="en-GB" sz="3600" dirty="0" smtClean="0">
                <a:solidFill>
                  <a:srgbClr val="FF0000"/>
                </a:solidFill>
              </a:rPr>
              <a:t>’ – </a:t>
            </a:r>
            <a:br>
              <a:rPr lang="en-GB" sz="3600" dirty="0" smtClean="0">
                <a:solidFill>
                  <a:srgbClr val="FF0000"/>
                </a:solidFill>
              </a:rPr>
            </a:br>
            <a:r>
              <a:rPr lang="en-GB" sz="3600" dirty="0" smtClean="0">
                <a:solidFill>
                  <a:srgbClr val="FF0000"/>
                </a:solidFill>
              </a:rPr>
              <a:t>‘</a:t>
            </a:r>
            <a:r>
              <a:rPr lang="en-GB" sz="3600" i="1" dirty="0" smtClean="0">
                <a:solidFill>
                  <a:srgbClr val="FF0000"/>
                </a:solidFill>
              </a:rPr>
              <a:t>Certificate of Proficiency</a:t>
            </a:r>
            <a:br>
              <a:rPr lang="en-GB" sz="3600" i="1" dirty="0" smtClean="0">
                <a:solidFill>
                  <a:srgbClr val="FF0000"/>
                </a:solidFill>
              </a:rPr>
            </a:br>
            <a:r>
              <a:rPr lang="en-GB" sz="3600" i="1" dirty="0" smtClean="0">
                <a:solidFill>
                  <a:srgbClr val="FF0000"/>
                </a:solidFill>
              </a:rPr>
              <a:t> in the Phonetics of English</a:t>
            </a:r>
            <a:r>
              <a:rPr lang="en-GB" sz="3600" dirty="0" smtClean="0">
                <a:solidFill>
                  <a:srgbClr val="FF0000"/>
                </a:solidFill>
              </a:rPr>
              <a:t>’</a:t>
            </a:r>
            <a:endParaRPr lang="en-GB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Some core axioms of the Articulatory Approach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Pronunciation is a motor skill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Raising awareness of the role of the articulators in the vocal tract and the ‘mechanics of speech’ is essential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The ‘articulatory setting’ of English needs to be actively taught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‘Listen and Repeat’ /  ‘imitation’ is not the most effective way to teach pronunciation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‘Performance Pieces’ are recommended to help students improve their pronunciation </a:t>
            </a:r>
            <a:endParaRPr lang="en-GB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43000"/>
          </a:xfrm>
        </p:spPr>
        <p:txBody>
          <a:bodyPr>
            <a:noAutofit/>
          </a:bodyPr>
          <a:lstStyle/>
          <a:p>
            <a:r>
              <a:rPr lang="en-GB" sz="4000" dirty="0" smtClean="0"/>
              <a:t>The tongue is a muscular hydrostat. Note the unusual default articulatory setting of English.</a:t>
            </a:r>
            <a:endParaRPr lang="en-GB" sz="4000" dirty="0"/>
          </a:p>
        </p:txBody>
      </p:sp>
      <p:pic>
        <p:nvPicPr>
          <p:cNvPr id="4" name="Content Placeholder 3" descr="Piers with slid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3573016"/>
            <a:ext cx="5751805" cy="3024336"/>
          </a:xfrm>
        </p:spPr>
      </p:pic>
      <p:pic>
        <p:nvPicPr>
          <p:cNvPr id="5" name="Picture 4" descr="crick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64288" y="1700808"/>
            <a:ext cx="1695450" cy="2695575"/>
          </a:xfrm>
          <a:prstGeom prst="rect">
            <a:avLst/>
          </a:prstGeom>
        </p:spPr>
      </p:pic>
      <p:pic>
        <p:nvPicPr>
          <p:cNvPr id="6" name="Picture 5" descr="tennis retur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1628800"/>
            <a:ext cx="2543175" cy="1800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812360" y="4869160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English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308304" y="5661248"/>
            <a:ext cx="824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French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MRI scans of vocal tracts:</a:t>
            </a:r>
            <a:br>
              <a:rPr lang="en-GB" dirty="0" smtClean="0"/>
            </a:br>
            <a:r>
              <a:rPr lang="en-GB" dirty="0" smtClean="0"/>
              <a:t>Chinese vs. English</a:t>
            </a:r>
            <a:endParaRPr lang="en-GB" dirty="0"/>
          </a:p>
        </p:txBody>
      </p:sp>
      <p:pic>
        <p:nvPicPr>
          <p:cNvPr id="4" name="Content Placeholder 3" descr="MRI scan of a Chinese speaker's vocal trac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1736395"/>
            <a:ext cx="4464496" cy="3344062"/>
          </a:xfrm>
        </p:spPr>
      </p:pic>
      <p:sp>
        <p:nvSpPr>
          <p:cNvPr id="5" name="TextBox 4"/>
          <p:cNvSpPr txBox="1"/>
          <p:nvPr/>
        </p:nvSpPr>
        <p:spPr>
          <a:xfrm>
            <a:off x="395536" y="5229200"/>
            <a:ext cx="8748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Video 1 – Chinese - </a:t>
            </a:r>
            <a:br>
              <a:rPr lang="en-GB" sz="2000" dirty="0" smtClean="0"/>
            </a:br>
            <a:endParaRPr lang="en-GB" sz="2000" dirty="0"/>
          </a:p>
          <a:p>
            <a:r>
              <a:rPr lang="en-GB" sz="2000" dirty="0" smtClean="0"/>
              <a:t>Video 2 – English </a:t>
            </a:r>
            <a:r>
              <a:rPr lang="en-GB" sz="2000" dirty="0" smtClean="0"/>
              <a:t>-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100 years of the Cardinal </a:t>
            </a:r>
            <a:r>
              <a:rPr lang="en-GB" dirty="0"/>
              <a:t>V</a:t>
            </a:r>
            <a:r>
              <a:rPr lang="en-GB" dirty="0" smtClean="0"/>
              <a:t>owels </a:t>
            </a:r>
            <a:r>
              <a:rPr lang="en-GB" dirty="0"/>
              <a:t>D</a:t>
            </a:r>
            <a:r>
              <a:rPr lang="en-GB" dirty="0" smtClean="0"/>
              <a:t>iagram – Acoustic or </a:t>
            </a:r>
            <a:r>
              <a:rPr lang="en-GB" dirty="0"/>
              <a:t>A</a:t>
            </a:r>
            <a:r>
              <a:rPr lang="en-GB" dirty="0" smtClean="0"/>
              <a:t>rticulatory?</a:t>
            </a:r>
            <a:endParaRPr lang="en-GB" dirty="0"/>
          </a:p>
        </p:txBody>
      </p:sp>
      <p:pic>
        <p:nvPicPr>
          <p:cNvPr id="4" name="Content Placeholder 3" descr="CardinalVowelChart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28787" y="1658144"/>
            <a:ext cx="5686425" cy="4410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 Phonemic </a:t>
            </a:r>
            <a:r>
              <a:rPr lang="en-GB" dirty="0"/>
              <a:t>C</a:t>
            </a:r>
            <a:r>
              <a:rPr lang="en-GB" dirty="0" smtClean="0"/>
              <a:t>hart on </a:t>
            </a:r>
            <a:r>
              <a:rPr lang="en-GB" dirty="0"/>
              <a:t>A</a:t>
            </a:r>
            <a:r>
              <a:rPr lang="en-GB" dirty="0" smtClean="0"/>
              <a:t>rticulatory Principles</a:t>
            </a:r>
            <a:endParaRPr lang="en-GB" dirty="0"/>
          </a:p>
        </p:txBody>
      </p:sp>
      <p:pic>
        <p:nvPicPr>
          <p:cNvPr id="6" name="Content Placeholder 5" descr="Pronsci_better char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340768"/>
            <a:ext cx="7416824" cy="52226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Articulatory Approach:</a:t>
            </a:r>
            <a:br>
              <a:rPr lang="en-GB" dirty="0" smtClean="0"/>
            </a:br>
            <a:r>
              <a:rPr lang="en-GB" dirty="0" smtClean="0"/>
              <a:t> An influential text  </a:t>
            </a:r>
            <a:endParaRPr lang="en-GB" dirty="0"/>
          </a:p>
        </p:txBody>
      </p:sp>
      <p:pic>
        <p:nvPicPr>
          <p:cNvPr id="4" name="Content Placeholder 3" descr="Catfor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772816"/>
            <a:ext cx="3024336" cy="4350515"/>
          </a:xfrm>
        </p:spPr>
      </p:pic>
      <p:sp>
        <p:nvSpPr>
          <p:cNvPr id="5" name="TextBox 4"/>
          <p:cNvSpPr txBox="1"/>
          <p:nvPr/>
        </p:nvSpPr>
        <p:spPr>
          <a:xfrm>
            <a:off x="3995936" y="1628800"/>
            <a:ext cx="45918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“If Catford had entitled his book ‘</a:t>
            </a:r>
            <a:r>
              <a:rPr lang="en-GB" sz="3200" b="1" i="1" dirty="0" smtClean="0">
                <a:solidFill>
                  <a:srgbClr val="FF0000"/>
                </a:solidFill>
              </a:rPr>
              <a:t>A Practical Introduction to </a:t>
            </a:r>
            <a:r>
              <a:rPr lang="en-GB" sz="3200" b="1" i="1" u="sng" dirty="0" smtClean="0">
                <a:solidFill>
                  <a:srgbClr val="FF0000"/>
                </a:solidFill>
              </a:rPr>
              <a:t>Pronunciation</a:t>
            </a:r>
            <a:r>
              <a:rPr lang="en-GB" sz="3200" b="1" dirty="0" smtClean="0">
                <a:solidFill>
                  <a:srgbClr val="FF0000"/>
                </a:solidFill>
              </a:rPr>
              <a:t>’ </a:t>
            </a:r>
            <a:br>
              <a:rPr lang="en-GB" sz="3200" b="1" dirty="0" smtClean="0">
                <a:solidFill>
                  <a:srgbClr val="FF0000"/>
                </a:solidFill>
              </a:rPr>
            </a:br>
            <a:r>
              <a:rPr lang="en-GB" sz="3200" b="1" dirty="0" smtClean="0">
                <a:solidFill>
                  <a:srgbClr val="FF0000"/>
                </a:solidFill>
              </a:rPr>
              <a:t>instead of ‘</a:t>
            </a:r>
            <a:r>
              <a:rPr lang="en-GB" sz="3200" b="1" i="1" dirty="0" smtClean="0">
                <a:solidFill>
                  <a:srgbClr val="FF0000"/>
                </a:solidFill>
              </a:rPr>
              <a:t>A Practical Introduction to </a:t>
            </a:r>
            <a:br>
              <a:rPr lang="en-GB" sz="3200" b="1" i="1" dirty="0" smtClean="0">
                <a:solidFill>
                  <a:srgbClr val="FF0000"/>
                </a:solidFill>
              </a:rPr>
            </a:br>
            <a:r>
              <a:rPr lang="en-GB" sz="3200" b="1" i="1" u="sng" dirty="0" smtClean="0">
                <a:solidFill>
                  <a:srgbClr val="FF0000"/>
                </a:solidFill>
              </a:rPr>
              <a:t>Phonetics</a:t>
            </a:r>
            <a:r>
              <a:rPr lang="en-GB" sz="3200" b="1" dirty="0" smtClean="0">
                <a:solidFill>
                  <a:srgbClr val="FF0000"/>
                </a:solidFill>
              </a:rPr>
              <a:t>’, it might have sold millions”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Piers Messum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233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BALEAP Webinar 12th July 2017 Pronunciation in EAP Contexts An Introduction  to the  Articulatory Approach with special thanks to  Piers Messum           (www.pronsci.com)           Roslyn Young    </vt:lpstr>
      <vt:lpstr>What change was made to the Cambridge CPE Exam in 1932?</vt:lpstr>
      <vt:lpstr>Which is the only UK university to offer summer pronunciation courses for teachers and students?</vt:lpstr>
      <vt:lpstr>Some core axioms of the Articulatory Approach </vt:lpstr>
      <vt:lpstr>The tongue is a muscular hydrostat. Note the unusual default articulatory setting of English.</vt:lpstr>
      <vt:lpstr>MRI scans of vocal tracts: Chinese vs. English</vt:lpstr>
      <vt:lpstr>100 years of the Cardinal Vowels Diagram – Acoustic or Articulatory?</vt:lpstr>
      <vt:lpstr>A Phonemic Chart on Articulatory Principles</vt:lpstr>
      <vt:lpstr>The Articulatory Approach:  An influential text  </vt:lpstr>
      <vt:lpstr>A closing analogy</vt:lpstr>
    </vt:vector>
  </TitlesOfParts>
  <Company>DELLNBX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BALEAP Webinar Pronunciation in EAP Contexts An Introduction  to the  Articulatory Approach with special thanks to  Piers Messum and Roslyn Young</dc:title>
  <dc:creator>JonWordie</dc:creator>
  <cp:lastModifiedBy>JonWordie</cp:lastModifiedBy>
  <cp:revision>11</cp:revision>
  <dcterms:created xsi:type="dcterms:W3CDTF">2017-07-03T16:00:01Z</dcterms:created>
  <dcterms:modified xsi:type="dcterms:W3CDTF">2017-07-05T12:30:43Z</dcterms:modified>
</cp:coreProperties>
</file>