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3" d="100"/>
          <a:sy n="113" d="100"/>
        </p:scale>
        <p:origin x="14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76B83-E064-4686-A3C1-7532B2B720F3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DD6DC-6B23-46C5-897A-DA5CCF698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969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7/11/2017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7/11/2017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7/11/2017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0A97C-6094-44F3-9AD2-0A11796E8BE7}" type="datetimeFigureOut">
              <a:rPr lang="en-US" smtClean="0"/>
              <a:t>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BALEAP Webinar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Deak Kirkham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University of Leeds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More open practice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dirty="0" smtClean="0"/>
              <a:t>Which of the written ‘t-s’ can be pronounced [t]. Which of these can be </a:t>
            </a:r>
            <a:r>
              <a:rPr lang="en-GB" dirty="0" err="1" smtClean="0"/>
              <a:t>glottalised</a:t>
            </a:r>
            <a:r>
              <a:rPr lang="en-GB" dirty="0" smtClean="0"/>
              <a:t>? Practice the sentences slowly. </a:t>
            </a:r>
          </a:p>
          <a:p>
            <a:pPr algn="just"/>
            <a:r>
              <a:rPr lang="en-GB" dirty="0" smtClean="0"/>
              <a:t>I’ve got to get a little bit of water in my bottle</a:t>
            </a:r>
          </a:p>
          <a:p>
            <a:pPr algn="just"/>
            <a:r>
              <a:rPr lang="en-GB" dirty="0" smtClean="0"/>
              <a:t>Three unrelated patients requested critical care treatment in the city hospital </a:t>
            </a:r>
          </a:p>
          <a:p>
            <a:pPr algn="just"/>
            <a:r>
              <a:rPr lang="en-GB" dirty="0" smtClean="0"/>
              <a:t>The destructive photographer has eaten a potato off the table in the retreat centre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4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ELF considerations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The phonology of </a:t>
            </a:r>
            <a:r>
              <a:rPr lang="en-GB" dirty="0" err="1" smtClean="0"/>
              <a:t>glottalisation</a:t>
            </a:r>
            <a:r>
              <a:rPr lang="en-GB" dirty="0" smtClean="0"/>
              <a:t> mirrors to a large extent the phonology of t-flapping in some US dialects</a:t>
            </a:r>
          </a:p>
          <a:p>
            <a:pPr algn="just"/>
            <a:r>
              <a:rPr lang="en-GB" dirty="0" smtClean="0"/>
              <a:t>In certain contexts this can lead to homophony i.e. ‘winter’ and winner’ as [</a:t>
            </a:r>
            <a:r>
              <a:rPr lang="en-GB" dirty="0" err="1" smtClean="0"/>
              <a:t>ˡwıɾ̃ə</a:t>
            </a:r>
            <a:r>
              <a:rPr lang="en-GB" dirty="0" smtClean="0"/>
              <a:t>]; ‘atomic’ and ‘</a:t>
            </a:r>
            <a:r>
              <a:rPr lang="en-GB" dirty="0" err="1" smtClean="0"/>
              <a:t>adamic</a:t>
            </a:r>
            <a:r>
              <a:rPr lang="en-GB" dirty="0" smtClean="0"/>
              <a:t>’ as [</a:t>
            </a:r>
            <a:r>
              <a:rPr lang="en-GB" dirty="0" err="1" smtClean="0"/>
              <a:t>əˡɾæmık</a:t>
            </a:r>
            <a:r>
              <a:rPr lang="en-GB" dirty="0" smtClean="0"/>
              <a:t>]</a:t>
            </a:r>
          </a:p>
          <a:p>
            <a:pPr algn="just"/>
            <a:r>
              <a:rPr lang="en-GB" dirty="0" smtClean="0"/>
              <a:t>In </a:t>
            </a:r>
            <a:r>
              <a:rPr lang="en-GB" dirty="0" err="1" smtClean="0"/>
              <a:t>Liverpudlian</a:t>
            </a:r>
            <a:r>
              <a:rPr lang="en-GB" dirty="0" smtClean="0"/>
              <a:t> English, /t/ </a:t>
            </a:r>
            <a:r>
              <a:rPr lang="en-GB" dirty="0" smtClean="0">
                <a:sym typeface="Wingdings" panose="05000000000000000000" pitchFamily="2" charset="2"/>
              </a:rPr>
              <a:t> [s] in similar environments 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769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Broader questio</a:t>
            </a:r>
            <a:r>
              <a:rPr lang="en-GB" dirty="0" smtClean="0"/>
              <a:t>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GB" dirty="0" smtClean="0"/>
              <a:t>Does this need to be taught (even at all?) – or will students just pick it up as they go along?</a:t>
            </a:r>
          </a:p>
          <a:p>
            <a:pPr algn="just"/>
            <a:r>
              <a:rPr lang="en-GB" dirty="0" smtClean="0"/>
              <a:t>Is this simply awareness raising – or does should students be aiming to produce [Ɂ] in the appropriate places? </a:t>
            </a:r>
          </a:p>
          <a:p>
            <a:pPr algn="just"/>
            <a:r>
              <a:rPr lang="en-GB" dirty="0" smtClean="0"/>
              <a:t>Should linguistic terminology be used or avoided in teaching such processes? </a:t>
            </a:r>
          </a:p>
          <a:p>
            <a:pPr algn="just"/>
            <a:r>
              <a:rPr lang="en-GB" dirty="0" smtClean="0"/>
              <a:t>At what level / for what kinds of class might this be taught? </a:t>
            </a:r>
          </a:p>
          <a:p>
            <a:pPr algn="just"/>
            <a:r>
              <a:rPr lang="en-GB" dirty="0" smtClean="0"/>
              <a:t>What other phonological processes could be treated in this manner?</a:t>
            </a:r>
          </a:p>
          <a:p>
            <a:pPr algn="just"/>
            <a:r>
              <a:rPr lang="en-GB" dirty="0" smtClean="0"/>
              <a:t>Why such emphasis on ‘grammar’ but so little on ‘pronunciation grammar’ in EAP teaching?</a:t>
            </a:r>
          </a:p>
          <a:p>
            <a:pPr algn="just"/>
            <a:r>
              <a:rPr lang="en-GB" dirty="0" smtClean="0"/>
              <a:t>Should teacher training / development look at such issues?</a:t>
            </a:r>
          </a:p>
          <a:p>
            <a:pPr algn="just"/>
            <a:r>
              <a:rPr lang="en-GB" dirty="0" smtClean="0"/>
              <a:t>What role for linguistics in language learning / teaching?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456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Additional comments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‘Positivity’ </a:t>
            </a:r>
            <a:r>
              <a:rPr lang="en-GB" dirty="0" smtClean="0"/>
              <a:t>and </a:t>
            </a:r>
            <a:r>
              <a:rPr lang="en-GB" dirty="0" smtClean="0"/>
              <a:t>‘hospitality’ </a:t>
            </a:r>
            <a:r>
              <a:rPr lang="en-GB" dirty="0" smtClean="0"/>
              <a:t>seem </a:t>
            </a:r>
            <a:r>
              <a:rPr lang="en-GB" dirty="0" smtClean="0"/>
              <a:t>OK to </a:t>
            </a:r>
            <a:r>
              <a:rPr lang="en-GB" dirty="0" smtClean="0"/>
              <a:t>some speakers. Is this to do with </a:t>
            </a:r>
            <a:r>
              <a:rPr lang="en-GB" dirty="0" err="1" smtClean="0"/>
              <a:t>ooOoo</a:t>
            </a:r>
            <a:r>
              <a:rPr lang="en-GB" dirty="0" smtClean="0"/>
              <a:t> stress pattern?</a:t>
            </a:r>
          </a:p>
          <a:p>
            <a:r>
              <a:rPr lang="en-GB" dirty="0" smtClean="0"/>
              <a:t>We don’t discuss the related </a:t>
            </a:r>
            <a:r>
              <a:rPr lang="en-GB" dirty="0" err="1" smtClean="0"/>
              <a:t>fricativisation</a:t>
            </a:r>
            <a:r>
              <a:rPr lang="en-GB" dirty="0" smtClean="0"/>
              <a:t> of /t/</a:t>
            </a:r>
            <a:r>
              <a:rPr lang="en-GB" dirty="0" smtClean="0">
                <a:sym typeface="Wingdings" panose="05000000000000000000" pitchFamily="2" charset="2"/>
              </a:rPr>
              <a:t> [s] across word boundaries in </a:t>
            </a:r>
            <a:r>
              <a:rPr lang="en-GB" dirty="0" err="1" smtClean="0">
                <a:sym typeface="Wingdings" panose="05000000000000000000" pitchFamily="2" charset="2"/>
              </a:rPr>
              <a:t>Liverpudlian</a:t>
            </a:r>
            <a:r>
              <a:rPr lang="en-GB" dirty="0" smtClean="0">
                <a:sym typeface="Wingdings" panose="05000000000000000000" pitchFamily="2" charset="2"/>
              </a:rPr>
              <a:t> / Irish i.e. ‘got to get a bit of water’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870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Today’s issues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smtClean="0"/>
              <a:t>A case study of a phonological process in English: /t/ </a:t>
            </a:r>
            <a:r>
              <a:rPr lang="en-GB" dirty="0" err="1" smtClean="0"/>
              <a:t>glottalisation</a:t>
            </a:r>
            <a:r>
              <a:rPr lang="en-GB" dirty="0" smtClean="0"/>
              <a:t> as in ‘a bit of water’ as [</a:t>
            </a:r>
            <a:r>
              <a:rPr lang="en-GB" dirty="0" err="1" smtClean="0"/>
              <a:t>əˡbıɁəˡwɔɁə</a:t>
            </a:r>
            <a:r>
              <a:rPr lang="en-GB" dirty="0" smtClean="0"/>
              <a:t>]</a:t>
            </a:r>
          </a:p>
          <a:p>
            <a:pPr marL="0" indent="0" algn="just">
              <a:buNone/>
            </a:pPr>
            <a:endParaRPr lang="en-GB" dirty="0" smtClean="0"/>
          </a:p>
          <a:p>
            <a:pPr algn="just"/>
            <a:r>
              <a:rPr lang="en-GB" dirty="0" smtClean="0"/>
              <a:t>We </a:t>
            </a:r>
            <a:r>
              <a:rPr lang="en-GB" dirty="0" smtClean="0"/>
              <a:t>suggest a pedagogy of this feature, exploiting it also for the relevant linguistic concepts </a:t>
            </a:r>
            <a:r>
              <a:rPr lang="en-GB" dirty="0" smtClean="0"/>
              <a:t>and </a:t>
            </a:r>
            <a:r>
              <a:rPr lang="en-GB" dirty="0" smtClean="0"/>
              <a:t>for critical thinking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717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Setting the scene: </a:t>
            </a:r>
            <a:r>
              <a:rPr lang="en-GB" dirty="0" smtClean="0">
                <a:solidFill>
                  <a:srgbClr val="7030A0"/>
                </a:solidFill>
              </a:rPr>
              <a:t>/t/ </a:t>
            </a:r>
            <a:r>
              <a:rPr lang="en-GB" dirty="0" err="1" smtClean="0">
                <a:solidFill>
                  <a:srgbClr val="7030A0"/>
                </a:solidFill>
              </a:rPr>
              <a:t>glottalisation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br>
              <a:rPr lang="en-GB" dirty="0" smtClean="0">
                <a:solidFill>
                  <a:srgbClr val="7030A0"/>
                </a:solidFill>
              </a:rPr>
            </a:br>
            <a:r>
              <a:rPr lang="en-GB" dirty="0" smtClean="0">
                <a:solidFill>
                  <a:srgbClr val="7030A0"/>
                </a:solidFill>
              </a:rPr>
              <a:t>in word final position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smtClean="0"/>
              <a:t>Word final /t/ is regularly subject to </a:t>
            </a:r>
            <a:r>
              <a:rPr lang="en-GB" dirty="0" err="1" smtClean="0"/>
              <a:t>glottalisation</a:t>
            </a:r>
            <a:r>
              <a:rPr lang="en-GB" dirty="0" smtClean="0"/>
              <a:t> in </a:t>
            </a:r>
            <a:r>
              <a:rPr lang="en-GB" dirty="0" smtClean="0"/>
              <a:t>many dialects of English </a:t>
            </a:r>
            <a:r>
              <a:rPr lang="en-GB" dirty="0" smtClean="0"/>
              <a:t>internationally e.g. ‘fat </a:t>
            </a:r>
            <a:r>
              <a:rPr lang="en-GB" dirty="0" smtClean="0"/>
              <a:t>cat’ </a:t>
            </a:r>
            <a:r>
              <a:rPr lang="en-GB" dirty="0" smtClean="0">
                <a:sym typeface="Wingdings" panose="05000000000000000000" pitchFamily="2" charset="2"/>
              </a:rPr>
              <a:t> [</a:t>
            </a:r>
            <a:r>
              <a:rPr lang="en-GB" dirty="0" err="1" smtClean="0">
                <a:sym typeface="Wingdings" panose="05000000000000000000" pitchFamily="2" charset="2"/>
              </a:rPr>
              <a:t>fæ</a:t>
            </a:r>
            <a:r>
              <a:rPr lang="en-GB" dirty="0" smtClean="0">
                <a:sym typeface="Wingdings" panose="05000000000000000000" pitchFamily="2" charset="2"/>
              </a:rPr>
              <a:t>Ɂ </a:t>
            </a:r>
            <a:r>
              <a:rPr lang="en-GB" dirty="0" err="1" smtClean="0">
                <a:sym typeface="Wingdings" panose="05000000000000000000" pitchFamily="2" charset="2"/>
              </a:rPr>
              <a:t>kæ</a:t>
            </a:r>
            <a:r>
              <a:rPr lang="en-GB" dirty="0" smtClean="0">
                <a:sym typeface="Wingdings" panose="05000000000000000000" pitchFamily="2" charset="2"/>
              </a:rPr>
              <a:t>Ɂ], ‘not hot’  [</a:t>
            </a:r>
            <a:r>
              <a:rPr lang="en-GB" dirty="0" err="1" smtClean="0">
                <a:sym typeface="Wingdings" panose="05000000000000000000" pitchFamily="2" charset="2"/>
              </a:rPr>
              <a:t>nɒ</a:t>
            </a:r>
            <a:r>
              <a:rPr lang="en-GB" dirty="0" smtClean="0">
                <a:sym typeface="Wingdings" panose="05000000000000000000" pitchFamily="2" charset="2"/>
              </a:rPr>
              <a:t>Ɂ </a:t>
            </a:r>
            <a:r>
              <a:rPr lang="en-GB" dirty="0" err="1" smtClean="0">
                <a:sym typeface="Wingdings" panose="05000000000000000000" pitchFamily="2" charset="2"/>
              </a:rPr>
              <a:t>hɒ</a:t>
            </a:r>
            <a:r>
              <a:rPr lang="en-GB" dirty="0" smtClean="0">
                <a:sym typeface="Wingdings" panose="05000000000000000000" pitchFamily="2" charset="2"/>
              </a:rPr>
              <a:t>Ɂ] </a:t>
            </a:r>
            <a:endParaRPr lang="en-GB" dirty="0" smtClean="0">
              <a:sym typeface="Wingdings" panose="05000000000000000000" pitchFamily="2" charset="2"/>
            </a:endParaRPr>
          </a:p>
          <a:p>
            <a:pPr algn="just"/>
            <a:endParaRPr lang="en-GB" dirty="0">
              <a:sym typeface="Wingdings" panose="05000000000000000000" pitchFamily="2" charset="2"/>
            </a:endParaRPr>
          </a:p>
          <a:p>
            <a:pPr algn="just"/>
            <a:r>
              <a:rPr lang="en-GB" dirty="0" smtClean="0">
                <a:sym typeface="Wingdings" panose="05000000000000000000" pitchFamily="2" charset="2"/>
              </a:rPr>
              <a:t>However</a:t>
            </a:r>
            <a:r>
              <a:rPr lang="en-GB" dirty="0" smtClean="0">
                <a:sym typeface="Wingdings" panose="05000000000000000000" pitchFamily="2" charset="2"/>
              </a:rPr>
              <a:t>, /t/ is also </a:t>
            </a:r>
            <a:r>
              <a:rPr lang="en-GB" dirty="0" err="1" smtClean="0">
                <a:sym typeface="Wingdings" panose="05000000000000000000" pitchFamily="2" charset="2"/>
              </a:rPr>
              <a:t>glottalised</a:t>
            </a:r>
            <a:r>
              <a:rPr lang="en-GB" dirty="0" smtClean="0">
                <a:sym typeface="Wingdings" panose="05000000000000000000" pitchFamily="2" charset="2"/>
              </a:rPr>
              <a:t> word medially as in the famous ‘Betty </a:t>
            </a:r>
            <a:r>
              <a:rPr lang="en-GB" dirty="0" err="1" smtClean="0">
                <a:sym typeface="Wingdings" panose="05000000000000000000" pitchFamily="2" charset="2"/>
              </a:rPr>
              <a:t>Botter</a:t>
            </a:r>
            <a:r>
              <a:rPr lang="en-GB" dirty="0" smtClean="0">
                <a:sym typeface="Wingdings" panose="05000000000000000000" pitchFamily="2" charset="2"/>
              </a:rPr>
              <a:t> bought some butter’ rhyme </a:t>
            </a:r>
          </a:p>
        </p:txBody>
      </p:sp>
    </p:spTree>
    <p:extLst>
      <p:ext uri="{BB962C8B-B14F-4D97-AF65-F5344CB8AC3E}">
        <p14:creationId xmlns:p14="http://schemas.microsoft.com/office/powerpoint/2010/main" val="362431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Step 1: intervocalic environments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Consider the columns below. A allows </a:t>
            </a:r>
            <a:r>
              <a:rPr lang="en-GB" dirty="0" err="1" smtClean="0"/>
              <a:t>glottalisation</a:t>
            </a:r>
            <a:r>
              <a:rPr lang="en-GB" dirty="0" smtClean="0"/>
              <a:t> of /t/ </a:t>
            </a:r>
            <a:r>
              <a:rPr lang="en-GB" dirty="0" err="1" smtClean="0"/>
              <a:t>intervocalically</a:t>
            </a:r>
            <a:r>
              <a:rPr lang="en-GB" dirty="0" smtClean="0"/>
              <a:t>; B does not. Why? 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640827"/>
              </p:ext>
            </p:extLst>
          </p:nvPr>
        </p:nvGraphicFramePr>
        <p:xfrm>
          <a:off x="457200" y="3284984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B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GB" sz="2400" dirty="0" smtClean="0"/>
                    </a:p>
                    <a:p>
                      <a:pPr algn="l"/>
                      <a:r>
                        <a:rPr lang="en-GB" sz="2400" dirty="0" smtClean="0"/>
                        <a:t>Wa</a:t>
                      </a:r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400" dirty="0" smtClean="0"/>
                        <a:t>er, daugh</a:t>
                      </a:r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400" dirty="0" smtClean="0"/>
                        <a:t>er,</a:t>
                      </a:r>
                      <a:r>
                        <a:rPr lang="en-GB" sz="2400" baseline="0" dirty="0" smtClean="0"/>
                        <a:t> grea</a:t>
                      </a: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400" baseline="0" dirty="0" smtClean="0"/>
                        <a:t>er, hea</a:t>
                      </a: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400" baseline="0" dirty="0" smtClean="0"/>
                        <a:t>er, be</a:t>
                      </a: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</a:rPr>
                        <a:t>tt</a:t>
                      </a:r>
                      <a:r>
                        <a:rPr lang="en-GB" sz="2400" baseline="0" dirty="0" smtClean="0"/>
                        <a:t>er, nea</a:t>
                      </a: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400" baseline="0" dirty="0" smtClean="0"/>
                        <a:t>er, star</a:t>
                      </a: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400" baseline="0" dirty="0" smtClean="0"/>
                        <a:t>er, Chi</a:t>
                      </a: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</a:rPr>
                        <a:t>tt</a:t>
                      </a:r>
                      <a:r>
                        <a:rPr lang="en-GB" sz="2400" baseline="0" dirty="0" smtClean="0"/>
                        <a:t>y-chi</a:t>
                      </a: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</a:rPr>
                        <a:t>tt</a:t>
                      </a:r>
                      <a:r>
                        <a:rPr lang="en-GB" sz="2400" baseline="0" dirty="0" smtClean="0"/>
                        <a:t>y-bang-bang, hypo</a:t>
                      </a: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400" baseline="0" dirty="0" smtClean="0"/>
                        <a:t>enuse, c</a:t>
                      </a:r>
                      <a:r>
                        <a:rPr lang="en-GB" sz="2400" dirty="0" smtClean="0"/>
                        <a:t>ri</a:t>
                      </a:r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400" dirty="0" smtClean="0"/>
                        <a:t>ic</a:t>
                      </a:r>
                      <a:r>
                        <a:rPr lang="en-GB" sz="2400" baseline="0" dirty="0" smtClean="0"/>
                        <a:t> …</a:t>
                      </a:r>
                      <a:r>
                        <a:rPr lang="en-GB" sz="2400" dirty="0" smtClean="0"/>
                        <a:t> </a:t>
                      </a:r>
                    </a:p>
                    <a:p>
                      <a:pPr algn="l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2400" dirty="0" smtClean="0"/>
                    </a:p>
                    <a:p>
                      <a:pPr algn="l"/>
                      <a:r>
                        <a:rPr lang="en-GB" sz="2400" dirty="0" smtClean="0"/>
                        <a:t>De</a:t>
                      </a:r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400" dirty="0" smtClean="0"/>
                        <a:t>ain, re</a:t>
                      </a:r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400" dirty="0" smtClean="0"/>
                        <a:t>ain, pre-</a:t>
                      </a:r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400" dirty="0" smtClean="0"/>
                        <a:t>ask, re</a:t>
                      </a:r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400" dirty="0" smtClean="0"/>
                        <a:t>urn, per</a:t>
                      </a:r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400" dirty="0" smtClean="0"/>
                        <a:t>urb,</a:t>
                      </a:r>
                      <a:r>
                        <a:rPr lang="en-GB" sz="2400" baseline="0" dirty="0" smtClean="0"/>
                        <a:t> ‘a </a:t>
                      </a: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400" baseline="0" dirty="0" smtClean="0"/>
                        <a:t>ailor’, co-</a:t>
                      </a: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400" baseline="0" dirty="0" smtClean="0"/>
                        <a:t>eacher, hyper</a:t>
                      </a: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400" baseline="0" dirty="0" smtClean="0"/>
                        <a:t>ension, cri</a:t>
                      </a: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400" baseline="0" dirty="0" smtClean="0"/>
                        <a:t>ique … 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40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Conclusion 1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GB" dirty="0" smtClean="0"/>
              <a:t>Intervocalic /t/ not </a:t>
            </a:r>
            <a:r>
              <a:rPr lang="en-GB" dirty="0" smtClean="0">
                <a:sym typeface="Wingdings" panose="05000000000000000000" pitchFamily="2" charset="2"/>
              </a:rPr>
              <a:t> [Ɂ] at the beginning of a stressed syllable</a:t>
            </a:r>
          </a:p>
          <a:p>
            <a:pPr algn="just"/>
            <a:r>
              <a:rPr lang="en-GB" dirty="0" smtClean="0">
                <a:sym typeface="Wingdings" panose="05000000000000000000" pitchFamily="2" charset="2"/>
              </a:rPr>
              <a:t>Or: /t/ </a:t>
            </a:r>
            <a:r>
              <a:rPr lang="en-GB" dirty="0">
                <a:sym typeface="Wingdings" panose="05000000000000000000" pitchFamily="2" charset="2"/>
              </a:rPr>
              <a:t> [Ɂ</a:t>
            </a:r>
            <a:r>
              <a:rPr lang="en-GB" dirty="0" smtClean="0">
                <a:sym typeface="Wingdings" panose="05000000000000000000" pitchFamily="2" charset="2"/>
              </a:rPr>
              <a:t>] immediately after a stressed vowel  in a two-syllable word </a:t>
            </a:r>
          </a:p>
          <a:p>
            <a:pPr algn="just"/>
            <a:r>
              <a:rPr lang="en-GB" dirty="0" smtClean="0">
                <a:sym typeface="Wingdings" panose="05000000000000000000" pitchFamily="2" charset="2"/>
              </a:rPr>
              <a:t>Teaching points: identifying syllables; identifying stressed versus non-stressed syllables; the notion of the inter-vocalic environment; </a:t>
            </a:r>
            <a:r>
              <a:rPr lang="en-GB" dirty="0" err="1" smtClean="0">
                <a:sym typeface="Wingdings" panose="05000000000000000000" pitchFamily="2" charset="2"/>
              </a:rPr>
              <a:t>mis</a:t>
            </a:r>
            <a:r>
              <a:rPr lang="en-GB" dirty="0" smtClean="0">
                <a:sym typeface="Wingdings" panose="05000000000000000000" pitchFamily="2" charset="2"/>
              </a:rPr>
              <a:t>-match of graphic and phonic realities; the use of inductive (discovery) approach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58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7030A0"/>
                </a:solidFill>
              </a:rPr>
              <a:t>Step 2: beyond the intervocalic  environment </a:t>
            </a:r>
            <a:endParaRPr lang="en-GB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Again, taking an inductive approach, compare sets A and B below. A again allows /t/ </a:t>
            </a:r>
            <a:r>
              <a:rPr lang="en-GB" dirty="0" err="1" smtClean="0"/>
              <a:t>glottalisation</a:t>
            </a:r>
            <a:r>
              <a:rPr lang="en-GB" dirty="0" smtClean="0"/>
              <a:t>; B not. Why? </a:t>
            </a:r>
            <a:endParaRPr lang="en-GB" dirty="0" smtClean="0"/>
          </a:p>
          <a:p>
            <a:pPr algn="just"/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652413"/>
              </p:ext>
            </p:extLst>
          </p:nvPr>
        </p:nvGraphicFramePr>
        <p:xfrm>
          <a:off x="447905" y="3212976"/>
          <a:ext cx="8238894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9447"/>
                <a:gridCol w="41194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A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B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2000" dirty="0" smtClean="0"/>
                    </a:p>
                    <a:p>
                      <a:r>
                        <a:rPr lang="en-GB" sz="2000" dirty="0" smtClean="0"/>
                        <a:t>Wan</a:t>
                      </a:r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dirty="0" smtClean="0"/>
                        <a:t>ed, din</a:t>
                      </a:r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dirty="0" smtClean="0"/>
                        <a:t>ed, fain</a:t>
                      </a:r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dirty="0" smtClean="0"/>
                        <a:t>ed, talen</a:t>
                      </a:r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dirty="0" smtClean="0"/>
                        <a:t>ed</a:t>
                      </a:r>
                    </a:p>
                    <a:p>
                      <a:r>
                        <a:rPr lang="en-GB" sz="2000" dirty="0" err="1" smtClean="0"/>
                        <a:t>pan</a:t>
                      </a:r>
                      <a:r>
                        <a:rPr lang="en-GB" sz="200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dirty="0" err="1" smtClean="0"/>
                        <a:t>er</a:t>
                      </a:r>
                      <a:r>
                        <a:rPr lang="en-GB" sz="2000" dirty="0" smtClean="0"/>
                        <a:t>, Tam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O’Shan</a:t>
                      </a:r>
                      <a:r>
                        <a:rPr lang="en-GB" sz="2000" baseline="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baseline="0" dirty="0" err="1" smtClean="0"/>
                        <a:t>er</a:t>
                      </a:r>
                      <a:r>
                        <a:rPr lang="en-GB" sz="2000" baseline="0" dirty="0" smtClean="0"/>
                        <a:t>, </a:t>
                      </a:r>
                      <a:r>
                        <a:rPr lang="en-GB" sz="2000" baseline="0" dirty="0" err="1" smtClean="0"/>
                        <a:t>ran</a:t>
                      </a:r>
                      <a:r>
                        <a:rPr lang="en-GB" sz="2000" baseline="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baseline="0" dirty="0" err="1" smtClean="0"/>
                        <a:t>er</a:t>
                      </a:r>
                      <a:endParaRPr lang="en-GB" sz="2000" baseline="0" dirty="0" smtClean="0"/>
                    </a:p>
                    <a:p>
                      <a:r>
                        <a:rPr lang="en-GB" sz="2000" baseline="0" dirty="0" smtClean="0"/>
                        <a:t>pain</a:t>
                      </a:r>
                      <a:r>
                        <a:rPr lang="en-GB" sz="2000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baseline="0" dirty="0" smtClean="0"/>
                        <a:t>ing, ren</a:t>
                      </a:r>
                      <a:r>
                        <a:rPr lang="en-GB" sz="2000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baseline="0" dirty="0" smtClean="0"/>
                        <a:t>ing, den</a:t>
                      </a:r>
                      <a:r>
                        <a:rPr lang="en-GB" sz="2000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baseline="0" dirty="0" smtClean="0"/>
                        <a:t>ing </a:t>
                      </a:r>
                      <a:endParaRPr lang="en-GB" sz="2000" dirty="0" smtClean="0"/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 smtClean="0"/>
                    </a:p>
                    <a:p>
                      <a:r>
                        <a:rPr lang="en-GB" sz="2000" dirty="0" smtClean="0"/>
                        <a:t>Destruc</a:t>
                      </a:r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dirty="0" smtClean="0"/>
                        <a:t>ive, deduc</a:t>
                      </a:r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dirty="0" smtClean="0"/>
                        <a:t>ive</a:t>
                      </a:r>
                      <a:endParaRPr lang="en-GB" sz="2000" baseline="0" dirty="0" smtClean="0"/>
                    </a:p>
                    <a:p>
                      <a:r>
                        <a:rPr lang="en-GB" sz="2000" baseline="0" dirty="0" smtClean="0"/>
                        <a:t>Laugh</a:t>
                      </a:r>
                      <a:r>
                        <a:rPr lang="en-GB" sz="2000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baseline="0" dirty="0" smtClean="0"/>
                        <a:t>er, craf</a:t>
                      </a:r>
                      <a:r>
                        <a:rPr lang="en-GB" sz="2000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baseline="0" dirty="0" smtClean="0"/>
                        <a:t>ier, crof</a:t>
                      </a:r>
                      <a:r>
                        <a:rPr lang="en-GB" sz="2000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baseline="0" dirty="0" smtClean="0"/>
                        <a:t>er </a:t>
                      </a:r>
                      <a:endParaRPr lang="en-GB" sz="2000" dirty="0" smtClean="0"/>
                    </a:p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Was</a:t>
                      </a:r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GB" sz="2000" dirty="0" smtClean="0"/>
                        <a:t>, tas</a:t>
                      </a:r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dirty="0" smtClean="0"/>
                        <a:t>ier, reques</a:t>
                      </a:r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GB" sz="2000" dirty="0" smtClean="0"/>
                        <a:t>ed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00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Conclusion 2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When preceded by a nasal, /t/ </a:t>
            </a:r>
            <a:r>
              <a:rPr lang="en-GB" dirty="0" smtClean="0">
                <a:sym typeface="Wingdings" panose="05000000000000000000" pitchFamily="2" charset="2"/>
              </a:rPr>
              <a:t> [Ɂ] as per normal, but not when preceded by a fricative or stop</a:t>
            </a:r>
          </a:p>
          <a:p>
            <a:pPr algn="just"/>
            <a:r>
              <a:rPr lang="en-GB" dirty="0" smtClean="0">
                <a:sym typeface="Wingdings" panose="05000000000000000000" pitchFamily="2" charset="2"/>
              </a:rPr>
              <a:t>Teaching points: nasals / fricatives as manners of articulation; a nuance to the context; </a:t>
            </a:r>
            <a:r>
              <a:rPr lang="en-GB" dirty="0" smtClean="0">
                <a:sym typeface="Wingdings" panose="05000000000000000000" pitchFamily="2" charset="2"/>
              </a:rPr>
              <a:t>further practice in inductive thinking; re-</a:t>
            </a:r>
            <a:r>
              <a:rPr lang="en-GB" dirty="0" err="1" smtClean="0">
                <a:sym typeface="Wingdings" panose="05000000000000000000" pitchFamily="2" charset="2"/>
              </a:rPr>
              <a:t>inforcement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smtClean="0">
                <a:sym typeface="Wingdings" panose="05000000000000000000" pitchFamily="2" charset="2"/>
              </a:rPr>
              <a:t>of graphic-phonic mismatch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92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Some controlled practice 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Pho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ograph, pho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ographic, pho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ographer </a:t>
            </a:r>
          </a:p>
          <a:p>
            <a:r>
              <a:rPr lang="en-GB" dirty="0" smtClean="0"/>
              <a:t>Sys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emic, sys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ematic, </a:t>
            </a:r>
            <a:r>
              <a:rPr lang="en-GB" dirty="0" err="1" smtClean="0"/>
              <a:t>sys</a:t>
            </a:r>
            <a:r>
              <a:rPr lang="en-GB" dirty="0" err="1" smtClean="0">
                <a:solidFill>
                  <a:srgbClr val="FF0000"/>
                </a:solidFill>
              </a:rPr>
              <a:t>t</a:t>
            </a:r>
            <a:r>
              <a:rPr lang="en-GB" dirty="0" err="1" smtClean="0"/>
              <a:t>ema</a:t>
            </a:r>
            <a:r>
              <a:rPr lang="en-GB" dirty="0" err="1" smtClean="0">
                <a:solidFill>
                  <a:srgbClr val="FF0000"/>
                </a:solidFill>
              </a:rPr>
              <a:t>t</a:t>
            </a:r>
            <a:r>
              <a:rPr lang="en-GB" dirty="0" err="1" smtClean="0"/>
              <a:t>ici</a:t>
            </a:r>
            <a:r>
              <a:rPr lang="en-GB" dirty="0" err="1" smtClean="0">
                <a:solidFill>
                  <a:srgbClr val="FF0000"/>
                </a:solidFill>
              </a:rPr>
              <a:t>t</a:t>
            </a:r>
            <a:r>
              <a:rPr lang="en-GB" dirty="0" err="1" smtClean="0"/>
              <a:t>y</a:t>
            </a:r>
            <a:r>
              <a:rPr lang="en-GB" dirty="0" smtClean="0"/>
              <a:t> </a:t>
            </a:r>
          </a:p>
          <a:p>
            <a:r>
              <a:rPr lang="en-GB" dirty="0" smtClean="0"/>
              <a:t>Po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a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o, re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or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ed </a:t>
            </a:r>
          </a:p>
          <a:p>
            <a:r>
              <a:rPr lang="en-GB" dirty="0" smtClean="0"/>
              <a:t>Hospi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al, hospi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ali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y		</a:t>
            </a:r>
          </a:p>
          <a:p>
            <a:r>
              <a:rPr lang="en-GB" dirty="0" smtClean="0"/>
              <a:t>Pon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ifex, pon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ificate, pon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ifical, </a:t>
            </a:r>
          </a:p>
          <a:p>
            <a:r>
              <a:rPr lang="en-GB" dirty="0" smtClean="0"/>
              <a:t>Cri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ic, cri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icali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y, cri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ique</a:t>
            </a:r>
          </a:p>
          <a:p>
            <a:r>
              <a:rPr lang="en-GB" dirty="0" smtClean="0"/>
              <a:t>Glo</a:t>
            </a:r>
            <a:r>
              <a:rPr lang="en-GB" dirty="0" smtClean="0">
                <a:solidFill>
                  <a:srgbClr val="FF0000"/>
                </a:solidFill>
              </a:rPr>
              <a:t>tt</a:t>
            </a:r>
            <a:r>
              <a:rPr lang="en-GB" dirty="0" smtClean="0"/>
              <a:t>al, glo</a:t>
            </a:r>
            <a:r>
              <a:rPr lang="en-GB" dirty="0" smtClean="0">
                <a:solidFill>
                  <a:srgbClr val="FF0000"/>
                </a:solidFill>
              </a:rPr>
              <a:t>tt</a:t>
            </a:r>
            <a:r>
              <a:rPr lang="en-GB" dirty="0" smtClean="0"/>
              <a:t>alic, </a:t>
            </a:r>
            <a:r>
              <a:rPr lang="en-GB" dirty="0" err="1" smtClean="0"/>
              <a:t>glo</a:t>
            </a:r>
            <a:r>
              <a:rPr lang="en-GB" dirty="0" err="1" smtClean="0">
                <a:solidFill>
                  <a:srgbClr val="FF0000"/>
                </a:solidFill>
              </a:rPr>
              <a:t>tt</a:t>
            </a:r>
            <a:r>
              <a:rPr lang="en-GB" dirty="0" err="1" smtClean="0"/>
              <a:t>alisation</a:t>
            </a:r>
            <a:endParaRPr lang="en-GB" dirty="0" smtClean="0"/>
          </a:p>
          <a:p>
            <a:r>
              <a:rPr lang="en-GB" dirty="0" smtClean="0"/>
              <a:t>Posi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ive, posi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ivi</a:t>
            </a:r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14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Recap and revision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 smtClean="0"/>
              <a:t>No /t/ in the onset [= at the beginning] of a stressed syllable can undergo </a:t>
            </a:r>
            <a:r>
              <a:rPr lang="en-GB" dirty="0" err="1" smtClean="0"/>
              <a:t>glottalisation</a:t>
            </a:r>
            <a:endParaRPr lang="en-GB" dirty="0"/>
          </a:p>
          <a:p>
            <a:pPr algn="just"/>
            <a:r>
              <a:rPr lang="en-GB" dirty="0" smtClean="0"/>
              <a:t>Any /t/ which meets the above requirements will not </a:t>
            </a:r>
            <a:r>
              <a:rPr lang="en-GB" dirty="0" err="1" smtClean="0"/>
              <a:t>glottalise</a:t>
            </a:r>
            <a:r>
              <a:rPr lang="en-GB" dirty="0" smtClean="0"/>
              <a:t> if  preceded by a stop or fricative </a:t>
            </a:r>
          </a:p>
          <a:p>
            <a:pPr algn="just"/>
            <a:r>
              <a:rPr lang="en-GB" dirty="0" smtClean="0"/>
              <a:t>Teaching points: two rules cover all the examples (in this presentation!); pronunciation has rules and the rules are abstract </a:t>
            </a:r>
            <a:r>
              <a:rPr lang="en-GB" dirty="0" smtClean="0"/>
              <a:t>– like ‘grammar’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1413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07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615</TotalTime>
  <Words>776</Words>
  <Application>Microsoft Office PowerPoint</Application>
  <PresentationFormat>On-screen Show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2007Blank</vt:lpstr>
      <vt:lpstr>BALEAP Webinar</vt:lpstr>
      <vt:lpstr>Today’s issues</vt:lpstr>
      <vt:lpstr>Setting the scene: /t/ glottalisation  in word final position </vt:lpstr>
      <vt:lpstr>Step 1: intervocalic environments </vt:lpstr>
      <vt:lpstr>Conclusion 1</vt:lpstr>
      <vt:lpstr>Step 2: beyond the intervocalic  environment </vt:lpstr>
      <vt:lpstr>Conclusion 2</vt:lpstr>
      <vt:lpstr>Some controlled practice  </vt:lpstr>
      <vt:lpstr>Recap and revision </vt:lpstr>
      <vt:lpstr>More open practice </vt:lpstr>
      <vt:lpstr>ELF considerations</vt:lpstr>
      <vt:lpstr>Broader questions</vt:lpstr>
      <vt:lpstr>Additional comments </vt:lpstr>
    </vt:vector>
  </TitlesOfParts>
  <Company>University of Leeds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BALEAP Webinar</dc:title>
  <dc:creator>Deak Kirkham</dc:creator>
  <cp:lastModifiedBy>Deak Kirkham</cp:lastModifiedBy>
  <cp:revision>27</cp:revision>
  <cp:lastPrinted>2017-07-03T14:07:00Z</cp:lastPrinted>
  <dcterms:created xsi:type="dcterms:W3CDTF">2017-07-03T12:17:57Z</dcterms:created>
  <dcterms:modified xsi:type="dcterms:W3CDTF">2017-07-11T09:05:26Z</dcterms:modified>
</cp:coreProperties>
</file>