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2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106D859-BEE6-1346-997D-A88DD3417734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9B5E0C4-C02F-064C-9E10-0E15055F5F9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8870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D859-BEE6-1346-997D-A88DD3417734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0C4-C02F-064C-9E10-0E15055F5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04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D859-BEE6-1346-997D-A88DD3417734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0C4-C02F-064C-9E10-0E15055F5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1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D859-BEE6-1346-997D-A88DD3417734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0C4-C02F-064C-9E10-0E15055F5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11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D859-BEE6-1346-997D-A88DD3417734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0C4-C02F-064C-9E10-0E15055F5F9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301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D859-BEE6-1346-997D-A88DD3417734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0C4-C02F-064C-9E10-0E15055F5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D859-BEE6-1346-997D-A88DD3417734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0C4-C02F-064C-9E10-0E15055F5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94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D859-BEE6-1346-997D-A88DD3417734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0C4-C02F-064C-9E10-0E15055F5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88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D859-BEE6-1346-997D-A88DD3417734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0C4-C02F-064C-9E10-0E15055F5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3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D859-BEE6-1346-997D-A88DD3417734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0C4-C02F-064C-9E10-0E15055F5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53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D859-BEE6-1346-997D-A88DD3417734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0C4-C02F-064C-9E10-0E15055F5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66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106D859-BEE6-1346-997D-A88DD3417734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9B5E0C4-C02F-064C-9E10-0E15055F5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3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BALEAP Webinar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7399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dirty="0" smtClean="0"/>
              <a:t>EAP Pronunciation Activities</a:t>
            </a:r>
          </a:p>
          <a:p>
            <a:endParaRPr lang="en-GB" dirty="0"/>
          </a:p>
          <a:p>
            <a:r>
              <a:rPr lang="en-GB" i="1" dirty="0" smtClean="0"/>
              <a:t>Laura </a:t>
            </a:r>
            <a:r>
              <a:rPr lang="en-GB" i="1" dirty="0" smtClean="0"/>
              <a:t>Foster</a:t>
            </a:r>
          </a:p>
          <a:p>
            <a:r>
              <a:rPr lang="en-GB" i="1" dirty="0" smtClean="0"/>
              <a:t>University </a:t>
            </a:r>
            <a:r>
              <a:rPr lang="en-GB" i="1" dirty="0" smtClean="0"/>
              <a:t>of Leeds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141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Contrasting areas and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282825"/>
            <a:ext cx="9692640" cy="4752974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/>
              <a:t>Diphthongs</a:t>
            </a:r>
            <a:endParaRPr lang="en-GB" sz="2800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u="sng" dirty="0" smtClean="0"/>
              <a:t>Why?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800" dirty="0" smtClean="0"/>
              <a:t>Contrast across languages, particularly Arabic and Chinese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800" dirty="0" smtClean="0"/>
              <a:t>Existing learner phonological systems</a:t>
            </a: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800" u="sng" dirty="0" smtClean="0"/>
              <a:t>What?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800" dirty="0"/>
              <a:t>V</a:t>
            </a:r>
            <a:r>
              <a:rPr lang="en-GB" sz="2800" dirty="0" smtClean="0"/>
              <a:t>isual/physical </a:t>
            </a:r>
            <a:r>
              <a:rPr lang="en-GB" sz="2800" dirty="0" smtClean="0"/>
              <a:t>cues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800" dirty="0" smtClean="0"/>
              <a:t>Immediate </a:t>
            </a:r>
            <a:r>
              <a:rPr lang="en-GB" sz="2800" dirty="0" smtClean="0"/>
              <a:t>and unobtrusive</a:t>
            </a:r>
            <a:endParaRPr lang="en-GB" sz="2800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800" dirty="0" smtClean="0"/>
              <a:t>Indication not </a:t>
            </a:r>
            <a:r>
              <a:rPr lang="en-GB" sz="2800" dirty="0" err="1" smtClean="0"/>
              <a:t>repetion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11055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Contrasting areas and activities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61872" y="2105025"/>
            <a:ext cx="9692640" cy="47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GB" b="1" dirty="0" smtClean="0"/>
              <a:t>Nuclear </a:t>
            </a:r>
            <a:r>
              <a:rPr lang="en-GB" b="1" dirty="0" smtClean="0"/>
              <a:t>stress</a:t>
            </a:r>
            <a:endParaRPr lang="en-GB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GB" u="sng" dirty="0" smtClean="0"/>
              <a:t>Why?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dirty="0" smtClean="0"/>
              <a:t>Can cause strain </a:t>
            </a:r>
            <a:r>
              <a:rPr lang="en-GB" dirty="0" smtClean="0"/>
              <a:t>on </a:t>
            </a:r>
            <a:r>
              <a:rPr lang="en-GB" dirty="0" smtClean="0"/>
              <a:t>listener and alter meaning</a:t>
            </a:r>
            <a:endParaRPr lang="en-GB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dirty="0" smtClean="0"/>
              <a:t>Difficult to ‘pick up’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dirty="0" smtClean="0"/>
              <a:t>Part of LFC (Lingua Franca Core)</a:t>
            </a: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GB" u="sng" dirty="0" smtClean="0"/>
              <a:t>What?</a:t>
            </a:r>
            <a:endParaRPr lang="en-GB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dirty="0" smtClean="0"/>
              <a:t>Learner training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dirty="0" smtClean="0"/>
              <a:t>Integrated into assessment </a:t>
            </a:r>
            <a:r>
              <a:rPr lang="en-GB" dirty="0" smtClean="0"/>
              <a:t>preparation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dirty="0" smtClean="0"/>
              <a:t>Transferable to other features of prosody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Diphthongs in real-time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1828800"/>
            <a:ext cx="10581979" cy="50292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Situation</a:t>
            </a:r>
          </a:p>
          <a:p>
            <a:pPr marL="0" indent="0">
              <a:buNone/>
            </a:pPr>
            <a:r>
              <a:rPr lang="en-GB" sz="2800" i="1" dirty="0" smtClean="0"/>
              <a:t>During any normal class</a:t>
            </a:r>
          </a:p>
          <a:p>
            <a:r>
              <a:rPr lang="en-GB" sz="2800" b="1" dirty="0" smtClean="0"/>
              <a:t>Activity</a:t>
            </a:r>
          </a:p>
          <a:p>
            <a:pPr marL="0" indent="0">
              <a:buNone/>
            </a:pPr>
            <a:r>
              <a:rPr lang="en-GB" sz="2800" i="1" dirty="0" smtClean="0"/>
              <a:t>Using non-verbal, physical cues to unobtrusively correct diphthongs</a:t>
            </a:r>
          </a:p>
          <a:p>
            <a:r>
              <a:rPr lang="en-GB" sz="2800" b="1" dirty="0" smtClean="0"/>
              <a:t>Example</a:t>
            </a:r>
          </a:p>
          <a:p>
            <a:pPr>
              <a:buFont typeface="Wingdings" charset="2"/>
              <a:buChar char="Ø"/>
            </a:pPr>
            <a:r>
              <a:rPr lang="en-GB" sz="2800" dirty="0" smtClean="0"/>
              <a:t>Student mispronounces “fair” /</a:t>
            </a:r>
            <a:r>
              <a:rPr lang="en-GB" sz="2800" dirty="0" err="1" smtClean="0"/>
              <a:t>feə</a:t>
            </a:r>
            <a:r>
              <a:rPr lang="en-GB" sz="2800" dirty="0" smtClean="0"/>
              <a:t>/ as </a:t>
            </a:r>
            <a:r>
              <a:rPr lang="en-GB" sz="2800" dirty="0"/>
              <a:t>“</a:t>
            </a:r>
            <a:r>
              <a:rPr lang="en-GB" sz="2800" dirty="0" smtClean="0"/>
              <a:t>fear” /</a:t>
            </a:r>
            <a:r>
              <a:rPr lang="en-GB" sz="2800" dirty="0" err="1" smtClean="0"/>
              <a:t>fɪə</a:t>
            </a:r>
            <a:r>
              <a:rPr lang="en-GB" sz="2800" dirty="0" smtClean="0"/>
              <a:t>/ </a:t>
            </a:r>
          </a:p>
          <a:p>
            <a:pPr>
              <a:buFont typeface="Wingdings" charset="2"/>
              <a:buChar char="Ø"/>
            </a:pPr>
            <a:r>
              <a:rPr lang="en-GB" sz="2800" dirty="0" smtClean="0"/>
              <a:t>Teacher </a:t>
            </a:r>
            <a:r>
              <a:rPr lang="en-GB" sz="2800" dirty="0" smtClean="0"/>
              <a:t>highlights correct sound by pointing </a:t>
            </a:r>
            <a:r>
              <a:rPr lang="en-GB" sz="2800" dirty="0" smtClean="0"/>
              <a:t>to </a:t>
            </a:r>
            <a:r>
              <a:rPr lang="en-GB" sz="2800" dirty="0" smtClean="0"/>
              <a:t>their </a:t>
            </a:r>
            <a:r>
              <a:rPr lang="en-GB" sz="2800" dirty="0" smtClean="0"/>
              <a:t>hair and indicates mouth shape/movement without speaking.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807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6375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Face diphthongs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2" t="30707" r="16793" b="6727"/>
          <a:stretch/>
        </p:blipFill>
        <p:spPr>
          <a:xfrm>
            <a:off x="1584579" y="1146882"/>
            <a:ext cx="8159242" cy="45642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3400" y="5854700"/>
            <a:ext cx="1026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This method allows students to access their own individual diphthong production using familiar vocabulary, rather than imitating the tutor’s production of the diphthongs.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276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65760"/>
            <a:ext cx="10154412" cy="1325562"/>
          </a:xfrm>
        </p:spPr>
        <p:txBody>
          <a:bodyPr>
            <a:normAutofit/>
          </a:bodyPr>
          <a:lstStyle/>
          <a:p>
            <a:r>
              <a:rPr lang="en-GB" smtClean="0"/>
              <a:t>Nuclear stress </a:t>
            </a:r>
            <a:r>
              <a:rPr lang="en-GB" dirty="0" smtClean="0"/>
              <a:t>in </a:t>
            </a:r>
            <a:r>
              <a:rPr lang="en-GB" smtClean="0"/>
              <a:t>assessment </a:t>
            </a:r>
            <a:r>
              <a:rPr lang="en-GB" smtClean="0"/>
              <a:t>task prep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828800"/>
            <a:ext cx="10837333" cy="4792133"/>
          </a:xfrm>
        </p:spPr>
        <p:txBody>
          <a:bodyPr>
            <a:noAutofit/>
          </a:bodyPr>
          <a:lstStyle/>
          <a:p>
            <a:r>
              <a:rPr lang="en-GB" sz="2700" b="1" dirty="0"/>
              <a:t>Situation</a:t>
            </a:r>
          </a:p>
          <a:p>
            <a:pPr marL="0" indent="0">
              <a:buNone/>
            </a:pPr>
            <a:r>
              <a:rPr lang="en-GB" sz="2700" i="1" dirty="0"/>
              <a:t>During </a:t>
            </a:r>
            <a:r>
              <a:rPr lang="en-GB" sz="2700" i="1" dirty="0" smtClean="0"/>
              <a:t>preparation for presentations/seminars</a:t>
            </a:r>
            <a:endParaRPr lang="en-GB" sz="2700" i="1" dirty="0"/>
          </a:p>
          <a:p>
            <a:r>
              <a:rPr lang="en-GB" sz="2700" b="1" dirty="0"/>
              <a:t>Activity</a:t>
            </a:r>
          </a:p>
          <a:p>
            <a:pPr marL="0" indent="0">
              <a:buNone/>
            </a:pPr>
            <a:r>
              <a:rPr lang="en-GB" sz="2700" i="1" dirty="0" smtClean="0"/>
              <a:t>Awareness raising activity to correct sentence stress</a:t>
            </a:r>
            <a:endParaRPr lang="en-GB" sz="2700" i="1" dirty="0" smtClean="0"/>
          </a:p>
          <a:p>
            <a:r>
              <a:rPr lang="en-GB" sz="2700" b="1" dirty="0" smtClean="0"/>
              <a:t>Example</a:t>
            </a:r>
            <a:endParaRPr lang="en-GB" sz="2700" dirty="0"/>
          </a:p>
          <a:p>
            <a:pPr>
              <a:buFont typeface="Wingdings" charset="2"/>
              <a:buChar char="Ø"/>
            </a:pPr>
            <a:r>
              <a:rPr lang="en-GB" sz="2700" dirty="0" smtClean="0"/>
              <a:t>Students are at the practice stage in preparing for assessed presentations but delivery is impeded by inappropriate stress.</a:t>
            </a:r>
          </a:p>
          <a:p>
            <a:pPr>
              <a:buFont typeface="Wingdings" charset="2"/>
              <a:buChar char="Ø"/>
            </a:pPr>
            <a:r>
              <a:rPr lang="en-GB" sz="2700" dirty="0" smtClean="0"/>
              <a:t>Students analyse their own speech for nuclear stress then check, correct and practice with corrected stress.</a:t>
            </a:r>
          </a:p>
        </p:txBody>
      </p:sp>
    </p:spTree>
    <p:extLst>
      <p:ext uri="{BB962C8B-B14F-4D97-AF65-F5344CB8AC3E}">
        <p14:creationId xmlns:p14="http://schemas.microsoft.com/office/powerpoint/2010/main" val="653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Procedure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4973828" cy="31242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Record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Transcribe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Analyse for </a:t>
            </a:r>
            <a:r>
              <a:rPr lang="en-GB" sz="2800" i="1" dirty="0" smtClean="0"/>
              <a:t>nuclear </a:t>
            </a:r>
            <a:r>
              <a:rPr lang="en-GB" sz="2800" i="1" dirty="0" smtClean="0"/>
              <a:t>stress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Check against recording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Practice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65900" y="1828800"/>
            <a:ext cx="4584700" cy="3124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  <a:latin typeface="Eurostile" charset="0"/>
                <a:ea typeface="Eurostile" charset="0"/>
                <a:cs typeface="Eurostile" charset="0"/>
              </a:rPr>
              <a:t>Using their phone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  <a:latin typeface="Eurostile" charset="0"/>
                <a:ea typeface="Eurostile" charset="0"/>
                <a:cs typeface="Eurostile" charset="0"/>
              </a:rPr>
              <a:t>Grammar/lexis only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  <a:latin typeface="Eurostile" charset="0"/>
                <a:ea typeface="Eurostile" charset="0"/>
                <a:cs typeface="Eurostile" charset="0"/>
              </a:rPr>
              <a:t>Transcription, not recording</a:t>
            </a:r>
            <a:endParaRPr lang="en-GB" sz="2800" i="1" dirty="0" smtClean="0">
              <a:solidFill>
                <a:srgbClr val="FF0000"/>
              </a:solidFill>
              <a:latin typeface="Eurostile" charset="0"/>
              <a:ea typeface="Eurostile" charset="0"/>
              <a:cs typeface="Eurostile" charset="0"/>
            </a:endParaRPr>
          </a:p>
          <a:p>
            <a:pPr marL="0" indent="0">
              <a:buNone/>
            </a:pPr>
            <a:endParaRPr lang="en-GB" sz="2800" dirty="0" smtClean="0">
              <a:solidFill>
                <a:srgbClr val="FF0000"/>
              </a:solidFill>
              <a:latin typeface="Eurostile" charset="0"/>
              <a:ea typeface="Eurostile" charset="0"/>
              <a:cs typeface="Eurostile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  <a:latin typeface="Eurostile" charset="0"/>
                <a:ea typeface="Eurostile" charset="0"/>
                <a:cs typeface="Eurostile" charset="0"/>
              </a:rPr>
              <a:t>With correct stress</a:t>
            </a:r>
          </a:p>
          <a:p>
            <a:pPr marL="0" indent="0">
              <a:buNone/>
            </a:pPr>
            <a:endParaRPr lang="en-GB" sz="2800" dirty="0" smtClean="0">
              <a:solidFill>
                <a:srgbClr val="FF0000"/>
              </a:solidFill>
              <a:latin typeface="Eurostile" charset="0"/>
              <a:ea typeface="Eurostile" charset="0"/>
              <a:cs typeface="Eurostil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1872" y="5384800"/>
            <a:ext cx="932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This procedure assumes no prior knowledge of prosodic features but integrates space into assessment preparation for addressing these features in class.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78025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Intonation and pitch contouring</a:t>
            </a:r>
          </a:p>
          <a:p>
            <a:r>
              <a:rPr lang="en-GB" sz="3200" dirty="0" smtClean="0"/>
              <a:t>Rhythm and pace</a:t>
            </a:r>
          </a:p>
          <a:p>
            <a:r>
              <a:rPr lang="en-GB" sz="3200" dirty="0" smtClean="0"/>
              <a:t>Weak forms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4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1370</TotalTime>
  <Words>272</Words>
  <Application>Microsoft Macintosh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Century Schoolbook</vt:lpstr>
      <vt:lpstr>Eurostile</vt:lpstr>
      <vt:lpstr>Wingdings</vt:lpstr>
      <vt:lpstr>Wingdings 2</vt:lpstr>
      <vt:lpstr>Arial</vt:lpstr>
      <vt:lpstr>View</vt:lpstr>
      <vt:lpstr>BALEAP Webinar</vt:lpstr>
      <vt:lpstr>Contrasting areas and activities</vt:lpstr>
      <vt:lpstr>Contrasting areas and activities</vt:lpstr>
      <vt:lpstr>Diphthongs in real-time</vt:lpstr>
      <vt:lpstr>Face diphthongs</vt:lpstr>
      <vt:lpstr>Nuclear stress in assessment task prep</vt:lpstr>
      <vt:lpstr>Procedure</vt:lpstr>
      <vt:lpstr>Alternatives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BALEAP Webinar</dc:title>
  <dc:creator>Laura Foster</dc:creator>
  <cp:lastModifiedBy>Laura Foster</cp:lastModifiedBy>
  <cp:revision>22</cp:revision>
  <dcterms:created xsi:type="dcterms:W3CDTF">2017-07-03T18:48:18Z</dcterms:created>
  <dcterms:modified xsi:type="dcterms:W3CDTF">2017-07-06T11:16:44Z</dcterms:modified>
</cp:coreProperties>
</file>