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71" r:id="rId5"/>
    <p:sldId id="270" r:id="rId6"/>
    <p:sldId id="267" r:id="rId7"/>
    <p:sldId id="268" r:id="rId8"/>
    <p:sldId id="269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89" autoAdjust="0"/>
    <p:restoredTop sz="86740" autoAdjust="0"/>
  </p:normalViewPr>
  <p:slideViewPr>
    <p:cSldViewPr>
      <p:cViewPr varScale="1">
        <p:scale>
          <a:sx n="76" d="100"/>
          <a:sy n="76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117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E0659-2D7C-4E62-BA10-7FF72FAFFA76}" type="datetimeFigureOut">
              <a:rPr lang="en-GB" smtClean="0"/>
              <a:pPr/>
              <a:t>09/07/2017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45566-5020-48EB-A72D-C9D1D44F4B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94572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1EE8D7-2051-4C51-B3B6-61D10C0135BD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5D0D4F-F2D8-4DE3-92F5-17BA325DD4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99955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So what should we teach</a:t>
            </a:r>
            <a:r>
              <a:rPr lang="en-GB" dirty="0" smtClean="0"/>
              <a:t>? It’s about purpose and power.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2B82B8-6DC8-4369-B3BA-0E1E5412787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7689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There are others. Typically, 1 would include a seminar or presentation discussion or meeting; 2. S-S discussion, tutorial; 3. S trying to get information, access support, make changes to programme</a:t>
            </a:r>
            <a:r>
              <a:rPr lang="en-GB" dirty="0" smtClean="0"/>
              <a:t>. Note the range of power</a:t>
            </a:r>
            <a:r>
              <a:rPr lang="en-GB" baseline="0" dirty="0" smtClean="0"/>
              <a:t> relationships.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7DA4E-7691-4380-9B6D-471ECD726D0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66864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I’ll try to model some key patterns for discourse moves.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0D4F-F2D8-4DE3-92F5-17BA325DD4A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Theeffectof</a:t>
            </a:r>
            <a:r>
              <a:rPr lang="en-GB" dirty="0" smtClean="0"/>
              <a:t> </a:t>
            </a:r>
            <a:r>
              <a:rPr lang="en-GB" dirty="0" smtClean="0"/>
              <a:t>intonation.</a:t>
            </a:r>
            <a:r>
              <a:rPr lang="en-GB" baseline="0" dirty="0" smtClean="0"/>
              <a:t> </a:t>
            </a:r>
            <a:r>
              <a:rPr lang="en-GB" baseline="0" dirty="0" smtClean="0"/>
              <a:t>A range of discourse moves under this umbrella. Note </a:t>
            </a:r>
            <a:r>
              <a:rPr lang="en-GB" baseline="0" dirty="0" smtClean="0"/>
              <a:t>potential for how power relations play here. What tone would you use for </a:t>
            </a:r>
            <a:r>
              <a:rPr lang="en-GB" i="1" baseline="0" dirty="0" smtClean="0"/>
              <a:t>please? </a:t>
            </a:r>
            <a:r>
              <a:rPr lang="en-GB" i="0" baseline="0" dirty="0" smtClean="0"/>
              <a:t>C.f. German </a:t>
            </a:r>
            <a:r>
              <a:rPr lang="en-GB" i="1" baseline="0" dirty="0" err="1" smtClean="0"/>
              <a:t>bitte</a:t>
            </a:r>
            <a:r>
              <a:rPr lang="en-GB" i="0" baseline="0" dirty="0" smtClean="0"/>
              <a:t>.</a:t>
            </a: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0D4F-F2D8-4DE3-92F5-17BA325DD4A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95697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Familiar info (</a:t>
            </a:r>
            <a:r>
              <a:rPr lang="en-GB" i="1" dirty="0" smtClean="0"/>
              <a:t>data</a:t>
            </a:r>
            <a:r>
              <a:rPr lang="en-GB" dirty="0" smtClean="0"/>
              <a:t>: rise tone) and new (</a:t>
            </a:r>
            <a:r>
              <a:rPr lang="en-GB" i="1" dirty="0" smtClean="0"/>
              <a:t>retreating</a:t>
            </a:r>
            <a:r>
              <a:rPr lang="en-GB" dirty="0" smtClean="0"/>
              <a:t>: fall tone). Note the high</a:t>
            </a:r>
            <a:r>
              <a:rPr lang="en-GB" baseline="0" dirty="0" smtClean="0"/>
              <a:t> number of syllables between stressed words. </a:t>
            </a:r>
            <a:r>
              <a:rPr lang="en-GB" dirty="0" smtClean="0"/>
              <a:t>Neutral and enthusiastic: useful for audience </a:t>
            </a:r>
            <a:r>
              <a:rPr lang="en-GB" dirty="0" smtClean="0"/>
              <a:t>back channelling</a:t>
            </a:r>
            <a:r>
              <a:rPr lang="en-GB" dirty="0" smtClean="0"/>
              <a:t>. Ending on a rise is assertive</a:t>
            </a:r>
            <a:r>
              <a:rPr lang="en-GB" baseline="0" dirty="0" smtClean="0"/>
              <a:t> – controlling discussion – in this case </a:t>
            </a:r>
            <a:r>
              <a:rPr lang="en-GB" dirty="0" smtClean="0"/>
              <a:t>gives an invitation to speak.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0D4F-F2D8-4DE3-92F5-17BA325DD4A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89470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Fall-rise is often used in concession to emphasise familiar info before new,</a:t>
            </a:r>
            <a:r>
              <a:rPr lang="en-GB" baseline="0" dirty="0" smtClean="0"/>
              <a:t> challenging info. Note emphatic ‘do’. Challenge is almost always made by adding new information rather than simply disagreeing. </a:t>
            </a:r>
            <a:r>
              <a:rPr lang="en-GB" i="1" u="none" dirty="0" smtClean="0"/>
              <a:t>Yes, but </a:t>
            </a:r>
            <a:r>
              <a:rPr lang="en-GB" dirty="0" smtClean="0"/>
              <a:t>is twenty times more frequent than </a:t>
            </a:r>
            <a:r>
              <a:rPr lang="en-GB" i="1" dirty="0" smtClean="0"/>
              <a:t>I don’t agree </a:t>
            </a:r>
            <a:r>
              <a:rPr lang="en-GB" dirty="0" smtClean="0"/>
              <a:t>or </a:t>
            </a:r>
            <a:r>
              <a:rPr lang="en-GB" i="1" dirty="0" smtClean="0"/>
              <a:t>I disagree</a:t>
            </a:r>
            <a:r>
              <a:rPr lang="en-GB" dirty="0" smtClean="0"/>
              <a:t>, and </a:t>
            </a:r>
            <a:r>
              <a:rPr lang="en-GB" i="1" dirty="0" smtClean="0"/>
              <a:t>Not really </a:t>
            </a:r>
            <a:r>
              <a:rPr lang="en-GB" dirty="0" smtClean="0"/>
              <a:t>is also much more frequent. Brigham Young University. (2013.) British National Corpus. Retrieved from http://corpus.byu.edu/bnc 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0D4F-F2D8-4DE3-92F5-17BA325DD4A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4996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By avoiding stressing the negative word, Ss have a choice to be diplomatic.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0D4F-F2D8-4DE3-92F5-17BA325DD4A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50241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model the tune, put alternative words into the tune, let Ss fit their own words.</a:t>
            </a:r>
          </a:p>
          <a:p>
            <a:pPr eaLnBrk="1" hangingPunct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D293E7-32E0-4C2B-948F-DFA4173A2D1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36135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06721-4A90-40EA-BDB1-102BB1CF9BF2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133C-90DE-4583-9D8E-F6F2285EA4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5346A-1DD2-4152-B778-8303C3E28724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816D4-CC19-4600-BF45-C0DC62B796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46E84-C86D-4581-8CC4-B4EF789DA2CF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C2CF-A209-4EF9-95A8-D04FB7C47C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34CAC-BFA8-4B32-AD9D-BF5336DB34D0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C1D7E-DC12-4EE9-8568-4765E4DD0D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37168-760F-4CE5-BAA2-C7103176DF79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EA9C6-91A5-4101-AC40-41155D9030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FABF5-45EF-477B-85F9-06373D548717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244B9-4DED-49A8-9E49-E8946B3607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CBB21-B68A-41F1-9CEC-9A72BF5D37D4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27BE4-05DC-47D8-950B-8A865E7583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FC168-CA2B-4C96-BC90-0F2ECCBDD987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96846-621E-4E42-BBD0-D318D9BB98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B396-B5C6-45E1-A68B-F8994012393E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2CB0E-74DD-4A0F-8602-A7D20D9DF9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1D455-75D2-42BD-B335-A2CD01AC6372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C1EC6-5723-4D78-906D-C615A848DB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6BA1B-A194-419D-B525-542DCA7CBD0C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A77C8-F7BE-4FA7-AF89-61E445B2E4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DB947-4DD5-4E74-B794-5CD956E78D59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DB53CF-26F9-4802-85A1-815AC32F8E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the-round.com/resource/messaging-beyond-a-lexical-approach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BALEAP Webinar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Pronunciation in EAP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Sue Argent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References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/>
          <a:lstStyle/>
          <a:p>
            <a:pPr eaLnBrk="1" hangingPunct="1"/>
            <a:r>
              <a:rPr lang="en-GB" sz="2400" dirty="0" smtClean="0"/>
              <a:t>Argent, S. and Alexander, O. (2013). </a:t>
            </a:r>
            <a:r>
              <a:rPr lang="en-GB" sz="2400" i="1" dirty="0" smtClean="0"/>
              <a:t>Access EAP: Frameworks. </a:t>
            </a:r>
            <a:r>
              <a:rPr lang="en-GB" sz="2400" dirty="0" smtClean="0"/>
              <a:t>Reading: Garnet Education.</a:t>
            </a:r>
            <a:endParaRPr lang="en-US" sz="2400" i="1" dirty="0" smtClean="0"/>
          </a:p>
          <a:p>
            <a:pPr eaLnBrk="1" hangingPunct="1"/>
            <a:r>
              <a:rPr lang="en-GB" sz="2400" dirty="0" err="1" smtClean="0"/>
              <a:t>Basturkman</a:t>
            </a:r>
            <a:r>
              <a:rPr lang="en-GB" sz="2400" dirty="0" smtClean="0"/>
              <a:t>, H. (1999). Discourse in MBA seminars: towards a description for pedagogical purposes. </a:t>
            </a:r>
            <a:r>
              <a:rPr lang="en-GB" sz="2400" i="1" dirty="0" smtClean="0"/>
              <a:t>English for Specific Purposes</a:t>
            </a:r>
            <a:r>
              <a:rPr lang="en-GB" sz="2400" dirty="0" smtClean="0"/>
              <a:t>, 18/1, pages 63-80.</a:t>
            </a:r>
          </a:p>
          <a:p>
            <a:r>
              <a:rPr lang="en-GB" sz="2400" dirty="0" smtClean="0"/>
              <a:t>Bruce</a:t>
            </a:r>
            <a:r>
              <a:rPr lang="en-GB" sz="2400" dirty="0" smtClean="0"/>
              <a:t>, I. (2016). Constructing critical stance in University essays in English literature and sociology. </a:t>
            </a:r>
            <a:r>
              <a:rPr lang="en-GB" sz="2400" i="1" dirty="0" smtClean="0"/>
              <a:t>English for Specific Purposes</a:t>
            </a:r>
            <a:r>
              <a:rPr lang="en-GB" sz="2400" dirty="0" smtClean="0"/>
              <a:t>, </a:t>
            </a:r>
            <a:r>
              <a:rPr lang="en-GB" sz="2400" i="1" dirty="0" smtClean="0"/>
              <a:t>42</a:t>
            </a:r>
            <a:r>
              <a:rPr lang="en-GB" sz="2400" dirty="0" smtClean="0"/>
              <a:t>, 13-25. </a:t>
            </a:r>
          </a:p>
          <a:p>
            <a:pPr eaLnBrk="1" hangingPunct="1"/>
            <a:r>
              <a:rPr lang="en-GB" sz="2400" dirty="0" err="1" smtClean="0"/>
              <a:t>Woolard</a:t>
            </a:r>
            <a:r>
              <a:rPr lang="en-GB" sz="2400" dirty="0" smtClean="0"/>
              <a:t>, G. (2013). Messaging: </a:t>
            </a:r>
            <a:r>
              <a:rPr lang="en-GB" sz="2400" i="1" dirty="0" smtClean="0"/>
              <a:t>Beyond a Lexical Approach</a:t>
            </a:r>
            <a:r>
              <a:rPr lang="en-GB" sz="2400" dirty="0" smtClean="0"/>
              <a:t>. Published online at </a:t>
            </a:r>
            <a:r>
              <a:rPr lang="en-GB" sz="2400" dirty="0" err="1" smtClean="0"/>
              <a:t>Theround</a:t>
            </a:r>
            <a:r>
              <a:rPr lang="en-GB" sz="2400" dirty="0" smtClean="0"/>
              <a:t>. </a:t>
            </a:r>
            <a:r>
              <a:rPr lang="en-GB" sz="2400" dirty="0" smtClean="0">
                <a:hlinkClick r:id="rId2"/>
              </a:rPr>
              <a:t>http://the-round.com/resource/messaging-beyond-a-lexical-approach/</a:t>
            </a:r>
            <a:endParaRPr lang="en-GB" sz="2400" dirty="0" smtClean="0"/>
          </a:p>
          <a:p>
            <a:pPr eaLnBrk="1" hangingPunct="1"/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Academic discussion: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Agreeing and disagreeing politely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95288" y="3141663"/>
            <a:ext cx="8229600" cy="2519362"/>
          </a:xfrm>
        </p:spPr>
        <p:txBody>
          <a:bodyPr/>
          <a:lstStyle/>
          <a:p>
            <a:pPr eaLnBrk="1" hangingPunct="1"/>
            <a:endParaRPr lang="en-GB" smtClean="0"/>
          </a:p>
          <a:p>
            <a:pPr eaLnBrk="1" hangingPunct="1">
              <a:buFont typeface="Arial" charset="0"/>
              <a:buNone/>
            </a:pPr>
            <a:r>
              <a:rPr lang="en-GB" smtClean="0"/>
              <a:t>				</a:t>
            </a:r>
            <a:r>
              <a:rPr lang="en-GB" sz="4800" smtClean="0"/>
              <a:t> Really?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Academic purposes in discussion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dirty="0" smtClean="0"/>
              <a:t>To contribute to a jointly constructed outcome (</a:t>
            </a:r>
            <a:r>
              <a:rPr lang="en-GB" dirty="0" err="1" smtClean="0"/>
              <a:t>Basturkman</a:t>
            </a:r>
            <a:r>
              <a:rPr lang="en-GB" dirty="0" smtClean="0"/>
              <a:t> 1999)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dirty="0" smtClean="0"/>
              <a:t>To negotiate meaning and understanding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dirty="0" smtClean="0"/>
              <a:t>To negotiate the system</a:t>
            </a:r>
          </a:p>
          <a:p>
            <a:pPr eaLnBrk="1" hangingPunct="1">
              <a:buFont typeface="Arial" charset="0"/>
              <a:buNone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Strategic 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sz="3600" dirty="0" smtClean="0"/>
              <a:t>Purposes</a:t>
            </a:r>
          </a:p>
          <a:p>
            <a:pPr algn="ctr">
              <a:buNone/>
            </a:pPr>
            <a:r>
              <a:rPr lang="en-GB" sz="3600" dirty="0" smtClean="0"/>
              <a:t>↓</a:t>
            </a:r>
          </a:p>
          <a:p>
            <a:pPr algn="ctr">
              <a:buNone/>
            </a:pPr>
            <a:r>
              <a:rPr lang="en-GB" sz="3600" dirty="0" smtClean="0"/>
              <a:t>Discourse moves</a:t>
            </a:r>
          </a:p>
          <a:p>
            <a:pPr algn="ctr">
              <a:buNone/>
            </a:pPr>
            <a:r>
              <a:rPr lang="en-GB" sz="3600" dirty="0" smtClean="0"/>
              <a:t>↓</a:t>
            </a:r>
          </a:p>
          <a:p>
            <a:pPr algn="ctr">
              <a:buNone/>
            </a:pPr>
            <a:r>
              <a:rPr lang="en-GB" sz="3600" dirty="0" smtClean="0"/>
              <a:t>Language </a:t>
            </a:r>
          </a:p>
          <a:p>
            <a:pPr algn="ctr">
              <a:buNone/>
            </a:pPr>
            <a:r>
              <a:rPr lang="en-GB" dirty="0" smtClean="0"/>
              <a:t>(including stress and intonation patterns)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Stress, intonation and discourse moves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sz="4000" dirty="0" smtClean="0">
                <a:solidFill>
                  <a:srgbClr val="C00000"/>
                </a:solidFill>
              </a:rPr>
              <a:t>A</a:t>
            </a:r>
            <a:r>
              <a:rPr lang="en-GB" sz="4000" dirty="0" smtClean="0">
                <a:solidFill>
                  <a:srgbClr val="C00000"/>
                </a:solidFill>
              </a:rPr>
              <a:t>pologising</a:t>
            </a:r>
            <a:endParaRPr lang="en-GB" sz="4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en-GB" sz="4000" dirty="0" smtClean="0">
              <a:solidFill>
                <a:srgbClr val="C0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GB" i="1" dirty="0" smtClean="0"/>
              <a:t>Sorry</a:t>
            </a:r>
            <a:r>
              <a:rPr lang="en-GB" dirty="0" smtClean="0"/>
              <a:t> → 	level tone: false</a:t>
            </a:r>
          </a:p>
          <a:p>
            <a:pPr marL="742950" indent="-742950">
              <a:buFont typeface="+mj-lt"/>
              <a:buAutoNum type="arabicPeriod"/>
            </a:pPr>
            <a:r>
              <a:rPr lang="en-GB" i="1" dirty="0" smtClean="0"/>
              <a:t>Sorry ↘	</a:t>
            </a:r>
            <a:r>
              <a:rPr lang="en-GB" dirty="0" smtClean="0"/>
              <a:t>fall tone: assertive / dismissive</a:t>
            </a:r>
          </a:p>
          <a:p>
            <a:pPr marL="742950" indent="-742950">
              <a:buFont typeface="+mj-lt"/>
              <a:buAutoNum type="arabicPeriod"/>
            </a:pPr>
            <a:r>
              <a:rPr lang="en-GB" i="1" dirty="0" smtClean="0"/>
              <a:t>Sorry ↗	</a:t>
            </a:r>
            <a:r>
              <a:rPr lang="en-GB" dirty="0" smtClean="0"/>
              <a:t>rise tone: assertive / controlling</a:t>
            </a:r>
          </a:p>
          <a:p>
            <a:pPr marL="742950" indent="-742950">
              <a:buFont typeface="+mj-lt"/>
              <a:buAutoNum type="arabicPeriod"/>
            </a:pPr>
            <a:r>
              <a:rPr lang="en-GB" i="1" dirty="0" smtClean="0"/>
              <a:t>Sorry ↘ ↗	</a:t>
            </a:r>
            <a:r>
              <a:rPr lang="en-GB" dirty="0" smtClean="0"/>
              <a:t>fall-rise tone: diplomatic / 							sympathetic</a:t>
            </a:r>
          </a:p>
          <a:p>
            <a:pPr marL="742950" indent="-742950">
              <a:buFont typeface="+mj-lt"/>
              <a:buAutoNum type="arabicPeriod"/>
            </a:pPr>
            <a:endParaRPr lang="en-GB" dirty="0" smtClean="0"/>
          </a:p>
          <a:p>
            <a:pPr>
              <a:buNone/>
            </a:pP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Stress, intonation and discourse moves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C00000"/>
                </a:solidFill>
              </a:rPr>
              <a:t>Making </a:t>
            </a:r>
            <a:r>
              <a:rPr lang="en-GB" dirty="0" smtClean="0">
                <a:solidFill>
                  <a:srgbClr val="C00000"/>
                </a:solidFill>
              </a:rPr>
              <a:t>a claim</a:t>
            </a:r>
          </a:p>
          <a:p>
            <a:pPr lvl="1" eaLnBrk="1" hangingPunct="1">
              <a:buNone/>
            </a:pPr>
            <a:r>
              <a:rPr lang="en-GB" i="1" dirty="0" smtClean="0"/>
              <a:t>Our </a:t>
            </a:r>
            <a:r>
              <a:rPr lang="en-GB" i="1" u="sng" dirty="0" smtClean="0"/>
              <a:t>data↗</a:t>
            </a:r>
            <a:r>
              <a:rPr lang="en-GB" i="1" dirty="0" smtClean="0"/>
              <a:t> showed that the glaciers were </a:t>
            </a:r>
            <a:r>
              <a:rPr lang="en-GB" i="1" u="sng" dirty="0" smtClean="0"/>
              <a:t>retreating↘</a:t>
            </a:r>
          </a:p>
          <a:p>
            <a:pPr eaLnBrk="1" hangingPunct="1"/>
            <a:r>
              <a:rPr lang="en-GB" dirty="0" smtClean="0">
                <a:solidFill>
                  <a:srgbClr val="C00000"/>
                </a:solidFill>
              </a:rPr>
              <a:t>Confirming a claim from another speaker</a:t>
            </a:r>
          </a:p>
          <a:p>
            <a:pPr lvl="1" eaLnBrk="1" hangingPunct="1">
              <a:buNone/>
            </a:pPr>
            <a:r>
              <a:rPr lang="en-GB" i="1" dirty="0" smtClean="0"/>
              <a:t>Of </a:t>
            </a:r>
            <a:r>
              <a:rPr lang="en-GB" i="1" u="sng" dirty="0" smtClean="0"/>
              <a:t>course</a:t>
            </a:r>
            <a:r>
              <a:rPr lang="en-GB" i="1" dirty="0" smtClean="0"/>
              <a:t> ↘</a:t>
            </a:r>
            <a:r>
              <a:rPr lang="en-GB" dirty="0" smtClean="0"/>
              <a:t>; </a:t>
            </a:r>
            <a:r>
              <a:rPr lang="en-GB" i="1" u="sng" dirty="0" smtClean="0"/>
              <a:t>exactly</a:t>
            </a:r>
            <a:r>
              <a:rPr lang="en-GB" dirty="0" smtClean="0"/>
              <a:t>↗</a:t>
            </a:r>
            <a:r>
              <a:rPr lang="en-GB" i="1" dirty="0" smtClean="0"/>
              <a:t> ↘</a:t>
            </a:r>
          </a:p>
          <a:p>
            <a:pPr eaLnBrk="1" hangingPunct="1"/>
            <a:r>
              <a:rPr lang="en-GB" dirty="0" smtClean="0">
                <a:solidFill>
                  <a:srgbClr val="C00000"/>
                </a:solidFill>
              </a:rPr>
              <a:t>Clarifying a claim from another speaker</a:t>
            </a:r>
          </a:p>
          <a:p>
            <a:pPr lvl="1" eaLnBrk="1" hangingPunct="1">
              <a:buNone/>
            </a:pPr>
            <a:r>
              <a:rPr lang="en-GB" i="1" dirty="0" smtClean="0"/>
              <a:t>I assume you consulted pre-war </a:t>
            </a:r>
            <a:r>
              <a:rPr lang="en-GB" i="1" u="sng" dirty="0" smtClean="0"/>
              <a:t>maps</a:t>
            </a:r>
            <a:r>
              <a:rPr lang="en-GB" i="1" dirty="0" smtClean="0"/>
              <a:t> ↗</a:t>
            </a:r>
            <a:endParaRPr lang="en-GB" dirty="0" smtClean="0"/>
          </a:p>
          <a:p>
            <a:pPr eaLnBrk="1" hangingPunct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Stress, intonation and discourse moves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C00000"/>
                </a:solidFill>
              </a:rPr>
              <a:t>Adding new information to challenge a claim from another speaker (the </a:t>
            </a:r>
            <a:r>
              <a:rPr lang="en-GB" i="1" dirty="0" smtClean="0">
                <a:solidFill>
                  <a:srgbClr val="C00000"/>
                </a:solidFill>
              </a:rPr>
              <a:t>yes, but</a:t>
            </a:r>
            <a:r>
              <a:rPr lang="en-GB" dirty="0" smtClean="0">
                <a:solidFill>
                  <a:srgbClr val="C00000"/>
                </a:solidFill>
              </a:rPr>
              <a:t> move)</a:t>
            </a:r>
          </a:p>
          <a:p>
            <a:pPr eaLnBrk="1" hangingPunct="1">
              <a:buNone/>
            </a:pPr>
            <a:endParaRPr lang="en-GB" dirty="0" smtClean="0"/>
          </a:p>
          <a:p>
            <a:pPr lvl="1" eaLnBrk="1" hangingPunct="1">
              <a:buNone/>
            </a:pPr>
            <a:r>
              <a:rPr lang="en-GB" i="1" dirty="0" smtClean="0"/>
              <a:t>Although the data showed that the glaciers were </a:t>
            </a:r>
            <a:r>
              <a:rPr lang="en-GB" i="1" u="sng" dirty="0" smtClean="0"/>
              <a:t>retreating</a:t>
            </a:r>
            <a:r>
              <a:rPr lang="en-GB" i="1" dirty="0" smtClean="0"/>
              <a:t>↘ ↗, </a:t>
            </a:r>
            <a:r>
              <a:rPr lang="en-GB" i="1" u="sng" dirty="0" smtClean="0"/>
              <a:t>precipitation</a:t>
            </a:r>
            <a:r>
              <a:rPr lang="en-GB" i="1" dirty="0" smtClean="0"/>
              <a:t> ↘ wasn’t taken into account. Precipitation </a:t>
            </a:r>
            <a:r>
              <a:rPr lang="en-GB" i="1" u="sng" dirty="0" smtClean="0"/>
              <a:t>does</a:t>
            </a:r>
            <a:r>
              <a:rPr lang="en-GB" i="1" dirty="0" smtClean="0"/>
              <a:t> ↘ </a:t>
            </a:r>
            <a:r>
              <a:rPr lang="en-GB" i="1" u="sng" dirty="0" smtClean="0"/>
              <a:t>fluctuate</a:t>
            </a:r>
            <a:r>
              <a:rPr lang="en-GB" i="1" dirty="0" smtClean="0"/>
              <a:t> ↘.</a:t>
            </a:r>
          </a:p>
          <a:p>
            <a:pPr lvl="1" eaLnBrk="1" hangingPunct="1">
              <a:buNone/>
            </a:pPr>
            <a:endParaRPr lang="en-GB" dirty="0" smtClean="0"/>
          </a:p>
          <a:p>
            <a:pPr lvl="1" eaLnBrk="1" hangingPunct="1">
              <a:buNone/>
            </a:pPr>
            <a:endParaRPr lang="en-GB" dirty="0" smtClean="0"/>
          </a:p>
          <a:p>
            <a:pPr lvl="1" eaLnBrk="1" hangingPunct="1">
              <a:buNone/>
            </a:pPr>
            <a:r>
              <a:rPr lang="en-GB" sz="2000" dirty="0" smtClean="0"/>
              <a:t>Bruce (2016) refers to this as a ‘</a:t>
            </a:r>
            <a:r>
              <a:rPr lang="en-GB" sz="2000" i="1" dirty="0" smtClean="0"/>
              <a:t>concession contra- expectation</a:t>
            </a:r>
            <a:r>
              <a:rPr lang="en-GB" sz="2000" dirty="0" smtClean="0"/>
              <a:t> ’ relation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Stress, intonation and discourse moves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Challenging a claim assertively or diplomatically</a:t>
            </a:r>
          </a:p>
          <a:p>
            <a:endParaRPr lang="en-GB" dirty="0" smtClean="0"/>
          </a:p>
          <a:p>
            <a:pPr lvl="1">
              <a:buNone/>
            </a:pPr>
            <a:r>
              <a:rPr lang="en-GB" i="1" dirty="0" smtClean="0"/>
              <a:t>There’s a </a:t>
            </a:r>
            <a:r>
              <a:rPr lang="en-GB" i="1" u="sng" dirty="0" smtClean="0"/>
              <a:t>problem</a:t>
            </a:r>
            <a:r>
              <a:rPr lang="en-GB" i="1" dirty="0" smtClean="0"/>
              <a:t>↘ here.</a:t>
            </a:r>
          </a:p>
          <a:p>
            <a:pPr lvl="1">
              <a:buNone/>
            </a:pPr>
            <a:endParaRPr lang="en-GB" i="1" dirty="0" smtClean="0"/>
          </a:p>
          <a:p>
            <a:pPr lvl="1">
              <a:buNone/>
            </a:pPr>
            <a:r>
              <a:rPr lang="en-GB" i="1" dirty="0" smtClean="0"/>
              <a:t>I think there ‘</a:t>
            </a:r>
            <a:r>
              <a:rPr lang="en-GB" i="1" u="sng" dirty="0" smtClean="0"/>
              <a:t>could</a:t>
            </a:r>
            <a:r>
              <a:rPr lang="en-GB" i="1" dirty="0" smtClean="0"/>
              <a:t> ↘ be a problem here. 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 smtClean="0"/>
              <a:t>A useful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6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9600" dirty="0" smtClean="0"/>
              <a:t>X said: 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GB" sz="9600" i="1" dirty="0" smtClean="0"/>
              <a:t>I think you used the wrong </a:t>
            </a:r>
            <a:r>
              <a:rPr lang="en-GB" sz="9600" i="1" u="sng" dirty="0" smtClean="0"/>
              <a:t>data</a:t>
            </a:r>
            <a:r>
              <a:rPr lang="en-GB" sz="9600" i="1" dirty="0" smtClean="0"/>
              <a:t> ↘</a:t>
            </a:r>
            <a:r>
              <a:rPr lang="en-GB" sz="9600" dirty="0" smtClean="0"/>
              <a:t>.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endParaRPr lang="en-GB" sz="9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9600" dirty="0" smtClean="0"/>
              <a:t>You can also say: 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GB" sz="9600" i="1" dirty="0" smtClean="0"/>
              <a:t>I think you sent the wrong </a:t>
            </a:r>
            <a:r>
              <a:rPr lang="en-GB" sz="9600" i="1" u="sng" dirty="0" smtClean="0"/>
              <a:t>email </a:t>
            </a:r>
            <a:r>
              <a:rPr lang="en-GB" sz="9600" i="1" dirty="0" smtClean="0"/>
              <a:t>↘.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GB" sz="9600" i="1" dirty="0" smtClean="0"/>
              <a:t>It’s possible you read the wrong </a:t>
            </a:r>
            <a:r>
              <a:rPr lang="en-GB" sz="9600" i="1" u="sng" dirty="0" smtClean="0"/>
              <a:t>article </a:t>
            </a:r>
            <a:r>
              <a:rPr lang="en-GB" sz="9600" i="1" dirty="0" smtClean="0"/>
              <a:t>↘.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GB" sz="9600" i="1" dirty="0" smtClean="0"/>
              <a:t>Perhaps you used the wrong </a:t>
            </a:r>
            <a:r>
              <a:rPr lang="en-GB" sz="9600" i="1" u="sng" dirty="0" smtClean="0"/>
              <a:t>procedure</a:t>
            </a:r>
            <a:r>
              <a:rPr lang="en-GB" sz="9600" i="1" dirty="0" smtClean="0"/>
              <a:t> ↘.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endParaRPr lang="en-GB" sz="9600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9600" dirty="0" smtClean="0"/>
              <a:t>Student: Can you say?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96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8000" dirty="0" smtClean="0"/>
              <a:t>George </a:t>
            </a:r>
            <a:r>
              <a:rPr lang="en-GB" sz="8000" dirty="0" err="1" smtClean="0"/>
              <a:t>Woolard</a:t>
            </a:r>
            <a:r>
              <a:rPr lang="en-GB" sz="8000" dirty="0" smtClean="0"/>
              <a:t> (2013) </a:t>
            </a:r>
            <a:r>
              <a:rPr lang="en-GB" sz="8000" dirty="0" smtClean="0"/>
              <a:t>developed </a:t>
            </a:r>
            <a:r>
              <a:rPr lang="en-GB" sz="8000" dirty="0" smtClean="0"/>
              <a:t>this protocol and refers to it as ‘messaging’.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643</Words>
  <Application>Microsoft Office PowerPoint</Application>
  <PresentationFormat>On-screen Show (4:3)</PresentationFormat>
  <Paragraphs>82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BALEAP Webinar</vt:lpstr>
      <vt:lpstr>Academic discussion:  Agreeing and disagreeing politely</vt:lpstr>
      <vt:lpstr>Academic purposes in discussion</vt:lpstr>
      <vt:lpstr>Strategic choices</vt:lpstr>
      <vt:lpstr>Stress, intonation and discourse moves</vt:lpstr>
      <vt:lpstr>Stress, intonation and discourse moves</vt:lpstr>
      <vt:lpstr>Stress, intonation and discourse moves</vt:lpstr>
      <vt:lpstr>Stress, intonation and discourse moves</vt:lpstr>
      <vt:lpstr>A useful protocol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BALEAP Webinar</dc:title>
  <dc:creator>Sue</dc:creator>
  <cp:lastModifiedBy>Sue</cp:lastModifiedBy>
  <cp:revision>100</cp:revision>
  <dcterms:created xsi:type="dcterms:W3CDTF">2017-07-04T06:42:08Z</dcterms:created>
  <dcterms:modified xsi:type="dcterms:W3CDTF">2017-07-09T14:00:36Z</dcterms:modified>
</cp:coreProperties>
</file>