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92" r:id="rId3"/>
    <p:sldId id="268" r:id="rId4"/>
    <p:sldId id="260" r:id="rId5"/>
    <p:sldId id="293" r:id="rId6"/>
    <p:sldId id="277" r:id="rId7"/>
    <p:sldId id="294" r:id="rId8"/>
    <p:sldId id="269" r:id="rId9"/>
    <p:sldId id="257" r:id="rId10"/>
    <p:sldId id="273" r:id="rId11"/>
    <p:sldId id="275" r:id="rId12"/>
    <p:sldId id="276" r:id="rId13"/>
    <p:sldId id="284" r:id="rId14"/>
    <p:sldId id="280" r:id="rId15"/>
    <p:sldId id="281" r:id="rId16"/>
    <p:sldId id="282" r:id="rId17"/>
    <p:sldId id="283" r:id="rId18"/>
    <p:sldId id="287" r:id="rId19"/>
    <p:sldId id="285" r:id="rId20"/>
    <p:sldId id="286" r:id="rId21"/>
    <p:sldId id="295" r:id="rId22"/>
    <p:sldId id="288" r:id="rId23"/>
    <p:sldId id="298" r:id="rId24"/>
    <p:sldId id="296" r:id="rId25"/>
    <p:sldId id="297" r:id="rId26"/>
  </p:sldIdLst>
  <p:sldSz cx="9144000" cy="6858000" type="screen4x3"/>
  <p:notesSz cx="6805613" cy="99441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F3FDAD3-5A4F-48EA-BEF4-DD875B065449}">
          <p14:sldIdLst>
            <p14:sldId id="256"/>
            <p14:sldId id="292"/>
            <p14:sldId id="268"/>
            <p14:sldId id="260"/>
            <p14:sldId id="293"/>
            <p14:sldId id="277"/>
            <p14:sldId id="294"/>
            <p14:sldId id="269"/>
            <p14:sldId id="257"/>
            <p14:sldId id="273"/>
            <p14:sldId id="275"/>
            <p14:sldId id="276"/>
            <p14:sldId id="284"/>
            <p14:sldId id="280"/>
            <p14:sldId id="281"/>
          </p14:sldIdLst>
        </p14:section>
        <p14:section name="Untitled Section" id="{3989950D-B9C5-4D13-8DAF-25772D41662A}">
          <p14:sldIdLst>
            <p14:sldId id="282"/>
            <p14:sldId id="283"/>
            <p14:sldId id="287"/>
            <p14:sldId id="285"/>
            <p14:sldId id="286"/>
            <p14:sldId id="295"/>
            <p14:sldId id="288"/>
            <p14:sldId id="298"/>
            <p14:sldId id="296"/>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79174" autoAdjust="0"/>
  </p:normalViewPr>
  <p:slideViewPr>
    <p:cSldViewPr snapToGrid="0" snapToObjects="1">
      <p:cViewPr varScale="1">
        <p:scale>
          <a:sx n="86" d="100"/>
          <a:sy n="86" d="100"/>
        </p:scale>
        <p:origin x="68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342">
          <a:noFill/>
        </a:ln>
      </c:spPr>
      <c:txPr>
        <a:bodyPr rot="0" spcFirstLastPara="1" vertOverflow="ellipsis" vert="horz" wrap="square" anchor="ctr" anchorCtr="1"/>
        <a:lstStyle/>
        <a:p>
          <a:pPr>
            <a:defRPr sz="1394"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Sequencers</c:v>
                </c:pt>
              </c:strCache>
            </c:strRef>
          </c:tx>
          <c:dPt>
            <c:idx val="0"/>
            <c:bubble3D val="0"/>
            <c:spPr>
              <a:solidFill>
                <a:schemeClr val="accent1"/>
              </a:solidFill>
              <a:ln w="18962">
                <a:solidFill>
                  <a:schemeClr val="lt1"/>
                </a:solidFill>
              </a:ln>
              <a:effectLst/>
            </c:spPr>
          </c:dPt>
          <c:dPt>
            <c:idx val="1"/>
            <c:bubble3D val="0"/>
            <c:spPr>
              <a:solidFill>
                <a:schemeClr val="accent2"/>
              </a:solidFill>
              <a:ln w="18962">
                <a:solidFill>
                  <a:schemeClr val="lt1"/>
                </a:solidFill>
              </a:ln>
              <a:effectLst/>
            </c:spPr>
          </c:dPt>
          <c:dPt>
            <c:idx val="2"/>
            <c:bubble3D val="0"/>
            <c:spPr>
              <a:solidFill>
                <a:schemeClr val="accent3"/>
              </a:solidFill>
              <a:ln w="18962">
                <a:solidFill>
                  <a:schemeClr val="lt1"/>
                </a:solidFill>
              </a:ln>
              <a:effectLst/>
            </c:spPr>
          </c:dPt>
          <c:dPt>
            <c:idx val="3"/>
            <c:bubble3D val="0"/>
            <c:spPr>
              <a:solidFill>
                <a:schemeClr val="accent4"/>
              </a:solidFill>
              <a:ln w="18962">
                <a:solidFill>
                  <a:schemeClr val="lt1"/>
                </a:solidFill>
              </a:ln>
              <a:effectLst/>
            </c:spPr>
          </c:dPt>
          <c:cat>
            <c:strRef>
              <c:f>Sheet1!$A$2:$A$5</c:f>
              <c:strCache>
                <c:ptCount val="2"/>
                <c:pt idx="0">
                  <c:v>High grade</c:v>
                </c:pt>
                <c:pt idx="1">
                  <c:v>Low grade</c:v>
                </c:pt>
              </c:strCache>
            </c:strRef>
          </c:cat>
          <c:val>
            <c:numRef>
              <c:f>Sheet1!$B$2:$B$5</c:f>
              <c:numCache>
                <c:formatCode>General</c:formatCode>
                <c:ptCount val="4"/>
                <c:pt idx="0">
                  <c:v>7</c:v>
                </c:pt>
                <c:pt idx="1">
                  <c:v>7</c:v>
                </c:pt>
              </c:numCache>
            </c:numRef>
          </c:val>
        </c:ser>
        <c:dLbls>
          <c:showLegendKey val="0"/>
          <c:showVal val="0"/>
          <c:showCatName val="0"/>
          <c:showSerName val="0"/>
          <c:showPercent val="0"/>
          <c:showBubbleSize val="0"/>
          <c:showLeaderLines val="1"/>
        </c:dLbls>
        <c:firstSliceAng val="0"/>
      </c:pieChart>
      <c:spPr>
        <a:noFill/>
        <a:ln w="25342">
          <a:noFill/>
        </a:ln>
      </c:spPr>
    </c:plotArea>
    <c:legend>
      <c:legendPos val="b"/>
      <c:legendEntry>
        <c:idx val="2"/>
        <c:delete val="1"/>
      </c:legendEntry>
      <c:layout>
        <c:manualLayout>
          <c:xMode val="edge"/>
          <c:yMode val="edge"/>
          <c:x val="0.14035093515408475"/>
          <c:y val="0.82511552253151454"/>
          <c:w val="0.65535965346988956"/>
          <c:h val="0.10581050608110609"/>
        </c:manualLayout>
      </c:layout>
      <c:overlay val="0"/>
      <c:spPr>
        <a:noFill/>
        <a:ln w="25342">
          <a:noFill/>
        </a:ln>
      </c:spPr>
      <c:txPr>
        <a:bodyPr rot="0" spcFirstLastPara="1" vertOverflow="ellipsis" vert="horz" wrap="square" anchor="ctr" anchorCtr="1"/>
        <a:lstStyle/>
        <a:p>
          <a:pPr>
            <a:defRPr sz="896"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png"/></Relationships>
</file>

<file path=ppt/drawings/drawing1.xml><?xml version="1.0" encoding="utf-8"?>
<c:userShapes xmlns:c="http://schemas.openxmlformats.org/drawingml/2006/chart">
  <cdr:relSizeAnchor xmlns:cdr="http://schemas.openxmlformats.org/drawingml/2006/chartDrawing">
    <cdr:from>
      <cdr:x>0.99167</cdr:x>
      <cdr:y>0.51868</cdr:y>
    </cdr:from>
    <cdr:to>
      <cdr:x>1</cdr:x>
      <cdr:y>0.53297</cdr:y>
    </cdr:to>
    <cdr:sp macro="" textlink="">
      <cdr:nvSpPr>
        <cdr:cNvPr id="2" name="TextBox 1"/>
        <cdr:cNvSpPr txBox="1"/>
      </cdr:nvSpPr>
      <cdr:spPr>
        <a:xfrm xmlns:a="http://schemas.openxmlformats.org/drawingml/2006/main">
          <a:off x="5486400" y="1659988"/>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1EBF69CB-CB3D-42B6-8582-FAC5937615F3}" type="datetimeFigureOut">
              <a:rPr lang="en-GB" smtClean="0"/>
              <a:t>04/04/17</a:t>
            </a:fld>
            <a:endParaRPr lang="en-GB"/>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5B72D8C4-0447-46A0-8F76-1AB84A0ACDC1}" type="slidenum">
              <a:rPr lang="en-GB" smtClean="0"/>
              <a:t>‹#›</a:t>
            </a:fld>
            <a:endParaRPr lang="en-GB"/>
          </a:p>
        </p:txBody>
      </p:sp>
    </p:spTree>
    <p:extLst>
      <p:ext uri="{BB962C8B-B14F-4D97-AF65-F5344CB8AC3E}">
        <p14:creationId xmlns:p14="http://schemas.microsoft.com/office/powerpoint/2010/main" val="2590937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B94C341-BEDB-4DBC-948E-1B7A32FD4D41}" type="datetimeFigureOut">
              <a:rPr lang="en-GB" smtClean="0"/>
              <a:t>04/04/17</a:t>
            </a:fld>
            <a:endParaRPr lang="en-GB"/>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0FD7F3ED-67BE-4244-BE10-38282FCF6263}" type="slidenum">
              <a:rPr lang="en-GB" smtClean="0"/>
              <a:t>‹#›</a:t>
            </a:fld>
            <a:endParaRPr lang="en-GB"/>
          </a:p>
        </p:txBody>
      </p:sp>
    </p:spTree>
    <p:extLst>
      <p:ext uri="{BB962C8B-B14F-4D97-AF65-F5344CB8AC3E}">
        <p14:creationId xmlns:p14="http://schemas.microsoft.com/office/powerpoint/2010/main" val="81827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Staff member</a:t>
            </a:r>
            <a:r>
              <a:rPr lang="en-GB" baseline="0" dirty="0" smtClean="0"/>
              <a:t> – discourse analysis of aspects of AD in our pre-masters students last year to evaluate the effectiveness on learning and teaching on academic writing.</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1</a:t>
            </a:fld>
            <a:endParaRPr lang="en-GB"/>
          </a:p>
        </p:txBody>
      </p:sp>
    </p:spTree>
    <p:extLst>
      <p:ext uri="{BB962C8B-B14F-4D97-AF65-F5344CB8AC3E}">
        <p14:creationId xmlns:p14="http://schemas.microsoft.com/office/powerpoint/2010/main" val="3603174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In order to evaluate the link between cohesive</a:t>
            </a:r>
            <a:r>
              <a:rPr lang="en-GB" altLang="en-US" baseline="0" dirty="0"/>
              <a:t> markers, balance in argumentation and coherent, well-formed writing, I got my sample set by analysing high and low grades in C &amp; C. As you can see, this criteria grades on organisation of argument points and line of reasoning, using cohesive strategies and structural form, which are all indicators of well-formed text</a:t>
            </a:r>
            <a:endParaRPr lang="en-GB" altLang="en-US" dirty="0"/>
          </a:p>
          <a:p>
            <a:r>
              <a:rPr lang="en-GB" altLang="en-US" dirty="0"/>
              <a:t>Coherence and Cohesion</a:t>
            </a:r>
          </a:p>
          <a:p>
            <a:r>
              <a:rPr lang="en-GB" altLang="en-US" dirty="0"/>
              <a:t>Grammar</a:t>
            </a:r>
          </a:p>
          <a:p>
            <a:r>
              <a:rPr lang="en-GB" altLang="en-US" dirty="0"/>
              <a:t>Vocabulary</a:t>
            </a:r>
          </a:p>
          <a:p>
            <a:r>
              <a:rPr lang="en-GB" altLang="en-US" dirty="0"/>
              <a:t>Referencing, Citation and Presentation</a:t>
            </a:r>
          </a:p>
          <a:p>
            <a:endParaRPr lang="en-GB" altLang="en-US" dirty="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19620DA-D5FC-4791-B232-F224FDC880D9}" type="slidenum">
              <a:rPr lang="en-GB" altLang="en-US" smtClean="0"/>
              <a:pPr/>
              <a:t>10</a:t>
            </a:fld>
            <a:endParaRPr lang="en-GB" altLang="en-US"/>
          </a:p>
        </p:txBody>
      </p:sp>
    </p:spTree>
    <p:extLst>
      <p:ext uri="{BB962C8B-B14F-4D97-AF65-F5344CB8AC3E}">
        <p14:creationId xmlns:p14="http://schemas.microsoft.com/office/powerpoint/2010/main" val="1878013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So what </a:t>
            </a:r>
            <a:r>
              <a:rPr lang="en-GB" altLang="en-US" dirty="0" err="1"/>
              <a:t>metadiscourse</a:t>
            </a:r>
            <a:r>
              <a:rPr lang="en-GB" altLang="en-US" baseline="0" dirty="0"/>
              <a:t> </a:t>
            </a:r>
            <a:r>
              <a:rPr lang="en-GB" altLang="en-US" baseline="0" dirty="0" smtClean="0"/>
              <a:t>was being </a:t>
            </a:r>
            <a:r>
              <a:rPr lang="en-GB" altLang="en-US" baseline="0" dirty="0"/>
              <a:t>used in my sample set.  </a:t>
            </a:r>
            <a:r>
              <a:rPr lang="en-GB" altLang="en-US" baseline="0" dirty="0" smtClean="0"/>
              <a:t>PARAPHRASE</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11</a:t>
            </a:fld>
            <a:endParaRPr lang="en-GB"/>
          </a:p>
        </p:txBody>
      </p:sp>
    </p:spTree>
    <p:extLst>
      <p:ext uri="{BB962C8B-B14F-4D97-AF65-F5344CB8AC3E}">
        <p14:creationId xmlns:p14="http://schemas.microsoft.com/office/powerpoint/2010/main" val="2632874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As</a:t>
            </a:r>
            <a:r>
              <a:rPr lang="en-GB" altLang="en-US" baseline="0" dirty="0"/>
              <a:t> you can see, </a:t>
            </a:r>
            <a:r>
              <a:rPr lang="en-GB" altLang="en-US" dirty="0"/>
              <a:t> with an average</a:t>
            </a:r>
            <a:r>
              <a:rPr lang="en-GB" altLang="en-US" baseline="0" dirty="0"/>
              <a:t> essay length of 1161 words, logical markers and code glossers were used most frequently, one in every 3.5 and 13 words, respectively. </a:t>
            </a:r>
            <a:r>
              <a:rPr lang="en-GB" altLang="en-US" baseline="0" dirty="0" smtClean="0"/>
              <a:t>Conversely, reminders and illocutionary markers were used very infrequently </a:t>
            </a:r>
            <a:endParaRPr lang="en-GB"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15F69820-BDEC-4270-A765-BFE422D7B296}" type="slidenum">
              <a:rPr lang="en-GB" altLang="en-US" smtClean="0"/>
              <a:pPr/>
              <a:t>14</a:t>
            </a:fld>
            <a:endParaRPr lang="en-GB" altLang="en-US"/>
          </a:p>
        </p:txBody>
      </p:sp>
    </p:spTree>
    <p:extLst>
      <p:ext uri="{BB962C8B-B14F-4D97-AF65-F5344CB8AC3E}">
        <p14:creationId xmlns:p14="http://schemas.microsoft.com/office/powerpoint/2010/main" val="3310148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In</a:t>
            </a:r>
            <a:r>
              <a:rPr lang="en-GB" altLang="en-US" baseline="0" dirty="0"/>
              <a:t> considering the distribution of </a:t>
            </a:r>
            <a:r>
              <a:rPr lang="en-GB" altLang="en-US" baseline="0" dirty="0" err="1"/>
              <a:t>metadiscourse</a:t>
            </a:r>
            <a:r>
              <a:rPr lang="en-GB" altLang="en-US" baseline="0" dirty="0"/>
              <a:t> use, </a:t>
            </a:r>
            <a:r>
              <a:rPr lang="en-GB" altLang="en-US" dirty="0"/>
              <a:t> the finding to focus on here is that despite the EAP tutors awarding different grades for coherence and cohesion, the frequency of </a:t>
            </a:r>
            <a:r>
              <a:rPr lang="en-GB" altLang="en-US" dirty="0" err="1"/>
              <a:t>metadiscourse</a:t>
            </a:r>
            <a:r>
              <a:rPr lang="en-GB" altLang="en-US" dirty="0"/>
              <a:t> of organisation was not a distinguishing feature in the perceived coherence.</a:t>
            </a:r>
            <a:r>
              <a:rPr lang="en-GB" altLang="en-US" baseline="0" dirty="0"/>
              <a:t> </a:t>
            </a:r>
            <a:r>
              <a:rPr lang="en-GB" altLang="en-US" baseline="0" dirty="0" smtClean="0"/>
              <a:t>So it </a:t>
            </a:r>
            <a:r>
              <a:rPr lang="en-GB" altLang="en-US" baseline="0" dirty="0"/>
              <a:t>points to </a:t>
            </a:r>
            <a:r>
              <a:rPr lang="en-GB" altLang="en-US" baseline="0" dirty="0" smtClean="0"/>
              <a:t>parity </a:t>
            </a:r>
            <a:r>
              <a:rPr lang="en-GB" altLang="en-US" baseline="0" dirty="0"/>
              <a:t>in </a:t>
            </a:r>
            <a:r>
              <a:rPr lang="en-GB" altLang="en-US" baseline="0" dirty="0" smtClean="0"/>
              <a:t> a particular discourse </a:t>
            </a:r>
            <a:r>
              <a:rPr lang="en-GB" altLang="en-US" baseline="0" dirty="0"/>
              <a:t>practice for organising ideas in argumentation all students on the EAP 1 and 2 course, who were exposed to AD input and tasks</a:t>
            </a:r>
            <a:r>
              <a:rPr lang="en-GB" altLang="en-US" baseline="0" dirty="0" smtClean="0"/>
              <a:t>. In other words, they responded in an almost identical way to the input and tasks on </a:t>
            </a:r>
            <a:r>
              <a:rPr lang="en-GB" altLang="en-US" baseline="0" dirty="0" err="1" smtClean="0"/>
              <a:t>metadiscourse</a:t>
            </a:r>
            <a:r>
              <a:rPr lang="en-GB" altLang="en-US" baseline="0" dirty="0" smtClean="0"/>
              <a:t> markers.</a:t>
            </a:r>
            <a:endParaRPr lang="en-GB" altLang="en-US" dirty="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E8C8781-0F2F-4C48-A2F0-64BDD52712AE}" type="slidenum">
              <a:rPr lang="en-GB" altLang="en-US" smtClean="0"/>
              <a:pPr/>
              <a:t>15</a:t>
            </a:fld>
            <a:endParaRPr lang="en-GB" altLang="en-US"/>
          </a:p>
        </p:txBody>
      </p:sp>
    </p:spTree>
    <p:extLst>
      <p:ext uri="{BB962C8B-B14F-4D97-AF65-F5344CB8AC3E}">
        <p14:creationId xmlns:p14="http://schemas.microsoft.com/office/powerpoint/2010/main" val="375480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Used by 20/20 students, 71 references in total</a:t>
            </a:r>
          </a:p>
          <a:p>
            <a:r>
              <a:rPr lang="en-GB" altLang="en-US" dirty="0"/>
              <a:t>Low grade – 1 in 32 words</a:t>
            </a:r>
          </a:p>
          <a:p>
            <a:r>
              <a:rPr lang="en-GB" altLang="en-US" dirty="0"/>
              <a:t>High grade – 1 in 33 words</a:t>
            </a:r>
          </a:p>
          <a:p>
            <a:r>
              <a:rPr lang="en-GB" altLang="en-US" dirty="0"/>
              <a:t>Although – But – While – Even </a:t>
            </a:r>
          </a:p>
          <a:p>
            <a:r>
              <a:rPr lang="en-GB" altLang="en-US" dirty="0"/>
              <a:t>BUT was highlighted in the lecture</a:t>
            </a:r>
            <a:r>
              <a:rPr lang="en-GB" altLang="en-US" baseline="0" dirty="0"/>
              <a:t> in argumentation as the most common signal of disagreement. </a:t>
            </a:r>
            <a:endParaRPr lang="en-GB"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A28868B-FF69-4C9A-B31B-F6297D1438C8}" type="slidenum">
              <a:rPr lang="en-GB" altLang="en-US" smtClean="0"/>
              <a:pPr/>
              <a:t>16</a:t>
            </a:fld>
            <a:endParaRPr lang="en-GB" altLang="en-US"/>
          </a:p>
        </p:txBody>
      </p:sp>
    </p:spTree>
    <p:extLst>
      <p:ext uri="{BB962C8B-B14F-4D97-AF65-F5344CB8AC3E}">
        <p14:creationId xmlns:p14="http://schemas.microsoft.com/office/powerpoint/2010/main" val="13352988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a:t>
            </a:r>
            <a:r>
              <a:rPr lang="en-GB" baseline="0" dirty="0"/>
              <a:t> is further evidence of commonality of writing practice among the sample students who had all the same input and task activities on academic discourse unit on argumentation. With while, a low grade student used it three times in her essay.</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17</a:t>
            </a:fld>
            <a:endParaRPr lang="en-GB"/>
          </a:p>
        </p:txBody>
      </p:sp>
    </p:spTree>
    <p:extLst>
      <p:ext uri="{BB962C8B-B14F-4D97-AF65-F5344CB8AC3E}">
        <p14:creationId xmlns:p14="http://schemas.microsoft.com/office/powerpoint/2010/main" val="1026237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Yet the question</a:t>
            </a:r>
            <a:r>
              <a:rPr lang="en-GB" baseline="0" dirty="0" smtClean="0"/>
              <a:t> of the well-formedness of the students’ writing remains. What I mean is that despite consistent use of these discourse features across the cohort, the tutors still differentiated A – D grades in cohesion and coherence in the essay writing. Of course it was a small-scale study and qualitative research with tutors may provide insights to this question. What are the possible explanations for this?</a:t>
            </a:r>
          </a:p>
          <a:p>
            <a:r>
              <a:rPr lang="en-GB" baseline="0" dirty="0" smtClean="0"/>
              <a:t>Instances of </a:t>
            </a:r>
            <a:r>
              <a:rPr lang="en-GB" baseline="0" dirty="0" err="1" smtClean="0"/>
              <a:t>metadiscourse</a:t>
            </a:r>
            <a:r>
              <a:rPr lang="en-GB" baseline="0" dirty="0" smtClean="0"/>
              <a:t> and concessive relations and signalling may be very similar in high and low grade, but the use differed. Here is an example of overuse. While the first two signals work, the others are death by </a:t>
            </a:r>
            <a:r>
              <a:rPr lang="en-GB" baseline="0" dirty="0" err="1" smtClean="0"/>
              <a:t>metadiscourse</a:t>
            </a:r>
            <a:r>
              <a:rPr lang="en-GB" baseline="0" dirty="0" smtClean="0"/>
              <a:t>.  </a:t>
            </a:r>
            <a:endParaRPr lang="en-GB" dirty="0" smtClean="0"/>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2</a:t>
            </a:r>
            <a:r>
              <a:rPr lang="en-GB" baseline="30000" dirty="0" smtClean="0"/>
              <a:t>nd</a:t>
            </a:r>
            <a:r>
              <a:rPr lang="en-GB" dirty="0" smtClean="0"/>
              <a:t> </a:t>
            </a:r>
            <a:r>
              <a:rPr lang="en-GB" dirty="0"/>
              <a:t>example </a:t>
            </a:r>
            <a:r>
              <a:rPr lang="en-GB" baseline="0" dirty="0" smtClean="0"/>
              <a:t>formal mistake= no concessive signal before ‘they’, which impacts on the linguistic semantic and pragmatic meaning expressed here across the stretch of discourse  - </a:t>
            </a:r>
            <a:r>
              <a:rPr lang="en-GB" dirty="0" smtClean="0"/>
              <a:t>who </a:t>
            </a:r>
            <a:r>
              <a:rPr lang="en-GB" dirty="0"/>
              <a:t>is they; strategy for what;</a:t>
            </a:r>
            <a:r>
              <a:rPr lang="en-GB" baseline="0" dirty="0"/>
              <a:t> great development of what? </a:t>
            </a:r>
            <a:r>
              <a:rPr lang="en-GB" baseline="0" dirty="0" smtClean="0"/>
              <a:t>It’s not clear</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19</a:t>
            </a:fld>
            <a:endParaRPr lang="en-GB"/>
          </a:p>
        </p:txBody>
      </p:sp>
    </p:spTree>
    <p:extLst>
      <p:ext uri="{BB962C8B-B14F-4D97-AF65-F5344CB8AC3E}">
        <p14:creationId xmlns:p14="http://schemas.microsoft.com/office/powerpoint/2010/main" val="2649453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these faulty examples, there is signalling to mark concession that accounts for increased awareness of such expressions, but it is used erroneously.</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20</a:t>
            </a:fld>
            <a:endParaRPr lang="en-GB"/>
          </a:p>
        </p:txBody>
      </p:sp>
    </p:spTree>
    <p:extLst>
      <p:ext uri="{BB962C8B-B14F-4D97-AF65-F5344CB8AC3E}">
        <p14:creationId xmlns:p14="http://schemas.microsoft.com/office/powerpoint/2010/main" val="1347402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However,</a:t>
            </a:r>
            <a:r>
              <a:rPr lang="en-GB" baseline="0" dirty="0" smtClean="0"/>
              <a:t> one distinguishing feature of high grade writing was the use of two proximal signals to mark balance in argumentation.</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21</a:t>
            </a:fld>
            <a:endParaRPr lang="en-GB"/>
          </a:p>
        </p:txBody>
      </p:sp>
    </p:spTree>
    <p:extLst>
      <p:ext uri="{BB962C8B-B14F-4D97-AF65-F5344CB8AC3E}">
        <p14:creationId xmlns:p14="http://schemas.microsoft.com/office/powerpoint/2010/main" val="1579949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Very Similar use or non-use of textual</a:t>
            </a:r>
            <a:r>
              <a:rPr lang="en-GB" baseline="0" dirty="0" smtClean="0"/>
              <a:t> </a:t>
            </a:r>
            <a:r>
              <a:rPr lang="en-GB" baseline="0" dirty="0" err="1" smtClean="0"/>
              <a:t>metadiscourse</a:t>
            </a:r>
            <a:r>
              <a:rPr lang="en-GB" baseline="0" dirty="0" smtClean="0"/>
              <a:t> and concessive relations with signalling was used by the sample population in an attempt to organise their writing and show balance in argumentation in their pre-sessional essay writing. As far as being well-formed </a:t>
            </a:r>
            <a:r>
              <a:rPr lang="en-GB" baseline="0" dirty="0" err="1" smtClean="0"/>
              <a:t>examplesof</a:t>
            </a:r>
            <a:r>
              <a:rPr lang="en-GB" baseline="0" dirty="0" smtClean="0"/>
              <a:t> writing, those attempts were judged by the tutors as successful partially on the linguistic, semantic and pragmatic meaning making expressed. So the conclusion I have drawn from my discourse analysis in evaluating the effectiveness of AD on the pre-sessional course in summer 2016, it would appear from my small-scale research study that RED TEXT……..</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22</a:t>
            </a:fld>
            <a:endParaRPr lang="en-GB"/>
          </a:p>
        </p:txBody>
      </p:sp>
    </p:spTree>
    <p:extLst>
      <p:ext uri="{BB962C8B-B14F-4D97-AF65-F5344CB8AC3E}">
        <p14:creationId xmlns:p14="http://schemas.microsoft.com/office/powerpoint/2010/main" val="301956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primacy that the ACADEMIC</a:t>
            </a:r>
            <a:r>
              <a:rPr lang="en-GB" altLang="en-US" baseline="0" dirty="0"/>
              <a:t> </a:t>
            </a:r>
            <a:r>
              <a:rPr lang="en-GB" altLang="en-US" dirty="0"/>
              <a:t>community places on well-formed text </a:t>
            </a:r>
            <a:r>
              <a:rPr lang="en-GB" altLang="en-US" baseline="0" dirty="0"/>
              <a:t> (Wolfe, 2011)</a:t>
            </a:r>
            <a:r>
              <a:rPr lang="en-GB" altLang="en-US" dirty="0"/>
              <a:t>  is essential not only for academic success but also for respect of  the conventions that govern scholarly activity.  Well-formed writing,</a:t>
            </a:r>
            <a:r>
              <a:rPr lang="en-GB" altLang="en-US" baseline="0" dirty="0"/>
              <a:t> effective writing </a:t>
            </a:r>
            <a:r>
              <a:rPr lang="en-GB" altLang="en-US" dirty="0"/>
              <a:t>is coherent writing.</a:t>
            </a:r>
            <a:r>
              <a:rPr lang="en-GB" altLang="en-US" baseline="0" dirty="0"/>
              <a:t> Yet the stereotype of academic text as dense– weak ideas inflated, poor reasoning obscured, clarity inhibited – is more ironic than amusing for us in the HE industry. In truth, </a:t>
            </a:r>
            <a:r>
              <a:rPr lang="en-GB" altLang="en-US" sz="1200" baseline="0" dirty="0"/>
              <a:t>l</a:t>
            </a:r>
            <a:r>
              <a:rPr lang="en-GB" sz="1200" baseline="0" dirty="0"/>
              <a:t>iterature supports the notion that well-formed writing is hard to achieve not only for Calvin, but for ’ PG students in particular, whose writing is complex and disciplinary, they  also report on-going difficulties as genre and level changes. A</a:t>
            </a:r>
            <a:r>
              <a:rPr lang="en-GB" sz="1200" dirty="0"/>
              <a:t>lthough</a:t>
            </a:r>
            <a:r>
              <a:rPr lang="en-GB" sz="1200" baseline="0" dirty="0"/>
              <a:t> cohesive strategies may depend on surface features of writing, coherence is not explicit so identifying and teaching students at the </a:t>
            </a:r>
            <a:r>
              <a:rPr lang="en-GB" sz="1200" baseline="0" dirty="0" err="1"/>
              <a:t>pg</a:t>
            </a:r>
            <a:r>
              <a:rPr lang="en-GB" sz="1200" baseline="0" dirty="0"/>
              <a:t> level  to write well-formed text is challenging for EAP tutors. Calvin is confident creating intimidating and impenetrable fog makes him ready for academia, but how can we bust that myth and prepare our students to write well-formed text?</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2</a:t>
            </a:fld>
            <a:endParaRPr lang="en-GB"/>
          </a:p>
        </p:txBody>
      </p:sp>
    </p:spTree>
    <p:extLst>
      <p:ext uri="{BB962C8B-B14F-4D97-AF65-F5344CB8AC3E}">
        <p14:creationId xmlns:p14="http://schemas.microsoft.com/office/powerpoint/2010/main" val="1393545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aseline="0" dirty="0"/>
              <a:t>And this question is no less relevant than in the context of summer pre-sessional EAP courses at UoE, where pre-masters and PhD students undertake a short </a:t>
            </a:r>
            <a:r>
              <a:rPr lang="en-GB" sz="1200" baseline="0" dirty="0" smtClean="0"/>
              <a:t>but intense six week  </a:t>
            </a:r>
            <a:r>
              <a:rPr lang="en-GB" sz="1200" baseline="0" dirty="0"/>
              <a:t>course of EGAP academic literacy and language proficiency development in preparation for ESAP </a:t>
            </a:r>
            <a:r>
              <a:rPr lang="en-GB" sz="1200" baseline="0" dirty="0" smtClean="0"/>
              <a:t>in </a:t>
            </a:r>
            <a:r>
              <a:rPr lang="en-GB" sz="1200" baseline="0" dirty="0"/>
              <a:t>the last 4 weeks.</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3</a:t>
            </a:fld>
            <a:endParaRPr lang="en-GB"/>
          </a:p>
        </p:txBody>
      </p:sp>
    </p:spTree>
    <p:extLst>
      <p:ext uri="{BB962C8B-B14F-4D97-AF65-F5344CB8AC3E}">
        <p14:creationId xmlns:p14="http://schemas.microsoft.com/office/powerpoint/2010/main" val="3248432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000" baseline="0" dirty="0"/>
              <a:t>Academic discourse materials were introduced into the pre-sessional syllabus last year, and t</a:t>
            </a:r>
            <a:r>
              <a:rPr lang="en-GB" altLang="en-US" dirty="0"/>
              <a:t>his word cloud was created from key words in</a:t>
            </a:r>
            <a:r>
              <a:rPr lang="en-GB" altLang="en-US" baseline="0" dirty="0"/>
              <a:t> </a:t>
            </a:r>
            <a:r>
              <a:rPr lang="en-GB" altLang="en-US" dirty="0"/>
              <a:t>he introductory lecture of Academic Discourse in Week 1 of the pre-masters’ EAP course.</a:t>
            </a:r>
            <a:r>
              <a:rPr lang="en-GB" altLang="en-US" baseline="0" dirty="0"/>
              <a:t> </a:t>
            </a:r>
          </a:p>
          <a:p>
            <a:r>
              <a:rPr lang="en-GB" altLang="en-US" baseline="0" dirty="0"/>
              <a:t>DEFINITION</a:t>
            </a:r>
          </a:p>
          <a:p>
            <a:r>
              <a:rPr lang="en-GB" altLang="en-US" baseline="0" dirty="0" err="1"/>
              <a:t>Metadiscourse</a:t>
            </a:r>
            <a:r>
              <a:rPr lang="en-GB" altLang="en-US" baseline="0" dirty="0"/>
              <a:t> is a feature of form in academic discourse. It </a:t>
            </a:r>
            <a:r>
              <a:rPr lang="en-GB" altLang="en-US" baseline="0" dirty="0" smtClean="0"/>
              <a:t>forms the </a:t>
            </a:r>
            <a:r>
              <a:rPr lang="en-GB" altLang="en-US" baseline="0" dirty="0"/>
              <a:t>linguistic and semantic </a:t>
            </a:r>
            <a:r>
              <a:rPr lang="en-GB" altLang="en-US" baseline="0" dirty="0" smtClean="0"/>
              <a:t>system of language use.  It is discourse </a:t>
            </a:r>
            <a:r>
              <a:rPr lang="en-GB" altLang="en-US" baseline="0" dirty="0"/>
              <a:t>about discourse. </a:t>
            </a:r>
            <a:r>
              <a:rPr lang="en-GB" altLang="en-US" baseline="0" dirty="0" err="1"/>
              <a:t>Metadiscourse</a:t>
            </a:r>
            <a:r>
              <a:rPr lang="en-GB" altLang="en-US" baseline="0" dirty="0"/>
              <a:t> is when writing about a subject, the reader uses language to refers to the act of writing or himself as the writer. In so doing, he is organising the structure of the writing for the reader, who is interacting with discourse markers to make logical links and form the message clearly. </a:t>
            </a:r>
            <a:r>
              <a:rPr lang="en-GB" altLang="en-US" baseline="0" dirty="0" smtClean="0"/>
              <a:t>So </a:t>
            </a:r>
            <a:r>
              <a:rPr lang="en-GB" altLang="en-US" baseline="0" dirty="0" err="1" smtClean="0"/>
              <a:t>metadiscourse</a:t>
            </a:r>
            <a:r>
              <a:rPr lang="en-GB" altLang="en-US" baseline="0" dirty="0" smtClean="0"/>
              <a:t> is not only textual, it is interpersonal as well.</a:t>
            </a:r>
            <a:endParaRPr lang="en-GB" altLang="en-US" baseline="0" dirty="0"/>
          </a:p>
          <a:p>
            <a:endParaRPr lang="en-GB" altLang="en-US" dirty="0"/>
          </a:p>
          <a:p>
            <a:endParaRPr lang="en-GB" altLang="en-US" dirty="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78E4D6AA-4F6F-48EF-BA96-440FA1EBFD15}" type="slidenum">
              <a:rPr lang="en-GB" altLang="en-US" smtClean="0"/>
              <a:pPr/>
              <a:t>4</a:t>
            </a:fld>
            <a:endParaRPr lang="en-GB" altLang="en-US"/>
          </a:p>
        </p:txBody>
      </p:sp>
    </p:spTree>
    <p:extLst>
      <p:ext uri="{BB962C8B-B14F-4D97-AF65-F5344CB8AC3E}">
        <p14:creationId xmlns:p14="http://schemas.microsoft.com/office/powerpoint/2010/main" val="598440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writing coherently</a:t>
            </a:r>
            <a:r>
              <a:rPr lang="en-GB" baseline="0" dirty="0"/>
              <a:t> is vital for a student’s academic life, and if tutors and lecturers find coherent writing tricky to deconstruct, then observing how students use academic discourse after instruction could possibly help academic communities and us as practitioners meet learning and </a:t>
            </a:r>
            <a:r>
              <a:rPr lang="en-GB" baseline="0" dirty="0" smtClean="0"/>
              <a:t>outcomes </a:t>
            </a:r>
            <a:r>
              <a:rPr lang="en-GB" baseline="0" dirty="0"/>
              <a:t>more effectively.</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5</a:t>
            </a:fld>
            <a:endParaRPr lang="en-GB"/>
          </a:p>
        </p:txBody>
      </p:sp>
    </p:spTree>
    <p:extLst>
      <p:ext uri="{BB962C8B-B14F-4D97-AF65-F5344CB8AC3E}">
        <p14:creationId xmlns:p14="http://schemas.microsoft.com/office/powerpoint/2010/main" val="127971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guides the reader to understand argument</a:t>
            </a:r>
            <a:r>
              <a:rPr lang="en-GB" sz="1200" baseline="0" dirty="0"/>
              <a:t> points</a:t>
            </a:r>
            <a:r>
              <a:rPr lang="en-GB" sz="1200" dirty="0"/>
              <a:t> and their inter-relation in an argument; signals organisation of the text with one word (‘</a:t>
            </a:r>
            <a:r>
              <a:rPr lang="en-GB" sz="1200" b="1" i="1" dirty="0">
                <a:solidFill>
                  <a:srgbClr val="7030A0"/>
                </a:solidFill>
              </a:rPr>
              <a:t>furthermore’, ‘but</a:t>
            </a:r>
            <a:r>
              <a:rPr lang="en-GB" sz="1200" dirty="0"/>
              <a:t>’) or a full sentence (‘</a:t>
            </a:r>
            <a:r>
              <a:rPr lang="en-GB" sz="1200" b="1" i="1" dirty="0">
                <a:solidFill>
                  <a:srgbClr val="7030A0"/>
                </a:solidFill>
              </a:rPr>
              <a:t>the next point covered in this article deals with the topic of economy</a:t>
            </a:r>
            <a:r>
              <a:rPr lang="en-GB"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6</a:t>
            </a:fld>
            <a:endParaRPr lang="en-GB"/>
          </a:p>
        </p:txBody>
      </p:sp>
    </p:spTree>
    <p:extLst>
      <p:ext uri="{BB962C8B-B14F-4D97-AF65-F5344CB8AC3E}">
        <p14:creationId xmlns:p14="http://schemas.microsoft.com/office/powerpoint/2010/main" val="3548583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aseline="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Concession is a function of language use –</a:t>
            </a:r>
            <a:r>
              <a:rPr lang="en-GB" altLang="en-US" sz="1200" dirty="0">
                <a:solidFill>
                  <a:srgbClr val="00B050"/>
                </a:solidFill>
              </a:rPr>
              <a:t>Thompson (2001) </a:t>
            </a:r>
            <a:r>
              <a:rPr lang="en-GB" altLang="en-US" sz="1200" dirty="0"/>
              <a:t>– concessive relations are type of rhetorical relation.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altLang="en-US" sz="1200"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ltLang="en-US" sz="1200" b="1" dirty="0"/>
              <a:t>Rhetoric/coherence</a:t>
            </a:r>
            <a:r>
              <a:rPr lang="en-GB" altLang="en-US" sz="1200" b="1" baseline="0" dirty="0"/>
              <a:t> relations: </a:t>
            </a:r>
            <a:r>
              <a:rPr lang="en-GB" altLang="en-US" sz="1200" b="1" dirty="0"/>
              <a:t>a pragmatic function that one utterance (or larger stretch of text) fulfils with respect to another : </a:t>
            </a:r>
            <a:r>
              <a:rPr lang="en-GB" altLang="en-US" sz="1200" dirty="0"/>
              <a:t>causal connection, elaboration, explanation, parallel connection, contrastive connection, result connection.</a:t>
            </a:r>
            <a:endParaRPr lang="en-GB" altLang="en-US" sz="1200" b="1" dirty="0"/>
          </a:p>
          <a:p>
            <a:pPr marL="0" indent="0">
              <a:buFont typeface="Arial" panose="020B0604020202020204" pitchFamily="34" charset="0"/>
              <a:buNone/>
              <a:defRPr/>
            </a:pPr>
            <a:endParaRPr lang="en-GB" sz="1200" b="1" dirty="0"/>
          </a:p>
          <a:p>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7</a:t>
            </a:fld>
            <a:endParaRPr lang="en-GB"/>
          </a:p>
        </p:txBody>
      </p:sp>
    </p:spTree>
    <p:extLst>
      <p:ext uri="{BB962C8B-B14F-4D97-AF65-F5344CB8AC3E}">
        <p14:creationId xmlns:p14="http://schemas.microsoft.com/office/powerpoint/2010/main" val="2843258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DD8257B1-E2DA-4696-BCEA-0B35AFA99DF5}" type="slidenum">
              <a:rPr lang="en-GB" altLang="en-US" smtClean="0"/>
              <a:pPr/>
              <a:t>8</a:t>
            </a:fld>
            <a:endParaRPr lang="en-GB" altLang="en-US"/>
          </a:p>
        </p:txBody>
      </p:sp>
    </p:spTree>
    <p:extLst>
      <p:ext uri="{BB962C8B-B14F-4D97-AF65-F5344CB8AC3E}">
        <p14:creationId xmlns:p14="http://schemas.microsoft.com/office/powerpoint/2010/main" val="96712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a:t>
            </a:r>
            <a:r>
              <a:rPr lang="en-GB" baseline="0" dirty="0"/>
              <a:t> looking at how </a:t>
            </a:r>
            <a:r>
              <a:rPr lang="en-GB" baseline="0" dirty="0" smtClean="0"/>
              <a:t>well AD </a:t>
            </a:r>
            <a:r>
              <a:rPr lang="en-GB" baseline="0" dirty="0"/>
              <a:t>helps Chinese students write well-formed text, I focussed on particular units of the materials across 6 weeks – cohesion dealt with the use of types of discourse markers, while argumentation unit featured concessive relations with signalling and refuting.  In the academic writing style, input on objectivity explains one of my findings, as I will explain later.</a:t>
            </a:r>
            <a:endParaRPr lang="en-GB" dirty="0"/>
          </a:p>
        </p:txBody>
      </p:sp>
      <p:sp>
        <p:nvSpPr>
          <p:cNvPr id="4" name="Slide Number Placeholder 3"/>
          <p:cNvSpPr>
            <a:spLocks noGrp="1"/>
          </p:cNvSpPr>
          <p:nvPr>
            <p:ph type="sldNum" sz="quarter" idx="10"/>
          </p:nvPr>
        </p:nvSpPr>
        <p:spPr/>
        <p:txBody>
          <a:bodyPr/>
          <a:lstStyle/>
          <a:p>
            <a:fld id="{0FD7F3ED-67BE-4244-BE10-38282FCF6263}" type="slidenum">
              <a:rPr lang="en-GB" smtClean="0"/>
              <a:t>9</a:t>
            </a:fld>
            <a:endParaRPr lang="en-GB"/>
          </a:p>
        </p:txBody>
      </p:sp>
    </p:spTree>
    <p:extLst>
      <p:ext uri="{BB962C8B-B14F-4D97-AF65-F5344CB8AC3E}">
        <p14:creationId xmlns:p14="http://schemas.microsoft.com/office/powerpoint/2010/main" val="303449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470025"/>
          </a:xfrm>
        </p:spPr>
        <p:txBody>
          <a:bodyPr/>
          <a:lstStyle>
            <a:lvl1pPr algn="ctr">
              <a:defRPr sz="4400" b="1"/>
            </a:lvl1pPr>
          </a:lstStyle>
          <a:p>
            <a:r>
              <a:rPr lang="en-GB"/>
              <a:t>Click to edit Master title style</a:t>
            </a:r>
            <a:endParaRPr lang="en-US"/>
          </a:p>
        </p:txBody>
      </p:sp>
      <p:sp>
        <p:nvSpPr>
          <p:cNvPr id="3" name="Subtitle 2"/>
          <p:cNvSpPr>
            <a:spLocks noGrp="1"/>
          </p:cNvSpPr>
          <p:nvPr>
            <p:ph type="subTitle" idx="1"/>
          </p:nvPr>
        </p:nvSpPr>
        <p:spPr>
          <a:xfrm>
            <a:off x="1778508"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88C6E82-9892-426D-AFE9-63A21237E316}" type="datetimeFigureOut">
              <a:rPr lang="en-US" altLang="en-US"/>
              <a:pPr>
                <a:defRPr/>
              </a:pPr>
              <a:t>4/4/2017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E99C63E-9341-4050-94BA-A9658022287F}" type="slidenum">
              <a:rPr lang="en-US" altLang="en-US"/>
              <a:pPr/>
              <a:t>‹#›</a:t>
            </a:fld>
            <a:endParaRPr lang="en-US" altLang="en-US"/>
          </a:p>
        </p:txBody>
      </p:sp>
    </p:spTree>
    <p:extLst>
      <p:ext uri="{BB962C8B-B14F-4D97-AF65-F5344CB8AC3E}">
        <p14:creationId xmlns:p14="http://schemas.microsoft.com/office/powerpoint/2010/main" val="11576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FD31EA26-02B7-4FA3-9B6C-4494760EADEC}" type="datetimeFigureOut">
              <a:rPr lang="en-US" altLang="en-US"/>
              <a:pPr>
                <a:defRPr/>
              </a:pPr>
              <a:t>4/4/2017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4C6127-F5A0-49DC-987F-189AEC217906}" type="slidenum">
              <a:rPr lang="en-US" altLang="en-US"/>
              <a:pPr/>
              <a:t>‹#›</a:t>
            </a:fld>
            <a:endParaRPr lang="en-US" altLang="en-US"/>
          </a:p>
        </p:txBody>
      </p:sp>
    </p:spTree>
    <p:extLst>
      <p:ext uri="{BB962C8B-B14F-4D97-AF65-F5344CB8AC3E}">
        <p14:creationId xmlns:p14="http://schemas.microsoft.com/office/powerpoint/2010/main" val="139388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9848"/>
            <a:ext cx="2057400" cy="505631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335024" y="1069848"/>
            <a:ext cx="5141976" cy="505631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65B750C9-2C71-4F05-B443-8CB5DB6E2E6D}" type="datetimeFigureOut">
              <a:rPr lang="en-US" altLang="en-US"/>
              <a:pPr>
                <a:defRPr/>
              </a:pPr>
              <a:t>4/4/2017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41EC66-912F-4B2E-B74E-24E7F24303CE}" type="slidenum">
              <a:rPr lang="en-US" altLang="en-US"/>
              <a:pPr/>
              <a:t>‹#›</a:t>
            </a:fld>
            <a:endParaRPr lang="en-US" altLang="en-US"/>
          </a:p>
        </p:txBody>
      </p:sp>
    </p:spTree>
    <p:extLst>
      <p:ext uri="{BB962C8B-B14F-4D97-AF65-F5344CB8AC3E}">
        <p14:creationId xmlns:p14="http://schemas.microsoft.com/office/powerpoint/2010/main" val="359134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E952553-7D1A-43F5-AD2B-9AC96F3FB20E}" type="datetimeFigureOut">
              <a:rPr lang="en-US" altLang="en-US"/>
              <a:pPr>
                <a:defRPr/>
              </a:pPr>
              <a:t>4/4/2017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3F7B466-84CC-4B4A-B38B-50230CE016DC}" type="slidenum">
              <a:rPr lang="en-US" altLang="en-US"/>
              <a:pPr/>
              <a:t>‹#›</a:t>
            </a:fld>
            <a:endParaRPr lang="en-US" altLang="en-US"/>
          </a:p>
        </p:txBody>
      </p:sp>
    </p:spTree>
    <p:extLst>
      <p:ext uri="{BB962C8B-B14F-4D97-AF65-F5344CB8AC3E}">
        <p14:creationId xmlns:p14="http://schemas.microsoft.com/office/powerpoint/2010/main" val="16760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4"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7FB2DC86-8D9F-456D-A018-2E0A8D75126F}" type="datetimeFigureOut">
              <a:rPr lang="en-US" altLang="en-US"/>
              <a:pPr>
                <a:defRPr/>
              </a:pPr>
              <a:t>4/4/2017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6BB1C0-C397-49C2-838E-90CBB18BFC96}" type="slidenum">
              <a:rPr lang="en-US" altLang="en-US"/>
              <a:pPr/>
              <a:t>‹#›</a:t>
            </a:fld>
            <a:endParaRPr lang="en-US" altLang="en-US"/>
          </a:p>
        </p:txBody>
      </p:sp>
    </p:spTree>
    <p:extLst>
      <p:ext uri="{BB962C8B-B14F-4D97-AF65-F5344CB8AC3E}">
        <p14:creationId xmlns:p14="http://schemas.microsoft.com/office/powerpoint/2010/main" val="358095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41732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16636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3334628B-D275-4686-9485-B91611234574}" type="datetimeFigureOut">
              <a:rPr lang="en-US" altLang="en-US"/>
              <a:pPr>
                <a:defRPr/>
              </a:pPr>
              <a:t>4/4/2017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DF7F1FB-237E-4ABF-9BB4-3CE0080F46D6}" type="slidenum">
              <a:rPr lang="en-US" altLang="en-US"/>
              <a:pPr/>
              <a:t>‹#›</a:t>
            </a:fld>
            <a:endParaRPr lang="en-US" altLang="en-US"/>
          </a:p>
        </p:txBody>
      </p:sp>
    </p:spTree>
    <p:extLst>
      <p:ext uri="{BB962C8B-B14F-4D97-AF65-F5344CB8AC3E}">
        <p14:creationId xmlns:p14="http://schemas.microsoft.com/office/powerpoint/2010/main" val="412920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1417320" y="2193481"/>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417320" y="2871216"/>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5157089" y="2193798"/>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5157089" y="2871215"/>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F4516A6-F297-4413-8A85-02FFBB63D902}" type="datetimeFigureOut">
              <a:rPr lang="en-US" altLang="en-US"/>
              <a:pPr>
                <a:defRPr/>
              </a:pPr>
              <a:t>4/4/2017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CA74F28-DBFA-48F4-9C6E-C10510E0B0AB}" type="slidenum">
              <a:rPr lang="en-US" altLang="en-US"/>
              <a:pPr/>
              <a:t>‹#›</a:t>
            </a:fld>
            <a:endParaRPr lang="en-US" altLang="en-US"/>
          </a:p>
        </p:txBody>
      </p:sp>
    </p:spTree>
    <p:extLst>
      <p:ext uri="{BB962C8B-B14F-4D97-AF65-F5344CB8AC3E}">
        <p14:creationId xmlns:p14="http://schemas.microsoft.com/office/powerpoint/2010/main" val="404322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9784FC-C756-4B16-B2AC-AE4C524A6415}" type="datetimeFigureOut">
              <a:rPr lang="en-US" altLang="en-US"/>
              <a:pPr>
                <a:defRPr/>
              </a:pPr>
              <a:t>4/4/2017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87F8170-F3AB-47D1-86C5-5E7ED09134B4}" type="slidenum">
              <a:rPr lang="en-US" altLang="en-US"/>
              <a:pPr/>
              <a:t>‹#›</a:t>
            </a:fld>
            <a:endParaRPr lang="en-US" altLang="en-US"/>
          </a:p>
        </p:txBody>
      </p:sp>
    </p:spTree>
    <p:extLst>
      <p:ext uri="{BB962C8B-B14F-4D97-AF65-F5344CB8AC3E}">
        <p14:creationId xmlns:p14="http://schemas.microsoft.com/office/powerpoint/2010/main" val="356614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CC9032-DAB5-4791-B90A-BEED79A0AC24}" type="datetimeFigureOut">
              <a:rPr lang="en-US" altLang="en-US"/>
              <a:pPr>
                <a:defRPr/>
              </a:pPr>
              <a:t>4/4/2017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32476FC-333F-405F-AAB3-20FEEE4540B7}" type="slidenum">
              <a:rPr lang="en-US" altLang="en-US"/>
              <a:pPr/>
              <a:t>‹#›</a:t>
            </a:fld>
            <a:endParaRPr lang="en-US" altLang="en-US"/>
          </a:p>
        </p:txBody>
      </p:sp>
    </p:spTree>
    <p:extLst>
      <p:ext uri="{BB962C8B-B14F-4D97-AF65-F5344CB8AC3E}">
        <p14:creationId xmlns:p14="http://schemas.microsoft.com/office/powerpoint/2010/main" val="85863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08760" y="1069848"/>
            <a:ext cx="3008313" cy="1105154"/>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636008" y="1069848"/>
            <a:ext cx="4050792"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1508760" y="2203704"/>
            <a:ext cx="3008313"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070ED-A7C4-4ABE-A8A5-A26CF89CE741}" type="datetimeFigureOut">
              <a:rPr lang="en-US" altLang="en-US"/>
              <a:pPr>
                <a:defRPr/>
              </a:pPr>
              <a:t>4/4/2017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7C5D798-0B09-4E14-AD95-038B7BE4F510}" type="slidenum">
              <a:rPr lang="en-US" altLang="en-US"/>
              <a:pPr/>
              <a:t>‹#›</a:t>
            </a:fld>
            <a:endParaRPr lang="en-US" altLang="en-US"/>
          </a:p>
        </p:txBody>
      </p:sp>
    </p:spTree>
    <p:extLst>
      <p:ext uri="{BB962C8B-B14F-4D97-AF65-F5344CB8AC3E}">
        <p14:creationId xmlns:p14="http://schemas.microsoft.com/office/powerpoint/2010/main" val="89836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944"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468944" y="1179575"/>
            <a:ext cx="54864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2468944"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6BC06621-DF51-4E38-98BF-C6A1AEF1E51F}" type="datetimeFigureOut">
              <a:rPr lang="en-US" altLang="en-US"/>
              <a:pPr>
                <a:defRPr/>
              </a:pPr>
              <a:t>4/4/2017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291A0D0-1361-40A8-ABC4-58CE3A1A26A1}" type="slidenum">
              <a:rPr lang="en-US" altLang="en-US"/>
              <a:pPr/>
              <a:t>‹#›</a:t>
            </a:fld>
            <a:endParaRPr lang="en-US" altLang="en-US"/>
          </a:p>
        </p:txBody>
      </p:sp>
    </p:spTree>
    <p:extLst>
      <p:ext uri="{BB962C8B-B14F-4D97-AF65-F5344CB8AC3E}">
        <p14:creationId xmlns:p14="http://schemas.microsoft.com/office/powerpoint/2010/main" val="28812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17638" y="977900"/>
            <a:ext cx="72691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p:cNvSpPr>
            <a:spLocks noGrp="1"/>
          </p:cNvSpPr>
          <p:nvPr>
            <p:ph type="body" idx="1"/>
          </p:nvPr>
        </p:nvSpPr>
        <p:spPr bwMode="auto">
          <a:xfrm>
            <a:off x="1417638" y="2166938"/>
            <a:ext cx="726916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D6762373-2567-4698-AF41-FFFB0C5D6C32}" type="datetimeFigureOut">
              <a:rPr lang="en-US" altLang="en-US"/>
              <a:pPr>
                <a:defRPr/>
              </a:pPr>
              <a:t>4/4/2017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156DD15-C323-4286-83CE-A3F21C0EDE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oleObject" Target="../embeddings/oleObject1.bin"/><Relationship Id="rId10" Type="http://schemas.openxmlformats.org/officeDocument/2006/relationships/image" Target="../media/image8.png"/><Relationship Id="rId4" Type="http://schemas.openxmlformats.org/officeDocument/2006/relationships/chart" Target="../charts/chart1.xml"/><Relationship Id="rId9"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png"/><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471613" y="2130425"/>
            <a:ext cx="7013575" cy="1470025"/>
          </a:xfrm>
        </p:spPr>
        <p:txBody>
          <a:bodyPr/>
          <a:lstStyle/>
          <a:p>
            <a:pPr eaLnBrk="1" hangingPunct="1"/>
            <a:r>
              <a:rPr lang="en-GB" sz="3200" dirty="0"/>
              <a:t>The response by postgraduate Chinese students to academic discourse instruction on the EAP pre-Masters course at Edinburgh University</a:t>
            </a:r>
            <a:endParaRPr lang="en-US" altLang="en-US" sz="3200" dirty="0"/>
          </a:p>
        </p:txBody>
      </p:sp>
      <p:sp>
        <p:nvSpPr>
          <p:cNvPr id="3" name="Subtitle 2"/>
          <p:cNvSpPr>
            <a:spLocks noGrp="1"/>
          </p:cNvSpPr>
          <p:nvPr>
            <p:ph type="subTitle" idx="1"/>
          </p:nvPr>
        </p:nvSpPr>
        <p:spPr>
          <a:xfrm>
            <a:off x="1778000" y="3886200"/>
            <a:ext cx="6400800" cy="1752600"/>
          </a:xfrm>
        </p:spPr>
        <p:txBody>
          <a:bodyPr/>
          <a:lstStyle/>
          <a:p>
            <a:pPr eaLnBrk="1" hangingPunct="1">
              <a:defRPr/>
            </a:pPr>
            <a:r>
              <a:rPr lang="en-US" dirty="0"/>
              <a:t>Jill Haldane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417638" y="1058779"/>
            <a:ext cx="7269162" cy="1251034"/>
          </a:xfrm>
        </p:spPr>
        <p:txBody>
          <a:bodyPr/>
          <a:lstStyle/>
          <a:p>
            <a:r>
              <a:rPr lang="en-GB" altLang="en-US" sz="3200" dirty="0"/>
              <a:t>Coherence and cohesion criteria on mark sheet</a:t>
            </a:r>
            <a:endParaRPr lang="en-GB" altLang="en-US" dirty="0"/>
          </a:p>
        </p:txBody>
      </p:sp>
      <p:sp>
        <p:nvSpPr>
          <p:cNvPr id="36867" name="Content Placeholder 2"/>
          <p:cNvSpPr>
            <a:spLocks noGrp="1"/>
          </p:cNvSpPr>
          <p:nvPr>
            <p:ph idx="1"/>
          </p:nvPr>
        </p:nvSpPr>
        <p:spPr>
          <a:xfrm>
            <a:off x="1513891" y="2455028"/>
            <a:ext cx="7269162" cy="3959225"/>
          </a:xfrm>
        </p:spPr>
        <p:txBody>
          <a:bodyPr/>
          <a:lstStyle/>
          <a:p>
            <a:pPr marL="0" indent="0">
              <a:buFont typeface="Arial" panose="020B0604020202020204" pitchFamily="34" charset="0"/>
              <a:buNone/>
            </a:pPr>
            <a:r>
              <a:rPr lang="en-GB" altLang="en-US" sz="1800" b="1" dirty="0">
                <a:solidFill>
                  <a:srgbClr val="FF0000"/>
                </a:solidFill>
              </a:rPr>
              <a:t>A</a:t>
            </a:r>
            <a:r>
              <a:rPr lang="en-GB" altLang="en-US" sz="1800" dirty="0"/>
              <a:t> Logical and reader-friendly </a:t>
            </a:r>
            <a:r>
              <a:rPr lang="en-GB" altLang="en-US" sz="1800" b="1" dirty="0"/>
              <a:t>organisation </a:t>
            </a:r>
            <a:r>
              <a:rPr lang="en-GB" altLang="en-US" sz="1800" dirty="0"/>
              <a:t>with effective use of </a:t>
            </a:r>
            <a:r>
              <a:rPr lang="en-GB" altLang="en-US" sz="1800" b="1" dirty="0"/>
              <a:t>cohesion devices </a:t>
            </a:r>
            <a:r>
              <a:rPr lang="en-GB" altLang="en-US" sz="1800" dirty="0"/>
              <a:t>and </a:t>
            </a:r>
            <a:r>
              <a:rPr lang="en-GB" altLang="en-US" sz="1800" b="1" dirty="0"/>
              <a:t>paragraphing</a:t>
            </a:r>
          </a:p>
          <a:p>
            <a:pPr marL="0" indent="0">
              <a:buFont typeface="Arial" panose="020B0604020202020204" pitchFamily="34" charset="0"/>
              <a:buNone/>
            </a:pPr>
            <a:r>
              <a:rPr lang="en-GB" altLang="en-US" sz="1800" b="1" dirty="0">
                <a:solidFill>
                  <a:srgbClr val="FF0000"/>
                </a:solidFill>
              </a:rPr>
              <a:t>B</a:t>
            </a:r>
            <a:r>
              <a:rPr lang="en-GB" altLang="en-US" sz="1800" dirty="0">
                <a:solidFill>
                  <a:srgbClr val="FF0000"/>
                </a:solidFill>
              </a:rPr>
              <a:t> </a:t>
            </a:r>
            <a:r>
              <a:rPr lang="en-GB" altLang="en-US" sz="1800" dirty="0"/>
              <a:t>Mostly logical </a:t>
            </a:r>
            <a:r>
              <a:rPr lang="en-GB" altLang="en-US" sz="1800" b="1" dirty="0"/>
              <a:t>organisation</a:t>
            </a:r>
            <a:r>
              <a:rPr lang="en-GB" altLang="en-US" sz="1800" dirty="0"/>
              <a:t> and occasional inappropriate use of </a:t>
            </a:r>
            <a:r>
              <a:rPr lang="en-GB" altLang="en-US" sz="1800" b="1" dirty="0"/>
              <a:t>devices and paragraphing</a:t>
            </a:r>
          </a:p>
          <a:p>
            <a:pPr marL="0" indent="0">
              <a:buFont typeface="Arial" panose="020B0604020202020204" pitchFamily="34" charset="0"/>
              <a:buNone/>
            </a:pPr>
            <a:r>
              <a:rPr lang="en-GB" altLang="en-US" sz="1800" b="1" dirty="0">
                <a:solidFill>
                  <a:srgbClr val="FF0000"/>
                </a:solidFill>
              </a:rPr>
              <a:t>C</a:t>
            </a:r>
            <a:r>
              <a:rPr lang="en-GB" altLang="en-US" sz="1800" b="1" dirty="0"/>
              <a:t> </a:t>
            </a:r>
            <a:r>
              <a:rPr lang="en-GB" altLang="en-US" sz="1800" dirty="0"/>
              <a:t>Some flaws in </a:t>
            </a:r>
            <a:r>
              <a:rPr lang="en-GB" altLang="en-US" sz="1800" b="1" dirty="0"/>
              <a:t>organisation </a:t>
            </a:r>
            <a:r>
              <a:rPr lang="en-GB" altLang="en-US" sz="1800" dirty="0"/>
              <a:t>but reader can </a:t>
            </a:r>
            <a:r>
              <a:rPr lang="en-GB" altLang="en-US" sz="1800" b="1" dirty="0"/>
              <a:t>follow argument </a:t>
            </a:r>
            <a:r>
              <a:rPr lang="en-GB" altLang="en-US" sz="1800" dirty="0"/>
              <a:t>without difficulty. A number of errors in using </a:t>
            </a:r>
            <a:r>
              <a:rPr lang="en-GB" altLang="en-US" sz="1800" b="1" dirty="0"/>
              <a:t>cohesion devices and paragraphing</a:t>
            </a:r>
          </a:p>
          <a:p>
            <a:pPr marL="0" indent="0">
              <a:buFont typeface="Arial" panose="020B0604020202020204" pitchFamily="34" charset="0"/>
              <a:buNone/>
            </a:pPr>
            <a:r>
              <a:rPr lang="en-GB" altLang="en-US" sz="1800" b="1" dirty="0">
                <a:solidFill>
                  <a:srgbClr val="FF0000"/>
                </a:solidFill>
              </a:rPr>
              <a:t>D</a:t>
            </a:r>
            <a:r>
              <a:rPr lang="en-GB" altLang="en-US" sz="1800" dirty="0">
                <a:solidFill>
                  <a:srgbClr val="FF0000"/>
                </a:solidFill>
              </a:rPr>
              <a:t> </a:t>
            </a:r>
            <a:r>
              <a:rPr lang="en-GB" altLang="en-US" sz="1800" dirty="0"/>
              <a:t>Noticeable problems with </a:t>
            </a:r>
            <a:r>
              <a:rPr lang="en-GB" altLang="en-US" sz="1800" b="1" dirty="0"/>
              <a:t>organisation</a:t>
            </a:r>
            <a:r>
              <a:rPr lang="en-GB" altLang="en-US" sz="1800" dirty="0"/>
              <a:t> and/or </a:t>
            </a:r>
            <a:r>
              <a:rPr lang="en-GB" altLang="en-US" sz="1800" b="1" dirty="0"/>
              <a:t>cohesion</a:t>
            </a:r>
            <a:r>
              <a:rPr lang="en-GB" altLang="en-US" sz="1800" dirty="0"/>
              <a:t> make it difficult </a:t>
            </a:r>
            <a:r>
              <a:rPr lang="en-GB" altLang="en-US" sz="1800" b="1" dirty="0"/>
              <a:t>for</a:t>
            </a:r>
            <a:r>
              <a:rPr lang="en-GB" altLang="en-US" sz="1800" dirty="0"/>
              <a:t> </a:t>
            </a:r>
            <a:r>
              <a:rPr lang="en-GB" altLang="en-US" sz="1800" b="1" dirty="0"/>
              <a:t>the reader to follow</a:t>
            </a:r>
            <a:endParaRPr lang="en-GB" altLang="en-US" sz="2800" b="1" dirty="0"/>
          </a:p>
          <a:p>
            <a:pPr marL="0" indent="0">
              <a:buNone/>
            </a:pPr>
            <a:r>
              <a:rPr lang="en-GB" altLang="en-US" sz="2800" b="1" dirty="0"/>
              <a:t>A/B</a:t>
            </a:r>
            <a:r>
              <a:rPr lang="en-GB" altLang="en-US" sz="2800" dirty="0"/>
              <a:t> grade =  10 high grade [A, 1; B, 9]</a:t>
            </a:r>
          </a:p>
          <a:p>
            <a:pPr marL="0" indent="0">
              <a:buNone/>
            </a:pPr>
            <a:r>
              <a:rPr lang="en-GB" altLang="en-US" sz="2800" b="1" dirty="0"/>
              <a:t>C/D</a:t>
            </a:r>
            <a:r>
              <a:rPr lang="en-GB" altLang="en-US" sz="2800" dirty="0"/>
              <a:t> grade = 10 low grade [C, 9; D, 1]</a:t>
            </a:r>
          </a:p>
          <a:p>
            <a:pPr marL="0" indent="0">
              <a:buNone/>
            </a:pPr>
            <a:endParaRPr lang="en-GB" altLang="en-US" sz="1800" dirty="0"/>
          </a:p>
          <a:p>
            <a:pPr marL="0" indent="0">
              <a:buFont typeface="Arial" panose="020B0604020202020204" pitchFamily="34" charset="0"/>
              <a:buNone/>
            </a:pPr>
            <a:endParaRPr lang="en-GB" altLang="en-US" sz="1800" b="1" dirty="0"/>
          </a:p>
        </p:txBody>
      </p:sp>
    </p:spTree>
    <p:extLst>
      <p:ext uri="{BB962C8B-B14F-4D97-AF65-F5344CB8AC3E}">
        <p14:creationId xmlns:p14="http://schemas.microsoft.com/office/powerpoint/2010/main" val="3505978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GB" altLang="en-US" dirty="0"/>
              <a:t>Findings; examples of meta-discourse</a:t>
            </a:r>
          </a:p>
        </p:txBody>
      </p:sp>
      <p:sp>
        <p:nvSpPr>
          <p:cNvPr id="9" name="Content Placeholder 8"/>
          <p:cNvSpPr>
            <a:spLocks noGrp="1"/>
          </p:cNvSpPr>
          <p:nvPr>
            <p:ph idx="1"/>
          </p:nvPr>
        </p:nvSpPr>
        <p:spPr/>
        <p:txBody>
          <a:bodyPr/>
          <a:lstStyle/>
          <a:p>
            <a:pPr marL="0" indent="0">
              <a:buNone/>
              <a:defRPr/>
            </a:pPr>
            <a:r>
              <a:rPr lang="en-GB" sz="2000" b="1" dirty="0"/>
              <a:t>Announcements</a:t>
            </a:r>
            <a:r>
              <a:rPr lang="en-GB" sz="2000" dirty="0"/>
              <a:t>  </a:t>
            </a:r>
            <a:r>
              <a:rPr lang="en-GB" altLang="en-US" sz="2000" dirty="0">
                <a:solidFill>
                  <a:srgbClr val="00B050"/>
                </a:solidFill>
              </a:rPr>
              <a:t>reference marker for future text</a:t>
            </a:r>
            <a:endParaRPr lang="en-GB" sz="2000" dirty="0">
              <a:solidFill>
                <a:srgbClr val="00B050"/>
              </a:solidFill>
            </a:endParaRPr>
          </a:p>
          <a:p>
            <a:pPr>
              <a:defRPr/>
            </a:pPr>
            <a:r>
              <a:rPr lang="en-GB" sz="2000" b="1" dirty="0"/>
              <a:t>	</a:t>
            </a:r>
            <a:r>
              <a:rPr lang="en-GB" sz="2000" b="1" u="sng" dirty="0"/>
              <a:t>This paper mainly discuss</a:t>
            </a:r>
            <a:r>
              <a:rPr lang="en-GB" sz="2000" u="sng" dirty="0"/>
              <a:t> </a:t>
            </a:r>
            <a:r>
              <a:rPr lang="en-GB" sz="2000" dirty="0"/>
              <a:t>the situation of students going 	abroad to get a higher degree.</a:t>
            </a:r>
          </a:p>
          <a:p>
            <a:pPr>
              <a:defRPr/>
            </a:pPr>
            <a:r>
              <a:rPr lang="en-GB" sz="2000" b="1" u="sng" dirty="0"/>
              <a:t>The essay aims</a:t>
            </a:r>
            <a:r>
              <a:rPr lang="en-GB" sz="2000" u="sng" dirty="0"/>
              <a:t> </a:t>
            </a:r>
            <a:r>
              <a:rPr lang="en-GB" sz="2000" dirty="0"/>
              <a:t>to argue that the adverse influence of globalization on higher education outweighs the benefits.</a:t>
            </a:r>
          </a:p>
          <a:p>
            <a:pPr>
              <a:defRPr/>
            </a:pPr>
            <a:endParaRPr lang="en-GB" sz="2000" dirty="0"/>
          </a:p>
          <a:p>
            <a:pPr marL="0" indent="0">
              <a:buNone/>
              <a:defRPr/>
            </a:pPr>
            <a:r>
              <a:rPr lang="en-GB" sz="2000" b="1" dirty="0"/>
              <a:t>Illocutionary Markers</a:t>
            </a:r>
            <a:r>
              <a:rPr lang="en-GB" sz="2000" dirty="0"/>
              <a:t> </a:t>
            </a:r>
            <a:r>
              <a:rPr lang="en-GB" altLang="en-US" sz="2000" dirty="0">
                <a:solidFill>
                  <a:srgbClr val="00B050"/>
                </a:solidFill>
              </a:rPr>
              <a:t>personifies the writer in the act of writing</a:t>
            </a:r>
            <a:endParaRPr lang="en-GB" sz="2000" dirty="0">
              <a:solidFill>
                <a:srgbClr val="00B050"/>
              </a:solidFill>
            </a:endParaRPr>
          </a:p>
          <a:p>
            <a:pPr>
              <a:defRPr/>
            </a:pPr>
            <a:r>
              <a:rPr lang="en-GB" sz="2000" dirty="0"/>
              <a:t>	But in this essay, </a:t>
            </a:r>
            <a:r>
              <a:rPr lang="en-GB" sz="2000" b="1" u="sng" dirty="0"/>
              <a:t>I will focus </a:t>
            </a:r>
            <a:r>
              <a:rPr lang="en-GB" sz="2000" dirty="0"/>
              <a:t>on cultural aspect, especially 	homogenization.</a:t>
            </a:r>
          </a:p>
          <a:p>
            <a:pPr>
              <a:defRPr/>
            </a:pPr>
            <a:r>
              <a:rPr lang="en-GB" sz="2000" b="1" u="sng" dirty="0"/>
              <a:t>I will talk</a:t>
            </a:r>
            <a:r>
              <a:rPr lang="en-GB" sz="2000" u="sng" dirty="0"/>
              <a:t> </a:t>
            </a:r>
            <a:r>
              <a:rPr lang="en-GB" sz="2000" dirty="0"/>
              <a:t>about how globalisation and higher education influence the job market on the both sides</a:t>
            </a:r>
          </a:p>
        </p:txBody>
      </p:sp>
    </p:spTree>
    <p:extLst>
      <p:ext uri="{BB962C8B-B14F-4D97-AF65-F5344CB8AC3E}">
        <p14:creationId xmlns:p14="http://schemas.microsoft.com/office/powerpoint/2010/main" val="173266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down)">
                                      <p:cBhvr>
                                        <p:cTn id="10" dur="500"/>
                                        <p:tgtEl>
                                          <p:spTgt spid="9">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wipe(down)">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xEl>
                                              <p:pRg st="4" end="4"/>
                                            </p:txEl>
                                          </p:spTgt>
                                        </p:tgtEl>
                                        <p:attrNameLst>
                                          <p:attrName>style.visibility</p:attrName>
                                        </p:attrNameLst>
                                      </p:cBhvr>
                                      <p:to>
                                        <p:strVal val="visible"/>
                                      </p:to>
                                    </p:set>
                                    <p:animEffect transition="in" filter="fade">
                                      <p:cBhvr>
                                        <p:cTn id="18" dur="500"/>
                                        <p:tgtEl>
                                          <p:spTgt spid="9">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animEffect transition="in" filter="fade">
                                      <p:cBhvr>
                                        <p:cTn id="21" dur="500"/>
                                        <p:tgtEl>
                                          <p:spTgt spid="9">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6" end="6"/>
                                            </p:txEl>
                                          </p:spTgt>
                                        </p:tgtEl>
                                        <p:attrNameLst>
                                          <p:attrName>style.visibility</p:attrName>
                                        </p:attrNameLst>
                                      </p:cBhvr>
                                      <p:to>
                                        <p:strVal val="visible"/>
                                      </p:to>
                                    </p:set>
                                    <p:animEffect transition="in" filter="fade">
                                      <p:cBhvr>
                                        <p:cTn id="24"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GB" altLang="en-US" sz="2000" b="1" dirty="0"/>
              <a:t/>
            </a:r>
            <a:br>
              <a:rPr lang="en-GB" altLang="en-US" sz="2000" b="1" dirty="0"/>
            </a:br>
            <a:r>
              <a:rPr lang="en-GB" altLang="en-US" sz="2000" b="1" dirty="0"/>
              <a:t>Code glossers </a:t>
            </a:r>
            <a:r>
              <a:rPr lang="en-GB" altLang="en-US" sz="1800" dirty="0">
                <a:solidFill>
                  <a:srgbClr val="00B050"/>
                </a:solidFill>
              </a:rPr>
              <a:t>explain, expand, rephrase argument points</a:t>
            </a:r>
            <a:r>
              <a:rPr lang="en-GB" altLang="en-US" dirty="0"/>
              <a:t/>
            </a:r>
            <a:br>
              <a:rPr lang="en-GB" altLang="en-US" dirty="0"/>
            </a:br>
            <a:r>
              <a:rPr lang="en-GB" altLang="en-US" dirty="0"/>
              <a:t/>
            </a:r>
            <a:br>
              <a:rPr lang="en-GB" altLang="en-US" dirty="0"/>
            </a:br>
            <a:endParaRPr lang="en-GB" altLang="en-US" dirty="0"/>
          </a:p>
        </p:txBody>
      </p:sp>
      <p:sp>
        <p:nvSpPr>
          <p:cNvPr id="47107" name="Content Placeholder 2"/>
          <p:cNvSpPr>
            <a:spLocks noGrp="1"/>
          </p:cNvSpPr>
          <p:nvPr>
            <p:ph idx="1"/>
          </p:nvPr>
        </p:nvSpPr>
        <p:spPr>
          <a:xfrm>
            <a:off x="1417638" y="1380588"/>
            <a:ext cx="7269162" cy="3959225"/>
          </a:xfrm>
        </p:spPr>
        <p:txBody>
          <a:bodyPr/>
          <a:lstStyle/>
          <a:p>
            <a:r>
              <a:rPr lang="en-GB" altLang="en-US" sz="2000" b="1" u="sng" dirty="0"/>
              <a:t>Taking the dominant role of English as an example</a:t>
            </a:r>
            <a:r>
              <a:rPr lang="en-GB" altLang="en-US" sz="2000" u="sng" dirty="0"/>
              <a:t>, </a:t>
            </a:r>
            <a:r>
              <a:rPr lang="en-GB" altLang="en-US" sz="2000" dirty="0"/>
              <a:t>almost all the internationally significant journals and academic systems utilize English as the lingua franca.</a:t>
            </a:r>
          </a:p>
          <a:p>
            <a:r>
              <a:rPr lang="en-GB" altLang="en-US" sz="2000" b="1" u="sng" dirty="0"/>
              <a:t>In other words</a:t>
            </a:r>
            <a:r>
              <a:rPr lang="en-GB" altLang="en-US" sz="2000" dirty="0"/>
              <a:t>, Exchanges and cooperation between the countries become closer.</a:t>
            </a:r>
          </a:p>
          <a:p>
            <a:pPr marL="0" indent="0">
              <a:buNone/>
              <a:defRPr/>
            </a:pPr>
            <a:r>
              <a:rPr lang="en-GB" sz="2000" b="1" dirty="0" err="1"/>
              <a:t>Topicalisers</a:t>
            </a:r>
            <a:r>
              <a:rPr lang="en-GB" sz="2000" b="1" dirty="0"/>
              <a:t>  </a:t>
            </a:r>
            <a:r>
              <a:rPr lang="en-GB" altLang="en-US" sz="2000" dirty="0">
                <a:solidFill>
                  <a:srgbClr val="00B050"/>
                </a:solidFill>
              </a:rPr>
              <a:t>explicitly mark topic shift</a:t>
            </a:r>
            <a:endParaRPr lang="en-GB" sz="2000" b="1" dirty="0">
              <a:solidFill>
                <a:srgbClr val="00B050"/>
              </a:solidFill>
            </a:endParaRPr>
          </a:p>
          <a:p>
            <a:pPr>
              <a:defRPr/>
            </a:pPr>
            <a:r>
              <a:rPr lang="en-GB" sz="2000" b="1" u="sng" dirty="0"/>
              <a:t>Historically</a:t>
            </a:r>
            <a:r>
              <a:rPr lang="en-GB" sz="2000" dirty="0"/>
              <a:t>, Chinese government played a very important role in setting up a standard for higher education. </a:t>
            </a:r>
          </a:p>
          <a:p>
            <a:pPr>
              <a:defRPr/>
            </a:pPr>
            <a:r>
              <a:rPr lang="en-GB" sz="2000" b="1" u="sng" dirty="0"/>
              <a:t>In terms of European Union(UN</a:t>
            </a:r>
            <a:r>
              <a:rPr lang="en-GB" sz="2000" b="1" dirty="0"/>
              <a:t>)</a:t>
            </a:r>
            <a:r>
              <a:rPr lang="en-GB" sz="2000" dirty="0"/>
              <a:t>, since the EEC Treaty was signed in 1957…</a:t>
            </a:r>
          </a:p>
          <a:p>
            <a:pPr marL="0" indent="0">
              <a:buNone/>
              <a:defRPr/>
            </a:pPr>
            <a:r>
              <a:rPr lang="en-GB" sz="2000" b="1" dirty="0"/>
              <a:t>Sequencers </a:t>
            </a:r>
            <a:r>
              <a:rPr lang="en-GB" altLang="en-US" sz="2000" dirty="0">
                <a:solidFill>
                  <a:srgbClr val="00B050"/>
                </a:solidFill>
              </a:rPr>
              <a:t>marks logical sections of the argument</a:t>
            </a:r>
            <a:endParaRPr lang="en-GB" sz="2000" dirty="0">
              <a:solidFill>
                <a:srgbClr val="00B050"/>
              </a:solidFill>
            </a:endParaRPr>
          </a:p>
          <a:p>
            <a:pPr>
              <a:defRPr/>
            </a:pPr>
            <a:r>
              <a:rPr lang="en-GB" sz="2000" b="1" u="sng" dirty="0"/>
              <a:t>Secondly</a:t>
            </a:r>
            <a:r>
              <a:rPr lang="en-GB" sz="2000" b="1" dirty="0"/>
              <a:t>,</a:t>
            </a:r>
            <a:r>
              <a:rPr lang="en-GB" sz="2000" dirty="0"/>
              <a:t> the educational cooperation brings large financial benefits for developed countries. </a:t>
            </a:r>
          </a:p>
          <a:p>
            <a:pPr>
              <a:defRPr/>
            </a:pPr>
            <a:r>
              <a:rPr lang="en-GB" sz="2000" b="1" u="sng" dirty="0"/>
              <a:t>On the other hand</a:t>
            </a:r>
            <a:r>
              <a:rPr lang="en-GB" sz="2000" dirty="0"/>
              <a:t>, English-language products dominate the international academic market.</a:t>
            </a:r>
          </a:p>
          <a:p>
            <a:endParaRPr lang="en-GB" altLang="en-US" sz="2000" dirty="0"/>
          </a:p>
        </p:txBody>
      </p:sp>
    </p:spTree>
    <p:extLst>
      <p:ext uri="{BB962C8B-B14F-4D97-AF65-F5344CB8AC3E}">
        <p14:creationId xmlns:p14="http://schemas.microsoft.com/office/powerpoint/2010/main" val="426583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1000"/>
                                        <p:tgtEl>
                                          <p:spTgt spid="47107">
                                            <p:txEl>
                                              <p:pRg st="0" end="0"/>
                                            </p:txEl>
                                          </p:spTgt>
                                        </p:tgtEl>
                                      </p:cBhvr>
                                    </p:animEffect>
                                    <p:anim calcmode="lin" valueType="num">
                                      <p:cBhvr>
                                        <p:cTn id="8" dur="10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710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fade">
                                      <p:cBhvr>
                                        <p:cTn id="12" dur="1000"/>
                                        <p:tgtEl>
                                          <p:spTgt spid="47107">
                                            <p:txEl>
                                              <p:pRg st="1" end="1"/>
                                            </p:txEl>
                                          </p:spTgt>
                                        </p:tgtEl>
                                      </p:cBhvr>
                                    </p:animEffect>
                                    <p:anim calcmode="lin" valueType="num">
                                      <p:cBhvr>
                                        <p:cTn id="13" dur="10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71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7107">
                                            <p:txEl>
                                              <p:pRg st="2" end="2"/>
                                            </p:txEl>
                                          </p:spTgt>
                                        </p:tgtEl>
                                        <p:attrNameLst>
                                          <p:attrName>style.visibility</p:attrName>
                                        </p:attrNameLst>
                                      </p:cBhvr>
                                      <p:to>
                                        <p:strVal val="visible"/>
                                      </p:to>
                                    </p:set>
                                    <p:animEffect transition="in" filter="fade">
                                      <p:cBhvr>
                                        <p:cTn id="19" dur="500"/>
                                        <p:tgtEl>
                                          <p:spTgt spid="4710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7107">
                                            <p:txEl>
                                              <p:pRg st="3" end="3"/>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47107">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7107">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7107">
                                            <p:txEl>
                                              <p:pRg st="6" end="6"/>
                                            </p:txEl>
                                          </p:spTgt>
                                        </p:tgtEl>
                                        <p:attrNameLst>
                                          <p:attrName>style.visibility</p:attrName>
                                        </p:attrNameLst>
                                      </p:cBhvr>
                                      <p:to>
                                        <p:strVal val="visible"/>
                                      </p:to>
                                    </p:set>
                                    <p:animEffect transition="in" filter="fade">
                                      <p:cBhvr>
                                        <p:cTn id="34" dur="1000"/>
                                        <p:tgtEl>
                                          <p:spTgt spid="47107">
                                            <p:txEl>
                                              <p:pRg st="6" end="6"/>
                                            </p:txEl>
                                          </p:spTgt>
                                        </p:tgtEl>
                                      </p:cBhvr>
                                    </p:animEffect>
                                    <p:anim calcmode="lin" valueType="num">
                                      <p:cBhvr>
                                        <p:cTn id="35" dur="10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7107">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7107">
                                            <p:txEl>
                                              <p:pRg st="7" end="7"/>
                                            </p:txEl>
                                          </p:spTgt>
                                        </p:tgtEl>
                                        <p:attrNameLst>
                                          <p:attrName>style.visibility</p:attrName>
                                        </p:attrNameLst>
                                      </p:cBhvr>
                                      <p:to>
                                        <p:strVal val="visible"/>
                                      </p:to>
                                    </p:set>
                                    <p:animEffect transition="in" filter="fade">
                                      <p:cBhvr>
                                        <p:cTn id="39" dur="1000"/>
                                        <p:tgtEl>
                                          <p:spTgt spid="47107">
                                            <p:txEl>
                                              <p:pRg st="7" end="7"/>
                                            </p:txEl>
                                          </p:spTgt>
                                        </p:tgtEl>
                                      </p:cBhvr>
                                    </p:animEffect>
                                    <p:anim calcmode="lin" valueType="num">
                                      <p:cBhvr>
                                        <p:cTn id="40" dur="10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4710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endParaRPr lang="en-GB" altLang="en-US"/>
          </a:p>
        </p:txBody>
      </p:sp>
      <p:sp>
        <p:nvSpPr>
          <p:cNvPr id="3" name="Content Placeholder 2"/>
          <p:cNvSpPr>
            <a:spLocks noGrp="1"/>
          </p:cNvSpPr>
          <p:nvPr>
            <p:ph idx="1"/>
          </p:nvPr>
        </p:nvSpPr>
        <p:spPr>
          <a:xfrm>
            <a:off x="1417638" y="2120900"/>
            <a:ext cx="7269162" cy="3959225"/>
          </a:xfrm>
        </p:spPr>
        <p:txBody>
          <a:bodyPr/>
          <a:lstStyle/>
          <a:p>
            <a:pPr marL="0" indent="0">
              <a:buNone/>
              <a:defRPr/>
            </a:pPr>
            <a:r>
              <a:rPr lang="en-GB" sz="2000" b="1" dirty="0"/>
              <a:t>Logical markers  </a:t>
            </a:r>
            <a:r>
              <a:rPr lang="en-GB" altLang="en-US" sz="2000" dirty="0">
                <a:solidFill>
                  <a:srgbClr val="00B050"/>
                </a:solidFill>
              </a:rPr>
              <a:t>express semantic and structural relationships between stretches of discourse.</a:t>
            </a:r>
            <a:endParaRPr lang="en-GB" sz="2000" dirty="0">
              <a:solidFill>
                <a:srgbClr val="00B050"/>
              </a:solidFill>
            </a:endParaRPr>
          </a:p>
          <a:p>
            <a:pPr>
              <a:defRPr/>
            </a:pPr>
            <a:r>
              <a:rPr lang="en-GB" sz="2000" dirty="0"/>
              <a:t>Globalization […]which has made it easier for the students to go abroad for higher education and experience different cultural life. </a:t>
            </a:r>
            <a:r>
              <a:rPr lang="en-GB" sz="2000" b="1" u="sng" dirty="0"/>
              <a:t>But</a:t>
            </a:r>
            <a:r>
              <a:rPr lang="en-GB" sz="2000" b="1" dirty="0"/>
              <a:t> </a:t>
            </a:r>
            <a:r>
              <a:rPr lang="en-GB" sz="2000" dirty="0"/>
              <a:t>other effects on studying abroad needs to be concerned as well.</a:t>
            </a:r>
          </a:p>
          <a:p>
            <a:pPr>
              <a:defRPr/>
            </a:pPr>
            <a:r>
              <a:rPr lang="en-GB" sz="2000" b="1" u="sng" dirty="0"/>
              <a:t>Meanwhile</a:t>
            </a:r>
            <a:r>
              <a:rPr lang="en-GB" sz="2000" b="1" dirty="0"/>
              <a:t>,</a:t>
            </a:r>
            <a:r>
              <a:rPr lang="en-GB" sz="2000" dirty="0"/>
              <a:t> </a:t>
            </a:r>
            <a:r>
              <a:rPr lang="en-GB" sz="2000" dirty="0" err="1"/>
              <a:t>multinationalisation</a:t>
            </a:r>
            <a:r>
              <a:rPr lang="en-GB" sz="2000" dirty="0"/>
              <a:t> might be unmeaning for students study abroad and it becomes tougher for graduates to be employed.</a:t>
            </a:r>
          </a:p>
          <a:p>
            <a:pPr>
              <a:defRPr/>
            </a:pPr>
            <a:r>
              <a:rPr lang="en-GB" sz="2000" b="1" u="sng" dirty="0"/>
              <a:t>Consequently</a:t>
            </a:r>
            <a:r>
              <a:rPr lang="en-GB" sz="2000" dirty="0"/>
              <a:t>, the market-driven education will lose its educational meaning and produces imparity among institutions. </a:t>
            </a:r>
          </a:p>
        </p:txBody>
      </p:sp>
    </p:spTree>
    <p:extLst>
      <p:ext uri="{BB962C8B-B14F-4D97-AF65-F5344CB8AC3E}">
        <p14:creationId xmlns:p14="http://schemas.microsoft.com/office/powerpoint/2010/main" val="114135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endParaRPr lang="en-GB" alt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8496091"/>
              </p:ext>
            </p:extLst>
          </p:nvPr>
        </p:nvGraphicFramePr>
        <p:xfrm>
          <a:off x="1239838" y="1223963"/>
          <a:ext cx="7446961" cy="4768848"/>
        </p:xfrm>
        <a:graphic>
          <a:graphicData uri="http://schemas.openxmlformats.org/drawingml/2006/table">
            <a:tbl>
              <a:tblPr firstRow="1" bandRow="1">
                <a:tableStyleId>{5C22544A-7EE6-4342-B048-85BDC9FD1C3A}</a:tableStyleId>
              </a:tblPr>
              <a:tblGrid>
                <a:gridCol w="2388425">
                  <a:extLst>
                    <a:ext uri="{9D8B030D-6E8A-4147-A177-3AD203B41FA5}">
                      <a16:colId xmlns:a16="http://schemas.microsoft.com/office/drawing/2014/main" xmlns="" val="20000"/>
                    </a:ext>
                  </a:extLst>
                </a:gridCol>
                <a:gridCol w="2637436">
                  <a:extLst>
                    <a:ext uri="{9D8B030D-6E8A-4147-A177-3AD203B41FA5}">
                      <a16:colId xmlns:a16="http://schemas.microsoft.com/office/drawing/2014/main" xmlns="" val="20001"/>
                    </a:ext>
                  </a:extLst>
                </a:gridCol>
                <a:gridCol w="2421100">
                  <a:extLst>
                    <a:ext uri="{9D8B030D-6E8A-4147-A177-3AD203B41FA5}">
                      <a16:colId xmlns:a16="http://schemas.microsoft.com/office/drawing/2014/main" xmlns="" val="20002"/>
                    </a:ext>
                  </a:extLst>
                </a:gridCol>
              </a:tblGrid>
              <a:tr h="1188839">
                <a:tc>
                  <a:txBody>
                    <a:bodyPr/>
                    <a:lstStyle/>
                    <a:p>
                      <a:r>
                        <a:rPr lang="en-GB" sz="1800" dirty="0" err="1"/>
                        <a:t>Metadiscourse</a:t>
                      </a:r>
                      <a:endParaRPr lang="en-GB" sz="1800" dirty="0"/>
                    </a:p>
                  </a:txBody>
                  <a:tcPr marT="45725" marB="45725"/>
                </a:tc>
                <a:tc>
                  <a:txBody>
                    <a:bodyPr/>
                    <a:lstStyle/>
                    <a:p>
                      <a:r>
                        <a:rPr lang="en-GB" sz="1800" dirty="0"/>
                        <a:t>Total</a:t>
                      </a:r>
                      <a:r>
                        <a:rPr lang="en-GB" sz="1800" baseline="0" dirty="0"/>
                        <a:t> number of instances</a:t>
                      </a:r>
                      <a:endParaRPr lang="en-GB" sz="1800" dirty="0"/>
                    </a:p>
                  </a:txBody>
                  <a:tcPr marT="45725" marB="45725"/>
                </a:tc>
                <a:tc>
                  <a:txBody>
                    <a:bodyPr/>
                    <a:lstStyle/>
                    <a:p>
                      <a:r>
                        <a:rPr lang="en-GB" sz="1800" dirty="0"/>
                        <a:t>Frequency</a:t>
                      </a:r>
                      <a:r>
                        <a:rPr lang="en-GB" sz="1800" baseline="0" dirty="0"/>
                        <a:t> of instance per word with average word count of 1161 per text</a:t>
                      </a:r>
                    </a:p>
                  </a:txBody>
                  <a:tcPr marT="45725" marB="45725"/>
                </a:tc>
                <a:extLst>
                  <a:ext uri="{0D108BD9-81ED-4DB2-BD59-A6C34878D82A}">
                    <a16:rowId xmlns:a16="http://schemas.microsoft.com/office/drawing/2014/main" xmlns="" val="10000"/>
                  </a:ext>
                </a:extLst>
              </a:tr>
              <a:tr h="463370">
                <a:tc>
                  <a:txBody>
                    <a:bodyPr/>
                    <a:lstStyle/>
                    <a:p>
                      <a:r>
                        <a:rPr lang="en-GB" sz="1800" b="1" dirty="0"/>
                        <a:t>Announcements</a:t>
                      </a:r>
                    </a:p>
                  </a:txBody>
                  <a:tcPr marT="45725" marB="45725"/>
                </a:tc>
                <a:tc>
                  <a:txBody>
                    <a:bodyPr/>
                    <a:lstStyle/>
                    <a:p>
                      <a:r>
                        <a:rPr lang="en-GB" sz="1800" dirty="0"/>
                        <a:t>22</a:t>
                      </a:r>
                    </a:p>
                  </a:txBody>
                  <a:tcPr marT="45725" marB="45725"/>
                </a:tc>
                <a:tc>
                  <a:txBody>
                    <a:bodyPr/>
                    <a:lstStyle/>
                    <a:p>
                      <a:r>
                        <a:rPr lang="en-GB" sz="1800" dirty="0"/>
                        <a:t>1/53</a:t>
                      </a:r>
                    </a:p>
                  </a:txBody>
                  <a:tcPr marT="45725" marB="45725"/>
                </a:tc>
                <a:extLst>
                  <a:ext uri="{0D108BD9-81ED-4DB2-BD59-A6C34878D82A}">
                    <a16:rowId xmlns:a16="http://schemas.microsoft.com/office/drawing/2014/main" xmlns="" val="10001"/>
                  </a:ext>
                </a:extLst>
              </a:tr>
              <a:tr h="463370">
                <a:tc>
                  <a:txBody>
                    <a:bodyPr/>
                    <a:lstStyle/>
                    <a:p>
                      <a:r>
                        <a:rPr lang="en-GB" sz="1800" b="1" dirty="0">
                          <a:solidFill>
                            <a:srgbClr val="FF0000"/>
                          </a:solidFill>
                        </a:rPr>
                        <a:t>Logical markers</a:t>
                      </a:r>
                    </a:p>
                  </a:txBody>
                  <a:tcPr marT="45725" marB="45725"/>
                </a:tc>
                <a:tc>
                  <a:txBody>
                    <a:bodyPr/>
                    <a:lstStyle/>
                    <a:p>
                      <a:r>
                        <a:rPr lang="en-GB" sz="1800" b="1" dirty="0">
                          <a:solidFill>
                            <a:srgbClr val="FF0000"/>
                          </a:solidFill>
                        </a:rPr>
                        <a:t>327</a:t>
                      </a:r>
                    </a:p>
                  </a:txBody>
                  <a:tcPr marT="45725" marB="45725"/>
                </a:tc>
                <a:tc>
                  <a:txBody>
                    <a:bodyPr/>
                    <a:lstStyle/>
                    <a:p>
                      <a:r>
                        <a:rPr lang="en-GB" sz="1800" b="1" dirty="0">
                          <a:solidFill>
                            <a:srgbClr val="FF0000"/>
                          </a:solidFill>
                        </a:rPr>
                        <a:t>1/3.5</a:t>
                      </a:r>
                    </a:p>
                  </a:txBody>
                  <a:tcPr marT="45725" marB="45725"/>
                </a:tc>
                <a:extLst>
                  <a:ext uri="{0D108BD9-81ED-4DB2-BD59-A6C34878D82A}">
                    <a16:rowId xmlns:a16="http://schemas.microsoft.com/office/drawing/2014/main" xmlns="" val="10002"/>
                  </a:ext>
                </a:extLst>
              </a:tr>
              <a:tr h="463370">
                <a:tc>
                  <a:txBody>
                    <a:bodyPr/>
                    <a:lstStyle/>
                    <a:p>
                      <a:r>
                        <a:rPr lang="en-GB" sz="1800" b="1" dirty="0">
                          <a:solidFill>
                            <a:srgbClr val="FF0000"/>
                          </a:solidFill>
                        </a:rPr>
                        <a:t>Code glossers</a:t>
                      </a:r>
                    </a:p>
                  </a:txBody>
                  <a:tcPr marT="45725" marB="45725"/>
                </a:tc>
                <a:tc>
                  <a:txBody>
                    <a:bodyPr/>
                    <a:lstStyle/>
                    <a:p>
                      <a:r>
                        <a:rPr lang="en-GB" sz="1800" b="1" dirty="0">
                          <a:solidFill>
                            <a:srgbClr val="FF0000"/>
                          </a:solidFill>
                        </a:rPr>
                        <a:t>89</a:t>
                      </a:r>
                    </a:p>
                  </a:txBody>
                  <a:tcPr marT="45725" marB="45725"/>
                </a:tc>
                <a:tc>
                  <a:txBody>
                    <a:bodyPr/>
                    <a:lstStyle/>
                    <a:p>
                      <a:r>
                        <a:rPr lang="en-GB" sz="1800" b="1" dirty="0">
                          <a:solidFill>
                            <a:srgbClr val="FF0000"/>
                          </a:solidFill>
                        </a:rPr>
                        <a:t>1/13</a:t>
                      </a:r>
                    </a:p>
                  </a:txBody>
                  <a:tcPr marT="45725" marB="45725"/>
                </a:tc>
                <a:extLst>
                  <a:ext uri="{0D108BD9-81ED-4DB2-BD59-A6C34878D82A}">
                    <a16:rowId xmlns:a16="http://schemas.microsoft.com/office/drawing/2014/main" xmlns="" val="10003"/>
                  </a:ext>
                </a:extLst>
              </a:tr>
              <a:tr h="463370">
                <a:tc>
                  <a:txBody>
                    <a:bodyPr/>
                    <a:lstStyle/>
                    <a:p>
                      <a:r>
                        <a:rPr lang="en-GB" sz="1800" b="1" dirty="0"/>
                        <a:t>Sequencers</a:t>
                      </a:r>
                    </a:p>
                  </a:txBody>
                  <a:tcPr marT="45725" marB="45725"/>
                </a:tc>
                <a:tc>
                  <a:txBody>
                    <a:bodyPr/>
                    <a:lstStyle/>
                    <a:p>
                      <a:r>
                        <a:rPr lang="en-GB" sz="1800" dirty="0"/>
                        <a:t>53</a:t>
                      </a:r>
                    </a:p>
                  </a:txBody>
                  <a:tcPr marT="45725" marB="45725"/>
                </a:tc>
                <a:tc>
                  <a:txBody>
                    <a:bodyPr/>
                    <a:lstStyle/>
                    <a:p>
                      <a:r>
                        <a:rPr lang="en-GB" sz="1800" dirty="0"/>
                        <a:t>1/22</a:t>
                      </a:r>
                    </a:p>
                  </a:txBody>
                  <a:tcPr marT="45725" marB="45725"/>
                </a:tc>
                <a:extLst>
                  <a:ext uri="{0D108BD9-81ED-4DB2-BD59-A6C34878D82A}">
                    <a16:rowId xmlns:a16="http://schemas.microsoft.com/office/drawing/2014/main" xmlns="" val="10004"/>
                  </a:ext>
                </a:extLst>
              </a:tr>
              <a:tr h="799789">
                <a:tc>
                  <a:txBody>
                    <a:bodyPr/>
                    <a:lstStyle/>
                    <a:p>
                      <a:r>
                        <a:rPr lang="en-GB" sz="1800" b="1" dirty="0">
                          <a:solidFill>
                            <a:srgbClr val="7030A0"/>
                          </a:solidFill>
                        </a:rPr>
                        <a:t>Illocutionary markers</a:t>
                      </a:r>
                    </a:p>
                  </a:txBody>
                  <a:tcPr marT="45725" marB="45725"/>
                </a:tc>
                <a:tc>
                  <a:txBody>
                    <a:bodyPr/>
                    <a:lstStyle/>
                    <a:p>
                      <a:r>
                        <a:rPr lang="en-GB" sz="1800" b="1" dirty="0">
                          <a:solidFill>
                            <a:srgbClr val="7030A0"/>
                          </a:solidFill>
                        </a:rPr>
                        <a:t>6</a:t>
                      </a:r>
                    </a:p>
                  </a:txBody>
                  <a:tcPr marT="45725" marB="45725"/>
                </a:tc>
                <a:tc>
                  <a:txBody>
                    <a:bodyPr/>
                    <a:lstStyle/>
                    <a:p>
                      <a:r>
                        <a:rPr lang="en-GB" sz="1800" b="1" dirty="0">
                          <a:solidFill>
                            <a:srgbClr val="7030A0"/>
                          </a:solidFill>
                        </a:rPr>
                        <a:t>1/194</a:t>
                      </a:r>
                    </a:p>
                  </a:txBody>
                  <a:tcPr marT="45725" marB="45725"/>
                </a:tc>
                <a:extLst>
                  <a:ext uri="{0D108BD9-81ED-4DB2-BD59-A6C34878D82A}">
                    <a16:rowId xmlns:a16="http://schemas.microsoft.com/office/drawing/2014/main" xmlns="" val="10005"/>
                  </a:ext>
                </a:extLst>
              </a:tr>
              <a:tr h="463370">
                <a:tc>
                  <a:txBody>
                    <a:bodyPr/>
                    <a:lstStyle/>
                    <a:p>
                      <a:r>
                        <a:rPr lang="en-GB" sz="1800" b="1" dirty="0" err="1"/>
                        <a:t>Topicalisers</a:t>
                      </a:r>
                      <a:endParaRPr lang="en-GB" sz="1800" b="1" dirty="0"/>
                    </a:p>
                  </a:txBody>
                  <a:tcPr marT="45725" marB="45725"/>
                </a:tc>
                <a:tc>
                  <a:txBody>
                    <a:bodyPr/>
                    <a:lstStyle/>
                    <a:p>
                      <a:r>
                        <a:rPr lang="en-GB" sz="1800" dirty="0"/>
                        <a:t>10</a:t>
                      </a:r>
                    </a:p>
                  </a:txBody>
                  <a:tcPr marT="45725" marB="45725"/>
                </a:tc>
                <a:tc>
                  <a:txBody>
                    <a:bodyPr/>
                    <a:lstStyle/>
                    <a:p>
                      <a:r>
                        <a:rPr lang="en-GB" sz="1800" dirty="0"/>
                        <a:t>1/116</a:t>
                      </a:r>
                    </a:p>
                  </a:txBody>
                  <a:tcPr marT="45725" marB="45725"/>
                </a:tc>
                <a:extLst>
                  <a:ext uri="{0D108BD9-81ED-4DB2-BD59-A6C34878D82A}">
                    <a16:rowId xmlns:a16="http://schemas.microsoft.com/office/drawing/2014/main" xmlns="" val="10006"/>
                  </a:ext>
                </a:extLst>
              </a:tr>
              <a:tr h="463370">
                <a:tc>
                  <a:txBody>
                    <a:bodyPr/>
                    <a:lstStyle/>
                    <a:p>
                      <a:r>
                        <a:rPr lang="en-GB" sz="1800" b="1" dirty="0">
                          <a:solidFill>
                            <a:srgbClr val="7030A0"/>
                          </a:solidFill>
                        </a:rPr>
                        <a:t>Reminders</a:t>
                      </a:r>
                    </a:p>
                  </a:txBody>
                  <a:tcPr marT="45725" marB="45725"/>
                </a:tc>
                <a:tc>
                  <a:txBody>
                    <a:bodyPr/>
                    <a:lstStyle/>
                    <a:p>
                      <a:r>
                        <a:rPr lang="en-GB" sz="1800" b="1" dirty="0">
                          <a:solidFill>
                            <a:srgbClr val="7030A0"/>
                          </a:solidFill>
                        </a:rPr>
                        <a:t>3</a:t>
                      </a:r>
                    </a:p>
                  </a:txBody>
                  <a:tcPr marT="45725" marB="45725"/>
                </a:tc>
                <a:tc>
                  <a:txBody>
                    <a:bodyPr/>
                    <a:lstStyle/>
                    <a:p>
                      <a:r>
                        <a:rPr lang="en-GB" sz="1800" b="1" dirty="0">
                          <a:solidFill>
                            <a:srgbClr val="7030A0"/>
                          </a:solidFill>
                        </a:rPr>
                        <a:t>*</a:t>
                      </a:r>
                    </a:p>
                  </a:txBody>
                  <a:tcPr marT="45725" marB="45725"/>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58805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GB" altLang="en-US"/>
              <a:t>Findings – high, low grade distribution</a:t>
            </a:r>
          </a:p>
        </p:txBody>
      </p:sp>
      <p:sp>
        <p:nvSpPr>
          <p:cNvPr id="51203" name="Content Placeholder 2"/>
          <p:cNvSpPr>
            <a:spLocks noGrp="1"/>
          </p:cNvSpPr>
          <p:nvPr>
            <p:ph idx="1"/>
          </p:nvPr>
        </p:nvSpPr>
        <p:spPr>
          <a:xfrm>
            <a:off x="1365250" y="2138363"/>
            <a:ext cx="7269163" cy="3959225"/>
          </a:xfrm>
        </p:spPr>
        <p:txBody>
          <a:bodyPr/>
          <a:lstStyle/>
          <a:p>
            <a:pPr marL="0" indent="0">
              <a:buFont typeface="Arial" panose="020B0604020202020204" pitchFamily="34" charset="0"/>
              <a:buNone/>
            </a:pPr>
            <a:r>
              <a:rPr lang="en-GB" altLang="en-US" sz="1800" dirty="0"/>
              <a:t>Reminders, </a:t>
            </a:r>
            <a:r>
              <a:rPr lang="en-GB" altLang="en-US" sz="1800" dirty="0" err="1"/>
              <a:t>Topicalisers</a:t>
            </a:r>
            <a:r>
              <a:rPr lang="en-GB" altLang="en-US" sz="1800" dirty="0"/>
              <a:t>, Illocutionary markers – not represented visually as below study threshold of 10 or less total instances.</a:t>
            </a:r>
            <a:endParaRPr lang="en-GB" altLang="en-US" sz="2000" dirty="0"/>
          </a:p>
          <a:p>
            <a:pPr marL="0" indent="0">
              <a:buFont typeface="Arial" panose="020B0604020202020204" pitchFamily="34" charset="0"/>
              <a:buNone/>
            </a:pPr>
            <a:endParaRPr lang="en-GB" altLang="en-US" sz="2000" dirty="0"/>
          </a:p>
          <a:p>
            <a:pPr marL="0" indent="0">
              <a:buFont typeface="Arial" panose="020B0604020202020204" pitchFamily="34" charset="0"/>
              <a:buNone/>
            </a:pPr>
            <a:endParaRPr lang="en-GB" altLang="en-US" sz="2000" dirty="0"/>
          </a:p>
          <a:p>
            <a:pPr marL="0" indent="0">
              <a:buFont typeface="Arial" panose="020B0604020202020204" pitchFamily="34" charset="0"/>
              <a:buNone/>
            </a:pPr>
            <a:endParaRPr lang="en-GB" altLang="en-US" sz="2000" dirty="0"/>
          </a:p>
          <a:p>
            <a:pPr marL="0" indent="0">
              <a:buFont typeface="Arial" panose="020B0604020202020204" pitchFamily="34" charset="0"/>
              <a:buNone/>
            </a:pPr>
            <a:endParaRPr lang="en-GB" altLang="en-US" sz="2000" dirty="0"/>
          </a:p>
          <a:p>
            <a:pPr marL="0" indent="0">
              <a:buFont typeface="Arial" panose="020B0604020202020204" pitchFamily="34" charset="0"/>
              <a:buNone/>
            </a:pPr>
            <a:endParaRPr lang="en-GB" altLang="en-US" sz="2000" dirty="0"/>
          </a:p>
          <a:p>
            <a:pPr marL="0" indent="0">
              <a:buFont typeface="Arial" panose="020B0604020202020204" pitchFamily="34" charset="0"/>
              <a:buNone/>
            </a:pPr>
            <a:endParaRPr lang="en-GB" altLang="en-US" sz="2000" dirty="0"/>
          </a:p>
          <a:p>
            <a:pPr marL="0" indent="0" algn="ctr">
              <a:buFont typeface="Arial" panose="020B0604020202020204" pitchFamily="34" charset="0"/>
              <a:buNone/>
            </a:pPr>
            <a:endParaRPr lang="en-GB" altLang="en-US" sz="2000" b="1" dirty="0"/>
          </a:p>
          <a:p>
            <a:pPr marL="0" indent="0" algn="ctr">
              <a:buFont typeface="Arial" panose="020B0604020202020204" pitchFamily="34" charset="0"/>
              <a:buNone/>
            </a:pPr>
            <a:endParaRPr lang="en-GB" altLang="en-US" sz="2000" b="1" dirty="0"/>
          </a:p>
          <a:p>
            <a:pPr marL="0" indent="0" algn="ctr">
              <a:buFont typeface="Arial" panose="020B0604020202020204" pitchFamily="34" charset="0"/>
              <a:buNone/>
            </a:pPr>
            <a:r>
              <a:rPr lang="en-GB" altLang="en-US" sz="2000" b="1" dirty="0"/>
              <a:t>Equal distribution across the data set, irrespective of grade</a:t>
            </a:r>
          </a:p>
        </p:txBody>
      </p:sp>
      <p:graphicFrame>
        <p:nvGraphicFramePr>
          <p:cNvPr id="2" name="Chart 3"/>
          <p:cNvGraphicFramePr>
            <a:graphicFrameLocks/>
          </p:cNvGraphicFramePr>
          <p:nvPr/>
        </p:nvGraphicFramePr>
        <p:xfrm>
          <a:off x="1055688" y="3263900"/>
          <a:ext cx="2714625" cy="20224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2229" name="Chart 4"/>
          <p:cNvGraphicFramePr>
            <a:graphicFrameLocks/>
          </p:cNvGraphicFramePr>
          <p:nvPr/>
        </p:nvGraphicFramePr>
        <p:xfrm>
          <a:off x="2600325" y="3213100"/>
          <a:ext cx="2728913" cy="2082800"/>
        </p:xfrm>
        <a:graphic>
          <a:graphicData uri="http://schemas.openxmlformats.org/presentationml/2006/ole">
            <mc:AlternateContent xmlns:mc="http://schemas.openxmlformats.org/markup-compatibility/2006">
              <mc:Choice xmlns:v="urn:schemas-microsoft-com:vml" Requires="v">
                <p:oleObj spid="_x0000_s1478" name="Chart" r:id="rId5" imgW="2737341" imgH="2085013" progId="Excel.Chart.8">
                  <p:embed/>
                </p:oleObj>
              </mc:Choice>
              <mc:Fallback>
                <p:oleObj name="Chart" r:id="rId5" imgW="2737341" imgH="2085013" progId="Excel.Chart.8">
                  <p:embed/>
                  <p:pic>
                    <p:nvPicPr>
                      <p:cNvPr id="52229" name="Chart 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0325" y="3213100"/>
                        <a:ext cx="2728913"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30" name="Chart 6"/>
          <p:cNvGraphicFramePr>
            <a:graphicFrameLocks/>
          </p:cNvGraphicFramePr>
          <p:nvPr/>
        </p:nvGraphicFramePr>
        <p:xfrm>
          <a:off x="4691063" y="3213100"/>
          <a:ext cx="2154237" cy="2117725"/>
        </p:xfrm>
        <a:graphic>
          <a:graphicData uri="http://schemas.openxmlformats.org/presentationml/2006/ole">
            <mc:AlternateContent xmlns:mc="http://schemas.openxmlformats.org/markup-compatibility/2006">
              <mc:Choice xmlns:v="urn:schemas-microsoft-com:vml" Requires="v">
                <p:oleObj spid="_x0000_s1479" name="Chart" r:id="rId7" imgW="2158171" imgH="2121592" progId="Excel.Chart.8">
                  <p:embed/>
                </p:oleObj>
              </mc:Choice>
              <mc:Fallback>
                <p:oleObj name="Chart" r:id="rId7" imgW="2158171" imgH="2121592" progId="Excel.Chart.8">
                  <p:embed/>
                  <p:pic>
                    <p:nvPicPr>
                      <p:cNvPr id="52230" name="Chart 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91063" y="3213100"/>
                        <a:ext cx="2154237"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31" name="Chart 7"/>
          <p:cNvGraphicFramePr>
            <a:graphicFrameLocks/>
          </p:cNvGraphicFramePr>
          <p:nvPr/>
        </p:nvGraphicFramePr>
        <p:xfrm>
          <a:off x="6115050" y="3213100"/>
          <a:ext cx="2957513" cy="2138363"/>
        </p:xfrm>
        <a:graphic>
          <a:graphicData uri="http://schemas.openxmlformats.org/presentationml/2006/ole">
            <mc:AlternateContent xmlns:mc="http://schemas.openxmlformats.org/markup-compatibility/2006">
              <mc:Choice xmlns:v="urn:schemas-microsoft-com:vml" Requires="v">
                <p:oleObj spid="_x0000_s1480" name="Chart" r:id="rId9" imgW="2962913" imgH="2139881" progId="Excel.Chart.8">
                  <p:embed/>
                </p:oleObj>
              </mc:Choice>
              <mc:Fallback>
                <p:oleObj name="Chart" r:id="rId9" imgW="2962913" imgH="2139881" progId="Excel.Chart.8">
                  <p:embed/>
                  <p:pic>
                    <p:nvPicPr>
                      <p:cNvPr id="52231" name="Chart 7"/>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15050" y="3213100"/>
                        <a:ext cx="2957513" cy="213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83237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51203">
                                            <p:txEl>
                                              <p:pRg st="9" end="9"/>
                                            </p:txEl>
                                          </p:spTgt>
                                        </p:tgtEl>
                                        <p:attrNameLst>
                                          <p:attrName>style.visibility</p:attrName>
                                        </p:attrNameLst>
                                      </p:cBhvr>
                                      <p:to>
                                        <p:strVal val="visible"/>
                                      </p:to>
                                    </p:set>
                                    <p:animEffect transition="in" filter="wipe(down)">
                                      <p:cBhvr>
                                        <p:cTn id="7" dur="580">
                                          <p:stCondLst>
                                            <p:cond delay="0"/>
                                          </p:stCondLst>
                                        </p:cTn>
                                        <p:tgtEl>
                                          <p:spTgt spid="51203">
                                            <p:txEl>
                                              <p:pRg st="9" end="9"/>
                                            </p:txEl>
                                          </p:spTgt>
                                        </p:tgtEl>
                                      </p:cBhvr>
                                    </p:animEffect>
                                    <p:anim calcmode="lin" valueType="num">
                                      <p:cBhvr>
                                        <p:cTn id="8" dur="1822" tmFilter="0,0; 0.14,0.36; 0.43,0.73; 0.71,0.91; 1.0,1.0">
                                          <p:stCondLst>
                                            <p:cond delay="0"/>
                                          </p:stCondLst>
                                        </p:cTn>
                                        <p:tgtEl>
                                          <p:spTgt spid="51203">
                                            <p:txEl>
                                              <p:pRg st="9" end="9"/>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03">
                                            <p:txEl>
                                              <p:pRg st="9" end="9"/>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03">
                                            <p:txEl>
                                              <p:pRg st="9" end="9"/>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03">
                                            <p:txEl>
                                              <p:pRg st="9" end="9"/>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03">
                                            <p:txEl>
                                              <p:pRg st="9" end="9"/>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03">
                                            <p:txEl>
                                              <p:pRg st="9" end="9"/>
                                            </p:txEl>
                                          </p:spTgt>
                                        </p:tgtEl>
                                      </p:cBhvr>
                                      <p:to x="100000" y="60000"/>
                                    </p:animScale>
                                    <p:animScale>
                                      <p:cBhvr>
                                        <p:cTn id="14" dur="166" decel="50000">
                                          <p:stCondLst>
                                            <p:cond delay="676"/>
                                          </p:stCondLst>
                                        </p:cTn>
                                        <p:tgtEl>
                                          <p:spTgt spid="51203">
                                            <p:txEl>
                                              <p:pRg st="9" end="9"/>
                                            </p:txEl>
                                          </p:spTgt>
                                        </p:tgtEl>
                                      </p:cBhvr>
                                      <p:to x="100000" y="100000"/>
                                    </p:animScale>
                                    <p:animScale>
                                      <p:cBhvr>
                                        <p:cTn id="15" dur="26">
                                          <p:stCondLst>
                                            <p:cond delay="1312"/>
                                          </p:stCondLst>
                                        </p:cTn>
                                        <p:tgtEl>
                                          <p:spTgt spid="51203">
                                            <p:txEl>
                                              <p:pRg st="9" end="9"/>
                                            </p:txEl>
                                          </p:spTgt>
                                        </p:tgtEl>
                                      </p:cBhvr>
                                      <p:to x="100000" y="80000"/>
                                    </p:animScale>
                                    <p:animScale>
                                      <p:cBhvr>
                                        <p:cTn id="16" dur="166" decel="50000">
                                          <p:stCondLst>
                                            <p:cond delay="1338"/>
                                          </p:stCondLst>
                                        </p:cTn>
                                        <p:tgtEl>
                                          <p:spTgt spid="51203">
                                            <p:txEl>
                                              <p:pRg st="9" end="9"/>
                                            </p:txEl>
                                          </p:spTgt>
                                        </p:tgtEl>
                                      </p:cBhvr>
                                      <p:to x="100000" y="100000"/>
                                    </p:animScale>
                                    <p:animScale>
                                      <p:cBhvr>
                                        <p:cTn id="17" dur="26">
                                          <p:stCondLst>
                                            <p:cond delay="1642"/>
                                          </p:stCondLst>
                                        </p:cTn>
                                        <p:tgtEl>
                                          <p:spTgt spid="51203">
                                            <p:txEl>
                                              <p:pRg st="9" end="9"/>
                                            </p:txEl>
                                          </p:spTgt>
                                        </p:tgtEl>
                                      </p:cBhvr>
                                      <p:to x="100000" y="90000"/>
                                    </p:animScale>
                                    <p:animScale>
                                      <p:cBhvr>
                                        <p:cTn id="18" dur="166" decel="50000">
                                          <p:stCondLst>
                                            <p:cond delay="1668"/>
                                          </p:stCondLst>
                                        </p:cTn>
                                        <p:tgtEl>
                                          <p:spTgt spid="51203">
                                            <p:txEl>
                                              <p:pRg st="9" end="9"/>
                                            </p:txEl>
                                          </p:spTgt>
                                        </p:tgtEl>
                                      </p:cBhvr>
                                      <p:to x="100000" y="100000"/>
                                    </p:animScale>
                                    <p:animScale>
                                      <p:cBhvr>
                                        <p:cTn id="19" dur="26">
                                          <p:stCondLst>
                                            <p:cond delay="1808"/>
                                          </p:stCondLst>
                                        </p:cTn>
                                        <p:tgtEl>
                                          <p:spTgt spid="51203">
                                            <p:txEl>
                                              <p:pRg st="9" end="9"/>
                                            </p:txEl>
                                          </p:spTgt>
                                        </p:tgtEl>
                                      </p:cBhvr>
                                      <p:to x="100000" y="95000"/>
                                    </p:animScale>
                                    <p:animScale>
                                      <p:cBhvr>
                                        <p:cTn id="20" dur="166" decel="50000">
                                          <p:stCondLst>
                                            <p:cond delay="1834"/>
                                          </p:stCondLst>
                                        </p:cTn>
                                        <p:tgtEl>
                                          <p:spTgt spid="5120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algn="ctr"/>
            <a:r>
              <a:rPr lang="en-GB" altLang="en-US"/>
              <a:t>Concessive markers</a:t>
            </a:r>
          </a:p>
        </p:txBody>
      </p:sp>
      <p:graphicFrame>
        <p:nvGraphicFramePr>
          <p:cNvPr id="54275" name="Content Placeholder 3"/>
          <p:cNvGraphicFramePr>
            <a:graphicFrameLocks noGrp="1"/>
          </p:cNvGraphicFramePr>
          <p:nvPr>
            <p:ph idx="1"/>
          </p:nvPr>
        </p:nvGraphicFramePr>
        <p:xfrm>
          <a:off x="1366838" y="1716088"/>
          <a:ext cx="7370762" cy="4460875"/>
        </p:xfrm>
        <a:graphic>
          <a:graphicData uri="http://schemas.openxmlformats.org/presentationml/2006/ole">
            <mc:AlternateContent xmlns:mc="http://schemas.openxmlformats.org/markup-compatibility/2006">
              <mc:Choice xmlns:v="urn:schemas-microsoft-com:vml" Requires="v">
                <p:oleObj spid="_x0000_s2166" name="Chart" r:id="rId4" imgW="7376799" imgH="4468755" progId="Excel.Chart.8">
                  <p:embed/>
                </p:oleObj>
              </mc:Choice>
              <mc:Fallback>
                <p:oleObj name="Chart" r:id="rId4" imgW="7376799" imgH="4468755" progId="Excel.Chart.8">
                  <p:embed/>
                  <p:pic>
                    <p:nvPicPr>
                      <p:cNvPr id="54275" name="Content Placeholder 3"/>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6838" y="1716088"/>
                        <a:ext cx="7370762" cy="446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p:cNvSpPr txBox="1"/>
          <p:nvPr/>
        </p:nvSpPr>
        <p:spPr>
          <a:xfrm>
            <a:off x="1631373" y="2296391"/>
            <a:ext cx="2254827" cy="584775"/>
          </a:xfrm>
          <a:prstGeom prst="rect">
            <a:avLst/>
          </a:prstGeom>
          <a:noFill/>
        </p:spPr>
        <p:txBody>
          <a:bodyPr wrap="square" rtlCol="0">
            <a:spAutoFit/>
          </a:bodyPr>
          <a:lstStyle/>
          <a:p>
            <a:r>
              <a:rPr lang="en-GB" sz="1600" b="1" dirty="0" smtClean="0"/>
              <a:t>Low grade=1/32 words</a:t>
            </a:r>
          </a:p>
          <a:p>
            <a:r>
              <a:rPr lang="en-GB" sz="1600" b="1" dirty="0" smtClean="0"/>
              <a:t>High grade=1/33 words</a:t>
            </a:r>
            <a:endParaRPr lang="en-GB" sz="1600" b="1" dirty="0"/>
          </a:p>
        </p:txBody>
      </p:sp>
    </p:spTree>
    <p:extLst>
      <p:ext uri="{BB962C8B-B14F-4D97-AF65-F5344CB8AC3E}">
        <p14:creationId xmlns:p14="http://schemas.microsoft.com/office/powerpoint/2010/main" val="349121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endParaRPr lang="en-GB" altLang="en-US"/>
          </a:p>
        </p:txBody>
      </p:sp>
      <p:graphicFrame>
        <p:nvGraphicFramePr>
          <p:cNvPr id="56323" name="Content Placeholder 3"/>
          <p:cNvGraphicFramePr>
            <a:graphicFrameLocks noGrp="1"/>
          </p:cNvGraphicFramePr>
          <p:nvPr>
            <p:ph idx="1"/>
            <p:extLst>
              <p:ext uri="{D42A27DB-BD31-4B8C-83A1-F6EECF244321}">
                <p14:modId xmlns:p14="http://schemas.microsoft.com/office/powerpoint/2010/main" val="3820682302"/>
              </p:ext>
            </p:extLst>
          </p:nvPr>
        </p:nvGraphicFramePr>
        <p:xfrm>
          <a:off x="1366838" y="1216025"/>
          <a:ext cx="7370762" cy="4960938"/>
        </p:xfrm>
        <a:graphic>
          <a:graphicData uri="http://schemas.openxmlformats.org/presentationml/2006/ole">
            <mc:AlternateContent xmlns:mc="http://schemas.openxmlformats.org/markup-compatibility/2006">
              <mc:Choice xmlns:v="urn:schemas-microsoft-com:vml" Requires="v">
                <p:oleObj spid="_x0000_s3192" name="Chart" r:id="rId4" imgW="7376799" imgH="4968671" progId="Excel.Chart.8">
                  <p:embed/>
                </p:oleObj>
              </mc:Choice>
              <mc:Fallback>
                <p:oleObj name="Chart" r:id="rId4" imgW="7376799" imgH="4968671" progId="Excel.Chart.8">
                  <p:embed/>
                  <p:pic>
                    <p:nvPicPr>
                      <p:cNvPr id="56323" name="Content Placeholder 3"/>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6838" y="1216025"/>
                        <a:ext cx="7370762" cy="496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Oval 1"/>
          <p:cNvSpPr/>
          <p:nvPr/>
        </p:nvSpPr>
        <p:spPr>
          <a:xfrm>
            <a:off x="4028661" y="1855304"/>
            <a:ext cx="821635" cy="636105"/>
          </a:xfrm>
          <a:prstGeom prst="ellipse">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Oval 2"/>
          <p:cNvSpPr/>
          <p:nvPr/>
        </p:nvSpPr>
        <p:spPr>
          <a:xfrm>
            <a:off x="4028661" y="1982662"/>
            <a:ext cx="821635" cy="376364"/>
          </a:xfrm>
          <a:prstGeom prst="ellipse">
            <a:avLst/>
          </a:prstGeom>
          <a:noFill/>
          <a:ln w="5715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Oval 3"/>
          <p:cNvSpPr/>
          <p:nvPr/>
        </p:nvSpPr>
        <p:spPr>
          <a:xfrm>
            <a:off x="6308035" y="4386470"/>
            <a:ext cx="755374" cy="344556"/>
          </a:xfrm>
          <a:prstGeom prst="ellipse">
            <a:avLst/>
          </a:prstGeom>
          <a:noFill/>
          <a:ln w="5715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Oval 4"/>
          <p:cNvSpPr/>
          <p:nvPr/>
        </p:nvSpPr>
        <p:spPr>
          <a:xfrm>
            <a:off x="7447722" y="2610679"/>
            <a:ext cx="940904" cy="2385392"/>
          </a:xfrm>
          <a:prstGeom prst="ellipse">
            <a:avLst/>
          </a:prstGeom>
          <a:no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97101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of findings</a:t>
            </a:r>
          </a:p>
        </p:txBody>
      </p:sp>
      <p:sp>
        <p:nvSpPr>
          <p:cNvPr id="3" name="Content Placeholder 2"/>
          <p:cNvSpPr>
            <a:spLocks noGrp="1"/>
          </p:cNvSpPr>
          <p:nvPr>
            <p:ph idx="1"/>
          </p:nvPr>
        </p:nvSpPr>
        <p:spPr>
          <a:xfrm>
            <a:off x="1417638" y="1878234"/>
            <a:ext cx="7269162" cy="3959225"/>
          </a:xfrm>
        </p:spPr>
        <p:txBody>
          <a:bodyPr/>
          <a:lstStyle/>
          <a:p>
            <a:pPr marL="0" indent="0">
              <a:buNone/>
            </a:pPr>
            <a:r>
              <a:rPr lang="en-GB" altLang="en-US" sz="2000" dirty="0"/>
              <a:t>Very similar frequency and distribution of </a:t>
            </a:r>
            <a:r>
              <a:rPr lang="en-GB" altLang="en-US" sz="2000" dirty="0" err="1"/>
              <a:t>metadiscourse</a:t>
            </a:r>
            <a:endParaRPr lang="en-GB" altLang="en-US" sz="2000" dirty="0"/>
          </a:p>
          <a:p>
            <a:pPr marL="0" indent="0">
              <a:buNone/>
            </a:pPr>
            <a:r>
              <a:rPr lang="en-GB" altLang="en-US" sz="2400" dirty="0">
                <a:solidFill>
                  <a:srgbClr val="00B0F0"/>
                </a:solidFill>
              </a:rPr>
              <a:t>H=249, L=261 instances. </a:t>
            </a:r>
          </a:p>
          <a:p>
            <a:pPr marL="0" indent="0">
              <a:buNone/>
            </a:pPr>
            <a:r>
              <a:rPr lang="en-GB" altLang="en-US" sz="2000" dirty="0" smtClean="0"/>
              <a:t>Very </a:t>
            </a:r>
            <a:r>
              <a:rPr lang="en-GB" altLang="en-US" sz="2000" dirty="0"/>
              <a:t>similar frequency  and distribution of concessive relations </a:t>
            </a:r>
          </a:p>
          <a:p>
            <a:pPr marL="0" indent="0">
              <a:buNone/>
            </a:pPr>
            <a:r>
              <a:rPr lang="en-GB" altLang="en-US" sz="2400" dirty="0">
                <a:solidFill>
                  <a:srgbClr val="00B0F0"/>
                </a:solidFill>
              </a:rPr>
              <a:t>H=1 per 20 words, L= 1 per 21.5 </a:t>
            </a:r>
            <a:r>
              <a:rPr lang="en-GB" altLang="en-US" sz="2400" dirty="0" smtClean="0">
                <a:solidFill>
                  <a:srgbClr val="00B0F0"/>
                </a:solidFill>
              </a:rPr>
              <a:t>words</a:t>
            </a:r>
          </a:p>
          <a:p>
            <a:pPr marL="0" indent="0">
              <a:buNone/>
            </a:pPr>
            <a:r>
              <a:rPr lang="en-GB" altLang="en-US" sz="2000" dirty="0"/>
              <a:t>Very infrequent reminders and </a:t>
            </a:r>
            <a:r>
              <a:rPr lang="en-GB" altLang="en-US" sz="2000" dirty="0" err="1"/>
              <a:t>topicalisers</a:t>
            </a:r>
            <a:r>
              <a:rPr lang="en-GB" altLang="en-US" sz="2000" dirty="0"/>
              <a:t> </a:t>
            </a:r>
          </a:p>
          <a:p>
            <a:pPr marL="0" indent="0">
              <a:buNone/>
            </a:pPr>
            <a:r>
              <a:rPr lang="en-GB" altLang="en-US" sz="2000" dirty="0"/>
              <a:t> </a:t>
            </a:r>
            <a:r>
              <a:rPr lang="en-GB" altLang="en-US" sz="2000" dirty="0">
                <a:solidFill>
                  <a:srgbClr val="00B0F0"/>
                </a:solidFill>
              </a:rPr>
              <a:t>3/510, 10/510 instances</a:t>
            </a:r>
            <a:r>
              <a:rPr lang="en-GB" altLang="en-US" sz="2000" dirty="0"/>
              <a:t>, respectively </a:t>
            </a:r>
          </a:p>
          <a:p>
            <a:pPr marL="0" indent="0">
              <a:buNone/>
            </a:pPr>
            <a:endParaRPr lang="en-GB" sz="2800" dirty="0"/>
          </a:p>
          <a:p>
            <a:pPr marL="0" indent="0" algn="ctr">
              <a:buNone/>
            </a:pPr>
            <a:r>
              <a:rPr lang="en-GB" sz="2800" dirty="0"/>
              <a:t>Irrespective of grade, students consistently </a:t>
            </a:r>
            <a:r>
              <a:rPr lang="en-GB" sz="2800" dirty="0" smtClean="0"/>
              <a:t>use (or not) </a:t>
            </a:r>
            <a:r>
              <a:rPr lang="en-GB" sz="2800" dirty="0" err="1">
                <a:solidFill>
                  <a:srgbClr val="00B050"/>
                </a:solidFill>
              </a:rPr>
              <a:t>metadiscourse</a:t>
            </a:r>
            <a:r>
              <a:rPr lang="en-GB" sz="2800" dirty="0">
                <a:solidFill>
                  <a:srgbClr val="00B050"/>
                </a:solidFill>
              </a:rPr>
              <a:t> to organise writing </a:t>
            </a:r>
            <a:r>
              <a:rPr lang="en-GB" sz="2800" dirty="0"/>
              <a:t>and </a:t>
            </a:r>
            <a:r>
              <a:rPr lang="en-GB" sz="2800" dirty="0">
                <a:solidFill>
                  <a:srgbClr val="C00000"/>
                </a:solidFill>
              </a:rPr>
              <a:t>concessive relations with signalling to balance the argumentation </a:t>
            </a:r>
          </a:p>
        </p:txBody>
      </p:sp>
      <p:sp>
        <p:nvSpPr>
          <p:cNvPr id="4" name="Down Arrow 3"/>
          <p:cNvSpPr/>
          <p:nvPr/>
        </p:nvSpPr>
        <p:spPr>
          <a:xfrm>
            <a:off x="4539420" y="4483270"/>
            <a:ext cx="323850" cy="409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extLst>
      <p:ext uri="{BB962C8B-B14F-4D97-AF65-F5344CB8AC3E}">
        <p14:creationId xmlns:p14="http://schemas.microsoft.com/office/powerpoint/2010/main" val="27801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500" fill="hold"/>
                                        <p:tgtEl>
                                          <p:spTgt spid="4"/>
                                        </p:tgtEl>
                                        <p:attrNameLst>
                                          <p:attrName>ppt_x</p:attrName>
                                        </p:attrNameLst>
                                      </p:cBhvr>
                                      <p:tavLst>
                                        <p:tav tm="0">
                                          <p:val>
                                            <p:strVal val="#ppt_x"/>
                                          </p:val>
                                        </p:tav>
                                        <p:tav tm="100000">
                                          <p:val>
                                            <p:strVal val="#ppt_x"/>
                                          </p:val>
                                        </p:tav>
                                      </p:tavLst>
                                    </p:anim>
                                    <p:anim calcmode="lin" valueType="num">
                                      <p:cBhvr additive="base">
                                        <p:cTn id="4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circle(in)">
                                      <p:cBhvr>
                                        <p:cTn id="51"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Well-formed writing?*? </a:t>
            </a:r>
            <a:endParaRPr lang="en-GB" dirty="0"/>
          </a:p>
        </p:txBody>
      </p:sp>
      <p:sp>
        <p:nvSpPr>
          <p:cNvPr id="3" name="Content Placeholder 2"/>
          <p:cNvSpPr>
            <a:spLocks noGrp="1"/>
          </p:cNvSpPr>
          <p:nvPr>
            <p:ph idx="1"/>
          </p:nvPr>
        </p:nvSpPr>
        <p:spPr/>
        <p:txBody>
          <a:bodyPr/>
          <a:lstStyle/>
          <a:p>
            <a:pPr marL="0" indent="0">
              <a:buNone/>
              <a:defRPr/>
            </a:pPr>
            <a:r>
              <a:rPr lang="en-GB" sz="2400" b="1" dirty="0" smtClean="0"/>
              <a:t>Death by </a:t>
            </a:r>
            <a:r>
              <a:rPr lang="en-GB" sz="2400" b="1" dirty="0" err="1" smtClean="0"/>
              <a:t>metadiscourse</a:t>
            </a:r>
            <a:endParaRPr lang="en-GB" sz="2400" b="1" dirty="0"/>
          </a:p>
          <a:p>
            <a:pPr>
              <a:defRPr/>
            </a:pPr>
            <a:r>
              <a:rPr lang="en-GB" sz="2000" u="sng" dirty="0" smtClean="0"/>
              <a:t>‘</a:t>
            </a:r>
            <a:r>
              <a:rPr lang="en-GB" sz="2000" b="1" dirty="0"/>
              <a:t>Furthermore, although tertiary education in global market produces economic achievement, meanwhile, it also leads to a profit-oriented and commercial education</a:t>
            </a:r>
            <a:r>
              <a:rPr lang="en-GB" sz="2000" b="1" dirty="0" smtClean="0"/>
              <a:t>.’</a:t>
            </a:r>
          </a:p>
          <a:p>
            <a:pPr>
              <a:defRPr/>
            </a:pPr>
            <a:r>
              <a:rPr lang="en-GB" sz="2000" b="1" dirty="0"/>
              <a:t>Nevertheless, on the other side, it causes disastrous damage to developing countries</a:t>
            </a:r>
            <a:r>
              <a:rPr lang="en-GB" sz="2000" b="1" dirty="0" smtClean="0"/>
              <a:t>.</a:t>
            </a:r>
            <a:endParaRPr lang="en-GB" sz="2400" b="1" dirty="0"/>
          </a:p>
          <a:p>
            <a:pPr marL="0" indent="0">
              <a:buNone/>
              <a:defRPr/>
            </a:pPr>
            <a:r>
              <a:rPr lang="en-GB" sz="2400" b="1" dirty="0" smtClean="0"/>
              <a:t>Who? What? Why? Comma splice?</a:t>
            </a:r>
            <a:endParaRPr lang="en-GB" sz="2400" b="1" dirty="0"/>
          </a:p>
          <a:p>
            <a:pPr marL="0" indent="0">
              <a:buNone/>
              <a:defRPr/>
            </a:pPr>
            <a:r>
              <a:rPr lang="en-GB" dirty="0"/>
              <a:t>‘</a:t>
            </a:r>
            <a:r>
              <a:rPr lang="en-GB" sz="2000" b="1" dirty="0"/>
              <a:t>Globalisation bring both benefit and challenge to students and the job market, they must adjust their strategy so that </a:t>
            </a:r>
            <a:r>
              <a:rPr lang="en-GB" sz="2000" b="1" dirty="0" smtClean="0"/>
              <a:t>they can make </a:t>
            </a:r>
            <a:r>
              <a:rPr lang="en-GB" sz="2000" b="1" dirty="0"/>
              <a:t>great development</a:t>
            </a:r>
            <a:r>
              <a:rPr lang="en-GB" sz="2000" dirty="0" smtClean="0"/>
              <a:t>.’ </a:t>
            </a:r>
            <a:endParaRPr lang="en-GB" dirty="0"/>
          </a:p>
          <a:p>
            <a:pPr marL="0" indent="0">
              <a:buNone/>
            </a:pPr>
            <a:endParaRPr lang="en-GB" dirty="0"/>
          </a:p>
        </p:txBody>
      </p:sp>
      <p:sp>
        <p:nvSpPr>
          <p:cNvPr id="4" name="Rectangle 3"/>
          <p:cNvSpPr/>
          <p:nvPr/>
        </p:nvSpPr>
        <p:spPr>
          <a:xfrm>
            <a:off x="1870709" y="2586978"/>
            <a:ext cx="2532185" cy="439420"/>
          </a:xfrm>
          <a:prstGeom prst="rect">
            <a:avLst/>
          </a:prstGeom>
          <a:noFill/>
          <a:ln w="3810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5440973" y="3026398"/>
            <a:ext cx="1209822" cy="239151"/>
          </a:xfrm>
          <a:prstGeom prst="rect">
            <a:avLst/>
          </a:prstGeom>
          <a:noFill/>
          <a:ln w="28575">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6909142" y="2945570"/>
            <a:ext cx="506437" cy="323557"/>
          </a:xfrm>
          <a:prstGeom prst="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918592" y="5283383"/>
            <a:ext cx="436418" cy="259773"/>
          </a:xfrm>
          <a:prstGeom prst="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p:cNvSpPr/>
          <p:nvPr/>
        </p:nvSpPr>
        <p:spPr>
          <a:xfrm>
            <a:off x="1784119" y="3570394"/>
            <a:ext cx="3390554" cy="439420"/>
          </a:xfrm>
          <a:prstGeom prst="rect">
            <a:avLst/>
          </a:prstGeom>
          <a:noFill/>
          <a:ln w="3810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476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Oh, the irony!</a:t>
            </a:r>
          </a:p>
        </p:txBody>
      </p:sp>
      <p:pic>
        <p:nvPicPr>
          <p:cNvPr id="4" name="Content Placeholder 3"/>
          <p:cNvPicPr>
            <a:picLocks noGrp="1" noChangeAspect="1"/>
          </p:cNvPicPr>
          <p:nvPr>
            <p:ph idx="1"/>
          </p:nvPr>
        </p:nvPicPr>
        <p:blipFill>
          <a:blip r:embed="rId3"/>
          <a:stretch>
            <a:fillRect/>
          </a:stretch>
        </p:blipFill>
        <p:spPr>
          <a:xfrm>
            <a:off x="1417637" y="2120900"/>
            <a:ext cx="7726363" cy="3239376"/>
          </a:xfrm>
        </p:spPr>
      </p:pic>
      <p:sp>
        <p:nvSpPr>
          <p:cNvPr id="6" name="Rectangle 5"/>
          <p:cNvSpPr/>
          <p:nvPr/>
        </p:nvSpPr>
        <p:spPr>
          <a:xfrm>
            <a:off x="1417638" y="5522013"/>
            <a:ext cx="2654894" cy="246221"/>
          </a:xfrm>
          <a:prstGeom prst="rect">
            <a:avLst/>
          </a:prstGeom>
        </p:spPr>
        <p:txBody>
          <a:bodyPr wrap="none">
            <a:spAutoFit/>
          </a:bodyPr>
          <a:lstStyle/>
          <a:p>
            <a:r>
              <a:rPr lang="en-GB" sz="1000" dirty="0"/>
              <a:t>http://www.denisdutton.com/bad_writing.htm</a:t>
            </a:r>
          </a:p>
        </p:txBody>
      </p:sp>
    </p:spTree>
    <p:extLst>
      <p:ext uri="{BB962C8B-B14F-4D97-AF65-F5344CB8AC3E}">
        <p14:creationId xmlns:p14="http://schemas.microsoft.com/office/powerpoint/2010/main" val="3609595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GB" altLang="en-US" sz="3200" dirty="0" smtClean="0"/>
              <a:t>Logical line of argument?</a:t>
            </a:r>
            <a:endParaRPr lang="en-GB" altLang="en-US" sz="3200" dirty="0"/>
          </a:p>
        </p:txBody>
      </p:sp>
      <p:sp>
        <p:nvSpPr>
          <p:cNvPr id="59395" name="Content Placeholder 2"/>
          <p:cNvSpPr>
            <a:spLocks noGrp="1"/>
          </p:cNvSpPr>
          <p:nvPr>
            <p:ph idx="1"/>
          </p:nvPr>
        </p:nvSpPr>
        <p:spPr>
          <a:xfrm>
            <a:off x="1417638" y="1981200"/>
            <a:ext cx="7269162" cy="3959225"/>
          </a:xfrm>
        </p:spPr>
        <p:txBody>
          <a:bodyPr/>
          <a:lstStyle/>
          <a:p>
            <a:pPr marL="0" indent="0">
              <a:buFont typeface="Arial" panose="020B0604020202020204" pitchFamily="34" charset="0"/>
              <a:buNone/>
            </a:pPr>
            <a:r>
              <a:rPr lang="en-GB" altLang="en-US" sz="2400" b="1" dirty="0"/>
              <a:t>S</a:t>
            </a:r>
            <a:r>
              <a:rPr lang="en-GB" altLang="en-US" sz="2400" b="1" dirty="0" smtClean="0"/>
              <a:t>ignalling </a:t>
            </a:r>
            <a:r>
              <a:rPr lang="en-GB" altLang="en-US" sz="2400" b="1" dirty="0"/>
              <a:t>but no concessive relation</a:t>
            </a:r>
          </a:p>
          <a:p>
            <a:pPr marL="0" indent="0" algn="ctr">
              <a:buFont typeface="Arial" panose="020B0604020202020204" pitchFamily="34" charset="0"/>
              <a:buNone/>
            </a:pPr>
            <a:r>
              <a:rPr lang="en-GB" altLang="en-US" sz="2400" dirty="0" smtClean="0">
                <a:solidFill>
                  <a:srgbClr val="FF0000"/>
                </a:solidFill>
              </a:rPr>
              <a:t>while        </a:t>
            </a:r>
            <a:r>
              <a:rPr lang="en-GB" altLang="en-US" sz="2400" dirty="0" smtClean="0">
                <a:solidFill>
                  <a:srgbClr val="00B0F0"/>
                </a:solidFill>
              </a:rPr>
              <a:t>despite</a:t>
            </a:r>
            <a:endParaRPr lang="en-GB" altLang="en-US" sz="2400" dirty="0"/>
          </a:p>
          <a:p>
            <a:pPr marL="0" indent="0">
              <a:buFont typeface="Arial" panose="020B0604020202020204" pitchFamily="34" charset="0"/>
              <a:buNone/>
            </a:pPr>
            <a:r>
              <a:rPr lang="en-GB" altLang="en-US" sz="2400" dirty="0"/>
              <a:t>‘</a:t>
            </a:r>
            <a:r>
              <a:rPr lang="en-GB" altLang="en-US" sz="2000" b="1" dirty="0"/>
              <a:t>One is the improvement of information technology, </a:t>
            </a:r>
            <a:r>
              <a:rPr lang="en-GB" altLang="en-US" sz="2000" b="1" dirty="0">
                <a:solidFill>
                  <a:srgbClr val="FF0000"/>
                </a:solidFill>
              </a:rPr>
              <a:t>while </a:t>
            </a:r>
            <a:r>
              <a:rPr lang="en-GB" altLang="en-US" sz="2000" b="1" dirty="0"/>
              <a:t>these technologies, for instance, databases, website and a range of IT-based products, were used in all over the world.’</a:t>
            </a:r>
          </a:p>
          <a:p>
            <a:pPr marL="0" indent="0">
              <a:buNone/>
            </a:pPr>
            <a:r>
              <a:rPr lang="en-GB" altLang="en-US" sz="2000" dirty="0"/>
              <a:t>‘</a:t>
            </a:r>
            <a:r>
              <a:rPr lang="en-GB" altLang="en-US" sz="2000" b="1" dirty="0">
                <a:solidFill>
                  <a:srgbClr val="00B0F0"/>
                </a:solidFill>
              </a:rPr>
              <a:t>Despite</a:t>
            </a:r>
            <a:r>
              <a:rPr lang="en-GB" altLang="en-US" sz="2000" b="1" dirty="0"/>
              <a:t>, there are problems</a:t>
            </a:r>
            <a:r>
              <a:rPr lang="en-GB" altLang="en-US" sz="2000" dirty="0" smtClean="0"/>
              <a:t>…..’</a:t>
            </a:r>
          </a:p>
          <a:p>
            <a:pPr marL="0" indent="0">
              <a:buNone/>
            </a:pPr>
            <a:endParaRPr lang="en-GB" sz="2000" dirty="0" smtClean="0"/>
          </a:p>
          <a:p>
            <a:pPr marL="0" indent="0">
              <a:buNone/>
            </a:pPr>
            <a:endParaRPr lang="en-GB" altLang="en-US" sz="2000" dirty="0"/>
          </a:p>
          <a:p>
            <a:pPr marL="0" indent="0">
              <a:buFont typeface="Arial" panose="020B0604020202020204" pitchFamily="34" charset="0"/>
              <a:buNone/>
            </a:pPr>
            <a:endParaRPr lang="en-GB" altLang="en-US" sz="2000" b="1" dirty="0"/>
          </a:p>
          <a:p>
            <a:pPr marL="0" indent="0">
              <a:buFont typeface="Arial" panose="020B0604020202020204" pitchFamily="34" charset="0"/>
              <a:buNone/>
            </a:pPr>
            <a:endParaRPr lang="en-GB" altLang="en-US" sz="2000" b="1" dirty="0"/>
          </a:p>
          <a:p>
            <a:pPr marL="0" indent="0">
              <a:buFont typeface="Arial" panose="020B0604020202020204" pitchFamily="34" charset="0"/>
              <a:buNone/>
            </a:pPr>
            <a:endParaRPr lang="en-GB" altLang="en-US" sz="2400" dirty="0"/>
          </a:p>
          <a:p>
            <a:pPr marL="0" indent="0">
              <a:buFont typeface="Arial" panose="020B0604020202020204" pitchFamily="34" charset="0"/>
              <a:buNone/>
            </a:pPr>
            <a:endParaRPr lang="en-GB" altLang="en-US" sz="2400" dirty="0"/>
          </a:p>
          <a:p>
            <a:pPr marL="0" indent="0">
              <a:buFont typeface="Arial" panose="020B0604020202020204" pitchFamily="34" charset="0"/>
              <a:buNone/>
            </a:pPr>
            <a:endParaRPr lang="en-GB" altLang="en-US" dirty="0"/>
          </a:p>
        </p:txBody>
      </p:sp>
      <p:sp>
        <p:nvSpPr>
          <p:cNvPr id="2" name="TextBox 1"/>
          <p:cNvSpPr txBox="1"/>
          <p:nvPr/>
        </p:nvSpPr>
        <p:spPr>
          <a:xfrm>
            <a:off x="-1350818" y="1981200"/>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267315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animEffect transition="in" filter="barn(inVertical)">
                                      <p:cBhvr>
                                        <p:cTn id="11" dur="500"/>
                                        <p:tgtEl>
                                          <p:spTgt spid="5939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59395">
                                            <p:txEl>
                                              <p:pRg st="2" end="2"/>
                                            </p:txEl>
                                          </p:spTgt>
                                        </p:tgtEl>
                                        <p:attrNameLst>
                                          <p:attrName>style.visibility</p:attrName>
                                        </p:attrNameLst>
                                      </p:cBhvr>
                                      <p:to>
                                        <p:strVal val="visible"/>
                                      </p:to>
                                    </p:set>
                                    <p:animEffect transition="in" filter="fade">
                                      <p:cBhvr>
                                        <p:cTn id="16" dur="1000"/>
                                        <p:tgtEl>
                                          <p:spTgt spid="59395">
                                            <p:txEl>
                                              <p:pRg st="2" end="2"/>
                                            </p:txEl>
                                          </p:spTgt>
                                        </p:tgtEl>
                                      </p:cBhvr>
                                    </p:animEffect>
                                    <p:anim calcmode="lin" valueType="num">
                                      <p:cBhvr>
                                        <p:cTn id="17"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59395">
                                            <p:txEl>
                                              <p:pRg st="2" end="2"/>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9395">
                                            <p:txEl>
                                              <p:pRg st="3" end="3"/>
                                            </p:txEl>
                                          </p:spTgt>
                                        </p:tgtEl>
                                        <p:attrNameLst>
                                          <p:attrName>style.visibility</p:attrName>
                                        </p:attrNameLst>
                                      </p:cBhvr>
                                      <p:to>
                                        <p:strVal val="visible"/>
                                      </p:to>
                                    </p:set>
                                    <p:animEffect transition="in" filter="fade">
                                      <p:cBhvr>
                                        <p:cTn id="21" dur="1000"/>
                                        <p:tgtEl>
                                          <p:spTgt spid="59395">
                                            <p:txEl>
                                              <p:pRg st="3" end="3"/>
                                            </p:txEl>
                                          </p:spTgt>
                                        </p:tgtEl>
                                      </p:cBhvr>
                                    </p:animEffect>
                                    <p:anim calcmode="lin" valueType="num">
                                      <p:cBhvr>
                                        <p:cTn id="22"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Yes, well-formed writing!! </a:t>
            </a:r>
            <a:r>
              <a:rPr lang="en-GB" dirty="0" smtClean="0">
                <a:sym typeface="Wingdings" panose="05000000000000000000" pitchFamily="2" charset="2"/>
              </a:rPr>
              <a:t></a:t>
            </a:r>
            <a:endParaRPr lang="en-GB" dirty="0"/>
          </a:p>
        </p:txBody>
      </p:sp>
      <p:sp>
        <p:nvSpPr>
          <p:cNvPr id="3" name="Content Placeholder 2"/>
          <p:cNvSpPr>
            <a:spLocks noGrp="1"/>
          </p:cNvSpPr>
          <p:nvPr>
            <p:ph idx="1"/>
          </p:nvPr>
        </p:nvSpPr>
        <p:spPr/>
        <p:txBody>
          <a:bodyPr/>
          <a:lstStyle/>
          <a:p>
            <a:pPr marL="0" indent="0">
              <a:buNone/>
              <a:defRPr/>
            </a:pPr>
            <a:r>
              <a:rPr lang="en-GB" sz="2000" b="1" dirty="0" smtClean="0">
                <a:solidFill>
                  <a:srgbClr val="7030A0"/>
                </a:solidFill>
              </a:rPr>
              <a:t>However</a:t>
            </a:r>
            <a:r>
              <a:rPr lang="en-GB" sz="2000" b="1" dirty="0">
                <a:solidFill>
                  <a:srgbClr val="7030A0"/>
                </a:solidFill>
              </a:rPr>
              <a:t>, even though </a:t>
            </a:r>
            <a:r>
              <a:rPr lang="en-GB" sz="2000" dirty="0"/>
              <a:t>a wide range of literature that illustrates the challenges and facilitators is available for female educators, there has been little research reported on the practical solutions</a:t>
            </a:r>
            <a:r>
              <a:rPr lang="en-GB" sz="2000" dirty="0" smtClean="0"/>
              <a:t>.</a:t>
            </a:r>
            <a:endParaRPr lang="en-GB" sz="2000" dirty="0"/>
          </a:p>
          <a:p>
            <a:pPr marL="0" indent="0">
              <a:buNone/>
              <a:defRPr/>
            </a:pPr>
            <a:r>
              <a:rPr lang="en-GB" sz="2000" b="1" dirty="0" smtClean="0">
                <a:solidFill>
                  <a:srgbClr val="7030A0"/>
                </a:solidFill>
              </a:rPr>
              <a:t>Nevertheless</a:t>
            </a:r>
            <a:r>
              <a:rPr lang="en-GB" sz="2000" b="1" dirty="0">
                <a:solidFill>
                  <a:srgbClr val="7030A0"/>
                </a:solidFill>
              </a:rPr>
              <a:t>, despite</a:t>
            </a:r>
            <a:r>
              <a:rPr lang="en-GB" sz="2000" dirty="0">
                <a:solidFill>
                  <a:srgbClr val="7030A0"/>
                </a:solidFill>
              </a:rPr>
              <a:t> </a:t>
            </a:r>
            <a:r>
              <a:rPr lang="en-GB" sz="2000" dirty="0"/>
              <a:t>the increasing opportunities for students and scholars to achieve advanced knowledge, globalized education </a:t>
            </a:r>
            <a:r>
              <a:rPr lang="en-GB" sz="2000" b="1" dirty="0">
                <a:solidFill>
                  <a:srgbClr val="7030A0"/>
                </a:solidFill>
              </a:rPr>
              <a:t>also</a:t>
            </a:r>
            <a:r>
              <a:rPr lang="en-GB" sz="2000" b="1" dirty="0"/>
              <a:t> </a:t>
            </a:r>
            <a:r>
              <a:rPr lang="en-GB" sz="2000" dirty="0"/>
              <a:t>generates the drain of academic talents, economy in developing countries, as well as the indigenous cultures correspondingly</a:t>
            </a:r>
            <a:r>
              <a:rPr lang="en-GB" sz="2000" dirty="0" smtClean="0"/>
              <a:t>.</a:t>
            </a:r>
            <a:endParaRPr lang="en-GB" sz="2000" dirty="0"/>
          </a:p>
          <a:p>
            <a:pPr marL="0" indent="0">
              <a:buNone/>
              <a:defRPr/>
            </a:pPr>
            <a:r>
              <a:rPr lang="en-GB" sz="2000" b="1" dirty="0" smtClean="0">
                <a:solidFill>
                  <a:srgbClr val="7030A0"/>
                </a:solidFill>
              </a:rPr>
              <a:t>On </a:t>
            </a:r>
            <a:r>
              <a:rPr lang="en-GB" sz="2000" b="1" dirty="0">
                <a:solidFill>
                  <a:srgbClr val="7030A0"/>
                </a:solidFill>
              </a:rPr>
              <a:t>the other hand, although </a:t>
            </a:r>
            <a:r>
              <a:rPr lang="en-GB" sz="2000" dirty="0"/>
              <a:t>students are not compulsive to take College English Test Band 4 and Band 6 (CET-4 and CET-6), they are still persuaded to take them.</a:t>
            </a:r>
          </a:p>
          <a:p>
            <a:pPr marL="0" indent="0">
              <a:buNone/>
            </a:pPr>
            <a:r>
              <a:rPr lang="en-GB" sz="2000" b="1" dirty="0">
                <a:solidFill>
                  <a:srgbClr val="7030A0"/>
                </a:solidFill>
              </a:rPr>
              <a:t>Furthermore, although </a:t>
            </a:r>
            <a:r>
              <a:rPr lang="en-GB" sz="2000" dirty="0"/>
              <a:t>tertiary education in global market produces economic achievement, meanwhile, it </a:t>
            </a:r>
            <a:r>
              <a:rPr lang="en-GB" sz="2000" b="1" dirty="0">
                <a:solidFill>
                  <a:srgbClr val="7030A0"/>
                </a:solidFill>
              </a:rPr>
              <a:t>also</a:t>
            </a:r>
            <a:r>
              <a:rPr lang="en-GB" sz="2000" b="1" dirty="0"/>
              <a:t> </a:t>
            </a:r>
            <a:r>
              <a:rPr lang="en-GB" sz="2000" dirty="0"/>
              <a:t>leads to a profit-oriented and commercial education</a:t>
            </a:r>
          </a:p>
          <a:p>
            <a:pPr marL="0" indent="0">
              <a:buNone/>
            </a:pPr>
            <a:endParaRPr lang="en-GB" dirty="0"/>
          </a:p>
        </p:txBody>
      </p:sp>
    </p:spTree>
    <p:extLst>
      <p:ext uri="{BB962C8B-B14F-4D97-AF65-F5344CB8AC3E}">
        <p14:creationId xmlns:p14="http://schemas.microsoft.com/office/powerpoint/2010/main" val="3051592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977900"/>
            <a:ext cx="7269162" cy="45719"/>
          </a:xfrm>
        </p:spPr>
        <p:txBody>
          <a:bodyPr/>
          <a:lstStyle/>
          <a:p>
            <a:endParaRPr lang="en-GB" dirty="0"/>
          </a:p>
        </p:txBody>
      </p:sp>
      <p:sp>
        <p:nvSpPr>
          <p:cNvPr id="3" name="Content Placeholder 2"/>
          <p:cNvSpPr>
            <a:spLocks noGrp="1"/>
          </p:cNvSpPr>
          <p:nvPr>
            <p:ph idx="1"/>
          </p:nvPr>
        </p:nvSpPr>
        <p:spPr>
          <a:xfrm>
            <a:off x="1262894" y="1294741"/>
            <a:ext cx="7490581" cy="3959225"/>
          </a:xfrm>
        </p:spPr>
        <p:txBody>
          <a:bodyPr/>
          <a:lstStyle/>
          <a:p>
            <a:pPr lvl="4">
              <a:buFont typeface="Wingdings" panose="05000000000000000000" pitchFamily="2" charset="2"/>
              <a:buChar char="ü"/>
              <a:defRPr/>
            </a:pPr>
            <a:r>
              <a:rPr lang="en-GB" sz="3200" dirty="0" smtClean="0">
                <a:solidFill>
                  <a:srgbClr val="00B0F0"/>
                </a:solidFill>
              </a:rPr>
              <a:t>meta-discourse</a:t>
            </a:r>
          </a:p>
          <a:p>
            <a:pPr lvl="3">
              <a:buFont typeface="Wingdings" panose="05000000000000000000" pitchFamily="2" charset="2"/>
              <a:buChar char="ü"/>
              <a:defRPr/>
            </a:pPr>
            <a:r>
              <a:rPr lang="en-GB" sz="3200" dirty="0" smtClean="0">
                <a:solidFill>
                  <a:srgbClr val="00B0F0"/>
                </a:solidFill>
              </a:rPr>
              <a:t> concessive relations with signalling </a:t>
            </a:r>
          </a:p>
          <a:p>
            <a:pPr marL="1371600" lvl="3" indent="0" algn="ctr">
              <a:buNone/>
              <a:defRPr/>
            </a:pPr>
            <a:endParaRPr lang="en-GB" sz="3200" dirty="0" smtClean="0">
              <a:solidFill>
                <a:srgbClr val="00B0F0"/>
              </a:solidFill>
            </a:endParaRPr>
          </a:p>
          <a:p>
            <a:pPr marL="1371600" lvl="3" indent="0">
              <a:buNone/>
              <a:defRPr/>
            </a:pPr>
            <a:r>
              <a:rPr lang="en-GB" sz="3200" dirty="0">
                <a:solidFill>
                  <a:srgbClr val="00B0F0"/>
                </a:solidFill>
              </a:rPr>
              <a:t>a</a:t>
            </a:r>
            <a:r>
              <a:rPr lang="en-GB" sz="3200" dirty="0" smtClean="0">
                <a:solidFill>
                  <a:srgbClr val="00B0F0"/>
                </a:solidFill>
              </a:rPr>
              <a:t>ttempt to develop </a:t>
            </a:r>
            <a:r>
              <a:rPr lang="en-GB" sz="3200" dirty="0">
                <a:solidFill>
                  <a:srgbClr val="00B0F0"/>
                </a:solidFill>
              </a:rPr>
              <a:t>coherence in  argumentative writing</a:t>
            </a:r>
          </a:p>
          <a:p>
            <a:pPr marL="0" indent="0" algn="ctr">
              <a:buNone/>
              <a:defRPr/>
            </a:pPr>
            <a:r>
              <a:rPr lang="en-GB" b="1" dirty="0">
                <a:solidFill>
                  <a:srgbClr val="FF0000"/>
                </a:solidFill>
              </a:rPr>
              <a:t>Chinese students responded consistently to academic </a:t>
            </a:r>
            <a:r>
              <a:rPr lang="en-GB" b="1" dirty="0" smtClean="0">
                <a:solidFill>
                  <a:srgbClr val="FF0000"/>
                </a:solidFill>
              </a:rPr>
              <a:t>discourse</a:t>
            </a:r>
            <a:endParaRPr lang="en-GB" dirty="0"/>
          </a:p>
        </p:txBody>
      </p:sp>
      <p:sp>
        <p:nvSpPr>
          <p:cNvPr id="4" name="Down Arrow 3"/>
          <p:cNvSpPr/>
          <p:nvPr/>
        </p:nvSpPr>
        <p:spPr>
          <a:xfrm>
            <a:off x="4191000" y="2940978"/>
            <a:ext cx="666750" cy="66675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792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Tool </a:t>
            </a:r>
            <a:r>
              <a:rPr lang="en-GB" smtClean="0"/>
              <a:t>for evaluation?</a:t>
            </a:r>
            <a:endParaRPr lang="en-GB" dirty="0"/>
          </a:p>
        </p:txBody>
      </p:sp>
      <p:sp>
        <p:nvSpPr>
          <p:cNvPr id="3" name="Content Placeholder 2"/>
          <p:cNvSpPr>
            <a:spLocks noGrp="1"/>
          </p:cNvSpPr>
          <p:nvPr>
            <p:ph idx="1"/>
          </p:nvPr>
        </p:nvSpPr>
        <p:spPr/>
        <p:txBody>
          <a:bodyPr/>
          <a:lstStyle/>
          <a:p>
            <a:pPr marL="0" indent="0">
              <a:buNone/>
            </a:pPr>
            <a:r>
              <a:rPr lang="en-GB" sz="2800" dirty="0" smtClean="0">
                <a:sym typeface="Wingdings" panose="05000000000000000000" pitchFamily="2" charset="2"/>
              </a:rPr>
              <a:t> </a:t>
            </a:r>
            <a:r>
              <a:rPr lang="en-GB" sz="2400" dirty="0" smtClean="0"/>
              <a:t>Discourse analysis is vital to our practice</a:t>
            </a:r>
          </a:p>
          <a:p>
            <a:pPr marL="0" indent="0">
              <a:buNone/>
            </a:pPr>
            <a:r>
              <a:rPr lang="en-GB" sz="2000" dirty="0" smtClean="0"/>
              <a:t> </a:t>
            </a:r>
            <a:r>
              <a:rPr lang="en-GB" altLang="en-US" sz="2000" i="1" dirty="0" smtClean="0"/>
              <a:t>“..to </a:t>
            </a:r>
            <a:r>
              <a:rPr lang="en-GB" altLang="en-US" sz="2000" i="1" dirty="0"/>
              <a:t>have a high level of systemic language knowledge including knowledge of discourse </a:t>
            </a:r>
            <a:r>
              <a:rPr lang="en-GB" altLang="en-US" sz="2000" i="1" dirty="0" smtClean="0"/>
              <a:t>analysis.</a:t>
            </a:r>
            <a:r>
              <a:rPr lang="en-GB" altLang="en-US" sz="2000" dirty="0" smtClean="0"/>
              <a:t>” </a:t>
            </a:r>
            <a:r>
              <a:rPr lang="en-GB" altLang="en-US" sz="2000" dirty="0"/>
              <a:t>(BALEAP, 2008)</a:t>
            </a:r>
          </a:p>
          <a:p>
            <a:pPr marL="0" indent="0">
              <a:buNone/>
            </a:pPr>
            <a:r>
              <a:rPr lang="en-GB" sz="2800" dirty="0" smtClean="0">
                <a:sym typeface="Wingdings" panose="05000000000000000000" pitchFamily="2" charset="2"/>
              </a:rPr>
              <a:t> </a:t>
            </a:r>
            <a:r>
              <a:rPr lang="en-GB" sz="2400" dirty="0" smtClean="0"/>
              <a:t>EAP summer tutors engaged with the function as well as the form of academic discourse.</a:t>
            </a:r>
          </a:p>
          <a:p>
            <a:pPr marL="0" indent="0">
              <a:buNone/>
            </a:pPr>
            <a:r>
              <a:rPr lang="en-GB" sz="2400" b="1" u="sng" dirty="0" smtClean="0"/>
              <a:t>Limitation of study as a tool for evaluation</a:t>
            </a:r>
          </a:p>
          <a:p>
            <a:pPr marL="0" indent="0">
              <a:buNone/>
            </a:pPr>
            <a:r>
              <a:rPr lang="en-GB" sz="2400" dirty="0" smtClean="0"/>
              <a:t>*No qualitative, ethnographic research on with tutors</a:t>
            </a:r>
          </a:p>
          <a:p>
            <a:pPr marL="0" indent="0">
              <a:buNone/>
            </a:pPr>
            <a:r>
              <a:rPr lang="en-GB" sz="2800" dirty="0"/>
              <a:t>*</a:t>
            </a:r>
            <a:r>
              <a:rPr lang="en-GB" sz="2400" dirty="0" smtClean="0"/>
              <a:t>Interpersonal aspects of </a:t>
            </a:r>
            <a:r>
              <a:rPr lang="en-GB" sz="2400" dirty="0" err="1" smtClean="0"/>
              <a:t>metadiscourse</a:t>
            </a:r>
            <a:r>
              <a:rPr lang="en-GB" sz="2400" dirty="0" smtClean="0"/>
              <a:t>: </a:t>
            </a:r>
            <a:r>
              <a:rPr lang="en-GB" altLang="en-US" sz="2400" b="1" dirty="0" smtClean="0"/>
              <a:t>hedging </a:t>
            </a:r>
            <a:r>
              <a:rPr lang="en-GB" altLang="en-US" sz="2400" b="1" dirty="0"/>
              <a:t>modals</a:t>
            </a:r>
            <a:r>
              <a:rPr lang="en-GB" altLang="en-US" sz="2400" dirty="0"/>
              <a:t>, </a:t>
            </a:r>
            <a:r>
              <a:rPr lang="en-GB" altLang="en-US" sz="2400" b="1" dirty="0"/>
              <a:t>attributers</a:t>
            </a:r>
            <a:r>
              <a:rPr lang="en-GB" altLang="en-US" sz="2400" dirty="0"/>
              <a:t> (as the President claimed), </a:t>
            </a:r>
            <a:r>
              <a:rPr lang="en-GB" altLang="en-US" sz="2400" b="1" dirty="0"/>
              <a:t>certainty markers </a:t>
            </a:r>
            <a:r>
              <a:rPr lang="en-GB" altLang="en-US" sz="2400" dirty="0"/>
              <a:t>(certainly, undoubtedly</a:t>
            </a:r>
            <a:r>
              <a:rPr lang="en-GB" altLang="en-US" sz="2400" dirty="0" smtClean="0"/>
              <a:t>) were not observed</a:t>
            </a:r>
            <a:endParaRPr lang="en-GB" altLang="en-US" sz="2400" dirty="0"/>
          </a:p>
          <a:p>
            <a:pPr marL="0" indent="0">
              <a:buNone/>
            </a:pPr>
            <a:endParaRPr lang="en-GB" sz="2800" dirty="0"/>
          </a:p>
        </p:txBody>
      </p:sp>
    </p:spTree>
    <p:extLst>
      <p:ext uri="{BB962C8B-B14F-4D97-AF65-F5344CB8AC3E}">
        <p14:creationId xmlns:p14="http://schemas.microsoft.com/office/powerpoint/2010/main" val="4237854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977900"/>
            <a:ext cx="7269162" cy="861291"/>
          </a:xfrm>
        </p:spPr>
        <p:txBody>
          <a:bodyPr/>
          <a:lstStyle/>
          <a:p>
            <a:r>
              <a:rPr lang="en-GB" dirty="0" smtClean="0"/>
              <a:t>Bibliography</a:t>
            </a:r>
            <a:endParaRPr lang="en-GB" dirty="0"/>
          </a:p>
        </p:txBody>
      </p:sp>
      <p:sp>
        <p:nvSpPr>
          <p:cNvPr id="3" name="Content Placeholder 2"/>
          <p:cNvSpPr>
            <a:spLocks noGrp="1"/>
          </p:cNvSpPr>
          <p:nvPr>
            <p:ph idx="1"/>
          </p:nvPr>
        </p:nvSpPr>
        <p:spPr/>
        <p:txBody>
          <a:bodyPr/>
          <a:lstStyle/>
          <a:p>
            <a:pPr marL="0" indent="0">
              <a:buNone/>
            </a:pPr>
            <a:r>
              <a:rPr lang="en-GB" altLang="en-US" sz="1400" b="1" dirty="0" err="1"/>
              <a:t>Bitchner</a:t>
            </a:r>
            <a:r>
              <a:rPr lang="en-GB" altLang="en-US" sz="1400" b="1" dirty="0"/>
              <a:t>, J., and </a:t>
            </a:r>
            <a:r>
              <a:rPr lang="en-GB" altLang="en-US" sz="1400" b="1" dirty="0" err="1"/>
              <a:t>Basturkmen</a:t>
            </a:r>
            <a:r>
              <a:rPr lang="en-GB" altLang="en-US" sz="1400" b="1" dirty="0"/>
              <a:t>, H. </a:t>
            </a:r>
            <a:r>
              <a:rPr lang="en-GB" altLang="en-US" sz="1400" dirty="0"/>
              <a:t>2006. Perceptions of the difficulties of postgraduate Ls thesis student </a:t>
            </a:r>
            <a:r>
              <a:rPr lang="en-GB" altLang="en-US" sz="1400" dirty="0" err="1"/>
              <a:t>writingthe</a:t>
            </a:r>
            <a:r>
              <a:rPr lang="en-GB" altLang="en-US" sz="1400" dirty="0"/>
              <a:t> discussion section. </a:t>
            </a:r>
            <a:r>
              <a:rPr lang="en-GB" altLang="en-US" sz="1400" i="1" dirty="0"/>
              <a:t>JEAP</a:t>
            </a:r>
            <a:r>
              <a:rPr lang="en-GB" altLang="en-US" sz="1400" dirty="0"/>
              <a:t> 51(4), 4-18.</a:t>
            </a:r>
          </a:p>
          <a:p>
            <a:pPr marL="0" indent="0">
              <a:buNone/>
            </a:pPr>
            <a:r>
              <a:rPr lang="en-GB" altLang="en-US" sz="1400" b="1" dirty="0" err="1"/>
              <a:t>Bublitz</a:t>
            </a:r>
            <a:r>
              <a:rPr lang="en-GB" altLang="en-US" sz="1400" b="1" dirty="0"/>
              <a:t>, W</a:t>
            </a:r>
            <a:r>
              <a:rPr lang="en-GB" altLang="en-US" sz="1400" dirty="0"/>
              <a:t>. 1999. Views of coherence. In W. </a:t>
            </a:r>
            <a:r>
              <a:rPr lang="en-GB" altLang="en-US" sz="1400" dirty="0" err="1"/>
              <a:t>Bublitz</a:t>
            </a:r>
            <a:r>
              <a:rPr lang="en-GB" altLang="en-US" sz="1400" dirty="0"/>
              <a:t>, U. </a:t>
            </a:r>
            <a:r>
              <a:rPr lang="en-GB" altLang="en-US" sz="1400" dirty="0" err="1"/>
              <a:t>Lemk</a:t>
            </a:r>
            <a:r>
              <a:rPr lang="en-GB" altLang="en-US" sz="1400" dirty="0"/>
              <a:t> &amp; E. </a:t>
            </a:r>
            <a:r>
              <a:rPr lang="en-GB" altLang="en-US" sz="1400" dirty="0" err="1"/>
              <a:t>Ventola</a:t>
            </a:r>
            <a:r>
              <a:rPr lang="en-GB" altLang="en-US" sz="1400" dirty="0"/>
              <a:t> (</a:t>
            </a:r>
            <a:r>
              <a:rPr lang="en-GB" altLang="en-US" sz="1400" dirty="0" err="1"/>
              <a:t>eds</a:t>
            </a:r>
            <a:r>
              <a:rPr lang="en-GB" altLang="en-US" sz="1400" dirty="0"/>
              <a:t>), Coherence in spoken and written discourse: How to create it and how to describe it (pp 1-11). Amsterdam: John </a:t>
            </a:r>
            <a:r>
              <a:rPr lang="en-GB" altLang="en-US" sz="1400" dirty="0" err="1"/>
              <a:t>Benjamins</a:t>
            </a:r>
            <a:r>
              <a:rPr lang="en-GB" altLang="en-US" sz="1400" dirty="0"/>
              <a:t>.</a:t>
            </a:r>
          </a:p>
          <a:p>
            <a:pPr marL="0" indent="0">
              <a:buNone/>
            </a:pPr>
            <a:r>
              <a:rPr lang="en-GB" altLang="en-US" sz="1400" b="1" dirty="0"/>
              <a:t>Cooley, L., and </a:t>
            </a:r>
            <a:r>
              <a:rPr lang="en-GB" altLang="en-US" sz="1400" b="1" dirty="0" err="1"/>
              <a:t>Lewkowicz</a:t>
            </a:r>
            <a:r>
              <a:rPr lang="en-GB" altLang="en-US" sz="1400" b="1" dirty="0"/>
              <a:t>, J</a:t>
            </a:r>
            <a:r>
              <a:rPr lang="en-GB" altLang="en-US" sz="1400" dirty="0"/>
              <a:t>. 1995. The writing needs of graduate students at the University of Hong Kong: a project report. </a:t>
            </a:r>
            <a:r>
              <a:rPr lang="en-GB" altLang="en-US" sz="1400" i="1" dirty="0"/>
              <a:t>Hong Kong Papers in Linguistics and Language Teaching</a:t>
            </a:r>
            <a:r>
              <a:rPr lang="en-GB" altLang="en-US" sz="1400" dirty="0"/>
              <a:t>, 18, 121-123.</a:t>
            </a:r>
          </a:p>
          <a:p>
            <a:pPr marL="0" indent="0">
              <a:buNone/>
            </a:pPr>
            <a:r>
              <a:rPr lang="en-GB" altLang="en-US" sz="1400" b="1" dirty="0"/>
              <a:t>Cotton F., and Wilson, K</a:t>
            </a:r>
            <a:r>
              <a:rPr lang="en-GB" altLang="en-US" sz="1400" dirty="0"/>
              <a:t>. 2011. An investigation of examiner rating of coherence and cohesion in the IELTS academic writing task 2. In J. Osborne (</a:t>
            </a:r>
            <a:r>
              <a:rPr lang="en-GB" altLang="en-US" sz="1400" dirty="0" err="1"/>
              <a:t>ed</a:t>
            </a:r>
            <a:r>
              <a:rPr lang="en-GB" altLang="en-US" sz="1400" dirty="0"/>
              <a:t>) </a:t>
            </a:r>
            <a:r>
              <a:rPr lang="en-GB" altLang="en-US" sz="1400" i="1" dirty="0"/>
              <a:t>IELTS research reports </a:t>
            </a:r>
            <a:r>
              <a:rPr lang="en-GB" altLang="en-US" sz="1400" dirty="0"/>
              <a:t>(Vol 12, pp 235 – 310). Melbourne: IELTS Australia and British Council.</a:t>
            </a:r>
          </a:p>
          <a:p>
            <a:pPr marL="0" indent="0">
              <a:buNone/>
            </a:pPr>
            <a:r>
              <a:rPr lang="en-GB" altLang="en-US" sz="1400" b="1" dirty="0" err="1"/>
              <a:t>Dafouz</a:t>
            </a:r>
            <a:r>
              <a:rPr lang="en-GB" altLang="en-US" sz="1400" b="1" dirty="0"/>
              <a:t>-Milne, E. </a:t>
            </a:r>
            <a:r>
              <a:rPr lang="en-GB" altLang="en-US" sz="1400" dirty="0"/>
              <a:t>2008. The pragmatic role of textual and interpersonal </a:t>
            </a:r>
            <a:r>
              <a:rPr lang="en-GB" altLang="en-US" sz="1400" dirty="0" err="1"/>
              <a:t>metadiscourse</a:t>
            </a:r>
            <a:r>
              <a:rPr lang="en-GB" altLang="en-US" sz="1400" dirty="0"/>
              <a:t> markers in construction and attainment of persuasion: a cross-linguistic study of newspaper discourse. </a:t>
            </a:r>
            <a:r>
              <a:rPr lang="en-GB" altLang="en-US" sz="1400" i="1" dirty="0"/>
              <a:t>Journal of Pragmatics</a:t>
            </a:r>
            <a:r>
              <a:rPr lang="en-GB" altLang="en-US" sz="1400" dirty="0"/>
              <a:t>, 40, 95-113.</a:t>
            </a:r>
          </a:p>
          <a:p>
            <a:pPr marL="0" indent="0">
              <a:buNone/>
            </a:pPr>
            <a:r>
              <a:rPr lang="en-GB" altLang="en-US" sz="1400" b="1" dirty="0"/>
              <a:t>Hyland, K</a:t>
            </a:r>
            <a:r>
              <a:rPr lang="en-GB" altLang="en-US" sz="1400" dirty="0"/>
              <a:t>., 2004. Disciplinary interactions: </a:t>
            </a:r>
            <a:r>
              <a:rPr lang="en-GB" altLang="en-US" sz="1400" dirty="0" err="1"/>
              <a:t>metadiscourse</a:t>
            </a:r>
            <a:r>
              <a:rPr lang="en-GB" altLang="en-US" sz="1400" dirty="0"/>
              <a:t> in L2 postgraduate writing. Journal of Second Language Writing 13, 133-151.</a:t>
            </a:r>
          </a:p>
          <a:p>
            <a:pPr marL="0" indent="0">
              <a:buNone/>
            </a:pPr>
            <a:r>
              <a:rPr lang="en-GB" altLang="en-US" sz="1400" b="1" dirty="0"/>
              <a:t>Hyland, K</a:t>
            </a:r>
            <a:r>
              <a:rPr lang="en-GB" altLang="en-US" sz="1400" dirty="0"/>
              <a:t>., 2009. Academic discourse. London: Continuum.</a:t>
            </a:r>
          </a:p>
          <a:p>
            <a:pPr marL="0" indent="0">
              <a:buNone/>
            </a:pPr>
            <a:r>
              <a:rPr lang="en-GB" altLang="en-US" sz="1400" b="1" dirty="0"/>
              <a:t>Hyland, K. </a:t>
            </a:r>
            <a:r>
              <a:rPr lang="en-GB" altLang="en-US" sz="1400" dirty="0"/>
              <a:t>2009. Academic socialization. New York, NY: The Tower Building</a:t>
            </a:r>
          </a:p>
          <a:p>
            <a:endParaRPr lang="en-GB" dirty="0"/>
          </a:p>
        </p:txBody>
      </p:sp>
    </p:spTree>
    <p:extLst>
      <p:ext uri="{BB962C8B-B14F-4D97-AF65-F5344CB8AC3E}">
        <p14:creationId xmlns:p14="http://schemas.microsoft.com/office/powerpoint/2010/main" val="15668781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417638" y="1844820"/>
            <a:ext cx="7269162" cy="3959225"/>
          </a:xfrm>
        </p:spPr>
        <p:txBody>
          <a:bodyPr/>
          <a:lstStyle/>
          <a:p>
            <a:pPr marL="0" indent="0">
              <a:buNone/>
              <a:defRPr/>
            </a:pPr>
            <a:r>
              <a:rPr lang="en-GB" altLang="en-US" sz="1600" b="1" dirty="0"/>
              <a:t>Hyland, K., and </a:t>
            </a:r>
            <a:r>
              <a:rPr lang="en-GB" altLang="en-US" sz="1600" b="1" dirty="0" err="1"/>
              <a:t>Tse</a:t>
            </a:r>
            <a:r>
              <a:rPr lang="en-GB" altLang="en-US" sz="1600" b="1" dirty="0"/>
              <a:t>, P. </a:t>
            </a:r>
            <a:r>
              <a:rPr lang="en-GB" altLang="en-US" sz="1600" dirty="0"/>
              <a:t>2004. </a:t>
            </a:r>
            <a:r>
              <a:rPr lang="en-GB" altLang="en-US" sz="1600" dirty="0" err="1"/>
              <a:t>Metadiscourse</a:t>
            </a:r>
            <a:r>
              <a:rPr lang="en-GB" altLang="en-US" sz="1600" dirty="0"/>
              <a:t> in academic writing: a reappraisal. </a:t>
            </a:r>
            <a:r>
              <a:rPr lang="en-GB" altLang="en-US" sz="1600" i="1" dirty="0"/>
              <a:t>Applied Linguistics </a:t>
            </a:r>
            <a:r>
              <a:rPr lang="en-GB" altLang="en-US" sz="1600" dirty="0"/>
              <a:t>25(2), 156-177.</a:t>
            </a:r>
          </a:p>
          <a:p>
            <a:pPr marL="0" indent="0">
              <a:buNone/>
              <a:defRPr/>
            </a:pPr>
            <a:r>
              <a:rPr lang="en-GB" altLang="en-US" sz="1600" b="1" dirty="0" err="1"/>
              <a:t>Kamalski</a:t>
            </a:r>
            <a:r>
              <a:rPr lang="en-GB" altLang="en-US" sz="1600" b="1" dirty="0"/>
              <a:t>, J.M.H</a:t>
            </a:r>
            <a:r>
              <a:rPr lang="en-GB" altLang="en-US" sz="1600" dirty="0"/>
              <a:t>. 2007. Coherence marking, comprehension and persuasion (Vol 158. LOT Dissertation Series</a:t>
            </a:r>
            <a:endParaRPr lang="en-GB" altLang="en-US" sz="1600" b="1" dirty="0"/>
          </a:p>
          <a:p>
            <a:pPr marL="0" indent="0">
              <a:buNone/>
              <a:defRPr/>
            </a:pPr>
            <a:r>
              <a:rPr lang="en-GB" altLang="en-US" sz="1600" b="1" dirty="0"/>
              <a:t>Lorenz, G</a:t>
            </a:r>
            <a:r>
              <a:rPr lang="en-GB" altLang="en-US" sz="1600" dirty="0"/>
              <a:t>. 1999. Learning to cohere: causal links in native and non-native argumentative writing. In W. </a:t>
            </a:r>
            <a:r>
              <a:rPr lang="en-GB" altLang="en-US" sz="1600" dirty="0" err="1"/>
              <a:t>Bublitz</a:t>
            </a:r>
            <a:r>
              <a:rPr lang="en-GB" altLang="en-US" sz="1600" dirty="0"/>
              <a:t>, U. </a:t>
            </a:r>
            <a:r>
              <a:rPr lang="en-GB" altLang="en-US" sz="1600" dirty="0" err="1"/>
              <a:t>Lemk</a:t>
            </a:r>
            <a:r>
              <a:rPr lang="en-GB" altLang="en-US" sz="1600" dirty="0"/>
              <a:t> &amp; E. </a:t>
            </a:r>
            <a:r>
              <a:rPr lang="en-GB" altLang="en-US" sz="1600" dirty="0" err="1"/>
              <a:t>Ventola</a:t>
            </a:r>
            <a:r>
              <a:rPr lang="en-GB" altLang="en-US" sz="1600" dirty="0"/>
              <a:t> (</a:t>
            </a:r>
            <a:r>
              <a:rPr lang="en-GB" altLang="en-US" sz="1600" dirty="0" err="1"/>
              <a:t>eds</a:t>
            </a:r>
            <a:r>
              <a:rPr lang="en-GB" altLang="en-US" sz="1600" dirty="0"/>
              <a:t>), Coherence in spoken and written discourse: How to create it and how to describe it (pp 55-76). Amsterdam: John </a:t>
            </a:r>
            <a:r>
              <a:rPr lang="en-GB" altLang="en-US" sz="1600" dirty="0" err="1"/>
              <a:t>Benjamins</a:t>
            </a:r>
            <a:r>
              <a:rPr lang="en-GB" altLang="en-US" sz="1600" dirty="0"/>
              <a:t>.</a:t>
            </a:r>
          </a:p>
          <a:p>
            <a:pPr marL="0" indent="0">
              <a:buNone/>
              <a:defRPr/>
            </a:pPr>
            <a:r>
              <a:rPr lang="en-GB" altLang="en-US" sz="1600" b="1" dirty="0" err="1"/>
              <a:t>Rahmna</a:t>
            </a:r>
            <a:r>
              <a:rPr lang="en-GB" altLang="en-US" sz="1600" b="1" dirty="0"/>
              <a:t>, M.M. </a:t>
            </a:r>
            <a:r>
              <a:rPr lang="en-GB" altLang="en-US" sz="1600" dirty="0"/>
              <a:t>2011. </a:t>
            </a:r>
            <a:r>
              <a:rPr lang="en-GB" altLang="en-US" sz="1600" dirty="0" err="1"/>
              <a:t>Gernre</a:t>
            </a:r>
            <a:r>
              <a:rPr lang="en-GB" altLang="en-US" sz="1600" dirty="0"/>
              <a:t>-based writing instruction: implications in ESP classroom. </a:t>
            </a:r>
            <a:r>
              <a:rPr lang="en-GB" altLang="en-US" sz="1600" i="1" dirty="0"/>
              <a:t>English for Specific Purposes World</a:t>
            </a:r>
            <a:r>
              <a:rPr lang="en-GB" altLang="en-US" sz="1600" dirty="0"/>
              <a:t>, 33(11), 1-8.</a:t>
            </a:r>
          </a:p>
          <a:p>
            <a:pPr marL="0" indent="0">
              <a:buNone/>
              <a:defRPr/>
            </a:pPr>
            <a:r>
              <a:rPr lang="en-GB" altLang="en-US" sz="1600" b="1" dirty="0"/>
              <a:t>Struthers, L., </a:t>
            </a:r>
            <a:r>
              <a:rPr lang="en-GB" altLang="en-US" sz="1600" b="1" dirty="0" err="1"/>
              <a:t>Lapadat</a:t>
            </a:r>
            <a:r>
              <a:rPr lang="en-GB" altLang="en-US" sz="1600" b="1" dirty="0"/>
              <a:t>, J.C., and MacMillan, P.D</a:t>
            </a:r>
            <a:r>
              <a:rPr lang="en-GB" altLang="en-US" sz="1600" dirty="0"/>
              <a:t>. 2013. Assessing coherence in children’s writing: development of a checklist. </a:t>
            </a:r>
            <a:r>
              <a:rPr lang="en-GB" altLang="en-US" sz="1600" i="1" dirty="0"/>
              <a:t>Assessing Writing </a:t>
            </a:r>
            <a:r>
              <a:rPr lang="en-GB" altLang="en-US" sz="1600" dirty="0"/>
              <a:t>18, 187-201.</a:t>
            </a:r>
          </a:p>
          <a:p>
            <a:pPr marL="0" indent="0">
              <a:buNone/>
              <a:defRPr/>
            </a:pPr>
            <a:r>
              <a:rPr lang="en-GB" altLang="en-US" sz="1600" b="1" dirty="0"/>
              <a:t>Thompson, G. </a:t>
            </a:r>
            <a:r>
              <a:rPr lang="en-GB" altLang="en-US" sz="1600" dirty="0"/>
              <a:t>2001. Interaction in academic writing: learning to argue with the reader. Applied Linguistics, 22(1), 58-78.</a:t>
            </a:r>
          </a:p>
          <a:p>
            <a:pPr marL="0" indent="0">
              <a:buNone/>
            </a:pPr>
            <a:endParaRPr lang="en-GB" dirty="0"/>
          </a:p>
        </p:txBody>
      </p:sp>
    </p:spTree>
    <p:extLst>
      <p:ext uri="{BB962C8B-B14F-4D97-AF65-F5344CB8AC3E}">
        <p14:creationId xmlns:p14="http://schemas.microsoft.com/office/powerpoint/2010/main" val="1035689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949325"/>
            <a:ext cx="7269162" cy="612775"/>
          </a:xfrm>
        </p:spPr>
        <p:txBody>
          <a:bodyPr/>
          <a:lstStyle/>
          <a:p>
            <a:r>
              <a:rPr lang="en-GB" dirty="0"/>
              <a:t>Summer pre-sessional at Edinburgh</a:t>
            </a:r>
          </a:p>
        </p:txBody>
      </p:sp>
      <p:pic>
        <p:nvPicPr>
          <p:cNvPr id="4" name="Content Placeholder 3"/>
          <p:cNvPicPr>
            <a:picLocks noGrp="1" noChangeAspect="1"/>
          </p:cNvPicPr>
          <p:nvPr>
            <p:ph idx="1"/>
          </p:nvPr>
        </p:nvPicPr>
        <p:blipFill>
          <a:blip r:embed="rId3"/>
          <a:stretch>
            <a:fillRect/>
          </a:stretch>
        </p:blipFill>
        <p:spPr>
          <a:xfrm>
            <a:off x="1527997" y="1594158"/>
            <a:ext cx="7158803" cy="4829175"/>
          </a:xfrm>
        </p:spPr>
      </p:pic>
    </p:spTree>
    <p:extLst>
      <p:ext uri="{BB962C8B-B14F-4D97-AF65-F5344CB8AC3E}">
        <p14:creationId xmlns:p14="http://schemas.microsoft.com/office/powerpoint/2010/main" val="1452295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277007" y="2120900"/>
            <a:ext cx="7866993" cy="4737100"/>
          </a:xfrm>
        </p:spPr>
      </p:pic>
      <p:sp>
        <p:nvSpPr>
          <p:cNvPr id="5" name="TextBox 4"/>
          <p:cNvSpPr txBox="1"/>
          <p:nvPr/>
        </p:nvSpPr>
        <p:spPr>
          <a:xfrm>
            <a:off x="1417638" y="1166753"/>
            <a:ext cx="2145369" cy="461665"/>
          </a:xfrm>
          <a:prstGeom prst="rect">
            <a:avLst/>
          </a:prstGeom>
          <a:noFill/>
        </p:spPr>
        <p:txBody>
          <a:bodyPr wrap="square" rtlCol="0">
            <a:spAutoFit/>
          </a:bodyPr>
          <a:lstStyle/>
          <a:p>
            <a:r>
              <a:rPr lang="en-GB" sz="2400" dirty="0">
                <a:latin typeface="Berlin Sans FB Demi" panose="020E0802020502020306" pitchFamily="34" charset="0"/>
              </a:rPr>
              <a:t>Language use</a:t>
            </a:r>
          </a:p>
        </p:txBody>
      </p:sp>
      <p:sp>
        <p:nvSpPr>
          <p:cNvPr id="7" name="TextBox 6"/>
          <p:cNvSpPr txBox="1"/>
          <p:nvPr/>
        </p:nvSpPr>
        <p:spPr>
          <a:xfrm>
            <a:off x="4350654" y="935920"/>
            <a:ext cx="1576551" cy="830997"/>
          </a:xfrm>
          <a:prstGeom prst="rect">
            <a:avLst/>
          </a:prstGeom>
          <a:noFill/>
        </p:spPr>
        <p:txBody>
          <a:bodyPr wrap="square" rtlCol="0">
            <a:spAutoFit/>
          </a:bodyPr>
          <a:lstStyle/>
          <a:p>
            <a:r>
              <a:rPr lang="en-GB" sz="2400" b="1" dirty="0">
                <a:latin typeface="BatangChe" panose="02030609000101010101" pitchFamily="49" charset="-127"/>
                <a:ea typeface="BatangChe" panose="02030609000101010101" pitchFamily="49" charset="-127"/>
              </a:rPr>
              <a:t>written genres</a:t>
            </a:r>
          </a:p>
        </p:txBody>
      </p:sp>
      <p:sp>
        <p:nvSpPr>
          <p:cNvPr id="8" name="TextBox 7"/>
          <p:cNvSpPr txBox="1"/>
          <p:nvPr/>
        </p:nvSpPr>
        <p:spPr>
          <a:xfrm>
            <a:off x="6471431" y="985997"/>
            <a:ext cx="1828800" cy="1200329"/>
          </a:xfrm>
          <a:prstGeom prst="rect">
            <a:avLst/>
          </a:prstGeom>
          <a:noFill/>
        </p:spPr>
        <p:txBody>
          <a:bodyPr wrap="square" rtlCol="0">
            <a:spAutoFit/>
          </a:bodyPr>
          <a:lstStyle/>
          <a:p>
            <a:r>
              <a:rPr lang="en-GB" sz="2400" b="1" dirty="0">
                <a:latin typeface="Harrington" panose="04040505050A02020702" pitchFamily="82" charset="0"/>
                <a:cs typeface="FrankRuehl" panose="020E0503060101010101" pitchFamily="34" charset="-79"/>
              </a:rPr>
              <a:t>effective academic </a:t>
            </a:r>
            <a:r>
              <a:rPr lang="en-GB" sz="2400" b="1" dirty="0">
                <a:latin typeface="Harrington" panose="04040505050A02020702" pitchFamily="82" charset="0"/>
              </a:rPr>
              <a:t>writing</a:t>
            </a:r>
          </a:p>
        </p:txBody>
      </p:sp>
      <p:sp>
        <p:nvSpPr>
          <p:cNvPr id="9" name="Rectangle: Rounded Corners 8"/>
          <p:cNvSpPr/>
          <p:nvPr/>
        </p:nvSpPr>
        <p:spPr>
          <a:xfrm>
            <a:off x="4666592" y="2538248"/>
            <a:ext cx="1087821" cy="363572"/>
          </a:xfrm>
          <a:prstGeom prst="round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257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Effectiveness?</a:t>
            </a:r>
          </a:p>
        </p:txBody>
      </p:sp>
      <p:sp>
        <p:nvSpPr>
          <p:cNvPr id="3" name="Content Placeholder 2"/>
          <p:cNvSpPr>
            <a:spLocks noGrp="1"/>
          </p:cNvSpPr>
          <p:nvPr>
            <p:ph idx="1"/>
          </p:nvPr>
        </p:nvSpPr>
        <p:spPr/>
        <p:txBody>
          <a:bodyPr/>
          <a:lstStyle/>
          <a:p>
            <a:pPr marL="0" indent="0">
              <a:buNone/>
            </a:pPr>
            <a:r>
              <a:rPr lang="en-GB" dirty="0"/>
              <a:t>Does academic discourse help PG student writers to create well-formed text?</a:t>
            </a:r>
          </a:p>
        </p:txBody>
      </p:sp>
      <p:pic>
        <p:nvPicPr>
          <p:cNvPr id="6" name="Picture 5"/>
          <p:cNvPicPr>
            <a:picLocks noChangeAspect="1"/>
          </p:cNvPicPr>
          <p:nvPr/>
        </p:nvPicPr>
        <p:blipFill>
          <a:blip r:embed="rId3"/>
          <a:stretch>
            <a:fillRect/>
          </a:stretch>
        </p:blipFill>
        <p:spPr>
          <a:xfrm>
            <a:off x="2962274" y="3161972"/>
            <a:ext cx="3832663" cy="3585669"/>
          </a:xfrm>
          <a:prstGeom prst="rect">
            <a:avLst/>
          </a:prstGeom>
        </p:spPr>
      </p:pic>
    </p:spTree>
    <p:extLst>
      <p:ext uri="{BB962C8B-B14F-4D97-AF65-F5344CB8AC3E}">
        <p14:creationId xmlns:p14="http://schemas.microsoft.com/office/powerpoint/2010/main" val="1364342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 1</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altLang="en-US" dirty="0">
                <a:solidFill>
                  <a:srgbClr val="0070C0"/>
                </a:solidFill>
              </a:rPr>
              <a:t>Meta-discourse in persuasive writing</a:t>
            </a:r>
            <a:r>
              <a:rPr lang="en-GB" altLang="en-US" dirty="0"/>
              <a:t> to indicate the </a:t>
            </a:r>
            <a:r>
              <a:rPr lang="en-GB" altLang="en-US" i="1" dirty="0">
                <a:solidFill>
                  <a:srgbClr val="FF0000"/>
                </a:solidFill>
              </a:rPr>
              <a:t>organisation</a:t>
            </a:r>
            <a:r>
              <a:rPr lang="en-GB" altLang="en-US" dirty="0"/>
              <a:t> </a:t>
            </a:r>
            <a:r>
              <a:rPr lang="en-GB" altLang="en-US" i="1" dirty="0"/>
              <a:t>of the text</a:t>
            </a:r>
            <a:r>
              <a:rPr lang="en-GB" altLang="en-US" dirty="0"/>
              <a:t> </a:t>
            </a:r>
          </a:p>
          <a:p>
            <a:pPr marL="342900" lvl="1" indent="-342900">
              <a:spcBef>
                <a:spcPts val="1000"/>
              </a:spcBef>
              <a:defRPr/>
            </a:pPr>
            <a:r>
              <a:rPr lang="en-GB" sz="2400" dirty="0"/>
              <a:t>understand ideas and inter-relation in an argument; </a:t>
            </a:r>
          </a:p>
          <a:p>
            <a:pPr marL="342900" lvl="1" indent="-342900">
              <a:spcBef>
                <a:spcPts val="1000"/>
              </a:spcBef>
              <a:defRPr/>
            </a:pPr>
            <a:r>
              <a:rPr lang="en-GB" sz="2400" dirty="0"/>
              <a:t>signals organisation </a:t>
            </a:r>
          </a:p>
          <a:p>
            <a:pPr marL="342900" lvl="1" indent="-342900">
              <a:spcBef>
                <a:spcPts val="1000"/>
              </a:spcBef>
              <a:defRPr/>
            </a:pPr>
            <a:r>
              <a:rPr lang="en-GB" sz="2400" dirty="0"/>
              <a:t>(‘</a:t>
            </a:r>
            <a:r>
              <a:rPr lang="en-GB" sz="2400" b="1" i="1" dirty="0">
                <a:solidFill>
                  <a:srgbClr val="7030A0"/>
                </a:solidFill>
              </a:rPr>
              <a:t>furthermore’, ‘but</a:t>
            </a:r>
            <a:r>
              <a:rPr lang="en-GB" sz="2400" dirty="0"/>
              <a:t>’) </a:t>
            </a:r>
          </a:p>
          <a:p>
            <a:pPr marL="342900" lvl="1" indent="-342900">
              <a:spcBef>
                <a:spcPts val="1000"/>
              </a:spcBef>
              <a:defRPr/>
            </a:pPr>
            <a:r>
              <a:rPr lang="en-GB" sz="2400" dirty="0"/>
              <a:t>(‘</a:t>
            </a:r>
            <a:r>
              <a:rPr lang="en-GB" sz="2400" b="1" i="1" dirty="0">
                <a:solidFill>
                  <a:srgbClr val="7030A0"/>
                </a:solidFill>
              </a:rPr>
              <a:t>the next point covered in this article deals with the topic of economy</a:t>
            </a:r>
            <a:r>
              <a:rPr lang="en-GB" sz="2400" dirty="0"/>
              <a:t>’)</a:t>
            </a:r>
          </a:p>
          <a:p>
            <a:pPr>
              <a:buFont typeface="Wingdings" panose="05000000000000000000" pitchFamily="2" charset="2"/>
              <a:buChar char="Ø"/>
            </a:pPr>
            <a:endParaRPr lang="en-GB" altLang="en-US" dirty="0"/>
          </a:p>
          <a:p>
            <a:endParaRPr lang="en-GB" dirty="0"/>
          </a:p>
        </p:txBody>
      </p:sp>
    </p:spTree>
    <p:extLst>
      <p:ext uri="{BB962C8B-B14F-4D97-AF65-F5344CB8AC3E}">
        <p14:creationId xmlns:p14="http://schemas.microsoft.com/office/powerpoint/2010/main" val="2126052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 2</a:t>
            </a:r>
          </a:p>
        </p:txBody>
      </p:sp>
      <p:sp>
        <p:nvSpPr>
          <p:cNvPr id="3" name="Content Placeholder 2"/>
          <p:cNvSpPr>
            <a:spLocks noGrp="1"/>
          </p:cNvSpPr>
          <p:nvPr>
            <p:ph idx="1"/>
          </p:nvPr>
        </p:nvSpPr>
        <p:spPr>
          <a:xfrm>
            <a:off x="1417638" y="2191024"/>
            <a:ext cx="7269162" cy="3959225"/>
          </a:xfrm>
        </p:spPr>
        <p:txBody>
          <a:bodyPr/>
          <a:lstStyle/>
          <a:p>
            <a:pPr>
              <a:buFont typeface="Wingdings" panose="05000000000000000000" pitchFamily="2" charset="2"/>
              <a:buChar char="Ø"/>
            </a:pPr>
            <a:r>
              <a:rPr lang="en-GB" altLang="en-US" dirty="0">
                <a:solidFill>
                  <a:srgbClr val="0070C0"/>
                </a:solidFill>
              </a:rPr>
              <a:t>Concessive relations with/without signalling </a:t>
            </a:r>
            <a:r>
              <a:rPr lang="en-GB" altLang="en-US" i="1" dirty="0"/>
              <a:t>to indicate </a:t>
            </a:r>
            <a:r>
              <a:rPr lang="en-GB" altLang="en-US" i="1" dirty="0">
                <a:solidFill>
                  <a:srgbClr val="FF0000"/>
                </a:solidFill>
              </a:rPr>
              <a:t>critical balance in argumentation</a:t>
            </a:r>
          </a:p>
          <a:p>
            <a:pPr marL="0" indent="0">
              <a:buNone/>
            </a:pPr>
            <a:r>
              <a:rPr lang="en-GB" sz="2000" dirty="0"/>
              <a:t>partial agreement of argument, before presenting a stronger argument </a:t>
            </a:r>
            <a:r>
              <a:rPr lang="en-GB" sz="2000" i="1" dirty="0"/>
              <a:t>against</a:t>
            </a:r>
            <a:r>
              <a:rPr lang="en-GB" sz="2000" dirty="0"/>
              <a:t> that view</a:t>
            </a:r>
          </a:p>
          <a:p>
            <a:pPr marL="0" indent="0">
              <a:buNone/>
            </a:pPr>
            <a:r>
              <a:rPr lang="en-GB" altLang="en-US" sz="2000" dirty="0"/>
              <a:t>1</a:t>
            </a:r>
            <a:r>
              <a:rPr lang="en-GB" altLang="en-US" sz="2000" dirty="0">
                <a:solidFill>
                  <a:srgbClr val="00B050"/>
                </a:solidFill>
              </a:rPr>
              <a:t>. It should be considered that </a:t>
            </a:r>
            <a:r>
              <a:rPr lang="en-GB" altLang="en-US" sz="2000" dirty="0"/>
              <a:t>co-educational schools achieve superior social outcomes, </a:t>
            </a:r>
            <a:r>
              <a:rPr lang="en-GB" altLang="en-US" sz="2000" dirty="0">
                <a:solidFill>
                  <a:srgbClr val="00B050"/>
                </a:solidFill>
              </a:rPr>
              <a:t>while</a:t>
            </a:r>
            <a:r>
              <a:rPr lang="en-GB" altLang="en-US" sz="2000" dirty="0"/>
              <a:t> single sex schools produce better academic results.</a:t>
            </a:r>
          </a:p>
          <a:p>
            <a:pPr marL="0" indent="0">
              <a:buNone/>
            </a:pPr>
            <a:r>
              <a:rPr lang="en-GB" altLang="en-US" sz="2000" dirty="0"/>
              <a:t>2. Co-educational schools achieve superior social outcomes. This is not the case in single sex schools, which produce better academic results</a:t>
            </a:r>
            <a:endParaRPr lang="en-GB" sz="2000" dirty="0"/>
          </a:p>
          <a:p>
            <a:pPr marL="0" indent="0">
              <a:buNone/>
            </a:pPr>
            <a:endParaRPr lang="en-GB" dirty="0"/>
          </a:p>
        </p:txBody>
      </p:sp>
    </p:spTree>
    <p:extLst>
      <p:ext uri="{BB962C8B-B14F-4D97-AF65-F5344CB8AC3E}">
        <p14:creationId xmlns:p14="http://schemas.microsoft.com/office/powerpoint/2010/main" val="212304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a:t>Research design</a:t>
            </a:r>
          </a:p>
        </p:txBody>
      </p:sp>
      <p:sp>
        <p:nvSpPr>
          <p:cNvPr id="25603" name="Content Placeholder 4"/>
          <p:cNvSpPr>
            <a:spLocks noGrp="1"/>
          </p:cNvSpPr>
          <p:nvPr>
            <p:ph idx="1"/>
          </p:nvPr>
        </p:nvSpPr>
        <p:spPr>
          <a:xfrm>
            <a:off x="1544638" y="1815123"/>
            <a:ext cx="7269162" cy="3959225"/>
          </a:xfrm>
        </p:spPr>
        <p:txBody>
          <a:bodyPr/>
          <a:lstStyle/>
          <a:p>
            <a:pPr marL="0" indent="0">
              <a:buFont typeface="Arial" panose="020B0604020202020204" pitchFamily="34" charset="0"/>
              <a:buNone/>
              <a:defRPr/>
            </a:pPr>
            <a:r>
              <a:rPr lang="en-GB" altLang="en-US" sz="2000" dirty="0"/>
              <a:t>Stratified random sampling to identify 20 Chinese pre- masters’ students with IELTS overall score range 5.5 – 7.0</a:t>
            </a:r>
          </a:p>
          <a:p>
            <a:pPr>
              <a:defRPr/>
            </a:pPr>
            <a:r>
              <a:rPr lang="en-GB" altLang="en-US" sz="2000" dirty="0"/>
              <a:t>7 x 5.5; 7 x 6.0; 6 x 6.5; 1 x 7.0</a:t>
            </a:r>
          </a:p>
          <a:p>
            <a:pPr>
              <a:defRPr/>
            </a:pPr>
            <a:r>
              <a:rPr lang="en-GB" altLang="en-US" sz="2000" dirty="0"/>
              <a:t> 2 x 10 cohorts in EGAP Course 2 on English Humanities Social Science &amp;  2x 10 on English Science Technology Management pathway</a:t>
            </a:r>
          </a:p>
          <a:p>
            <a:pPr>
              <a:defRPr/>
            </a:pPr>
            <a:r>
              <a:rPr lang="en-GB" altLang="en-US" sz="2000" dirty="0"/>
              <a:t>pre-masters Week 6 of 10 week course </a:t>
            </a:r>
          </a:p>
          <a:p>
            <a:pPr>
              <a:defRPr/>
            </a:pPr>
            <a:r>
              <a:rPr lang="en-GB" altLang="en-US" sz="2000" dirty="0"/>
              <a:t>discursive essay, </a:t>
            </a:r>
            <a:r>
              <a:rPr lang="en-GB" altLang="en-US" sz="2000" i="1" dirty="0"/>
              <a:t>The Impact of Globalisation on Higher Education </a:t>
            </a:r>
            <a:r>
              <a:rPr lang="en-GB" altLang="en-US" sz="2000" dirty="0"/>
              <a:t>(1200 words) + 5 recommended sources</a:t>
            </a:r>
          </a:p>
          <a:p>
            <a:pPr>
              <a:defRPr/>
            </a:pPr>
            <a:r>
              <a:rPr lang="en-GB" altLang="en-US" sz="2000" dirty="0" smtClean="0"/>
              <a:t>Quantitative </a:t>
            </a:r>
            <a:r>
              <a:rPr lang="en-GB" altLang="en-US" sz="2000" dirty="0"/>
              <a:t>methodology</a:t>
            </a:r>
          </a:p>
          <a:p>
            <a:pPr>
              <a:defRPr/>
            </a:pPr>
            <a:r>
              <a:rPr lang="en-GB" altLang="en-US" sz="2000" dirty="0"/>
              <a:t>Dual approach to </a:t>
            </a:r>
            <a:r>
              <a:rPr lang="en-GB" altLang="en-US" sz="2000" b="1" dirty="0"/>
              <a:t>form </a:t>
            </a:r>
            <a:r>
              <a:rPr lang="en-GB" altLang="en-US" sz="2000" dirty="0"/>
              <a:t>and</a:t>
            </a:r>
            <a:r>
              <a:rPr lang="en-GB" altLang="en-US" sz="2000" b="1" dirty="0"/>
              <a:t> function </a:t>
            </a:r>
            <a:r>
              <a:rPr lang="en-GB" altLang="en-US" sz="2000" dirty="0"/>
              <a:t>in discourse analysis</a:t>
            </a:r>
          </a:p>
          <a:p>
            <a:pPr marL="0" indent="0">
              <a:buFont typeface="Arial" panose="020B0604020202020204" pitchFamily="34" charset="0"/>
              <a:buNone/>
              <a:defRPr/>
            </a:pPr>
            <a:endParaRPr lang="en-GB" altLang="en-US" sz="2000" dirty="0"/>
          </a:p>
          <a:p>
            <a:pPr marL="0"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2405655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altLang="en-US" dirty="0"/>
              <a:t>Academic Discourse lecture series</a:t>
            </a:r>
          </a:p>
        </p:txBody>
      </p:sp>
      <p:sp>
        <p:nvSpPr>
          <p:cNvPr id="3075" name="Content Placeholder 2"/>
          <p:cNvSpPr>
            <a:spLocks noGrp="1"/>
          </p:cNvSpPr>
          <p:nvPr>
            <p:ph idx="1"/>
          </p:nvPr>
        </p:nvSpPr>
        <p:spPr>
          <a:xfrm>
            <a:off x="1417638" y="1773042"/>
            <a:ext cx="7269162" cy="3959225"/>
          </a:xfrm>
        </p:spPr>
        <p:txBody>
          <a:bodyPr/>
          <a:lstStyle/>
          <a:p>
            <a:pPr marL="0" indent="0" eaLnBrk="1" hangingPunct="1">
              <a:buNone/>
            </a:pPr>
            <a:r>
              <a:rPr lang="en-GB" altLang="en-US" sz="2400" dirty="0"/>
              <a:t>17 lectures in EAP 1 and 2 = 6 weeks</a:t>
            </a:r>
          </a:p>
          <a:p>
            <a:pPr marL="0" indent="0" eaLnBrk="1" hangingPunct="1">
              <a:buNone/>
            </a:pPr>
            <a:r>
              <a:rPr lang="en-GB" altLang="en-US" sz="2400" dirty="0"/>
              <a:t>Pre-lecture task – lecture input with interactive tasks – practical, follow-up task</a:t>
            </a:r>
          </a:p>
          <a:p>
            <a:pPr marL="0" indent="0" eaLnBrk="1" hangingPunct="1">
              <a:buNone/>
            </a:pPr>
            <a:endParaRPr lang="en-GB" altLang="en-US" sz="2400" dirty="0"/>
          </a:p>
        </p:txBody>
      </p:sp>
      <p:graphicFrame>
        <p:nvGraphicFramePr>
          <p:cNvPr id="3" name="Table 2"/>
          <p:cNvGraphicFramePr>
            <a:graphicFrameLocks noGrp="1"/>
          </p:cNvGraphicFramePr>
          <p:nvPr>
            <p:extLst>
              <p:ext uri="{D42A27DB-BD31-4B8C-83A1-F6EECF244321}">
                <p14:modId xmlns:p14="http://schemas.microsoft.com/office/powerpoint/2010/main" val="1629919962"/>
              </p:ext>
            </p:extLst>
          </p:nvPr>
        </p:nvGraphicFramePr>
        <p:xfrm>
          <a:off x="1617784" y="2993683"/>
          <a:ext cx="6092801" cy="3566160"/>
        </p:xfrm>
        <a:graphic>
          <a:graphicData uri="http://schemas.openxmlformats.org/drawingml/2006/table">
            <a:tbl>
              <a:tblPr firstRow="1" bandRow="1">
                <a:tableStyleId>{5C22544A-7EE6-4342-B048-85BDC9FD1C3A}</a:tableStyleId>
              </a:tblPr>
              <a:tblGrid>
                <a:gridCol w="3044801">
                  <a:extLst>
                    <a:ext uri="{9D8B030D-6E8A-4147-A177-3AD203B41FA5}">
                      <a16:colId xmlns:a16="http://schemas.microsoft.com/office/drawing/2014/main" xmlns="" val="3718681484"/>
                    </a:ext>
                  </a:extLst>
                </a:gridCol>
                <a:gridCol w="3048000">
                  <a:extLst>
                    <a:ext uri="{9D8B030D-6E8A-4147-A177-3AD203B41FA5}">
                      <a16:colId xmlns:a16="http://schemas.microsoft.com/office/drawing/2014/main" xmlns="" val="295217021"/>
                    </a:ext>
                  </a:extLst>
                </a:gridCol>
              </a:tblGrid>
              <a:tr h="370840">
                <a:tc>
                  <a:txBody>
                    <a:bodyPr/>
                    <a:lstStyle/>
                    <a:p>
                      <a:r>
                        <a:rPr lang="en-GB" sz="2000" dirty="0"/>
                        <a:t>EAP</a:t>
                      </a:r>
                      <a:r>
                        <a:rPr lang="en-GB" sz="2000" baseline="0" dirty="0"/>
                        <a:t> 1</a:t>
                      </a:r>
                      <a:endParaRPr lang="en-GB" sz="2000" dirty="0"/>
                    </a:p>
                  </a:txBody>
                  <a:tcPr/>
                </a:tc>
                <a:tc>
                  <a:txBody>
                    <a:bodyPr/>
                    <a:lstStyle/>
                    <a:p>
                      <a:r>
                        <a:rPr lang="en-GB" sz="2000" dirty="0"/>
                        <a:t>EAP2</a:t>
                      </a:r>
                    </a:p>
                  </a:txBody>
                  <a:tcPr/>
                </a:tc>
                <a:extLst>
                  <a:ext uri="{0D108BD9-81ED-4DB2-BD59-A6C34878D82A}">
                    <a16:rowId xmlns:a16="http://schemas.microsoft.com/office/drawing/2014/main" xmlns="" val="805303764"/>
                  </a:ext>
                </a:extLst>
              </a:tr>
              <a:tr h="370840">
                <a:tc>
                  <a:txBody>
                    <a:bodyPr/>
                    <a:lstStyle/>
                    <a:p>
                      <a:r>
                        <a:rPr lang="en-GB" sz="2000" dirty="0"/>
                        <a:t>Defining</a:t>
                      </a:r>
                    </a:p>
                  </a:txBody>
                  <a:tcPr/>
                </a:tc>
                <a:tc>
                  <a:txBody>
                    <a:bodyPr/>
                    <a:lstStyle/>
                    <a:p>
                      <a:r>
                        <a:rPr lang="en-GB" sz="2000" dirty="0"/>
                        <a:t>Academic</a:t>
                      </a:r>
                      <a:r>
                        <a:rPr lang="en-GB" sz="2000" baseline="0" dirty="0"/>
                        <a:t> Writing style</a:t>
                      </a:r>
                      <a:endParaRPr lang="en-GB" sz="2000" dirty="0"/>
                    </a:p>
                  </a:txBody>
                  <a:tcPr/>
                </a:tc>
                <a:extLst>
                  <a:ext uri="{0D108BD9-81ED-4DB2-BD59-A6C34878D82A}">
                    <a16:rowId xmlns:a16="http://schemas.microsoft.com/office/drawing/2014/main" xmlns="" val="2905899494"/>
                  </a:ext>
                </a:extLst>
              </a:tr>
              <a:tr h="370840">
                <a:tc>
                  <a:txBody>
                    <a:bodyPr/>
                    <a:lstStyle/>
                    <a:p>
                      <a:r>
                        <a:rPr lang="en-GB" sz="2000" dirty="0"/>
                        <a:t>Text</a:t>
                      </a:r>
                      <a:r>
                        <a:rPr lang="en-GB" sz="2000" baseline="0" dirty="0"/>
                        <a:t> Pattern</a:t>
                      </a:r>
                      <a:endParaRPr lang="en-GB" sz="2000" dirty="0"/>
                    </a:p>
                  </a:txBody>
                  <a:tcPr/>
                </a:tc>
                <a:tc>
                  <a:txBody>
                    <a:bodyPr/>
                    <a:lstStyle/>
                    <a:p>
                      <a:r>
                        <a:rPr lang="en-GB" sz="2000" dirty="0"/>
                        <a:t>Nouns in Academic Writing</a:t>
                      </a:r>
                    </a:p>
                  </a:txBody>
                  <a:tcPr/>
                </a:tc>
                <a:extLst>
                  <a:ext uri="{0D108BD9-81ED-4DB2-BD59-A6C34878D82A}">
                    <a16:rowId xmlns:a16="http://schemas.microsoft.com/office/drawing/2014/main" xmlns="" val="3782776015"/>
                  </a:ext>
                </a:extLst>
              </a:tr>
              <a:tr h="370840">
                <a:tc>
                  <a:txBody>
                    <a:bodyPr/>
                    <a:lstStyle/>
                    <a:p>
                      <a:r>
                        <a:rPr lang="en-GB" sz="2000" dirty="0"/>
                        <a:t>Referencing</a:t>
                      </a:r>
                    </a:p>
                  </a:txBody>
                  <a:tcPr/>
                </a:tc>
                <a:tc>
                  <a:txBody>
                    <a:bodyPr/>
                    <a:lstStyle/>
                    <a:p>
                      <a:r>
                        <a:rPr lang="en-GB" sz="2000" dirty="0"/>
                        <a:t>Verbs in Academic Writing</a:t>
                      </a:r>
                    </a:p>
                  </a:txBody>
                  <a:tcPr/>
                </a:tc>
                <a:extLst>
                  <a:ext uri="{0D108BD9-81ED-4DB2-BD59-A6C34878D82A}">
                    <a16:rowId xmlns:a16="http://schemas.microsoft.com/office/drawing/2014/main" xmlns="" val="1600867455"/>
                  </a:ext>
                </a:extLst>
              </a:tr>
              <a:tr h="370840">
                <a:tc>
                  <a:txBody>
                    <a:bodyPr/>
                    <a:lstStyle/>
                    <a:p>
                      <a:r>
                        <a:rPr lang="en-GB" sz="2000" dirty="0"/>
                        <a:t>Cohesion</a:t>
                      </a:r>
                    </a:p>
                  </a:txBody>
                  <a:tcPr/>
                </a:tc>
                <a:tc>
                  <a:txBody>
                    <a:bodyPr/>
                    <a:lstStyle/>
                    <a:p>
                      <a:r>
                        <a:rPr lang="en-GB" sz="2000" dirty="0"/>
                        <a:t>Writer’s Voice</a:t>
                      </a:r>
                    </a:p>
                  </a:txBody>
                  <a:tcPr/>
                </a:tc>
                <a:extLst>
                  <a:ext uri="{0D108BD9-81ED-4DB2-BD59-A6C34878D82A}">
                    <a16:rowId xmlns:a16="http://schemas.microsoft.com/office/drawing/2014/main" xmlns="" val="3940067951"/>
                  </a:ext>
                </a:extLst>
              </a:tr>
              <a:tr h="370840">
                <a:tc>
                  <a:txBody>
                    <a:bodyPr/>
                    <a:lstStyle/>
                    <a:p>
                      <a:r>
                        <a:rPr lang="en-GB" sz="2000" dirty="0"/>
                        <a:t>Paragraphs</a:t>
                      </a:r>
                    </a:p>
                  </a:txBody>
                  <a:tcPr/>
                </a:tc>
                <a:tc>
                  <a:txBody>
                    <a:bodyPr/>
                    <a:lstStyle/>
                    <a:p>
                      <a:r>
                        <a:rPr lang="en-GB" sz="2000" dirty="0"/>
                        <a:t>Evaluative</a:t>
                      </a:r>
                      <a:r>
                        <a:rPr lang="en-GB" sz="2000" baseline="0" dirty="0"/>
                        <a:t> Language</a:t>
                      </a:r>
                      <a:endParaRPr lang="en-GB" sz="2000" dirty="0"/>
                    </a:p>
                  </a:txBody>
                  <a:tcPr/>
                </a:tc>
                <a:extLst>
                  <a:ext uri="{0D108BD9-81ED-4DB2-BD59-A6C34878D82A}">
                    <a16:rowId xmlns:a16="http://schemas.microsoft.com/office/drawing/2014/main" xmlns="" val="2111391823"/>
                  </a:ext>
                </a:extLst>
              </a:tr>
              <a:tr h="370840">
                <a:tc>
                  <a:txBody>
                    <a:bodyPr/>
                    <a:lstStyle/>
                    <a:p>
                      <a:r>
                        <a:rPr lang="en-GB" sz="2000" dirty="0"/>
                        <a:t>Formal register</a:t>
                      </a:r>
                    </a:p>
                  </a:txBody>
                  <a:tcPr/>
                </a:tc>
                <a:tc>
                  <a:txBody>
                    <a:bodyPr/>
                    <a:lstStyle/>
                    <a:p>
                      <a:r>
                        <a:rPr lang="en-GB" sz="2000" dirty="0"/>
                        <a:t>Cautious Language</a:t>
                      </a:r>
                    </a:p>
                  </a:txBody>
                  <a:tcPr/>
                </a:tc>
                <a:extLst>
                  <a:ext uri="{0D108BD9-81ED-4DB2-BD59-A6C34878D82A}">
                    <a16:rowId xmlns:a16="http://schemas.microsoft.com/office/drawing/2014/main" xmlns="" val="250538490"/>
                  </a:ext>
                </a:extLst>
              </a:tr>
              <a:tr h="370840">
                <a:tc>
                  <a:txBody>
                    <a:bodyPr/>
                    <a:lstStyle/>
                    <a:p>
                      <a:r>
                        <a:rPr lang="en-GB" sz="2000" dirty="0"/>
                        <a:t>Sentence</a:t>
                      </a:r>
                      <a:r>
                        <a:rPr lang="en-GB" sz="2000" baseline="0" dirty="0"/>
                        <a:t> structure</a:t>
                      </a:r>
                    </a:p>
                  </a:txBody>
                  <a:tcPr/>
                </a:tc>
                <a:tc>
                  <a:txBody>
                    <a:bodyPr/>
                    <a:lstStyle/>
                    <a:p>
                      <a:r>
                        <a:rPr lang="en-GB" sz="2000" dirty="0"/>
                        <a:t>Argumentation</a:t>
                      </a:r>
                    </a:p>
                  </a:txBody>
                  <a:tcPr/>
                </a:tc>
                <a:extLst>
                  <a:ext uri="{0D108BD9-81ED-4DB2-BD59-A6C34878D82A}">
                    <a16:rowId xmlns:a16="http://schemas.microsoft.com/office/drawing/2014/main" xmlns="" val="2558706002"/>
                  </a:ext>
                </a:extLst>
              </a:tr>
              <a:tr h="370840">
                <a:tc>
                  <a:txBody>
                    <a:bodyPr/>
                    <a:lstStyle/>
                    <a:p>
                      <a:r>
                        <a:rPr lang="en-GB" sz="2000" baseline="0" dirty="0"/>
                        <a:t>Information flow</a:t>
                      </a:r>
                    </a:p>
                  </a:txBody>
                  <a:tcPr/>
                </a:tc>
                <a:tc>
                  <a:txBody>
                    <a:bodyPr/>
                    <a:lstStyle/>
                    <a:p>
                      <a:r>
                        <a:rPr lang="en-GB" sz="2000" dirty="0"/>
                        <a:t>Core Academic</a:t>
                      </a:r>
                      <a:r>
                        <a:rPr lang="en-GB" sz="2000" baseline="0" dirty="0"/>
                        <a:t> Vocabulary</a:t>
                      </a:r>
                      <a:endParaRPr lang="en-GB" sz="2000" dirty="0"/>
                    </a:p>
                  </a:txBody>
                  <a:tcPr/>
                </a:tc>
                <a:extLst>
                  <a:ext uri="{0D108BD9-81ED-4DB2-BD59-A6C34878D82A}">
                    <a16:rowId xmlns:a16="http://schemas.microsoft.com/office/drawing/2014/main" xmlns="" val="2586604612"/>
                  </a:ext>
                </a:extLst>
              </a:tr>
            </a:tbl>
          </a:graphicData>
        </a:graphic>
      </p:graphicFrame>
      <p:sp>
        <p:nvSpPr>
          <p:cNvPr id="4" name="Oval 3"/>
          <p:cNvSpPr/>
          <p:nvPr/>
        </p:nvSpPr>
        <p:spPr>
          <a:xfrm>
            <a:off x="4543864" y="5732267"/>
            <a:ext cx="1955409" cy="513788"/>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Oval 4"/>
          <p:cNvSpPr/>
          <p:nvPr/>
        </p:nvSpPr>
        <p:spPr>
          <a:xfrm>
            <a:off x="1589648" y="4572001"/>
            <a:ext cx="1252026" cy="492368"/>
          </a:xfrm>
          <a:prstGeom prst="ellipse">
            <a:avLst/>
          </a:prstGeom>
          <a:noFill/>
          <a:ln w="3810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Oval 5"/>
          <p:cNvSpPr/>
          <p:nvPr/>
        </p:nvSpPr>
        <p:spPr>
          <a:xfrm>
            <a:off x="4543864" y="3291840"/>
            <a:ext cx="2672862" cy="562708"/>
          </a:xfrm>
          <a:prstGeom prst="ellipse">
            <a:avLst/>
          </a:prstGeom>
          <a:noFill/>
          <a:ln w="381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pres6.potx</Template>
  <TotalTime>1798</TotalTime>
  <Words>2895</Words>
  <Application>Microsoft Office PowerPoint</Application>
  <PresentationFormat>On-screen Show (4:3)</PresentationFormat>
  <Paragraphs>227</Paragraphs>
  <Slides>25</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BatangChe</vt:lpstr>
      <vt:lpstr>MS PGothic</vt:lpstr>
      <vt:lpstr>Arial</vt:lpstr>
      <vt:lpstr>Berlin Sans FB Demi</vt:lpstr>
      <vt:lpstr>Calibri</vt:lpstr>
      <vt:lpstr>FrankRuehl</vt:lpstr>
      <vt:lpstr>Harrington</vt:lpstr>
      <vt:lpstr>Wingdings</vt:lpstr>
      <vt:lpstr>pres6</vt:lpstr>
      <vt:lpstr>Chart</vt:lpstr>
      <vt:lpstr>The response by postgraduate Chinese students to academic discourse instruction on the EAP pre-Masters course at Edinburgh University</vt:lpstr>
      <vt:lpstr>Oh, the irony!</vt:lpstr>
      <vt:lpstr>Summer pre-sessional at Edinburgh</vt:lpstr>
      <vt:lpstr>PowerPoint Presentation</vt:lpstr>
      <vt:lpstr>Effectiveness?</vt:lpstr>
      <vt:lpstr>AIM 1</vt:lpstr>
      <vt:lpstr>AIM 2</vt:lpstr>
      <vt:lpstr>Research design</vt:lpstr>
      <vt:lpstr>Academic Discourse lecture series</vt:lpstr>
      <vt:lpstr>Coherence and cohesion criteria on mark sheet</vt:lpstr>
      <vt:lpstr>Findings; examples of meta-discourse</vt:lpstr>
      <vt:lpstr> Code glossers explain, expand, rephrase argument points  </vt:lpstr>
      <vt:lpstr>PowerPoint Presentation</vt:lpstr>
      <vt:lpstr>PowerPoint Presentation</vt:lpstr>
      <vt:lpstr>Findings – high, low grade distribution</vt:lpstr>
      <vt:lpstr>Concessive markers</vt:lpstr>
      <vt:lpstr>PowerPoint Presentation</vt:lpstr>
      <vt:lpstr>Summary of findings</vt:lpstr>
      <vt:lpstr>Well-formed writing?*? </vt:lpstr>
      <vt:lpstr>Logical line of argument?</vt:lpstr>
      <vt:lpstr>Yes, well-formed writing!! </vt:lpstr>
      <vt:lpstr>PowerPoint Presentation</vt:lpstr>
      <vt:lpstr>Tool for evaluation?</vt:lpstr>
      <vt:lpstr>Bibliography</vt:lpstr>
      <vt:lpstr>PowerPoint Presentation</vt:lpstr>
    </vt:vector>
  </TitlesOfParts>
  <Company>The 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should go here</dc:title>
  <dc:creator>Aileen Robertson</dc:creator>
  <cp:lastModifiedBy>BENSON Cathy</cp:lastModifiedBy>
  <cp:revision>171</cp:revision>
  <cp:lastPrinted>2017-03-16T08:59:40Z</cp:lastPrinted>
  <dcterms:created xsi:type="dcterms:W3CDTF">2012-04-25T15:10:26Z</dcterms:created>
  <dcterms:modified xsi:type="dcterms:W3CDTF">2017-04-04T17:56:06Z</dcterms:modified>
</cp:coreProperties>
</file>