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7" r:id="rId2"/>
    <p:sldId id="310" r:id="rId3"/>
    <p:sldId id="307" r:id="rId4"/>
    <p:sldId id="309" r:id="rId5"/>
    <p:sldId id="311" r:id="rId6"/>
    <p:sldId id="320" r:id="rId7"/>
    <p:sldId id="308" r:id="rId8"/>
    <p:sldId id="312" r:id="rId9"/>
    <p:sldId id="313" r:id="rId10"/>
    <p:sldId id="333" r:id="rId11"/>
    <p:sldId id="314" r:id="rId12"/>
    <p:sldId id="315" r:id="rId13"/>
    <p:sldId id="316" r:id="rId14"/>
    <p:sldId id="317" r:id="rId15"/>
    <p:sldId id="318" r:id="rId16"/>
    <p:sldId id="319" r:id="rId17"/>
    <p:sldId id="321" r:id="rId18"/>
    <p:sldId id="327" r:id="rId19"/>
    <p:sldId id="328" r:id="rId20"/>
    <p:sldId id="322" r:id="rId21"/>
    <p:sldId id="329" r:id="rId22"/>
    <p:sldId id="323" r:id="rId23"/>
    <p:sldId id="330" r:id="rId24"/>
    <p:sldId id="335" r:id="rId25"/>
    <p:sldId id="331" r:id="rId26"/>
    <p:sldId id="334" r:id="rId27"/>
    <p:sldId id="306" r:id="rId28"/>
  </p:sldIdLst>
  <p:sldSz cx="9144000" cy="6858000" type="screen4x3"/>
  <p:notesSz cx="67691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3277"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34257" y="0"/>
            <a:ext cx="2933277" cy="497020"/>
          </a:xfrm>
          <a:prstGeom prst="rect">
            <a:avLst/>
          </a:prstGeom>
        </p:spPr>
        <p:txBody>
          <a:bodyPr vert="horz" lIns="91440" tIns="45720" rIns="91440" bIns="45720" rtlCol="0"/>
          <a:lstStyle>
            <a:lvl1pPr algn="r">
              <a:defRPr sz="1200"/>
            </a:lvl1pPr>
          </a:lstStyle>
          <a:p>
            <a:fld id="{749BA36D-9DED-4BDD-B3A4-2A1DF40A3950}" type="datetimeFigureOut">
              <a:rPr lang="en-GB" smtClean="0"/>
              <a:t>03/04/2017</a:t>
            </a:fld>
            <a:endParaRPr lang="en-GB"/>
          </a:p>
        </p:txBody>
      </p:sp>
      <p:sp>
        <p:nvSpPr>
          <p:cNvPr id="4" name="Footer Placeholder 3"/>
          <p:cNvSpPr>
            <a:spLocks noGrp="1"/>
          </p:cNvSpPr>
          <p:nvPr>
            <p:ph type="ftr" sz="quarter" idx="2"/>
          </p:nvPr>
        </p:nvSpPr>
        <p:spPr>
          <a:xfrm>
            <a:off x="0" y="9408981"/>
            <a:ext cx="2933277"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34257" y="9408981"/>
            <a:ext cx="2933277" cy="497019"/>
          </a:xfrm>
          <a:prstGeom prst="rect">
            <a:avLst/>
          </a:prstGeom>
        </p:spPr>
        <p:txBody>
          <a:bodyPr vert="horz" lIns="91440" tIns="45720" rIns="91440" bIns="45720" rtlCol="0" anchor="b"/>
          <a:lstStyle>
            <a:lvl1pPr algn="r">
              <a:defRPr sz="1200"/>
            </a:lvl1pPr>
          </a:lstStyle>
          <a:p>
            <a:fld id="{5F61B005-A30B-45D4-8113-077F139190BF}" type="slidenum">
              <a:rPr lang="en-GB" smtClean="0"/>
              <a:t>‹#›</a:t>
            </a:fld>
            <a:endParaRPr lang="en-GB"/>
          </a:p>
        </p:txBody>
      </p:sp>
    </p:spTree>
    <p:extLst>
      <p:ext uri="{BB962C8B-B14F-4D97-AF65-F5344CB8AC3E}">
        <p14:creationId xmlns:p14="http://schemas.microsoft.com/office/powerpoint/2010/main" val="3645789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3277"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34257" y="0"/>
            <a:ext cx="2933277" cy="495300"/>
          </a:xfrm>
          <a:prstGeom prst="rect">
            <a:avLst/>
          </a:prstGeom>
        </p:spPr>
        <p:txBody>
          <a:bodyPr vert="horz" lIns="91440" tIns="45720" rIns="91440" bIns="45720" rtlCol="0"/>
          <a:lstStyle>
            <a:lvl1pPr algn="r">
              <a:defRPr sz="1200"/>
            </a:lvl1pPr>
          </a:lstStyle>
          <a:p>
            <a:fld id="{8590DAA4-FF5C-4BAA-9632-6044D7BCE22A}" type="datetimeFigureOut">
              <a:rPr lang="en-GB" smtClean="0"/>
              <a:t>03/04/2017</a:t>
            </a:fld>
            <a:endParaRPr lang="en-GB"/>
          </a:p>
        </p:txBody>
      </p:sp>
      <p:sp>
        <p:nvSpPr>
          <p:cNvPr id="4" name="Slide Image Placeholder 3"/>
          <p:cNvSpPr>
            <a:spLocks noGrp="1" noRot="1" noChangeAspect="1"/>
          </p:cNvSpPr>
          <p:nvPr>
            <p:ph type="sldImg" idx="2"/>
          </p:nvPr>
        </p:nvSpPr>
        <p:spPr>
          <a:xfrm>
            <a:off x="9080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6910" y="4705350"/>
            <a:ext cx="5415280" cy="4457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08981"/>
            <a:ext cx="2933277"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34257" y="9408981"/>
            <a:ext cx="2933277" cy="495300"/>
          </a:xfrm>
          <a:prstGeom prst="rect">
            <a:avLst/>
          </a:prstGeom>
        </p:spPr>
        <p:txBody>
          <a:bodyPr vert="horz" lIns="91440" tIns="45720" rIns="91440" bIns="45720" rtlCol="0" anchor="b"/>
          <a:lstStyle>
            <a:lvl1pPr algn="r">
              <a:defRPr sz="1200"/>
            </a:lvl1pPr>
          </a:lstStyle>
          <a:p>
            <a:fld id="{29485B76-BDF0-4931-9AC2-9C8C93A18CFE}" type="slidenum">
              <a:rPr lang="en-GB" smtClean="0"/>
              <a:t>‹#›</a:t>
            </a:fld>
            <a:endParaRPr lang="en-GB"/>
          </a:p>
        </p:txBody>
      </p:sp>
    </p:spTree>
    <p:extLst>
      <p:ext uri="{BB962C8B-B14F-4D97-AF65-F5344CB8AC3E}">
        <p14:creationId xmlns:p14="http://schemas.microsoft.com/office/powerpoint/2010/main" val="2154665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9485B76-BDF0-4931-9AC2-9C8C93A18CFE}" type="slidenum">
              <a:rPr lang="en-GB" smtClean="0"/>
              <a:t>1</a:t>
            </a:fld>
            <a:endParaRPr lang="en-GB"/>
          </a:p>
        </p:txBody>
      </p:sp>
    </p:spTree>
    <p:extLst>
      <p:ext uri="{BB962C8B-B14F-4D97-AF65-F5344CB8AC3E}">
        <p14:creationId xmlns:p14="http://schemas.microsoft.com/office/powerpoint/2010/main" val="2994624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9485B76-BDF0-4931-9AC2-9C8C93A18CFE}" type="slidenum">
              <a:rPr lang="en-GB" smtClean="0"/>
              <a:t>3</a:t>
            </a:fld>
            <a:endParaRPr lang="en-GB"/>
          </a:p>
        </p:txBody>
      </p:sp>
    </p:spTree>
    <p:extLst>
      <p:ext uri="{BB962C8B-B14F-4D97-AF65-F5344CB8AC3E}">
        <p14:creationId xmlns:p14="http://schemas.microsoft.com/office/powerpoint/2010/main" val="527851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9485B76-BDF0-4931-9AC2-9C8C93A18CFE}" type="slidenum">
              <a:rPr lang="en-GB" smtClean="0"/>
              <a:t>4</a:t>
            </a:fld>
            <a:endParaRPr lang="en-GB"/>
          </a:p>
        </p:txBody>
      </p:sp>
    </p:spTree>
    <p:extLst>
      <p:ext uri="{BB962C8B-B14F-4D97-AF65-F5344CB8AC3E}">
        <p14:creationId xmlns:p14="http://schemas.microsoft.com/office/powerpoint/2010/main" val="319137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a:t>Click to edit Master title style</a:t>
            </a:r>
            <a:endParaRPr lang="en-US"/>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420C8AE-759F-43C4-A47A-F4A673BC92CB}" type="datetime1">
              <a:rPr lang="en-US" altLang="en-US" smtClean="0"/>
              <a:t>4/3/2017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C9CAA76-6721-44E3-A996-0A1A3DEF7456}" type="slidenum">
              <a:rPr lang="en-US" altLang="en-US"/>
              <a:pPr>
                <a:defRPr/>
              </a:pPr>
              <a:t>‹#›</a:t>
            </a:fld>
            <a:endParaRPr lang="en-US" altLang="en-US"/>
          </a:p>
        </p:txBody>
      </p:sp>
    </p:spTree>
    <p:extLst>
      <p:ext uri="{BB962C8B-B14F-4D97-AF65-F5344CB8AC3E}">
        <p14:creationId xmlns:p14="http://schemas.microsoft.com/office/powerpoint/2010/main" val="38145609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F461C80-F397-40D2-A946-2A3F9A3599CA}" type="datetime1">
              <a:rPr lang="en-US" altLang="en-US" smtClean="0"/>
              <a:t>4/3/2017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D433772-929C-4FEC-AEA1-0CF4B45DBF1E}" type="slidenum">
              <a:rPr lang="en-US" altLang="en-US"/>
              <a:pPr>
                <a:defRPr/>
              </a:pPr>
              <a:t>‹#›</a:t>
            </a:fld>
            <a:endParaRPr lang="en-US" altLang="en-US"/>
          </a:p>
        </p:txBody>
      </p:sp>
    </p:spTree>
    <p:extLst>
      <p:ext uri="{BB962C8B-B14F-4D97-AF65-F5344CB8AC3E}">
        <p14:creationId xmlns:p14="http://schemas.microsoft.com/office/powerpoint/2010/main" val="2735471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2AF6A3A-CABE-4DA8-AC41-6B1E71F715B7}" type="datetime1">
              <a:rPr lang="en-US" altLang="en-US" smtClean="0"/>
              <a:t>4/3/2017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28CD535-7748-44D0-9EBE-6AE92E6EA24D}" type="slidenum">
              <a:rPr lang="en-US" altLang="en-US"/>
              <a:pPr>
                <a:defRPr/>
              </a:pPr>
              <a:t>‹#›</a:t>
            </a:fld>
            <a:endParaRPr lang="en-US" altLang="en-US"/>
          </a:p>
        </p:txBody>
      </p:sp>
    </p:spTree>
    <p:extLst>
      <p:ext uri="{BB962C8B-B14F-4D97-AF65-F5344CB8AC3E}">
        <p14:creationId xmlns:p14="http://schemas.microsoft.com/office/powerpoint/2010/main" val="12399013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0FACE3A-E25A-4838-BAE6-E9BBF12284CD}" type="datetime1">
              <a:rPr lang="en-US" altLang="en-US" smtClean="0"/>
              <a:t>4/3/2017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816FB0B-DB11-4C5B-B8B9-0358BC04FCA8}" type="slidenum">
              <a:rPr lang="en-US" altLang="en-US"/>
              <a:pPr>
                <a:defRPr/>
              </a:pPr>
              <a:t>‹#›</a:t>
            </a:fld>
            <a:endParaRPr lang="en-US" altLang="en-US"/>
          </a:p>
        </p:txBody>
      </p:sp>
    </p:spTree>
    <p:extLst>
      <p:ext uri="{BB962C8B-B14F-4D97-AF65-F5344CB8AC3E}">
        <p14:creationId xmlns:p14="http://schemas.microsoft.com/office/powerpoint/2010/main" val="22260068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A9C330F2-DF56-492C-BD8A-4511C425D7E6}" type="datetime1">
              <a:rPr lang="en-US" altLang="en-US" smtClean="0"/>
              <a:t>4/3/2017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6025ED7-916D-4ECF-A363-E6DC20EB8338}" type="slidenum">
              <a:rPr lang="en-US" altLang="en-US"/>
              <a:pPr>
                <a:defRPr/>
              </a:pPr>
              <a:t>‹#›</a:t>
            </a:fld>
            <a:endParaRPr lang="en-US" altLang="en-US"/>
          </a:p>
        </p:txBody>
      </p:sp>
    </p:spTree>
    <p:extLst>
      <p:ext uri="{BB962C8B-B14F-4D97-AF65-F5344CB8AC3E}">
        <p14:creationId xmlns:p14="http://schemas.microsoft.com/office/powerpoint/2010/main" val="38502092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6636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241C3599-CBB1-4AF3-AD36-1A540EF44A7B}" type="datetime1">
              <a:rPr lang="en-US" altLang="en-US" smtClean="0"/>
              <a:t>4/3/2017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707D21C-3D9F-4356-BF86-9440E242B061}" type="slidenum">
              <a:rPr lang="en-US" altLang="en-US"/>
              <a:pPr>
                <a:defRPr/>
              </a:pPr>
              <a:t>‹#›</a:t>
            </a:fld>
            <a:endParaRPr lang="en-US" altLang="en-US"/>
          </a:p>
        </p:txBody>
      </p:sp>
    </p:spTree>
    <p:extLst>
      <p:ext uri="{BB962C8B-B14F-4D97-AF65-F5344CB8AC3E}">
        <p14:creationId xmlns:p14="http://schemas.microsoft.com/office/powerpoint/2010/main" val="2977619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CF422FF-2FE0-4C98-8080-54E37BC63264}" type="datetime1">
              <a:rPr lang="en-US" altLang="en-US" smtClean="0"/>
              <a:t>4/3/2017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167DD57-0B46-4647-8B22-6DD7681F5BB0}" type="slidenum">
              <a:rPr lang="en-US" altLang="en-US"/>
              <a:pPr>
                <a:defRPr/>
              </a:pPr>
              <a:t>‹#›</a:t>
            </a:fld>
            <a:endParaRPr lang="en-US" altLang="en-US"/>
          </a:p>
        </p:txBody>
      </p:sp>
    </p:spTree>
    <p:extLst>
      <p:ext uri="{BB962C8B-B14F-4D97-AF65-F5344CB8AC3E}">
        <p14:creationId xmlns:p14="http://schemas.microsoft.com/office/powerpoint/2010/main" val="27143959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FADC7A0-8986-4E1F-BE98-DF7CF54D4966}" type="datetime1">
              <a:rPr lang="en-US" altLang="en-US" smtClean="0"/>
              <a:t>4/3/2017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38B6AB7-D411-4CAC-8FB7-88DF5BE76AA8}" type="slidenum">
              <a:rPr lang="en-US" altLang="en-US"/>
              <a:pPr>
                <a:defRPr/>
              </a:pPr>
              <a:t>‹#›</a:t>
            </a:fld>
            <a:endParaRPr lang="en-US" altLang="en-US"/>
          </a:p>
        </p:txBody>
      </p:sp>
    </p:spTree>
    <p:extLst>
      <p:ext uri="{BB962C8B-B14F-4D97-AF65-F5344CB8AC3E}">
        <p14:creationId xmlns:p14="http://schemas.microsoft.com/office/powerpoint/2010/main" val="2422788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327806-9FAF-45C2-B503-582A44738F92}" type="datetime1">
              <a:rPr lang="en-US" altLang="en-US" smtClean="0"/>
              <a:t>4/3/2017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E54DB9A0-5995-48E1-B9CE-62C873A39E7E}" type="slidenum">
              <a:rPr lang="en-US" altLang="en-US"/>
              <a:pPr>
                <a:defRPr/>
              </a:pPr>
              <a:t>‹#›</a:t>
            </a:fld>
            <a:endParaRPr lang="en-US" altLang="en-US"/>
          </a:p>
        </p:txBody>
      </p:sp>
    </p:spTree>
    <p:extLst>
      <p:ext uri="{BB962C8B-B14F-4D97-AF65-F5344CB8AC3E}">
        <p14:creationId xmlns:p14="http://schemas.microsoft.com/office/powerpoint/2010/main" val="39656426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8BC85B3C-58D3-49DA-864C-54F15ED58EF5}" type="datetime1">
              <a:rPr lang="en-US" altLang="en-US" smtClean="0"/>
              <a:t>4/3/2017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4F70078-7DF1-4A73-8FDF-ABFC5E8AD645}" type="slidenum">
              <a:rPr lang="en-US" altLang="en-US"/>
              <a:pPr>
                <a:defRPr/>
              </a:pPr>
              <a:t>‹#›</a:t>
            </a:fld>
            <a:endParaRPr lang="en-US" altLang="en-US"/>
          </a:p>
        </p:txBody>
      </p:sp>
    </p:spTree>
    <p:extLst>
      <p:ext uri="{BB962C8B-B14F-4D97-AF65-F5344CB8AC3E}">
        <p14:creationId xmlns:p14="http://schemas.microsoft.com/office/powerpoint/2010/main" val="11607208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9F35A8E4-34CD-4899-B7EB-781EE2B2B6A5}" type="datetime1">
              <a:rPr lang="en-US" altLang="en-US" smtClean="0"/>
              <a:t>4/3/2017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ACEED1E-AD8B-40A6-94AB-95C9C06D3785}" type="slidenum">
              <a:rPr lang="en-US" altLang="en-US"/>
              <a:pPr>
                <a:defRPr/>
              </a:pPr>
              <a:t>‹#›</a:t>
            </a:fld>
            <a:endParaRPr lang="en-US" altLang="en-US"/>
          </a:p>
        </p:txBody>
      </p:sp>
    </p:spTree>
    <p:extLst>
      <p:ext uri="{BB962C8B-B14F-4D97-AF65-F5344CB8AC3E}">
        <p14:creationId xmlns:p14="http://schemas.microsoft.com/office/powerpoint/2010/main" val="11638159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F55C85DD-93DA-4BBD-9798-EA9001738D5F}" type="datetime1">
              <a:rPr lang="en-US" altLang="en-US" smtClean="0">
                <a:ea typeface="MS PGothic" pitchFamily="34" charset="-128"/>
              </a:rPr>
              <a:t>4/3/2017</a:t>
            </a:fld>
            <a:endParaRPr lang="en-US" altLang="en-US">
              <a:ea typeface="MS PGothic"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defRPr/>
            </a:pPr>
            <a:fld id="{336084D4-9EDC-415D-94D9-228D44FA6F21}" type="slidenum">
              <a:rPr lang="en-US" altLang="en-US">
                <a:ea typeface="MS PGothic" pitchFamily="34" charset="-128"/>
              </a:rPr>
              <a:pPr defTabSz="457200" fontAlgn="base">
                <a:spcBef>
                  <a:spcPct val="0"/>
                </a:spcBef>
                <a:spcAft>
                  <a:spcPct val="0"/>
                </a:spcAft>
                <a:defRPr/>
              </a:pPr>
              <a:t>‹#›</a:t>
            </a:fld>
            <a:endParaRPr lang="en-US" altLang="en-US">
              <a:ea typeface="MS PGothic" pitchFamily="34" charset="-128"/>
            </a:endParaRPr>
          </a:p>
        </p:txBody>
      </p:sp>
    </p:spTree>
    <p:extLst>
      <p:ext uri="{BB962C8B-B14F-4D97-AF65-F5344CB8AC3E}">
        <p14:creationId xmlns:p14="http://schemas.microsoft.com/office/powerpoint/2010/main" val="66777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755775"/>
          </a:xfrm>
        </p:spPr>
        <p:txBody>
          <a:bodyPr/>
          <a:lstStyle/>
          <a:p>
            <a:pPr>
              <a:lnSpc>
                <a:spcPct val="107000"/>
              </a:lnSpc>
              <a:spcAft>
                <a:spcPts val="800"/>
              </a:spcAft>
            </a:pPr>
            <a:r>
              <a:rPr lang="en-GB" sz="2000" i="1" dirty="0">
                <a:solidFill>
                  <a:schemeClr val="accent1">
                    <a:lumMod val="50000"/>
                  </a:schemeClr>
                </a:solidFill>
                <a:latin typeface="Calibri" panose="020F0502020204030204" pitchFamily="34" charset="0"/>
                <a:ea typeface="SimSun" panose="02010600030101010101" pitchFamily="2" charset="-122"/>
                <a:cs typeface="Times New Roman" panose="02020603050405020304" pitchFamily="18" charset="0"/>
              </a:rPr>
              <a:t>Evaluating the Effectiveness of EAP</a:t>
            </a:r>
            <a:r>
              <a:rPr lang="en-GB" dirty="0"/>
              <a:t/>
            </a:r>
            <a:br>
              <a:rPr lang="en-GB" dirty="0"/>
            </a:br>
            <a:r>
              <a:rPr lang="en-GB" sz="2000" dirty="0">
                <a:latin typeface="Calibri" panose="020F0502020204030204" pitchFamily="34" charset="0"/>
                <a:ea typeface="SimSun" panose="02010600030101010101" pitchFamily="2" charset="-122"/>
                <a:cs typeface="Times New Roman" panose="02020603050405020304" pitchFamily="18" charset="0"/>
              </a:rPr>
              <a:t>The contribution of pre-sessional and in-sessional courses in teaching critical thinking to masters’ students</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 name="Subtitle 2"/>
          <p:cNvSpPr>
            <a:spLocks noGrp="1"/>
          </p:cNvSpPr>
          <p:nvPr>
            <p:ph type="subTitle" idx="1"/>
          </p:nvPr>
        </p:nvSpPr>
        <p:spPr>
          <a:xfrm>
            <a:off x="1778508" y="3886200"/>
            <a:ext cx="6400800" cy="1752600"/>
          </a:xfrm>
        </p:spPr>
        <p:txBody>
          <a:bodyPr/>
          <a:lstStyle/>
          <a:p>
            <a:r>
              <a:rPr lang="en-GB" sz="2000" b="1" dirty="0">
                <a:solidFill>
                  <a:schemeClr val="accent1">
                    <a:lumMod val="50000"/>
                  </a:schemeClr>
                </a:solidFill>
                <a:effectLst>
                  <a:outerShdw blurRad="38100" dist="38100" dir="2700000" algn="tl">
                    <a:srgbClr val="000000">
                      <a:alpha val="43137"/>
                    </a:srgbClr>
                  </a:outerShdw>
                </a:effectLst>
              </a:rPr>
              <a:t>Andrew Drybrough</a:t>
            </a:r>
          </a:p>
          <a:p>
            <a:r>
              <a:rPr lang="en-GB" sz="2000" b="1" dirty="0">
                <a:solidFill>
                  <a:schemeClr val="accent1">
                    <a:lumMod val="50000"/>
                  </a:schemeClr>
                </a:solidFill>
                <a:cs typeface="+mj-cs"/>
              </a:rPr>
              <a:t>Moray House School of Education</a:t>
            </a:r>
            <a:br>
              <a:rPr lang="en-GB" sz="2000" b="1" dirty="0">
                <a:solidFill>
                  <a:schemeClr val="accent1">
                    <a:lumMod val="50000"/>
                  </a:schemeClr>
                </a:solidFill>
                <a:cs typeface="+mj-cs"/>
              </a:rPr>
            </a:br>
            <a:r>
              <a:rPr lang="en-GB" sz="2000" b="1" dirty="0">
                <a:solidFill>
                  <a:schemeClr val="accent1">
                    <a:lumMod val="50000"/>
                  </a:schemeClr>
                </a:solidFill>
                <a:cs typeface="+mj-cs"/>
              </a:rPr>
              <a:t>University of Edinburgh</a:t>
            </a:r>
          </a:p>
          <a:p>
            <a:r>
              <a:rPr lang="en-GB" sz="2000" b="1" dirty="0">
                <a:solidFill>
                  <a:schemeClr val="accent1">
                    <a:lumMod val="50000"/>
                  </a:schemeClr>
                </a:solidFill>
                <a:cs typeface="+mj-cs"/>
              </a:rPr>
              <a:t>18</a:t>
            </a:r>
            <a:r>
              <a:rPr lang="en-GB" sz="2000" b="1" baseline="30000" dirty="0">
                <a:solidFill>
                  <a:schemeClr val="accent1">
                    <a:lumMod val="50000"/>
                  </a:schemeClr>
                </a:solidFill>
                <a:cs typeface="+mj-cs"/>
              </a:rPr>
              <a:t>th</a:t>
            </a:r>
            <a:r>
              <a:rPr lang="en-GB" sz="2000" b="1" dirty="0">
                <a:solidFill>
                  <a:schemeClr val="accent1">
                    <a:lumMod val="50000"/>
                  </a:schemeClr>
                </a:solidFill>
                <a:cs typeface="+mj-cs"/>
              </a:rPr>
              <a:t> March 2017, </a:t>
            </a:r>
            <a:r>
              <a:rPr lang="en-GB" sz="2000" b="1" dirty="0" smtClean="0">
                <a:solidFill>
                  <a:schemeClr val="accent1">
                    <a:lumMod val="50000"/>
                  </a:schemeClr>
                </a:solidFill>
                <a:cs typeface="+mj-cs"/>
              </a:rPr>
              <a:t>11:40-12:10pm</a:t>
            </a:r>
            <a:endParaRPr lang="en-GB" sz="2000" b="1" dirty="0">
              <a:solidFill>
                <a:schemeClr val="accent1">
                  <a:lumMod val="50000"/>
                </a:schemeClr>
              </a:solidFill>
              <a:cs typeface="+mj-cs"/>
            </a:endParaRPr>
          </a:p>
        </p:txBody>
      </p:sp>
      <p:sp>
        <p:nvSpPr>
          <p:cNvPr id="5" name="Slide Number Placeholder 4"/>
          <p:cNvSpPr>
            <a:spLocks noGrp="1"/>
          </p:cNvSpPr>
          <p:nvPr>
            <p:ph type="sldNum" sz="quarter" idx="12"/>
          </p:nvPr>
        </p:nvSpPr>
        <p:spPr/>
        <p:txBody>
          <a:bodyPr/>
          <a:lstStyle/>
          <a:p>
            <a:pPr>
              <a:defRPr/>
            </a:pPr>
            <a:fld id="{BC9CAA76-6721-44E3-A996-0A1A3DEF7456}" type="slidenum">
              <a:rPr lang="en-US" altLang="en-US" smtClean="0"/>
              <a:pPr>
                <a:defRPr/>
              </a:pPr>
              <a:t>1</a:t>
            </a:fld>
            <a:endParaRPr lang="en-US" altLang="en-US"/>
          </a:p>
        </p:txBody>
      </p:sp>
    </p:spTree>
    <p:extLst>
      <p:ext uri="{BB962C8B-B14F-4D97-AF65-F5344CB8AC3E}">
        <p14:creationId xmlns:p14="http://schemas.microsoft.com/office/powerpoint/2010/main" val="21398990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effectLst>
                  <a:outerShdw blurRad="38100" dist="38100" dir="2700000" algn="tl">
                    <a:srgbClr val="000000">
                      <a:alpha val="43137"/>
                    </a:srgbClr>
                  </a:outerShdw>
                </a:effectLst>
              </a:rPr>
              <a:t>2.4 - Method of analysis and coding</a:t>
            </a:r>
            <a:endParaRPr lang="en-GB"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GB" sz="2000" b="1" dirty="0" smtClean="0"/>
              <a:t> 1 - Structural coding</a:t>
            </a:r>
          </a:p>
          <a:p>
            <a:pPr marL="91440" lvl="0" indent="-91440" defTabSz="914400" eaLnBrk="1" fontAlgn="auto" hangingPunct="1">
              <a:lnSpc>
                <a:spcPct val="90000"/>
              </a:lnSpc>
              <a:spcBef>
                <a:spcPts val="1200"/>
              </a:spcBef>
              <a:spcAft>
                <a:spcPts val="200"/>
              </a:spcAft>
              <a:buClr>
                <a:srgbClr val="E48312"/>
              </a:buClr>
              <a:buSzPct val="100000"/>
              <a:buFont typeface="Calibri" panose="020F0502020204030204" pitchFamily="34" charset="0"/>
              <a:buChar char=" "/>
            </a:pPr>
            <a:r>
              <a:rPr lang="en-GB" sz="2000" b="1" dirty="0" smtClean="0">
                <a:solidFill>
                  <a:srgbClr val="002060"/>
                </a:solidFill>
                <a:ea typeface="+mn-ea"/>
              </a:rPr>
              <a:t>“a </a:t>
            </a:r>
            <a:r>
              <a:rPr lang="en-GB" sz="2000" b="1" dirty="0">
                <a:solidFill>
                  <a:srgbClr val="002060"/>
                </a:solidFill>
                <a:ea typeface="+mn-ea"/>
              </a:rPr>
              <a:t>content-based or conceptual phrase representing a topic of inquiry that relates to a specific research question to frame the interview” </a:t>
            </a:r>
            <a:r>
              <a:rPr lang="en-GB" sz="1400" b="1" dirty="0">
                <a:solidFill>
                  <a:schemeClr val="bg1">
                    <a:lumMod val="50000"/>
                  </a:schemeClr>
                </a:solidFill>
                <a:ea typeface="+mn-ea"/>
              </a:rPr>
              <a:t>(</a:t>
            </a:r>
            <a:r>
              <a:rPr lang="en-GB" sz="1400" b="1" dirty="0" err="1">
                <a:solidFill>
                  <a:schemeClr val="bg1">
                    <a:lumMod val="50000"/>
                  </a:schemeClr>
                </a:solidFill>
                <a:ea typeface="+mn-ea"/>
              </a:rPr>
              <a:t>Saldaña</a:t>
            </a:r>
            <a:r>
              <a:rPr lang="en-GB" sz="1400" b="1" dirty="0">
                <a:solidFill>
                  <a:schemeClr val="bg1">
                    <a:lumMod val="50000"/>
                  </a:schemeClr>
                </a:solidFill>
                <a:ea typeface="+mn-ea"/>
              </a:rPr>
              <a:t>, 2009, p. 66</a:t>
            </a:r>
            <a:r>
              <a:rPr lang="en-GB" sz="1400" b="1" dirty="0" smtClean="0">
                <a:solidFill>
                  <a:schemeClr val="bg1">
                    <a:lumMod val="50000"/>
                  </a:schemeClr>
                </a:solidFill>
                <a:ea typeface="+mn-ea"/>
              </a:rPr>
              <a:t>)</a:t>
            </a:r>
          </a:p>
          <a:p>
            <a:pPr marL="91440" lvl="0" indent="-91440" defTabSz="914400" eaLnBrk="1" fontAlgn="auto" hangingPunct="1">
              <a:lnSpc>
                <a:spcPct val="90000"/>
              </a:lnSpc>
              <a:spcBef>
                <a:spcPts val="1200"/>
              </a:spcBef>
              <a:spcAft>
                <a:spcPts val="200"/>
              </a:spcAft>
              <a:buClr>
                <a:srgbClr val="E48312"/>
              </a:buClr>
              <a:buSzPct val="100000"/>
              <a:buFont typeface="Calibri" panose="020F0502020204030204" pitchFamily="34" charset="0"/>
              <a:buChar char=" "/>
            </a:pPr>
            <a:r>
              <a:rPr lang="en-GB" sz="2000" b="1" dirty="0" smtClean="0">
                <a:solidFill>
                  <a:srgbClr val="000000"/>
                </a:solidFill>
                <a:ea typeface="+mn-ea"/>
              </a:rPr>
              <a:t>2 – Magnitude coding </a:t>
            </a:r>
            <a:r>
              <a:rPr lang="en-GB" sz="1400" b="1" dirty="0">
                <a:solidFill>
                  <a:schemeClr val="bg1">
                    <a:lumMod val="50000"/>
                  </a:schemeClr>
                </a:solidFill>
                <a:ea typeface="+mn-ea"/>
              </a:rPr>
              <a:t>(Miles and Huberman, </a:t>
            </a:r>
            <a:r>
              <a:rPr lang="en-GB" sz="1400" b="1" dirty="0" smtClean="0">
                <a:solidFill>
                  <a:schemeClr val="bg1">
                    <a:lumMod val="50000"/>
                  </a:schemeClr>
                </a:solidFill>
                <a:ea typeface="+mn-ea"/>
              </a:rPr>
              <a:t>1994)</a:t>
            </a:r>
          </a:p>
          <a:p>
            <a:pPr marL="91440" indent="-91440" defTabSz="914400" eaLnBrk="1" fontAlgn="auto" hangingPunct="1">
              <a:lnSpc>
                <a:spcPct val="90000"/>
              </a:lnSpc>
              <a:spcBef>
                <a:spcPts val="1200"/>
              </a:spcBef>
              <a:spcAft>
                <a:spcPts val="200"/>
              </a:spcAft>
              <a:buClr>
                <a:srgbClr val="E48312"/>
              </a:buClr>
              <a:buSzPct val="100000"/>
              <a:buFont typeface="Calibri" panose="020F0502020204030204" pitchFamily="34" charset="0"/>
              <a:buChar char=" "/>
            </a:pPr>
            <a:r>
              <a:rPr lang="en-GB" sz="2000" b="1" dirty="0">
                <a:solidFill>
                  <a:srgbClr val="002060"/>
                </a:solidFill>
                <a:ea typeface="+mn-ea"/>
              </a:rPr>
              <a:t>Adding an additional alphabetical and/or numeric code or sub-code to existing coded </a:t>
            </a:r>
            <a:r>
              <a:rPr lang="en-GB" sz="2000" b="1" dirty="0" smtClean="0">
                <a:solidFill>
                  <a:srgbClr val="002060"/>
                </a:solidFill>
                <a:ea typeface="+mn-ea"/>
              </a:rPr>
              <a:t>data</a:t>
            </a:r>
            <a:endParaRPr lang="en-GB" sz="2000" b="1" dirty="0">
              <a:solidFill>
                <a:srgbClr val="002060"/>
              </a:solidFill>
              <a:ea typeface="+mn-ea"/>
            </a:endParaRPr>
          </a:p>
          <a:p>
            <a:pPr marL="91440" lvl="0" indent="-91440" defTabSz="914400" eaLnBrk="1" fontAlgn="auto" hangingPunct="1">
              <a:lnSpc>
                <a:spcPct val="90000"/>
              </a:lnSpc>
              <a:spcBef>
                <a:spcPts val="1200"/>
              </a:spcBef>
              <a:spcAft>
                <a:spcPts val="200"/>
              </a:spcAft>
              <a:buClr>
                <a:srgbClr val="E48312"/>
              </a:buClr>
              <a:buSzPct val="100000"/>
              <a:buFont typeface="Calibri" panose="020F0502020204030204" pitchFamily="34" charset="0"/>
              <a:buChar char=" "/>
            </a:pPr>
            <a:r>
              <a:rPr lang="en-GB" sz="2000" b="1" dirty="0" smtClean="0">
                <a:solidFill>
                  <a:srgbClr val="000000"/>
                </a:solidFill>
                <a:ea typeface="+mn-ea"/>
              </a:rPr>
              <a:t>3 - In </a:t>
            </a:r>
            <a:r>
              <a:rPr lang="en-GB" sz="2000" b="1" dirty="0">
                <a:solidFill>
                  <a:srgbClr val="000000"/>
                </a:solidFill>
                <a:ea typeface="+mn-ea"/>
              </a:rPr>
              <a:t>Vivo (literal or Verbatim coding)</a:t>
            </a:r>
            <a:r>
              <a:rPr lang="en-GB" sz="1400" b="1" dirty="0">
                <a:solidFill>
                  <a:schemeClr val="bg1">
                    <a:lumMod val="50000"/>
                  </a:schemeClr>
                </a:solidFill>
                <a:ea typeface="+mn-ea"/>
              </a:rPr>
              <a:t> (</a:t>
            </a:r>
            <a:r>
              <a:rPr lang="en-GB" sz="1400" b="1" dirty="0" err="1">
                <a:solidFill>
                  <a:schemeClr val="bg1">
                    <a:lumMod val="50000"/>
                  </a:schemeClr>
                </a:solidFill>
                <a:ea typeface="+mn-ea"/>
              </a:rPr>
              <a:t>Charmaz</a:t>
            </a:r>
            <a:r>
              <a:rPr lang="en-GB" sz="1400" b="1" dirty="0">
                <a:solidFill>
                  <a:schemeClr val="bg1">
                    <a:lumMod val="50000"/>
                  </a:schemeClr>
                </a:solidFill>
                <a:ea typeface="+mn-ea"/>
              </a:rPr>
              <a:t>, 2006; Corbin and Strauss, </a:t>
            </a:r>
            <a:r>
              <a:rPr lang="en-GB" sz="1400" b="1" dirty="0" smtClean="0">
                <a:solidFill>
                  <a:schemeClr val="bg1">
                    <a:lumMod val="50000"/>
                  </a:schemeClr>
                </a:solidFill>
                <a:ea typeface="+mn-ea"/>
              </a:rPr>
              <a:t>2008)</a:t>
            </a:r>
          </a:p>
          <a:p>
            <a:pPr marL="91440" lvl="0" indent="-91440" defTabSz="914400" eaLnBrk="1" fontAlgn="auto" hangingPunct="1">
              <a:lnSpc>
                <a:spcPct val="90000"/>
              </a:lnSpc>
              <a:spcBef>
                <a:spcPts val="1200"/>
              </a:spcBef>
              <a:spcAft>
                <a:spcPts val="200"/>
              </a:spcAft>
              <a:buClr>
                <a:srgbClr val="E48312"/>
              </a:buClr>
              <a:buSzPct val="100000"/>
              <a:buFont typeface="Calibri" panose="020F0502020204030204" pitchFamily="34" charset="0"/>
              <a:buChar char=" "/>
            </a:pPr>
            <a:r>
              <a:rPr lang="en-GB" sz="2000" b="1" dirty="0" smtClean="0">
                <a:solidFill>
                  <a:srgbClr val="002060"/>
                </a:solidFill>
                <a:ea typeface="+mn-ea"/>
              </a:rPr>
              <a:t>Words </a:t>
            </a:r>
            <a:r>
              <a:rPr lang="en-GB" sz="2000" b="1" dirty="0">
                <a:solidFill>
                  <a:srgbClr val="002060"/>
                </a:solidFill>
                <a:ea typeface="+mn-ea"/>
              </a:rPr>
              <a:t>or short phrases from actual language used that respect the participants voice.</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10</a:t>
            </a:fld>
            <a:endParaRPr lang="en-US" altLang="en-US"/>
          </a:p>
        </p:txBody>
      </p:sp>
    </p:spTree>
    <p:extLst>
      <p:ext uri="{BB962C8B-B14F-4D97-AF65-F5344CB8AC3E}">
        <p14:creationId xmlns:p14="http://schemas.microsoft.com/office/powerpoint/2010/main" val="35994336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GB" sz="2800" b="1" dirty="0">
                <a:solidFill>
                  <a:prstClr val="black"/>
                </a:solidFill>
                <a:cs typeface="+mn-cs"/>
              </a:rPr>
              <a:t>3.1 – Main findings: focus groups</a:t>
            </a:r>
            <a:endParaRPr lang="en-GB" dirty="0"/>
          </a:p>
        </p:txBody>
      </p:sp>
      <p:sp>
        <p:nvSpPr>
          <p:cNvPr id="3" name="Content Placeholder 2"/>
          <p:cNvSpPr>
            <a:spLocks noGrp="1"/>
          </p:cNvSpPr>
          <p:nvPr>
            <p:ph idx="1"/>
          </p:nvPr>
        </p:nvSpPr>
        <p:spPr/>
        <p:txBody>
          <a:bodyPr/>
          <a:lstStyle/>
          <a:p>
            <a:pPr marL="0" indent="0">
              <a:lnSpc>
                <a:spcPct val="106000"/>
              </a:lnSpc>
              <a:spcAft>
                <a:spcPts val="800"/>
              </a:spcAft>
              <a:buNone/>
            </a:pPr>
            <a:r>
              <a:rPr lang="en-GB" sz="2400" b="1" dirty="0">
                <a:ea typeface="SimSun" panose="02010600030101010101" pitchFamily="2" charset="-122"/>
                <a:cs typeface="Times New Roman" panose="02020603050405020304" pitchFamily="18" charset="0"/>
              </a:rPr>
              <a:t>‘Where does your  knowledge of CT come from?’ </a:t>
            </a:r>
          </a:p>
          <a:p>
            <a:pPr marL="0" indent="0">
              <a:lnSpc>
                <a:spcPct val="106000"/>
              </a:lnSpc>
              <a:spcAft>
                <a:spcPts val="800"/>
              </a:spcAft>
              <a:buNone/>
            </a:pPr>
            <a:r>
              <a:rPr lang="en-GB" sz="2400" b="1" dirty="0">
                <a:ea typeface="SimSun" panose="02010600030101010101" pitchFamily="2" charset="-122"/>
                <a:cs typeface="Times New Roman" panose="02020603050405020304" pitchFamily="18" charset="0"/>
              </a:rPr>
              <a:t>1 – Pre-sessional EAP courses</a:t>
            </a:r>
          </a:p>
          <a:p>
            <a:pPr marL="457200" indent="-457200">
              <a:lnSpc>
                <a:spcPct val="106000"/>
              </a:lnSpc>
              <a:spcAft>
                <a:spcPts val="800"/>
              </a:spcAft>
              <a:buAutoNum type="alphaLcParenR"/>
            </a:pPr>
            <a:r>
              <a:rPr lang="en-GB" sz="2000" b="1" dirty="0" smtClean="0">
                <a:solidFill>
                  <a:srgbClr val="002060"/>
                </a:solidFill>
                <a:ea typeface="SimSun" panose="02010600030101010101" pitchFamily="2" charset="-122"/>
                <a:cs typeface="Times New Roman" panose="02020603050405020304" pitchFamily="18" charset="0"/>
              </a:rPr>
              <a:t>Students perceived it was a stated aim </a:t>
            </a:r>
            <a:r>
              <a:rPr lang="en-GB" sz="2000" b="1" dirty="0">
                <a:solidFill>
                  <a:srgbClr val="002060"/>
                </a:solidFill>
                <a:ea typeface="SimSun" panose="02010600030101010101" pitchFamily="2" charset="-122"/>
                <a:cs typeface="Times New Roman" panose="02020603050405020304" pitchFamily="18" charset="0"/>
              </a:rPr>
              <a:t>to teach CT</a:t>
            </a:r>
          </a:p>
          <a:p>
            <a:pPr marL="514350" indent="-514350">
              <a:lnSpc>
                <a:spcPct val="106000"/>
              </a:lnSpc>
              <a:spcAft>
                <a:spcPts val="800"/>
              </a:spcAft>
              <a:buAutoNum type="alphaLcParenR"/>
            </a:pPr>
            <a:r>
              <a:rPr lang="en-GB" sz="2000" b="1" dirty="0" smtClean="0">
                <a:solidFill>
                  <a:srgbClr val="002060"/>
                </a:solidFill>
                <a:ea typeface="SimSun" panose="02010600030101010101" pitchFamily="2" charset="-122"/>
                <a:cs typeface="Times New Roman" panose="02020603050405020304" pitchFamily="18" charset="0"/>
              </a:rPr>
              <a:t>Taught them to read </a:t>
            </a:r>
            <a:r>
              <a:rPr lang="en-GB" sz="2000" b="1" dirty="0">
                <a:solidFill>
                  <a:srgbClr val="002060"/>
                </a:solidFill>
                <a:ea typeface="SimSun" panose="02010600030101010101" pitchFamily="2" charset="-122"/>
                <a:cs typeface="Times New Roman" panose="02020603050405020304" pitchFamily="18" charset="0"/>
              </a:rPr>
              <a:t>critically</a:t>
            </a:r>
          </a:p>
          <a:p>
            <a:pPr marL="514350" indent="-514350">
              <a:lnSpc>
                <a:spcPct val="106000"/>
              </a:lnSpc>
              <a:spcAft>
                <a:spcPts val="800"/>
              </a:spcAft>
              <a:buAutoNum type="alphaLcParenR"/>
            </a:pPr>
            <a:r>
              <a:rPr lang="en-GB" sz="2000" b="1" dirty="0" smtClean="0">
                <a:solidFill>
                  <a:srgbClr val="002060"/>
                </a:solidFill>
                <a:ea typeface="SimSun" panose="02010600030101010101" pitchFamily="2" charset="-122"/>
                <a:cs typeface="Times New Roman" panose="02020603050405020304" pitchFamily="18" charset="0"/>
              </a:rPr>
              <a:t>Taught them to write </a:t>
            </a:r>
            <a:r>
              <a:rPr lang="en-GB" sz="2000" b="1" dirty="0">
                <a:solidFill>
                  <a:srgbClr val="002060"/>
                </a:solidFill>
                <a:ea typeface="SimSun" panose="02010600030101010101" pitchFamily="2" charset="-122"/>
                <a:cs typeface="Times New Roman" panose="02020603050405020304" pitchFamily="18" charset="0"/>
              </a:rPr>
              <a:t>critically</a:t>
            </a:r>
          </a:p>
          <a:p>
            <a:pPr marL="514350" indent="-514350">
              <a:lnSpc>
                <a:spcPct val="106000"/>
              </a:lnSpc>
              <a:spcAft>
                <a:spcPts val="800"/>
              </a:spcAft>
              <a:buAutoNum type="alphaLcParenR"/>
            </a:pPr>
            <a:r>
              <a:rPr lang="en-GB" sz="2000" b="1" dirty="0" smtClean="0">
                <a:solidFill>
                  <a:srgbClr val="002060"/>
                </a:solidFill>
                <a:ea typeface="SimSun" panose="02010600030101010101" pitchFamily="2" charset="-122"/>
                <a:cs typeface="Times New Roman" panose="02020603050405020304" pitchFamily="18" charset="0"/>
              </a:rPr>
              <a:t>Taught them to do critical </a:t>
            </a:r>
            <a:r>
              <a:rPr lang="en-GB" sz="2000" b="1" dirty="0">
                <a:solidFill>
                  <a:srgbClr val="002060"/>
                </a:solidFill>
                <a:ea typeface="SimSun" panose="02010600030101010101" pitchFamily="2" charset="-122"/>
                <a:cs typeface="Times New Roman" panose="02020603050405020304" pitchFamily="18" charset="0"/>
              </a:rPr>
              <a:t>presentations</a:t>
            </a:r>
          </a:p>
          <a:p>
            <a:pPr marL="514350" indent="-514350">
              <a:lnSpc>
                <a:spcPct val="106000"/>
              </a:lnSpc>
              <a:spcAft>
                <a:spcPts val="800"/>
              </a:spcAft>
              <a:buAutoNum type="alphaLcParenR"/>
            </a:pPr>
            <a:r>
              <a:rPr lang="en-GB" sz="2000" b="1" dirty="0">
                <a:solidFill>
                  <a:srgbClr val="002060"/>
                </a:solidFill>
                <a:ea typeface="SimSun" panose="02010600030101010101" pitchFamily="2" charset="-122"/>
                <a:cs typeface="Times New Roman" panose="02020603050405020304" pitchFamily="18" charset="0"/>
              </a:rPr>
              <a:t>Overall positive </a:t>
            </a:r>
            <a:r>
              <a:rPr lang="en-GB" sz="2000" b="1" dirty="0" smtClean="0">
                <a:solidFill>
                  <a:srgbClr val="002060"/>
                </a:solidFill>
                <a:ea typeface="SimSun" panose="02010600030101010101" pitchFamily="2" charset="-122"/>
                <a:cs typeface="Times New Roman" panose="02020603050405020304" pitchFamily="18" charset="0"/>
              </a:rPr>
              <a:t>impression of EAP courses </a:t>
            </a:r>
            <a:endParaRPr lang="en-GB" sz="2000" b="1" dirty="0">
              <a:solidFill>
                <a:srgbClr val="002060"/>
              </a:solidFill>
              <a:ea typeface="SimSun" panose="02010600030101010101" pitchFamily="2" charset="-122"/>
              <a:cs typeface="Times New Roman" panose="02020603050405020304" pitchFamily="18" charset="0"/>
            </a:endParaRPr>
          </a:p>
          <a:p>
            <a:pPr marL="514350" indent="-514350">
              <a:lnSpc>
                <a:spcPct val="106000"/>
              </a:lnSpc>
              <a:spcAft>
                <a:spcPts val="800"/>
              </a:spcAft>
              <a:buAutoNum type="alphaLcParenR"/>
            </a:pPr>
            <a:r>
              <a:rPr lang="en-GB" sz="2000" b="1" dirty="0">
                <a:solidFill>
                  <a:srgbClr val="002060"/>
                </a:solidFill>
                <a:ea typeface="SimSun" panose="02010600030101010101" pitchFamily="2" charset="-122"/>
                <a:cs typeface="Times New Roman" panose="02020603050405020304" pitchFamily="18" charset="0"/>
              </a:rPr>
              <a:t>But it’s only a start…</a:t>
            </a:r>
            <a:endParaRPr lang="en-GB" sz="2000" dirty="0">
              <a:solidFill>
                <a:srgbClr val="002060"/>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11</a:t>
            </a:fld>
            <a:endParaRPr lang="en-US" altLang="en-US"/>
          </a:p>
        </p:txBody>
      </p:sp>
    </p:spTree>
    <p:extLst>
      <p:ext uri="{BB962C8B-B14F-4D97-AF65-F5344CB8AC3E}">
        <p14:creationId xmlns:p14="http://schemas.microsoft.com/office/powerpoint/2010/main" val="34474153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solidFill>
                  <a:srgbClr val="002060"/>
                </a:solidFill>
              </a:rPr>
              <a:t>a), b), c) Pre-sessional </a:t>
            </a:r>
            <a:r>
              <a:rPr lang="en-GB" sz="2800" b="1" dirty="0">
                <a:solidFill>
                  <a:srgbClr val="002060"/>
                </a:solidFill>
              </a:rPr>
              <a:t>(reading and) writing</a:t>
            </a:r>
          </a:p>
        </p:txBody>
      </p:sp>
      <p:sp>
        <p:nvSpPr>
          <p:cNvPr id="3" name="Content Placeholder 2"/>
          <p:cNvSpPr>
            <a:spLocks noGrp="1"/>
          </p:cNvSpPr>
          <p:nvPr>
            <p:ph idx="1"/>
          </p:nvPr>
        </p:nvSpPr>
        <p:spPr/>
        <p:txBody>
          <a:bodyPr/>
          <a:lstStyle/>
          <a:p>
            <a:pPr marL="457200" indent="-457200">
              <a:buAutoNum type="alphaLcParenR"/>
            </a:pPr>
            <a:r>
              <a:rPr lang="en-GB" sz="2000" b="1" i="1" dirty="0">
                <a:solidFill>
                  <a:srgbClr val="C00000"/>
                </a:solidFill>
                <a:ea typeface="SimSun" panose="02010600030101010101" pitchFamily="2" charset="-122"/>
              </a:rPr>
              <a:t>…when we take pre-sessional English, one of the aim is to teach us about critical thinking… (S4f)</a:t>
            </a:r>
          </a:p>
          <a:p>
            <a:pPr marL="0" lvl="0" indent="0">
              <a:buNone/>
            </a:pPr>
            <a:r>
              <a:rPr lang="en-GB" sz="2000" b="1" i="1" dirty="0">
                <a:solidFill>
                  <a:srgbClr val="C00000"/>
                </a:solidFill>
                <a:ea typeface="SimSun" panose="02010600030101010101" pitchFamily="2" charset="-122"/>
              </a:rPr>
              <a:t>b)  …and especially the reading class (S4f)</a:t>
            </a:r>
          </a:p>
          <a:p>
            <a:pPr marL="0" indent="0">
              <a:buNone/>
            </a:pPr>
            <a:r>
              <a:rPr lang="en-GB" sz="2000" b="1" i="1" dirty="0">
                <a:solidFill>
                  <a:srgbClr val="C00000"/>
                </a:solidFill>
                <a:ea typeface="SimSun" panose="02010600030101010101" pitchFamily="2" charset="-122"/>
              </a:rPr>
              <a:t> </a:t>
            </a:r>
          </a:p>
          <a:p>
            <a:pPr marL="0" indent="0">
              <a:buNone/>
            </a:pPr>
            <a:r>
              <a:rPr lang="en-GB" sz="2000" b="1" i="1" dirty="0">
                <a:solidFill>
                  <a:srgbClr val="C00000"/>
                </a:solidFill>
                <a:ea typeface="SimSun" panose="02010600030101010101" pitchFamily="2" charset="-122"/>
              </a:rPr>
              <a:t>c)	…and the writing class (S4f)</a:t>
            </a:r>
          </a:p>
          <a:p>
            <a:r>
              <a:rPr lang="en-GB" sz="2000" b="1" i="1" dirty="0">
                <a:solidFill>
                  <a:srgbClr val="C00000"/>
                </a:solidFill>
              </a:rPr>
              <a:t>How to write critical review is very useful for critical thinking (S4f)</a:t>
            </a:r>
          </a:p>
          <a:p>
            <a:r>
              <a:rPr lang="en-GB" sz="2000" b="1" i="1" dirty="0">
                <a:solidFill>
                  <a:srgbClr val="C00000"/>
                </a:solidFill>
                <a:ea typeface="SimSun" panose="02010600030101010101" pitchFamily="2" charset="-122"/>
              </a:rPr>
              <a:t>the first one is the part of the pre-sessional EAP course…the writing assignment … ask us to write a critical review of a journal article, … so I think that’s a very important one (S5f)</a:t>
            </a:r>
            <a:endParaRPr lang="en-GB" sz="2000" b="1" i="1" dirty="0">
              <a:solidFill>
                <a:srgbClr val="C00000"/>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12</a:t>
            </a:fld>
            <a:endParaRPr lang="en-US" altLang="en-US"/>
          </a:p>
        </p:txBody>
      </p:sp>
    </p:spTree>
    <p:extLst>
      <p:ext uri="{BB962C8B-B14F-4D97-AF65-F5344CB8AC3E}">
        <p14:creationId xmlns:p14="http://schemas.microsoft.com/office/powerpoint/2010/main" val="8320751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solidFill>
                  <a:srgbClr val="002060"/>
                </a:solidFill>
              </a:rPr>
              <a:t>d), e) Pre-sessional </a:t>
            </a:r>
            <a:r>
              <a:rPr lang="en-GB" sz="2800" b="1" dirty="0">
                <a:solidFill>
                  <a:srgbClr val="002060"/>
                </a:solidFill>
              </a:rPr>
              <a:t>(presentations and) overall</a:t>
            </a:r>
          </a:p>
        </p:txBody>
      </p:sp>
      <p:sp>
        <p:nvSpPr>
          <p:cNvPr id="3" name="Content Placeholder 2"/>
          <p:cNvSpPr>
            <a:spLocks noGrp="1"/>
          </p:cNvSpPr>
          <p:nvPr>
            <p:ph idx="1"/>
          </p:nvPr>
        </p:nvSpPr>
        <p:spPr/>
        <p:txBody>
          <a:bodyPr/>
          <a:lstStyle/>
          <a:p>
            <a:pPr marL="0" indent="0">
              <a:buNone/>
            </a:pPr>
            <a:r>
              <a:rPr lang="en-GB" sz="2000" b="1" i="1" dirty="0">
                <a:solidFill>
                  <a:srgbClr val="C00000"/>
                </a:solidFill>
              </a:rPr>
              <a:t>d) …</a:t>
            </a:r>
            <a:r>
              <a:rPr lang="en-GB" sz="2000" b="1" i="1" dirty="0">
                <a:solidFill>
                  <a:srgbClr val="C00000"/>
                </a:solidFill>
                <a:ea typeface="SimSun" panose="02010600030101010101" pitchFamily="2" charset="-122"/>
              </a:rPr>
              <a:t>as for the presentation when we do the presentation preparation we also evaluate them, one thing positive points and negative points… (S5f) </a:t>
            </a:r>
          </a:p>
          <a:p>
            <a:pPr marL="0" indent="0">
              <a:buNone/>
            </a:pPr>
            <a:endParaRPr lang="en-GB" sz="2000" b="1" i="1" dirty="0">
              <a:solidFill>
                <a:srgbClr val="C00000"/>
              </a:solidFill>
              <a:ea typeface="SimSun" panose="02010600030101010101" pitchFamily="2" charset="-122"/>
            </a:endParaRPr>
          </a:p>
          <a:p>
            <a:pPr marL="0" indent="0" algn="just">
              <a:lnSpc>
                <a:spcPct val="106000"/>
              </a:lnSpc>
              <a:spcAft>
                <a:spcPts val="800"/>
              </a:spcAft>
              <a:buNone/>
            </a:pPr>
            <a:r>
              <a:rPr lang="en-GB" sz="2000" b="1" i="1" dirty="0">
                <a:solidFill>
                  <a:srgbClr val="C00000"/>
                </a:solidFill>
                <a:ea typeface="SimSun" panose="02010600030101010101" pitchFamily="2" charset="-122"/>
              </a:rPr>
              <a:t>e) </a:t>
            </a:r>
            <a:r>
              <a:rPr lang="en-GB" sz="2000" b="1" i="1" dirty="0">
                <a:solidFill>
                  <a:srgbClr val="C00000"/>
                </a:solidFill>
                <a:ea typeface="SimSun" panose="02010600030101010101" pitchFamily="2" charset="-122"/>
                <a:cs typeface="Times New Roman" panose="02020603050405020304" pitchFamily="18" charset="0"/>
              </a:rPr>
              <a:t>I think we have some kind of … ideas in our mind that is critical thinking, but we are not very clear about that, but when we came here the ideas seem more clear because of we take the course and everything / every terminology is very clear to us. So this thing, critical thinking, seems to be more logical in our mind, and we can use it properly. (S1f)</a:t>
            </a:r>
          </a:p>
          <a:p>
            <a:pPr marL="0" indent="0" algn="just">
              <a:lnSpc>
                <a:spcPct val="106000"/>
              </a:lnSpc>
              <a:spcAft>
                <a:spcPts val="800"/>
              </a:spcAft>
              <a:buNone/>
            </a:pPr>
            <a:r>
              <a:rPr lang="en-GB" sz="2000" b="1" i="1" dirty="0">
                <a:solidFill>
                  <a:srgbClr val="C00000"/>
                </a:solidFill>
                <a:ea typeface="SimSun" panose="02010600030101010101" pitchFamily="2" charset="-122"/>
              </a:rPr>
              <a:t>Well, I think, actually pre-sessional course does help us to critically think (S7f)</a:t>
            </a:r>
            <a:endParaRPr lang="en-GB" sz="2000" b="1" i="1" dirty="0">
              <a:solidFill>
                <a:srgbClr val="C00000"/>
              </a:solidFill>
              <a:ea typeface="SimSun" panose="02010600030101010101" pitchFamily="2" charset="-122"/>
              <a:cs typeface="Times New Roman" panose="02020603050405020304" pitchFamily="18" charset="0"/>
            </a:endParaRPr>
          </a:p>
          <a:p>
            <a:pPr marL="0" indent="0">
              <a:buNone/>
            </a:pPr>
            <a:endParaRPr lang="en-GB" sz="2400" b="1" i="1" dirty="0">
              <a:solidFill>
                <a:srgbClr val="002060"/>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13</a:t>
            </a:fld>
            <a:endParaRPr lang="en-US" altLang="en-US" dirty="0"/>
          </a:p>
        </p:txBody>
      </p:sp>
    </p:spTree>
    <p:extLst>
      <p:ext uri="{BB962C8B-B14F-4D97-AF65-F5344CB8AC3E}">
        <p14:creationId xmlns:p14="http://schemas.microsoft.com/office/powerpoint/2010/main" val="10336195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rgbClr val="002060"/>
                </a:solidFill>
              </a:rPr>
              <a:t>f) But </a:t>
            </a:r>
            <a:r>
              <a:rPr lang="en-GB" sz="3200" b="1" dirty="0">
                <a:solidFill>
                  <a:srgbClr val="002060"/>
                </a:solidFill>
              </a:rPr>
              <a:t>it’s only a start …</a:t>
            </a:r>
          </a:p>
        </p:txBody>
      </p:sp>
      <p:sp>
        <p:nvSpPr>
          <p:cNvPr id="3" name="Content Placeholder 2"/>
          <p:cNvSpPr>
            <a:spLocks noGrp="1"/>
          </p:cNvSpPr>
          <p:nvPr>
            <p:ph idx="1"/>
          </p:nvPr>
        </p:nvSpPr>
        <p:spPr>
          <a:xfrm>
            <a:off x="1417638" y="2120900"/>
            <a:ext cx="7269162" cy="3959225"/>
          </a:xfrm>
        </p:spPr>
        <p:txBody>
          <a:bodyPr/>
          <a:lstStyle/>
          <a:p>
            <a:pPr marL="0" indent="0">
              <a:buNone/>
            </a:pPr>
            <a:r>
              <a:rPr lang="en-GB" sz="1800" b="1" i="1" dirty="0">
                <a:solidFill>
                  <a:srgbClr val="C00000"/>
                </a:solidFill>
              </a:rPr>
              <a:t>f) </a:t>
            </a:r>
            <a:r>
              <a:rPr lang="en-GB" sz="1800" b="1" i="1" dirty="0">
                <a:solidFill>
                  <a:srgbClr val="C00000"/>
                </a:solidFill>
                <a:ea typeface="SimSun" panose="02010600030101010101" pitchFamily="2" charset="-122"/>
                <a:cs typeface="Times New Roman" panose="02020603050405020304" pitchFamily="18" charset="0"/>
              </a:rPr>
              <a:t>Even though I took the pre-sessional, I still think critical thinking is very difficult because we have so much reading … and it’s very difficult for us to finish reading, so maybe we don’t have so much time to think it critically [laughter] …(S4f)</a:t>
            </a:r>
          </a:p>
          <a:p>
            <a:pPr marL="0" indent="0">
              <a:buNone/>
            </a:pPr>
            <a:endParaRPr lang="en-GB" sz="1800" b="1" i="1" dirty="0">
              <a:solidFill>
                <a:srgbClr val="C00000"/>
              </a:solidFill>
              <a:ea typeface="SimSun" panose="02010600030101010101" pitchFamily="2" charset="-122"/>
              <a:cs typeface="Times New Roman" panose="02020603050405020304" pitchFamily="18" charset="0"/>
            </a:endParaRPr>
          </a:p>
          <a:p>
            <a:pPr marL="0" indent="0">
              <a:lnSpc>
                <a:spcPct val="107000"/>
              </a:lnSpc>
              <a:spcAft>
                <a:spcPts val="800"/>
              </a:spcAft>
              <a:buNone/>
            </a:pPr>
            <a:r>
              <a:rPr lang="en-GB" sz="1800" b="1" i="1" dirty="0">
                <a:solidFill>
                  <a:srgbClr val="C00000"/>
                </a:solidFill>
                <a:ea typeface="SimSun" panose="02010600030101010101" pitchFamily="2" charset="-122"/>
                <a:cs typeface="Times New Roman" panose="02020603050405020304" pitchFamily="18" charset="0"/>
              </a:rPr>
              <a:t>I think attending the pre-sessional course does have a lot for us, but reading extensively is also critical / very crucial reason to be critical thinking as well. (S5f)</a:t>
            </a:r>
            <a:endParaRPr lang="en-GB" sz="1800" b="1" i="1" dirty="0">
              <a:solidFill>
                <a:srgbClr val="C00000"/>
              </a:solidFill>
            </a:endParaRPr>
          </a:p>
          <a:p>
            <a:pPr marL="0" indent="0">
              <a:buNone/>
            </a:pPr>
            <a:r>
              <a:rPr lang="en-GB" sz="1800" b="1" i="1" dirty="0">
                <a:solidFill>
                  <a:srgbClr val="C00000"/>
                </a:solidFill>
              </a:rPr>
              <a:t>…</a:t>
            </a:r>
            <a:r>
              <a:rPr lang="en-GB" sz="1800" b="1" i="1" dirty="0">
                <a:solidFill>
                  <a:srgbClr val="C00000"/>
                </a:solidFill>
                <a:ea typeface="SimSun" panose="02010600030101010101" pitchFamily="2" charset="-122"/>
              </a:rPr>
              <a:t>but I think others who do not take the pre-sessional course will also learn the critical thinking [yes] … the only difference is the speed. Yeah, if I take the pre-sessional course maybe I can / it will be easier for me to handle this. It will hard for them / well but actually the end is the same. We can all learn how to critical thinking [yeah] (S7f)</a:t>
            </a:r>
            <a:endParaRPr lang="en-GB" sz="1800" b="1" i="1" dirty="0">
              <a:solidFill>
                <a:srgbClr val="C00000"/>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14</a:t>
            </a:fld>
            <a:endParaRPr lang="en-US" altLang="en-US"/>
          </a:p>
        </p:txBody>
      </p:sp>
    </p:spTree>
    <p:extLst>
      <p:ext uri="{BB962C8B-B14F-4D97-AF65-F5344CB8AC3E}">
        <p14:creationId xmlns:p14="http://schemas.microsoft.com/office/powerpoint/2010/main" val="28582171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Other notable 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sz="2400" b="1" dirty="0">
                <a:solidFill>
                  <a:srgbClr val="002060"/>
                </a:solidFill>
              </a:rPr>
              <a:t>In-sessional writing course also gave </a:t>
            </a:r>
            <a:r>
              <a:rPr lang="en-GB" sz="2400" b="1" dirty="0" smtClean="0">
                <a:solidFill>
                  <a:srgbClr val="002060"/>
                </a:solidFill>
              </a:rPr>
              <a:t>tips</a:t>
            </a:r>
          </a:p>
          <a:p>
            <a:pPr>
              <a:buFont typeface="Arial" panose="020B0604020202020204" pitchFamily="34" charset="0"/>
              <a:buChar char="•"/>
            </a:pPr>
            <a:endParaRPr lang="en-GB" sz="2400" b="1" dirty="0">
              <a:solidFill>
                <a:srgbClr val="002060"/>
              </a:solidFill>
            </a:endParaRPr>
          </a:p>
          <a:p>
            <a:pPr>
              <a:buFont typeface="Arial" panose="020B0604020202020204" pitchFamily="34" charset="0"/>
              <a:buChar char="•"/>
            </a:pPr>
            <a:r>
              <a:rPr lang="en-GB" sz="2400" b="1" dirty="0">
                <a:solidFill>
                  <a:srgbClr val="002060"/>
                </a:solidFill>
              </a:rPr>
              <a:t>Tutors in the pre-sessional and masters encouraged and modelled how they could be </a:t>
            </a:r>
            <a:r>
              <a:rPr lang="en-GB" sz="2400" b="1" dirty="0" smtClean="0">
                <a:solidFill>
                  <a:srgbClr val="002060"/>
                </a:solidFill>
              </a:rPr>
              <a:t>critical</a:t>
            </a:r>
          </a:p>
          <a:p>
            <a:pPr>
              <a:buFont typeface="Arial" panose="020B0604020202020204" pitchFamily="34" charset="0"/>
              <a:buChar char="•"/>
            </a:pPr>
            <a:endParaRPr lang="en-GB" sz="2400" b="1" dirty="0">
              <a:solidFill>
                <a:srgbClr val="002060"/>
              </a:solidFill>
            </a:endParaRPr>
          </a:p>
          <a:p>
            <a:pPr>
              <a:buFont typeface="Arial" panose="020B0604020202020204" pitchFamily="34" charset="0"/>
              <a:buChar char="•"/>
            </a:pPr>
            <a:r>
              <a:rPr lang="en-GB" sz="2400" b="1" dirty="0">
                <a:solidFill>
                  <a:srgbClr val="002060"/>
                </a:solidFill>
              </a:rPr>
              <a:t>Being critical is part of ‘living in the UK</a:t>
            </a:r>
            <a:r>
              <a:rPr lang="en-GB" sz="2400" b="1" dirty="0" smtClean="0">
                <a:solidFill>
                  <a:srgbClr val="002060"/>
                </a:solidFill>
              </a:rPr>
              <a:t>’</a:t>
            </a:r>
          </a:p>
          <a:p>
            <a:pPr>
              <a:buFont typeface="Arial" panose="020B0604020202020204" pitchFamily="34" charset="0"/>
              <a:buChar char="•"/>
            </a:pPr>
            <a:endParaRPr lang="en-GB" sz="2400" b="1" dirty="0">
              <a:solidFill>
                <a:srgbClr val="002060"/>
              </a:solidFill>
            </a:endParaRPr>
          </a:p>
          <a:p>
            <a:pPr>
              <a:buFont typeface="Arial" panose="020B0604020202020204" pitchFamily="34" charset="0"/>
              <a:buChar char="•"/>
            </a:pPr>
            <a:r>
              <a:rPr lang="en-GB" sz="2400" b="1" dirty="0">
                <a:solidFill>
                  <a:srgbClr val="002060"/>
                </a:solidFill>
              </a:rPr>
              <a:t>Workshops (seminars) in the </a:t>
            </a:r>
            <a:r>
              <a:rPr lang="en-GB" sz="2400" b="1" dirty="0" smtClean="0">
                <a:solidFill>
                  <a:srgbClr val="002060"/>
                </a:solidFill>
              </a:rPr>
              <a:t>PGT masters </a:t>
            </a:r>
            <a:r>
              <a:rPr lang="en-GB" sz="2400" b="1" dirty="0">
                <a:solidFill>
                  <a:srgbClr val="002060"/>
                </a:solidFill>
              </a:rPr>
              <a:t>were a forum where this was particularly encouraged</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15</a:t>
            </a:fld>
            <a:endParaRPr lang="en-US" altLang="en-US"/>
          </a:p>
        </p:txBody>
      </p:sp>
    </p:spTree>
    <p:extLst>
      <p:ext uri="{BB962C8B-B14F-4D97-AF65-F5344CB8AC3E}">
        <p14:creationId xmlns:p14="http://schemas.microsoft.com/office/powerpoint/2010/main" val="22874166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a:solidFill>
                  <a:prstClr val="black"/>
                </a:solidFill>
              </a:rPr>
              <a:t>3.2 – Main findings: interviewees</a:t>
            </a:r>
            <a:endParaRPr lang="en-GB" dirty="0"/>
          </a:p>
        </p:txBody>
      </p:sp>
      <p:sp>
        <p:nvSpPr>
          <p:cNvPr id="3" name="Content Placeholder 2"/>
          <p:cNvSpPr>
            <a:spLocks noGrp="1"/>
          </p:cNvSpPr>
          <p:nvPr>
            <p:ph idx="1"/>
          </p:nvPr>
        </p:nvSpPr>
        <p:spPr/>
        <p:txBody>
          <a:bodyPr/>
          <a:lstStyle/>
          <a:p>
            <a:pPr marL="0" indent="0">
              <a:buNone/>
            </a:pPr>
            <a:r>
              <a:rPr lang="en-GB" sz="2400" b="1" dirty="0"/>
              <a:t>1 – Pre-sessional </a:t>
            </a:r>
            <a:r>
              <a:rPr lang="en-GB" sz="2400" b="1" dirty="0" smtClean="0"/>
              <a:t>EAP</a:t>
            </a:r>
          </a:p>
          <a:p>
            <a:pPr marL="514350" indent="-514350">
              <a:buAutoNum type="alphaLcParenR"/>
            </a:pPr>
            <a:r>
              <a:rPr lang="en-GB" sz="2400" b="1" dirty="0" smtClean="0">
                <a:solidFill>
                  <a:srgbClr val="002060"/>
                </a:solidFill>
              </a:rPr>
              <a:t>Positive comments</a:t>
            </a:r>
          </a:p>
          <a:p>
            <a:pPr marL="514350" indent="-514350">
              <a:buAutoNum type="alphaLcParenR"/>
            </a:pPr>
            <a:r>
              <a:rPr lang="en-GB" sz="2400" b="1" dirty="0" smtClean="0">
                <a:solidFill>
                  <a:srgbClr val="002060"/>
                </a:solidFill>
              </a:rPr>
              <a:t>Success may depend on teaching</a:t>
            </a:r>
          </a:p>
          <a:p>
            <a:pPr marL="0" indent="0">
              <a:buNone/>
            </a:pPr>
            <a:endParaRPr lang="en-GB" sz="2400" b="1" dirty="0"/>
          </a:p>
          <a:p>
            <a:pPr marL="0" indent="0">
              <a:buNone/>
            </a:pPr>
            <a:r>
              <a:rPr lang="en-GB" sz="2400" b="1" dirty="0"/>
              <a:t>2 – In-sessional </a:t>
            </a:r>
            <a:r>
              <a:rPr lang="en-GB" sz="2400" b="1" dirty="0" smtClean="0"/>
              <a:t>EAP</a:t>
            </a:r>
          </a:p>
          <a:p>
            <a:pPr marL="457200" indent="-457200">
              <a:buAutoNum type="alphaLcParenR"/>
            </a:pPr>
            <a:r>
              <a:rPr lang="en-GB" sz="2400" b="1" dirty="0" smtClean="0">
                <a:solidFill>
                  <a:srgbClr val="002060"/>
                </a:solidFill>
              </a:rPr>
              <a:t>Positive aspects</a:t>
            </a:r>
          </a:p>
          <a:p>
            <a:pPr marL="457200" indent="-457200">
              <a:buAutoNum type="alphaLcParenR"/>
            </a:pPr>
            <a:r>
              <a:rPr lang="en-GB" sz="2400" b="1" dirty="0" smtClean="0">
                <a:solidFill>
                  <a:srgbClr val="002060"/>
                </a:solidFill>
              </a:rPr>
              <a:t>Limitations</a:t>
            </a:r>
            <a:endParaRPr lang="en-GB" sz="2400" b="1" dirty="0">
              <a:solidFill>
                <a:srgbClr val="002060"/>
              </a:solidFill>
            </a:endParaRPr>
          </a:p>
          <a:p>
            <a:pPr marL="0" indent="0">
              <a:buNone/>
            </a:pPr>
            <a:endParaRPr lang="en-GB" sz="2400" b="1" dirty="0"/>
          </a:p>
          <a:p>
            <a:pPr marL="0" indent="0">
              <a:buNone/>
            </a:pPr>
            <a:r>
              <a:rPr lang="en-GB" sz="2400" b="1" dirty="0"/>
              <a:t>3 – Embedded </a:t>
            </a:r>
            <a:r>
              <a:rPr lang="en-GB" sz="2400" b="1" dirty="0" smtClean="0"/>
              <a:t>support as part of the PGT</a:t>
            </a:r>
            <a:endParaRPr lang="en-GB" sz="2400" b="1"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16</a:t>
            </a:fld>
            <a:endParaRPr lang="en-US" altLang="en-US"/>
          </a:p>
        </p:txBody>
      </p:sp>
    </p:spTree>
    <p:extLst>
      <p:ext uri="{BB962C8B-B14F-4D97-AF65-F5344CB8AC3E}">
        <p14:creationId xmlns:p14="http://schemas.microsoft.com/office/powerpoint/2010/main" val="19019066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GB" sz="3200" b="1" dirty="0">
                <a:solidFill>
                  <a:srgbClr val="002060"/>
                </a:solidFill>
                <a:cs typeface="+mn-cs"/>
              </a:rPr>
              <a:t>1 a) Pre-sessional EAP: positive comments</a:t>
            </a:r>
            <a:endParaRPr lang="en-GB" dirty="0">
              <a:solidFill>
                <a:srgbClr val="002060"/>
              </a:solidFill>
            </a:endParaRPr>
          </a:p>
        </p:txBody>
      </p:sp>
      <p:sp>
        <p:nvSpPr>
          <p:cNvPr id="3" name="Content Placeholder 2"/>
          <p:cNvSpPr>
            <a:spLocks noGrp="1"/>
          </p:cNvSpPr>
          <p:nvPr>
            <p:ph idx="1"/>
          </p:nvPr>
        </p:nvSpPr>
        <p:spPr/>
        <p:txBody>
          <a:bodyPr/>
          <a:lstStyle/>
          <a:p>
            <a:pPr marL="0" indent="0">
              <a:buNone/>
            </a:pPr>
            <a:r>
              <a:rPr lang="en-GB" sz="2200" b="1" i="1" dirty="0">
                <a:solidFill>
                  <a:srgbClr val="C00000"/>
                </a:solidFill>
              </a:rPr>
              <a:t>What I have learned about critical thinking is all on the pre-sessional course. (S13)</a:t>
            </a:r>
          </a:p>
          <a:p>
            <a:pPr marL="0" indent="0">
              <a:buNone/>
            </a:pPr>
            <a:endParaRPr lang="en-GB" sz="2200" b="1" i="1" dirty="0">
              <a:solidFill>
                <a:srgbClr val="C00000"/>
              </a:solidFill>
            </a:endParaRPr>
          </a:p>
          <a:p>
            <a:pPr marL="0" indent="0">
              <a:buNone/>
            </a:pPr>
            <a:r>
              <a:rPr lang="en-GB" sz="2200" b="1" i="1" dirty="0">
                <a:solidFill>
                  <a:srgbClr val="C00000"/>
                </a:solidFill>
              </a:rPr>
              <a:t>But I think a  pre-sessional course is quite useful … the pre-sessional course is almost for English writing and English skills improvement so they always highlight we need to have a critical thinking skills (S7)</a:t>
            </a:r>
          </a:p>
          <a:p>
            <a:pPr marL="0" indent="0">
              <a:buNone/>
            </a:pPr>
            <a:endParaRPr lang="en-GB" sz="2200" b="1" i="1" dirty="0">
              <a:solidFill>
                <a:srgbClr val="C00000"/>
              </a:solidFill>
            </a:endParaRPr>
          </a:p>
          <a:p>
            <a:pPr marL="0" lvl="0" indent="0">
              <a:buNone/>
            </a:pPr>
            <a:r>
              <a:rPr lang="en-GB" sz="2200" b="1" i="1" dirty="0">
                <a:solidFill>
                  <a:srgbClr val="C00000"/>
                </a:solidFill>
              </a:rPr>
              <a:t>I feel like the reason that pre-sessional course is really helpful is because we have like homework, like exercise every day to help us practice (S6)</a:t>
            </a:r>
          </a:p>
          <a:p>
            <a:pPr marL="0" indent="0">
              <a:buNone/>
            </a:pPr>
            <a:endParaRPr lang="en-GB" sz="2200" b="1" i="1" dirty="0">
              <a:solidFill>
                <a:srgbClr val="C00000"/>
              </a:solidFill>
            </a:endParaRPr>
          </a:p>
          <a:p>
            <a:pPr marL="0" indent="0">
              <a:buNone/>
            </a:pPr>
            <a:r>
              <a:rPr lang="en-GB" sz="2400" b="1" dirty="0"/>
              <a:t> </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17</a:t>
            </a:fld>
            <a:endParaRPr lang="en-US" altLang="en-US"/>
          </a:p>
        </p:txBody>
      </p:sp>
    </p:spTree>
    <p:extLst>
      <p:ext uri="{BB962C8B-B14F-4D97-AF65-F5344CB8AC3E}">
        <p14:creationId xmlns:p14="http://schemas.microsoft.com/office/powerpoint/2010/main" val="21899788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002060"/>
                </a:solidFill>
              </a:rPr>
              <a:t>1 b) Success may depend on teaching 1 … </a:t>
            </a:r>
          </a:p>
        </p:txBody>
      </p:sp>
      <p:sp>
        <p:nvSpPr>
          <p:cNvPr id="3" name="Content Placeholder 2"/>
          <p:cNvSpPr>
            <a:spLocks noGrp="1"/>
          </p:cNvSpPr>
          <p:nvPr>
            <p:ph idx="1"/>
          </p:nvPr>
        </p:nvSpPr>
        <p:spPr/>
        <p:txBody>
          <a:bodyPr/>
          <a:lstStyle/>
          <a:p>
            <a:pPr marL="0" indent="0">
              <a:buNone/>
            </a:pPr>
            <a:endParaRPr lang="en-GB" sz="2200" b="1" i="1" dirty="0" smtClean="0">
              <a:solidFill>
                <a:srgbClr val="C00000"/>
              </a:solidFill>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GB" sz="2200" b="1" i="1" dirty="0" smtClean="0">
                <a:solidFill>
                  <a:srgbClr val="C00000"/>
                </a:solidFill>
                <a:latin typeface="Calibri" panose="020F0502020204030204" pitchFamily="34" charset="0"/>
                <a:ea typeface="SimSun" panose="02010600030101010101" pitchFamily="2" charset="-122"/>
                <a:cs typeface="Times New Roman" panose="02020603050405020304" pitchFamily="18" charset="0"/>
              </a:rPr>
              <a:t>…</a:t>
            </a:r>
            <a:r>
              <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rPr>
              <a:t>but I did the pre-sessional course, and [the tutor] she helped a lot but it’s not enough …(S6)</a:t>
            </a:r>
          </a:p>
          <a:p>
            <a:pPr marL="0" indent="0">
              <a:buNone/>
            </a:pPr>
            <a:endPar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rPr>
              <a:t>…what teachers told us is very important cos in block 1, the tutor will give us some tips of critical writing, and how to write your academic writing. What is academic </a:t>
            </a:r>
            <a:r>
              <a:rPr lang="en-GB" sz="2200" b="1" i="1" dirty="0" smtClean="0">
                <a:solidFill>
                  <a:srgbClr val="C00000"/>
                </a:solidFill>
                <a:latin typeface="Calibri" panose="020F0502020204030204" pitchFamily="34" charset="0"/>
                <a:ea typeface="SimSun" panose="02010600030101010101" pitchFamily="2" charset="-122"/>
                <a:cs typeface="Times New Roman" panose="02020603050405020304" pitchFamily="18" charset="0"/>
              </a:rPr>
              <a:t>writing, </a:t>
            </a:r>
            <a:r>
              <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rPr>
              <a:t>w</a:t>
            </a:r>
            <a:r>
              <a:rPr lang="en-GB" sz="2200" b="1" i="1" dirty="0" smtClean="0">
                <a:solidFill>
                  <a:srgbClr val="C00000"/>
                </a:solidFill>
                <a:latin typeface="Calibri" panose="020F0502020204030204" pitchFamily="34" charset="0"/>
                <a:ea typeface="SimSun" panose="02010600030101010101" pitchFamily="2" charset="-122"/>
                <a:cs typeface="Times New Roman" panose="02020603050405020304" pitchFamily="18" charset="0"/>
              </a:rPr>
              <a:t>hat </a:t>
            </a:r>
            <a:r>
              <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rPr>
              <a:t>is academic </a:t>
            </a:r>
            <a:r>
              <a:rPr lang="en-GB" sz="2200" b="1" i="1" dirty="0" smtClean="0">
                <a:solidFill>
                  <a:srgbClr val="C00000"/>
                </a:solidFill>
                <a:latin typeface="Calibri" panose="020F0502020204030204" pitchFamily="34" charset="0"/>
                <a:ea typeface="SimSun" panose="02010600030101010101" pitchFamily="2" charset="-122"/>
                <a:cs typeface="Times New Roman" panose="02020603050405020304" pitchFamily="18" charset="0"/>
              </a:rPr>
              <a:t>vocabulary. </a:t>
            </a:r>
            <a:r>
              <a:rPr lang="en-GB" sz="2200" b="1" i="1" dirty="0">
                <a:solidFill>
                  <a:srgbClr val="C00000"/>
                </a:solidFill>
                <a:latin typeface="Calibri" panose="020F0502020204030204" pitchFamily="34" charset="0"/>
                <a:ea typeface="SimSun" panose="02010600030101010101" pitchFamily="2" charset="-122"/>
                <a:cs typeface="Times New Roman" panose="02020603050405020304" pitchFamily="18" charset="0"/>
              </a:rPr>
              <a:t>What kind of vocabulary you use is not suitable for your further academic writing. (S13)</a:t>
            </a:r>
          </a:p>
          <a:p>
            <a:pPr marL="0" indent="0">
              <a:buNone/>
            </a:pPr>
            <a:endParaRPr lang="en-GB" sz="2400" b="1" dirty="0">
              <a:latin typeface="Calibri" panose="020F0502020204030204" pitchFamily="34" charset="0"/>
              <a:ea typeface="SimSun" panose="02010600030101010101" pitchFamily="2" charset="-122"/>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18</a:t>
            </a:fld>
            <a:endParaRPr lang="en-US" altLang="en-US"/>
          </a:p>
        </p:txBody>
      </p:sp>
    </p:spTree>
    <p:extLst>
      <p:ext uri="{BB962C8B-B14F-4D97-AF65-F5344CB8AC3E}">
        <p14:creationId xmlns:p14="http://schemas.microsoft.com/office/powerpoint/2010/main" val="29213089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002060"/>
                </a:solidFill>
              </a:rPr>
              <a:t>1 b) Success may depend on teaching 2</a:t>
            </a:r>
          </a:p>
        </p:txBody>
      </p:sp>
      <p:sp>
        <p:nvSpPr>
          <p:cNvPr id="3" name="Content Placeholder 2"/>
          <p:cNvSpPr>
            <a:spLocks noGrp="1"/>
          </p:cNvSpPr>
          <p:nvPr>
            <p:ph idx="1"/>
          </p:nvPr>
        </p:nvSpPr>
        <p:spPr/>
        <p:txBody>
          <a:bodyPr/>
          <a:lstStyle/>
          <a:p>
            <a:pPr marL="0" lvl="0" indent="0">
              <a:buNone/>
            </a:pPr>
            <a:r>
              <a:rPr lang="en-GB" sz="2200" b="1" i="1" dirty="0">
                <a:solidFill>
                  <a:srgbClr val="C00000"/>
                </a:solidFill>
              </a:rPr>
              <a:t>It actually is, but still needs to depend on the tutor, how they teach it. (S7)</a:t>
            </a:r>
            <a:endParaRPr lang="en-GB" sz="2200" i="1" dirty="0">
              <a:solidFill>
                <a:srgbClr val="C00000"/>
              </a:solidFill>
            </a:endParaRPr>
          </a:p>
          <a:p>
            <a:pPr marL="0" indent="0">
              <a:buNone/>
            </a:pPr>
            <a:endParaRPr lang="en-GB" sz="2200" i="1" dirty="0">
              <a:solidFill>
                <a:srgbClr val="C00000"/>
              </a:solidFill>
            </a:endParaRPr>
          </a:p>
          <a:p>
            <a:pPr marL="0" indent="0">
              <a:buNone/>
            </a:pPr>
            <a:r>
              <a:rPr lang="en-GB" sz="2200" b="1" i="1" dirty="0">
                <a:solidFill>
                  <a:srgbClr val="C00000"/>
                </a:solidFill>
              </a:rPr>
              <a:t>…but I think it really depends on how the teacher … Yes and, and that’s what I want to say since a lot of my friends also did pre-sessional course, same as me but they didn’t got the same tutor as me, so even up to now some of my friends still told me they don’t know what is critical thinking, so I think it really depend on the tutor. (S7)</a:t>
            </a:r>
          </a:p>
          <a:p>
            <a:pPr marL="0" indent="0">
              <a:buNone/>
            </a:pPr>
            <a:endParaRPr lang="en-GB" sz="2200" b="1" dirty="0"/>
          </a:p>
          <a:p>
            <a:pPr marL="0" indent="0">
              <a:buNone/>
            </a:pPr>
            <a:endParaRPr lang="en-GB" sz="2400"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19</a:t>
            </a:fld>
            <a:endParaRPr lang="en-US" altLang="en-US"/>
          </a:p>
        </p:txBody>
      </p:sp>
    </p:spTree>
    <p:extLst>
      <p:ext uri="{BB962C8B-B14F-4D97-AF65-F5344CB8AC3E}">
        <p14:creationId xmlns:p14="http://schemas.microsoft.com/office/powerpoint/2010/main" val="11644141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lumMod val="50000"/>
                  </a:schemeClr>
                </a:solidFill>
                <a:effectLst>
                  <a:outerShdw blurRad="38100" dist="38100" dir="2700000" algn="tl">
                    <a:srgbClr val="000000">
                      <a:alpha val="43137"/>
                    </a:srgbClr>
                  </a:outerShdw>
                </a:effectLst>
              </a:rPr>
              <a:t>Outline</a:t>
            </a:r>
          </a:p>
        </p:txBody>
      </p:sp>
      <p:sp>
        <p:nvSpPr>
          <p:cNvPr id="3" name="Content Placeholder 2"/>
          <p:cNvSpPr>
            <a:spLocks noGrp="1"/>
          </p:cNvSpPr>
          <p:nvPr>
            <p:ph idx="1"/>
          </p:nvPr>
        </p:nvSpPr>
        <p:spPr/>
        <p:txBody>
          <a:bodyPr/>
          <a:lstStyle/>
          <a:p>
            <a:pPr marL="0" indent="0">
              <a:buNone/>
            </a:pPr>
            <a:r>
              <a:rPr lang="en-GB" sz="2800" b="1" dirty="0"/>
              <a:t>1 - Critical thinking and </a:t>
            </a:r>
            <a:r>
              <a:rPr lang="en-GB" sz="2800" b="1" dirty="0" smtClean="0"/>
              <a:t>EAP</a:t>
            </a:r>
          </a:p>
          <a:p>
            <a:pPr marL="0" indent="0">
              <a:buNone/>
            </a:pPr>
            <a:endParaRPr lang="en-GB" sz="2800" b="1" dirty="0"/>
          </a:p>
          <a:p>
            <a:pPr marL="0" indent="0">
              <a:buNone/>
            </a:pPr>
            <a:r>
              <a:rPr lang="en-GB" sz="2800" b="1" dirty="0"/>
              <a:t>2 – </a:t>
            </a:r>
            <a:r>
              <a:rPr lang="en-GB" sz="2800" b="1" dirty="0" smtClean="0"/>
              <a:t>My research </a:t>
            </a:r>
            <a:r>
              <a:rPr lang="en-GB" sz="2800" b="1" dirty="0"/>
              <a:t>into critical thinking and academic writing</a:t>
            </a:r>
          </a:p>
          <a:p>
            <a:pPr marL="0" indent="0">
              <a:buNone/>
            </a:pPr>
            <a:endParaRPr lang="en-GB" sz="2800" b="1" dirty="0"/>
          </a:p>
          <a:p>
            <a:pPr marL="0" indent="0">
              <a:buNone/>
            </a:pPr>
            <a:r>
              <a:rPr lang="en-GB" sz="2800" b="1" dirty="0"/>
              <a:t>3 – Main findings</a:t>
            </a:r>
          </a:p>
          <a:p>
            <a:pPr marL="0" indent="0">
              <a:buNone/>
            </a:pPr>
            <a:endParaRPr lang="en-GB" sz="2800" b="1"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a:t>
            </a:fld>
            <a:endParaRPr lang="en-US" altLang="en-US"/>
          </a:p>
        </p:txBody>
      </p:sp>
    </p:spTree>
    <p:extLst>
      <p:ext uri="{BB962C8B-B14F-4D97-AF65-F5344CB8AC3E}">
        <p14:creationId xmlns:p14="http://schemas.microsoft.com/office/powerpoint/2010/main" val="3697433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GB" sz="3200" b="1" dirty="0">
                <a:solidFill>
                  <a:srgbClr val="002060"/>
                </a:solidFill>
                <a:cs typeface="+mn-cs"/>
              </a:rPr>
              <a:t>2 a) positive aspects of in-sessional EAP</a:t>
            </a:r>
            <a:endParaRPr lang="en-GB" dirty="0">
              <a:solidFill>
                <a:srgbClr val="002060"/>
              </a:solidFill>
            </a:endParaRPr>
          </a:p>
        </p:txBody>
      </p:sp>
      <p:sp>
        <p:nvSpPr>
          <p:cNvPr id="3" name="Content Placeholder 2"/>
          <p:cNvSpPr>
            <a:spLocks noGrp="1"/>
          </p:cNvSpPr>
          <p:nvPr>
            <p:ph idx="1"/>
          </p:nvPr>
        </p:nvSpPr>
        <p:spPr/>
        <p:txBody>
          <a:bodyPr/>
          <a:lstStyle/>
          <a:p>
            <a:pPr marL="0" indent="0" algn="just">
              <a:buNone/>
            </a:pPr>
            <a:r>
              <a:rPr lang="en-GB" sz="2200" b="1" dirty="0">
                <a:solidFill>
                  <a:srgbClr val="C00000"/>
                </a:solidFill>
              </a:rPr>
              <a:t> </a:t>
            </a:r>
            <a:r>
              <a:rPr lang="en-GB" sz="2200" b="1" i="1" dirty="0">
                <a:solidFill>
                  <a:srgbClr val="C00000"/>
                </a:solidFill>
              </a:rPr>
              <a:t>I don’t know exactly the way to construct argument for critical thinking cos I didn’t take any courses for writing about it but writing course provided by a language assistance at the University … helped me a lot for the/the structure. … So I think I improved a lot. (S3)</a:t>
            </a:r>
          </a:p>
          <a:p>
            <a:pPr marL="0" indent="0" algn="just">
              <a:buNone/>
            </a:pPr>
            <a:endParaRPr lang="en-GB" sz="2200" b="1" i="1" dirty="0">
              <a:solidFill>
                <a:srgbClr val="C00000"/>
              </a:solidFill>
            </a:endParaRPr>
          </a:p>
          <a:p>
            <a:pPr marL="0" indent="0" algn="just">
              <a:buNone/>
            </a:pPr>
            <a:r>
              <a:rPr lang="en-GB" sz="2200" b="1" i="1" dirty="0">
                <a:solidFill>
                  <a:srgbClr val="C00000"/>
                </a:solidFill>
              </a:rPr>
              <a:t>I think that a separate course can be really helpful, especially because it helps you to practice more, more and more, but someone like telling you this is the way you do, because it’s also like a systematic way of critical thinking about </a:t>
            </a:r>
            <a:r>
              <a:rPr lang="en-GB" sz="2200" b="1" i="1" dirty="0" smtClean="0">
                <a:solidFill>
                  <a:srgbClr val="C00000"/>
                </a:solidFill>
              </a:rPr>
              <a:t>something</a:t>
            </a:r>
            <a:r>
              <a:rPr lang="en-GB" sz="2200" b="1" i="1" dirty="0">
                <a:solidFill>
                  <a:srgbClr val="C00000"/>
                </a:solidFill>
              </a:rPr>
              <a:t> </a:t>
            </a:r>
            <a:r>
              <a:rPr lang="en-GB" sz="2200" b="1" i="1" dirty="0" smtClean="0">
                <a:solidFill>
                  <a:srgbClr val="C00000"/>
                </a:solidFill>
              </a:rPr>
              <a:t>… </a:t>
            </a:r>
            <a:r>
              <a:rPr lang="en-GB" sz="2200" b="1" i="1" dirty="0">
                <a:solidFill>
                  <a:srgbClr val="C00000"/>
                </a:solidFill>
              </a:rPr>
              <a:t>(S12)</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20</a:t>
            </a:fld>
            <a:endParaRPr lang="en-US" altLang="en-US"/>
          </a:p>
        </p:txBody>
      </p:sp>
    </p:spTree>
    <p:extLst>
      <p:ext uri="{BB962C8B-B14F-4D97-AF65-F5344CB8AC3E}">
        <p14:creationId xmlns:p14="http://schemas.microsoft.com/office/powerpoint/2010/main" val="17933423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002060"/>
                </a:solidFill>
              </a:rPr>
              <a:t>2 b) Limitations of </a:t>
            </a:r>
            <a:r>
              <a:rPr lang="en-GB" sz="3200" b="1" dirty="0" smtClean="0">
                <a:solidFill>
                  <a:srgbClr val="002060"/>
                </a:solidFill>
              </a:rPr>
              <a:t>in-sessional EAP</a:t>
            </a:r>
            <a:endParaRPr lang="en-GB" sz="3200" b="1" dirty="0">
              <a:solidFill>
                <a:srgbClr val="002060"/>
              </a:solidFill>
            </a:endParaRPr>
          </a:p>
        </p:txBody>
      </p:sp>
      <p:sp>
        <p:nvSpPr>
          <p:cNvPr id="3" name="Content Placeholder 2"/>
          <p:cNvSpPr>
            <a:spLocks noGrp="1"/>
          </p:cNvSpPr>
          <p:nvPr>
            <p:ph idx="1"/>
          </p:nvPr>
        </p:nvSpPr>
        <p:spPr/>
        <p:txBody>
          <a:bodyPr/>
          <a:lstStyle/>
          <a:p>
            <a:pPr marL="0" indent="0">
              <a:buNone/>
            </a:pPr>
            <a:endParaRPr lang="en-GB" sz="2400" b="1" i="1" dirty="0">
              <a:solidFill>
                <a:srgbClr val="C00000"/>
              </a:solidFill>
            </a:endParaRPr>
          </a:p>
          <a:p>
            <a:pPr marL="0" indent="0">
              <a:buNone/>
            </a:pPr>
            <a:r>
              <a:rPr lang="en-GB" sz="2400" b="1" i="1" dirty="0">
                <a:solidFill>
                  <a:srgbClr val="C00000"/>
                </a:solidFill>
              </a:rPr>
              <a:t>… we already pretty stressful so we don’t really, really have time to practice … but I don’t think like everyone doing their masters have time to do that [in-sessional course] … . (S6)</a:t>
            </a:r>
          </a:p>
          <a:p>
            <a:pPr marL="0" indent="0">
              <a:buNone/>
            </a:pPr>
            <a:endParaRPr lang="en-GB" sz="2400" b="1" i="1" dirty="0">
              <a:solidFill>
                <a:srgbClr val="C00000"/>
              </a:solidFill>
            </a:endParaRPr>
          </a:p>
          <a:p>
            <a:pPr marL="0" indent="0">
              <a:buNone/>
            </a:pPr>
            <a:r>
              <a:rPr lang="en-GB" sz="2400" b="1" i="1" dirty="0">
                <a:solidFill>
                  <a:srgbClr val="C00000"/>
                </a:solidFill>
              </a:rPr>
              <a:t>So just really, really like someone push you in the right direction, and then it’s all about you. And then it's all a lot about practising. (S12)</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21</a:t>
            </a:fld>
            <a:endParaRPr lang="en-US" altLang="en-US"/>
          </a:p>
        </p:txBody>
      </p:sp>
    </p:spTree>
    <p:extLst>
      <p:ext uri="{BB962C8B-B14F-4D97-AF65-F5344CB8AC3E}">
        <p14:creationId xmlns:p14="http://schemas.microsoft.com/office/powerpoint/2010/main" val="27222576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GB" sz="3200" b="1" dirty="0">
                <a:solidFill>
                  <a:srgbClr val="002060"/>
                </a:solidFill>
                <a:cs typeface="+mn-cs"/>
              </a:rPr>
              <a:t>3 – Embedded </a:t>
            </a:r>
            <a:r>
              <a:rPr lang="en-GB" sz="3200" b="1" dirty="0" smtClean="0">
                <a:solidFill>
                  <a:srgbClr val="002060"/>
                </a:solidFill>
                <a:cs typeface="+mn-cs"/>
              </a:rPr>
              <a:t>support as part of the PGT</a:t>
            </a:r>
            <a:endParaRPr lang="en-GB" dirty="0">
              <a:solidFill>
                <a:srgbClr val="002060"/>
              </a:solidFill>
            </a:endParaRPr>
          </a:p>
        </p:txBody>
      </p:sp>
      <p:sp>
        <p:nvSpPr>
          <p:cNvPr id="3" name="Content Placeholder 2"/>
          <p:cNvSpPr>
            <a:spLocks noGrp="1"/>
          </p:cNvSpPr>
          <p:nvPr>
            <p:ph idx="1"/>
          </p:nvPr>
        </p:nvSpPr>
        <p:spPr/>
        <p:txBody>
          <a:bodyPr/>
          <a:lstStyle/>
          <a:p>
            <a:pPr marL="0" indent="0" algn="just">
              <a:buNone/>
            </a:pPr>
            <a:r>
              <a:rPr lang="en-GB" sz="2200" b="1" i="1" dirty="0">
                <a:solidFill>
                  <a:srgbClr val="C00000"/>
                </a:solidFill>
              </a:rPr>
              <a:t>… this one I will hold it maybe at the very beginning of each semester and each of the </a:t>
            </a:r>
            <a:r>
              <a:rPr lang="en-GB" sz="2200" b="1" i="1" dirty="0" smtClean="0">
                <a:solidFill>
                  <a:srgbClr val="C00000"/>
                </a:solidFill>
              </a:rPr>
              <a:t>course - yeah - </a:t>
            </a:r>
            <a:r>
              <a:rPr lang="en-GB" sz="2200" b="1" i="1" dirty="0">
                <a:solidFill>
                  <a:srgbClr val="C00000"/>
                </a:solidFill>
              </a:rPr>
              <a:t>and since maybe I just what like I talk about, maybe different course has different requirements about a critical thinking, so I think that’s the reason why the teacher need to demonstrate what they really want us to critical about during course  (S7)</a:t>
            </a:r>
          </a:p>
          <a:p>
            <a:pPr marL="0" indent="0" algn="just">
              <a:buNone/>
            </a:pPr>
            <a:endParaRPr lang="en-GB" sz="2200" b="1" i="1" dirty="0">
              <a:solidFill>
                <a:srgbClr val="C00000"/>
              </a:solidFill>
            </a:endParaRPr>
          </a:p>
          <a:p>
            <a:pPr marL="0" indent="0" algn="just">
              <a:buNone/>
            </a:pPr>
            <a:r>
              <a:rPr lang="en-GB" sz="2200" b="1" i="1" dirty="0">
                <a:solidFill>
                  <a:srgbClr val="C00000"/>
                </a:solidFill>
              </a:rPr>
              <a:t>Yeah at the end of/at the start of his lesson of his own chapter, he decided to do a critical thinking lesson and was like a one-hour session (S12)</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22</a:t>
            </a:fld>
            <a:endParaRPr lang="en-US" altLang="en-US"/>
          </a:p>
        </p:txBody>
      </p:sp>
    </p:spTree>
    <p:extLst>
      <p:ext uri="{BB962C8B-B14F-4D97-AF65-F5344CB8AC3E}">
        <p14:creationId xmlns:p14="http://schemas.microsoft.com/office/powerpoint/2010/main" val="3916773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Caveats and 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sz="2800" dirty="0"/>
              <a:t>Small group of respondents</a:t>
            </a:r>
          </a:p>
          <a:p>
            <a:pPr>
              <a:buFont typeface="Arial" panose="020B0604020202020204" pitchFamily="34" charset="0"/>
              <a:buChar char="•"/>
            </a:pPr>
            <a:r>
              <a:rPr lang="en-GB" sz="2800" dirty="0"/>
              <a:t>Generally started with difficulties</a:t>
            </a:r>
          </a:p>
          <a:p>
            <a:pPr>
              <a:buFont typeface="Arial" panose="020B0604020202020204" pitchFamily="34" charset="0"/>
              <a:buChar char="•"/>
            </a:pPr>
            <a:r>
              <a:rPr lang="en-GB" sz="2800" dirty="0"/>
              <a:t>Ended with clearer conceptualisation</a:t>
            </a:r>
          </a:p>
          <a:p>
            <a:pPr>
              <a:buFont typeface="Arial" panose="020B0604020202020204" pitchFamily="34" charset="0"/>
              <a:buChar char="•"/>
            </a:pPr>
            <a:r>
              <a:rPr lang="en-GB" sz="2800" dirty="0"/>
              <a:t>Pre- and in-sessional EAP courses important</a:t>
            </a:r>
          </a:p>
          <a:p>
            <a:pPr>
              <a:buFont typeface="Arial" panose="020B0604020202020204" pitchFamily="34" charset="0"/>
              <a:buChar char="•"/>
            </a:pPr>
            <a:r>
              <a:rPr lang="en-GB" sz="2800" dirty="0"/>
              <a:t>Foregrounded importance of tutor</a:t>
            </a:r>
          </a:p>
          <a:p>
            <a:pPr>
              <a:buFont typeface="Arial" panose="020B0604020202020204" pitchFamily="34" charset="0"/>
              <a:buChar char="•"/>
            </a:pPr>
            <a:r>
              <a:rPr lang="en-GB" sz="2800" dirty="0"/>
              <a:t>Implicitly stressed their own effort </a:t>
            </a:r>
            <a:endParaRPr lang="en-GB" sz="2800" dirty="0" smtClean="0"/>
          </a:p>
          <a:p>
            <a:pPr>
              <a:buFont typeface="Arial" panose="020B0604020202020204" pitchFamily="34" charset="0"/>
              <a:buChar char="•"/>
            </a:pPr>
            <a:r>
              <a:rPr lang="en-GB" sz="2800" dirty="0" smtClean="0"/>
              <a:t>Nothing on the writing ‘product’</a:t>
            </a:r>
          </a:p>
          <a:p>
            <a:pPr>
              <a:buFont typeface="Arial" panose="020B0604020202020204" pitchFamily="34" charset="0"/>
              <a:buChar char="•"/>
            </a:pPr>
            <a:r>
              <a:rPr lang="en-GB" sz="2800" dirty="0"/>
              <a:t>A</a:t>
            </a:r>
            <a:r>
              <a:rPr lang="en-GB" sz="2800" dirty="0" smtClean="0"/>
              <a:t>ssessment criteria washback can be incentive </a:t>
            </a:r>
            <a:endParaRPr lang="en-GB" sz="2800"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23</a:t>
            </a:fld>
            <a:endParaRPr lang="en-US" altLang="en-US" dirty="0"/>
          </a:p>
        </p:txBody>
      </p:sp>
    </p:spTree>
    <p:extLst>
      <p:ext uri="{BB962C8B-B14F-4D97-AF65-F5344CB8AC3E}">
        <p14:creationId xmlns:p14="http://schemas.microsoft.com/office/powerpoint/2010/main" val="13568132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Pedagogical implications</a:t>
            </a:r>
            <a:endParaRPr lang="en-GB" sz="3200" b="1" dirty="0"/>
          </a:p>
        </p:txBody>
      </p:sp>
      <p:sp>
        <p:nvSpPr>
          <p:cNvPr id="3" name="Content Placeholder 2"/>
          <p:cNvSpPr>
            <a:spLocks noGrp="1"/>
          </p:cNvSpPr>
          <p:nvPr>
            <p:ph idx="1"/>
          </p:nvPr>
        </p:nvSpPr>
        <p:spPr/>
        <p:txBody>
          <a:bodyPr/>
          <a:lstStyle/>
          <a:p>
            <a:r>
              <a:rPr lang="en-GB" sz="2800" b="1" dirty="0" smtClean="0"/>
              <a:t>CT should be explicitly embedded generically in pre-sessional/in-sessional EAP courses</a:t>
            </a:r>
          </a:p>
          <a:p>
            <a:pPr marL="0" indent="0">
              <a:buNone/>
            </a:pPr>
            <a:endParaRPr lang="en-GB" sz="2800" b="1" dirty="0" smtClean="0"/>
          </a:p>
          <a:p>
            <a:r>
              <a:rPr lang="en-GB" sz="2800" b="1" dirty="0" smtClean="0"/>
              <a:t>Content courses should have explicit tuition on what CT means in their discipline</a:t>
            </a:r>
          </a:p>
          <a:p>
            <a:pPr marL="0" indent="0">
              <a:buNone/>
            </a:pPr>
            <a:endParaRPr lang="en-GB" sz="2800" b="1" dirty="0" smtClean="0"/>
          </a:p>
          <a:p>
            <a:r>
              <a:rPr lang="en-GB" sz="2800" b="1" dirty="0" smtClean="0"/>
              <a:t>Both could be connected to assessment criteria and frameworks</a:t>
            </a:r>
            <a:endParaRPr lang="en-GB" sz="2800" b="1"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24</a:t>
            </a:fld>
            <a:endParaRPr lang="en-US" altLang="en-US"/>
          </a:p>
        </p:txBody>
      </p:sp>
    </p:spTree>
    <p:extLst>
      <p:ext uri="{BB962C8B-B14F-4D97-AF65-F5344CB8AC3E}">
        <p14:creationId xmlns:p14="http://schemas.microsoft.com/office/powerpoint/2010/main" val="39916259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effectLst>
                  <a:outerShdw blurRad="38100" dist="38100" dir="2700000" algn="tl">
                    <a:srgbClr val="000000">
                      <a:alpha val="43137"/>
                    </a:srgbClr>
                  </a:outerShdw>
                </a:effectLst>
              </a:rPr>
              <a:t>Conclusion</a:t>
            </a:r>
            <a:endParaRPr lang="en-GB"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sz="2400" b="1" dirty="0"/>
              <a:t>Pre- and in-sessional EAPs can develop </a:t>
            </a:r>
            <a:r>
              <a:rPr lang="en-GB" sz="2400" b="1" dirty="0" smtClean="0"/>
              <a:t>CT</a:t>
            </a:r>
          </a:p>
          <a:p>
            <a:endParaRPr lang="en-GB" sz="2400" b="1" dirty="0" smtClean="0"/>
          </a:p>
          <a:p>
            <a:r>
              <a:rPr lang="en-GB" sz="2400" b="1" dirty="0" smtClean="0"/>
              <a:t>Responsibility </a:t>
            </a:r>
            <a:r>
              <a:rPr lang="en-GB" sz="2400" b="1" dirty="0"/>
              <a:t>of tutor vs. the curriculum (?)</a:t>
            </a:r>
          </a:p>
          <a:p>
            <a:pPr marL="0" indent="0">
              <a:buNone/>
            </a:pPr>
            <a:endParaRPr lang="en-GB" sz="2400" b="1" dirty="0"/>
          </a:p>
          <a:p>
            <a:r>
              <a:rPr lang="en-GB" sz="2400" b="1" dirty="0"/>
              <a:t>Content course tutors also have </a:t>
            </a:r>
            <a:r>
              <a:rPr lang="en-GB" sz="2400" b="1" dirty="0" smtClean="0"/>
              <a:t>responsibility</a:t>
            </a:r>
          </a:p>
          <a:p>
            <a:pPr marL="0" indent="0">
              <a:buNone/>
            </a:pPr>
            <a:endParaRPr lang="en-GB" sz="2400" b="1" dirty="0" smtClean="0"/>
          </a:p>
          <a:p>
            <a:pPr lvl="0"/>
            <a:r>
              <a:rPr lang="en-GB" sz="2400" b="1" dirty="0">
                <a:solidFill>
                  <a:prstClr val="black"/>
                </a:solidFill>
              </a:rPr>
              <a:t>Assessment criteria of EAP </a:t>
            </a:r>
            <a:r>
              <a:rPr lang="en-GB" sz="2400" b="1" dirty="0" smtClean="0">
                <a:solidFill>
                  <a:prstClr val="black"/>
                </a:solidFill>
              </a:rPr>
              <a:t>and content courses </a:t>
            </a:r>
            <a:r>
              <a:rPr lang="en-GB" sz="2400" b="1" dirty="0">
                <a:solidFill>
                  <a:prstClr val="black"/>
                </a:solidFill>
              </a:rPr>
              <a:t>can affect </a:t>
            </a:r>
            <a:r>
              <a:rPr lang="en-GB" sz="2400" b="1" dirty="0" smtClean="0">
                <a:solidFill>
                  <a:prstClr val="black"/>
                </a:solidFill>
              </a:rPr>
              <a:t>this</a:t>
            </a:r>
          </a:p>
          <a:p>
            <a:pPr marL="0" lvl="0" indent="0">
              <a:buNone/>
            </a:pPr>
            <a:endParaRPr lang="en-GB" sz="2400" b="1" dirty="0"/>
          </a:p>
          <a:p>
            <a:r>
              <a:rPr lang="en-GB" sz="2400" b="1" dirty="0"/>
              <a:t>Students need to continue to apply CT (R/W)</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25</a:t>
            </a:fld>
            <a:endParaRPr lang="en-US" altLang="en-US" dirty="0"/>
          </a:p>
        </p:txBody>
      </p:sp>
    </p:spTree>
    <p:extLst>
      <p:ext uri="{BB962C8B-B14F-4D97-AF65-F5344CB8AC3E}">
        <p14:creationId xmlns:p14="http://schemas.microsoft.com/office/powerpoint/2010/main" val="16920023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b="1" dirty="0" smtClean="0">
                <a:solidFill>
                  <a:schemeClr val="bg1">
                    <a:lumMod val="50000"/>
                  </a:schemeClr>
                </a:solidFill>
              </a:rPr>
              <a:t>References</a:t>
            </a:r>
            <a:endParaRPr lang="en-GB" sz="2400" b="1" dirty="0">
              <a:solidFill>
                <a:schemeClr val="bg1">
                  <a:lumMod val="50000"/>
                </a:schemeClr>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26</a:t>
            </a:fld>
            <a:endParaRPr lang="en-US" altLang="en-US"/>
          </a:p>
        </p:txBody>
      </p:sp>
      <p:sp>
        <p:nvSpPr>
          <p:cNvPr id="5" name="Content Placeholder 2"/>
          <p:cNvSpPr>
            <a:spLocks noGrp="1"/>
          </p:cNvSpPr>
          <p:nvPr>
            <p:ph idx="1"/>
          </p:nvPr>
        </p:nvSpPr>
        <p:spPr>
          <a:xfrm>
            <a:off x="1417638" y="1772816"/>
            <a:ext cx="7546850" cy="4583534"/>
          </a:xfrm>
        </p:spPr>
        <p:txBody>
          <a:bodyPr>
            <a:noAutofit/>
          </a:bodyPr>
          <a:lstStyle/>
          <a:p>
            <a:pPr>
              <a:spcAft>
                <a:spcPts val="1000"/>
              </a:spcAft>
            </a:pPr>
            <a:r>
              <a:rPr lang="en-US" sz="1200" b="1" dirty="0">
                <a:ea typeface="SimSun" panose="02010600030101010101" pitchFamily="2" charset="-122"/>
                <a:cs typeface="Times New Roman" panose="02020603050405020304" pitchFamily="18" charset="0"/>
              </a:rPr>
              <a:t>Barnett, R., 1997. </a:t>
            </a:r>
            <a:r>
              <a:rPr lang="en-US" sz="1200" b="1" i="1" dirty="0">
                <a:ea typeface="SimSun" panose="02010600030101010101" pitchFamily="2" charset="-122"/>
                <a:cs typeface="Times New Roman" panose="02020603050405020304" pitchFamily="18" charset="0"/>
              </a:rPr>
              <a:t>Higher Education: A critical business. </a:t>
            </a:r>
            <a:r>
              <a:rPr lang="en-US" sz="1200" b="1" dirty="0">
                <a:ea typeface="SimSun" panose="02010600030101010101" pitchFamily="2" charset="-122"/>
                <a:cs typeface="Times New Roman" panose="02020603050405020304" pitchFamily="18" charset="0"/>
              </a:rPr>
              <a:t>Buckingham: Open University Press</a:t>
            </a:r>
            <a:r>
              <a:rPr lang="en-US" sz="1200" b="1" dirty="0" smtClean="0">
                <a:ea typeface="SimSun" panose="02010600030101010101" pitchFamily="2" charset="-122"/>
                <a:cs typeface="Times New Roman" panose="02020603050405020304" pitchFamily="18" charset="0"/>
              </a:rPr>
              <a:t>.</a:t>
            </a:r>
            <a:endParaRPr lang="en-GB" sz="1200" b="1" dirty="0" smtClean="0">
              <a:ea typeface="SimSun" panose="02010600030101010101" pitchFamily="2" charset="-122"/>
              <a:cs typeface="Times New Roman" panose="02020603050405020304" pitchFamily="18" charset="0"/>
            </a:endParaRPr>
          </a:p>
          <a:p>
            <a:pPr>
              <a:spcAft>
                <a:spcPts val="1000"/>
              </a:spcAft>
            </a:pPr>
            <a:r>
              <a:rPr lang="en-US" sz="1200" b="1" dirty="0">
                <a:ea typeface="SimSun" panose="02010600030101010101" pitchFamily="2" charset="-122"/>
                <a:cs typeface="Times New Roman" panose="02020603050405020304" pitchFamily="18" charset="0"/>
              </a:rPr>
              <a:t>British Association of Lecturers in English for Academic Purposes, 2008. </a:t>
            </a:r>
            <a:r>
              <a:rPr lang="en-US" sz="1200" b="1" i="1" dirty="0">
                <a:ea typeface="SimSun" panose="02010600030101010101" pitchFamily="2" charset="-122"/>
                <a:cs typeface="Times New Roman" panose="02020603050405020304" pitchFamily="18" charset="0"/>
              </a:rPr>
              <a:t>Competency Framework for Teachers of English for Academic Purposes, </a:t>
            </a:r>
            <a:r>
              <a:rPr lang="en-US" sz="1200" b="1" dirty="0" smtClean="0">
                <a:ea typeface="SimSun" panose="02010600030101010101" pitchFamily="2" charset="-122"/>
                <a:cs typeface="Times New Roman" panose="02020603050405020304" pitchFamily="18" charset="0"/>
              </a:rPr>
              <a:t> </a:t>
            </a:r>
            <a:r>
              <a:rPr lang="en-US" sz="1200" b="1" dirty="0">
                <a:ea typeface="SimSun" panose="02010600030101010101" pitchFamily="2" charset="-122"/>
                <a:cs typeface="Times New Roman" panose="02020603050405020304" pitchFamily="18" charset="0"/>
              </a:rPr>
              <a:t>BALEAP</a:t>
            </a:r>
            <a:r>
              <a:rPr lang="en-US" sz="1200" b="1" dirty="0" smtClean="0">
                <a:ea typeface="SimSun" panose="02010600030101010101" pitchFamily="2" charset="-122"/>
                <a:cs typeface="Times New Roman" panose="02020603050405020304" pitchFamily="18" charset="0"/>
              </a:rPr>
              <a:t>.</a:t>
            </a:r>
            <a:endParaRPr lang="en-GB" sz="1200" b="1" dirty="0" smtClean="0"/>
          </a:p>
          <a:p>
            <a:r>
              <a:rPr lang="en-GB" sz="1200" b="1" dirty="0" err="1" smtClean="0"/>
              <a:t>Charmaz</a:t>
            </a:r>
            <a:r>
              <a:rPr lang="en-GB" sz="1200" b="1" dirty="0" smtClean="0"/>
              <a:t>, K. 2006. </a:t>
            </a:r>
            <a:r>
              <a:rPr lang="en-GB" sz="1200" b="1" i="1" dirty="0" smtClean="0"/>
              <a:t>Constructing Grounded Theory: A practical guide through qualitative analysis</a:t>
            </a:r>
            <a:r>
              <a:rPr lang="en-GB" sz="1200" b="1" dirty="0" smtClean="0"/>
              <a:t>. Thousand Oaks, CA: Sage</a:t>
            </a:r>
          </a:p>
          <a:p>
            <a:pPr marL="0" indent="0">
              <a:buNone/>
            </a:pPr>
            <a:endParaRPr lang="en-GB" sz="1200" b="1" dirty="0"/>
          </a:p>
          <a:p>
            <a:r>
              <a:rPr lang="en-GB" sz="1200" b="1" dirty="0" smtClean="0"/>
              <a:t>https</a:t>
            </a:r>
            <a:r>
              <a:rPr lang="en-GB" sz="1200" b="1" dirty="0"/>
              <a:t>://</a:t>
            </a:r>
            <a:r>
              <a:rPr lang="en-GB" sz="1200" b="1" dirty="0" smtClean="0"/>
              <a:t>www.hesa.ac.uk/data-and-analysis/publications/students-2015-16 Table C </a:t>
            </a:r>
            <a:r>
              <a:rPr lang="en-US" sz="1200" b="1" dirty="0" smtClean="0">
                <a:solidFill>
                  <a:prstClr val="black"/>
                </a:solidFill>
                <a:latin typeface="Calibri" panose="020F0502020204030204" pitchFamily="34" charset="0"/>
                <a:ea typeface="SimSun" panose="02010600030101010101" pitchFamily="2" charset="-122"/>
                <a:cs typeface="Times New Roman" panose="02020603050405020304" pitchFamily="18" charset="0"/>
              </a:rPr>
              <a:t>[Accessed 13 March 2017]</a:t>
            </a:r>
          </a:p>
          <a:p>
            <a:pPr marL="0" indent="0">
              <a:buNone/>
            </a:pPr>
            <a:endParaRPr lang="en-GB" sz="1200" b="1" dirty="0" smtClean="0"/>
          </a:p>
          <a:p>
            <a:r>
              <a:rPr lang="en-GB" sz="1200" b="1" dirty="0" smtClean="0"/>
              <a:t>Holliday, A. 1999. Small Cultures. </a:t>
            </a:r>
            <a:r>
              <a:rPr lang="en-GB" sz="1200" b="1" i="1" dirty="0" smtClean="0"/>
              <a:t>Applied Linguistics</a:t>
            </a:r>
            <a:r>
              <a:rPr lang="en-GB" sz="1200" b="1" dirty="0" smtClean="0"/>
              <a:t>. 20 (2) pp.237-264.</a:t>
            </a:r>
          </a:p>
          <a:p>
            <a:pPr marL="0" indent="0">
              <a:buNone/>
            </a:pPr>
            <a:endParaRPr lang="en-GB" sz="1200" b="1" dirty="0" smtClean="0"/>
          </a:p>
          <a:p>
            <a:r>
              <a:rPr lang="en-GB" sz="1200" b="1" dirty="0" smtClean="0"/>
              <a:t>Miles</a:t>
            </a:r>
            <a:r>
              <a:rPr lang="en-GB" sz="1200" b="1" dirty="0"/>
              <a:t>, M. B, and Huberman, A. M. 1994. </a:t>
            </a:r>
            <a:r>
              <a:rPr lang="en-GB" sz="1200" b="1" i="1" dirty="0"/>
              <a:t>Qualitative data analysis</a:t>
            </a:r>
            <a:r>
              <a:rPr lang="en-GB" sz="1200" b="1" dirty="0"/>
              <a:t>. (2</a:t>
            </a:r>
            <a:r>
              <a:rPr lang="en-GB" sz="1200" b="1" baseline="30000" dirty="0"/>
              <a:t>nd</a:t>
            </a:r>
            <a:r>
              <a:rPr lang="en-GB" sz="1200" b="1" dirty="0"/>
              <a:t> ed. ) Thousand Oaks, CA: Sage</a:t>
            </a:r>
            <a:r>
              <a:rPr lang="en-GB" sz="1200" b="1" dirty="0" smtClean="0"/>
              <a:t>.</a:t>
            </a:r>
          </a:p>
          <a:p>
            <a:pPr marL="0" indent="0">
              <a:buNone/>
            </a:pPr>
            <a:endParaRPr lang="en-GB" sz="1200" b="1" dirty="0" smtClean="0"/>
          </a:p>
          <a:p>
            <a:pPr>
              <a:spcAft>
                <a:spcPts val="0"/>
              </a:spcAft>
            </a:pPr>
            <a:r>
              <a:rPr lang="en-US" sz="1200" b="1" dirty="0">
                <a:latin typeface="Calibri" panose="020F0502020204030204" pitchFamily="34" charset="0"/>
                <a:ea typeface="SimSun" panose="02010600030101010101" pitchFamily="2" charset="-122"/>
                <a:cs typeface="Times New Roman" panose="02020603050405020304" pitchFamily="18" charset="0"/>
              </a:rPr>
              <a:t>Qualification and Credit Framework, 2008. </a:t>
            </a:r>
            <a:r>
              <a:rPr lang="en-US" sz="1200" b="1" i="1" dirty="0">
                <a:latin typeface="Calibri" panose="020F0502020204030204" pitchFamily="34" charset="0"/>
                <a:ea typeface="SimSun" panose="02010600030101010101" pitchFamily="2" charset="-122"/>
                <a:cs typeface="Times New Roman" panose="02020603050405020304" pitchFamily="18" charset="0"/>
              </a:rPr>
              <a:t>Regulatory Arrangement for the Qualification and Credit Framework </a:t>
            </a:r>
            <a:r>
              <a:rPr lang="en-US" sz="1200" b="1" dirty="0">
                <a:latin typeface="Calibri" panose="020F0502020204030204" pitchFamily="34" charset="0"/>
                <a:ea typeface="SimSun" panose="02010600030101010101" pitchFamily="2" charset="-122"/>
                <a:cs typeface="Times New Roman" panose="02020603050405020304" pitchFamily="18" charset="0"/>
              </a:rPr>
              <a:t>[pdf] Available at</a:t>
            </a:r>
            <a:r>
              <a:rPr lang="en-US" sz="1200" b="1" dirty="0" smtClean="0">
                <a:latin typeface="Calibri" panose="020F0502020204030204" pitchFamily="34" charset="0"/>
                <a:ea typeface="SimSun" panose="02010600030101010101" pitchFamily="2" charset="-122"/>
                <a:cs typeface="Times New Roman" panose="02020603050405020304" pitchFamily="18" charset="0"/>
              </a:rPr>
              <a:t>:</a:t>
            </a:r>
            <a:r>
              <a:rPr lang="en-GB" sz="1200" b="1" dirty="0" smtClean="0">
                <a:latin typeface="Calibri" panose="020F0502020204030204" pitchFamily="34" charset="0"/>
                <a:ea typeface="SimSun" panose="02010600030101010101" pitchFamily="2" charset="-122"/>
                <a:cs typeface="Arial" panose="020B0604020202020204" pitchFamily="34" charset="0"/>
              </a:rPr>
              <a:t> </a:t>
            </a:r>
            <a:r>
              <a:rPr lang="en-US" sz="1200" b="1" dirty="0" smtClean="0">
                <a:latin typeface="Calibri" panose="020F0502020204030204" pitchFamily="34" charset="0"/>
                <a:ea typeface="SimSun" panose="02010600030101010101" pitchFamily="2" charset="-122"/>
                <a:cs typeface="Times New Roman" panose="02020603050405020304" pitchFamily="18" charset="0"/>
              </a:rPr>
              <a:t>&lt;</a:t>
            </a:r>
            <a:r>
              <a:rPr lang="en-US" sz="1200" b="1" dirty="0">
                <a:latin typeface="Calibri" panose="020F0502020204030204" pitchFamily="34" charset="0"/>
                <a:ea typeface="SimSun" panose="02010600030101010101" pitchFamily="2" charset="-122"/>
                <a:cs typeface="Times New Roman" panose="02020603050405020304" pitchFamily="18" charset="0"/>
              </a:rPr>
              <a:t>https://www.gov.uk/government/uploads/system/uploads/attachment_data/file/371294/2008-08-15-regulatory-arrangements-qcf-august08.pdf&gt; [Accessed 30 November 2016</a:t>
            </a:r>
            <a:r>
              <a:rPr lang="en-US" sz="1200" b="1" dirty="0" smtClean="0">
                <a:latin typeface="Calibri" panose="020F0502020204030204" pitchFamily="34" charset="0"/>
                <a:ea typeface="SimSun" panose="02010600030101010101" pitchFamily="2" charset="-122"/>
                <a:cs typeface="Times New Roman" panose="02020603050405020304" pitchFamily="18" charset="0"/>
              </a:rPr>
              <a:t>]</a:t>
            </a:r>
            <a:r>
              <a:rPr lang="en-US" sz="1200" b="1" dirty="0">
                <a:latin typeface="Calibri" panose="020F0502020204030204" pitchFamily="34" charset="0"/>
                <a:ea typeface="SimSun" panose="02010600030101010101" pitchFamily="2" charset="-122"/>
                <a:cs typeface="Times New Roman" panose="02020603050405020304" pitchFamily="18" charset="0"/>
              </a:rPr>
              <a:t> </a:t>
            </a:r>
            <a:endParaRPr lang="en-US" sz="1200" b="1" dirty="0" smtClean="0">
              <a:latin typeface="Calibri" panose="020F0502020204030204" pitchFamily="34" charset="0"/>
              <a:ea typeface="SimSun" panose="02010600030101010101" pitchFamily="2" charset="-122"/>
              <a:cs typeface="Times New Roman" panose="02020603050405020304" pitchFamily="18" charset="0"/>
            </a:endParaRPr>
          </a:p>
          <a:p>
            <a:pPr marL="0" indent="0">
              <a:spcAft>
                <a:spcPts val="0"/>
              </a:spcAft>
              <a:buNone/>
            </a:pPr>
            <a:endParaRPr lang="en-GB" sz="1200" b="1" dirty="0">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200" b="1" dirty="0">
                <a:latin typeface="Calibri" panose="020F0502020204030204" pitchFamily="34" charset="0"/>
                <a:ea typeface="SimSun" panose="02010600030101010101" pitchFamily="2" charset="-122"/>
                <a:cs typeface="Times New Roman" panose="02020603050405020304" pitchFamily="18" charset="0"/>
              </a:rPr>
              <a:t>Scottish Credit and Qualification Framework, 2012. </a:t>
            </a:r>
            <a:r>
              <a:rPr lang="en-US" sz="1200" b="1" i="1" dirty="0">
                <a:latin typeface="Calibri" panose="020F0502020204030204" pitchFamily="34" charset="0"/>
                <a:ea typeface="SimSun" panose="02010600030101010101" pitchFamily="2" charset="-122"/>
                <a:cs typeface="Times New Roman" panose="02020603050405020304" pitchFamily="18" charset="0"/>
              </a:rPr>
              <a:t>SCQF Level Descriptors </a:t>
            </a:r>
            <a:r>
              <a:rPr lang="en-US" sz="1200" b="1" dirty="0">
                <a:latin typeface="Calibri" panose="020F0502020204030204" pitchFamily="34" charset="0"/>
                <a:ea typeface="SimSun" panose="02010600030101010101" pitchFamily="2" charset="-122"/>
                <a:cs typeface="Times New Roman" panose="02020603050405020304" pitchFamily="18" charset="0"/>
              </a:rPr>
              <a:t>[pdf] Available at</a:t>
            </a:r>
            <a:r>
              <a:rPr lang="en-US" sz="1200" b="1" dirty="0" smtClean="0">
                <a:latin typeface="Calibri" panose="020F0502020204030204" pitchFamily="34" charset="0"/>
                <a:ea typeface="SimSun" panose="02010600030101010101" pitchFamily="2" charset="-122"/>
                <a:cs typeface="Times New Roman" panose="02020603050405020304" pitchFamily="18" charset="0"/>
              </a:rPr>
              <a:t>:</a:t>
            </a:r>
            <a:r>
              <a:rPr lang="en-US" sz="1200" b="1" dirty="0" smtClean="0">
                <a:latin typeface="Calibri" panose="020F0502020204030204" pitchFamily="34" charset="0"/>
                <a:ea typeface="SimSun" panose="02010600030101010101" pitchFamily="2" charset="-122"/>
                <a:cs typeface="Arial" panose="020B0604020202020204" pitchFamily="34" charset="0"/>
              </a:rPr>
              <a:t> &lt;</a:t>
            </a:r>
            <a:r>
              <a:rPr lang="en-US" sz="1200" b="1" dirty="0" smtClean="0">
                <a:latin typeface="Calibri" panose="020F0502020204030204" pitchFamily="34" charset="0"/>
                <a:ea typeface="SimSun" panose="02010600030101010101" pitchFamily="2" charset="-122"/>
                <a:cs typeface="Times New Roman" panose="02020603050405020304" pitchFamily="18" charset="0"/>
              </a:rPr>
              <a:t>http</a:t>
            </a:r>
            <a:r>
              <a:rPr lang="en-US" sz="1200" b="1" dirty="0">
                <a:latin typeface="Calibri" panose="020F0502020204030204" pitchFamily="34" charset="0"/>
                <a:ea typeface="SimSun" panose="02010600030101010101" pitchFamily="2" charset="-122"/>
                <a:cs typeface="Times New Roman" panose="02020603050405020304" pitchFamily="18" charset="0"/>
              </a:rPr>
              <a:t>://scqf.org.uk/wp-content/uploads/2014/03/SCQF-Revised-Level-Descriptors-Aug-2012-FINAL-web-version1.pdf</a:t>
            </a:r>
            <a:r>
              <a:rPr lang="en-US" sz="1200" b="1" dirty="0" smtClean="0">
                <a:latin typeface="Calibri" panose="020F0502020204030204" pitchFamily="34" charset="0"/>
                <a:ea typeface="SimSun" panose="02010600030101010101" pitchFamily="2" charset="-122"/>
                <a:cs typeface="Times New Roman" panose="02020603050405020304" pitchFamily="18" charset="0"/>
              </a:rPr>
              <a:t>&gt; [Accessed 30 November 2016]</a:t>
            </a:r>
          </a:p>
          <a:p>
            <a:pPr>
              <a:spcAft>
                <a:spcPts val="0"/>
              </a:spcAft>
            </a:pPr>
            <a:endParaRPr lang="en-GB" sz="1200" dirty="0" smtClean="0">
              <a:latin typeface="Calibri" panose="020F0502020204030204" pitchFamily="34" charset="0"/>
              <a:ea typeface="Calibri" panose="020F0502020204030204" pitchFamily="34" charset="0"/>
              <a:cs typeface="Arial" panose="020B0604020202020204" pitchFamily="34" charset="0"/>
            </a:endParaRPr>
          </a:p>
          <a:p>
            <a:r>
              <a:rPr lang="en-GB" sz="1200" b="1" dirty="0" err="1" smtClean="0"/>
              <a:t>Saldaña</a:t>
            </a:r>
            <a:r>
              <a:rPr lang="en-GB" sz="1200" b="1" dirty="0" smtClean="0"/>
              <a:t>, J. 2009. </a:t>
            </a:r>
            <a:r>
              <a:rPr lang="en-GB" sz="1200" b="1" i="1" dirty="0" smtClean="0"/>
              <a:t>The Coding Manual for Qualitative Researchers</a:t>
            </a:r>
            <a:r>
              <a:rPr lang="en-GB" sz="1200" b="1" dirty="0" smtClean="0"/>
              <a:t>. Thousand Oaks, CA: Sage</a:t>
            </a:r>
            <a:r>
              <a:rPr lang="en-GB" sz="1200" b="1" dirty="0"/>
              <a:t>.</a:t>
            </a:r>
            <a:endParaRPr lang="en-GB" sz="1200" b="1" dirty="0" smtClean="0"/>
          </a:p>
        </p:txBody>
      </p:sp>
    </p:spTree>
    <p:extLst>
      <p:ext uri="{BB962C8B-B14F-4D97-AF65-F5344CB8AC3E}">
        <p14:creationId xmlns:p14="http://schemas.microsoft.com/office/powerpoint/2010/main" val="15533030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 </a:t>
            </a:r>
          </a:p>
        </p:txBody>
      </p:sp>
      <p:sp>
        <p:nvSpPr>
          <p:cNvPr id="3" name="Subtitle 2"/>
          <p:cNvSpPr>
            <a:spLocks noGrp="1"/>
          </p:cNvSpPr>
          <p:nvPr>
            <p:ph type="subTitle" idx="1"/>
          </p:nvPr>
        </p:nvSpPr>
        <p:spPr/>
        <p:txBody>
          <a:bodyPr/>
          <a:lstStyle/>
          <a:p>
            <a:r>
              <a:rPr lang="en-GB" dirty="0"/>
              <a:t>Any comments of questions?</a:t>
            </a:r>
          </a:p>
        </p:txBody>
      </p:sp>
      <p:pic>
        <p:nvPicPr>
          <p:cNvPr id="4" name="Picture 3"/>
          <p:cNvPicPr>
            <a:picLocks noChangeAspect="1"/>
          </p:cNvPicPr>
          <p:nvPr/>
        </p:nvPicPr>
        <p:blipFill>
          <a:blip r:embed="rId2"/>
          <a:stretch>
            <a:fillRect/>
          </a:stretch>
        </p:blipFill>
        <p:spPr>
          <a:xfrm>
            <a:off x="3668154" y="4556666"/>
            <a:ext cx="2621507" cy="2164268"/>
          </a:xfrm>
          <a:prstGeom prst="rect">
            <a:avLst/>
          </a:prstGeom>
        </p:spPr>
      </p:pic>
      <p:sp>
        <p:nvSpPr>
          <p:cNvPr id="5" name="Slide Number Placeholder 4"/>
          <p:cNvSpPr>
            <a:spLocks noGrp="1"/>
          </p:cNvSpPr>
          <p:nvPr>
            <p:ph type="sldNum" sz="quarter" idx="12"/>
          </p:nvPr>
        </p:nvSpPr>
        <p:spPr/>
        <p:txBody>
          <a:bodyPr/>
          <a:lstStyle/>
          <a:p>
            <a:pPr>
              <a:defRPr/>
            </a:pPr>
            <a:fld id="{BC9CAA76-6721-44E3-A996-0A1A3DEF7456}" type="slidenum">
              <a:rPr lang="en-US" altLang="en-US" smtClean="0"/>
              <a:pPr>
                <a:defRPr/>
              </a:pPr>
              <a:t>27</a:t>
            </a:fld>
            <a:endParaRPr lang="en-US" altLang="en-US"/>
          </a:p>
        </p:txBody>
      </p:sp>
    </p:spTree>
    <p:extLst>
      <p:ext uri="{BB962C8B-B14F-4D97-AF65-F5344CB8AC3E}">
        <p14:creationId xmlns:p14="http://schemas.microsoft.com/office/powerpoint/2010/main" val="39787261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effectLst>
                  <a:outerShdw blurRad="38100" dist="38100" dir="2700000" algn="tl">
                    <a:srgbClr val="000000">
                      <a:alpha val="43137"/>
                    </a:srgbClr>
                  </a:outerShdw>
                </a:effectLst>
              </a:rPr>
              <a:t>1.1 - Critical thinking skills and EAP</a:t>
            </a:r>
          </a:p>
        </p:txBody>
      </p:sp>
      <p:sp>
        <p:nvSpPr>
          <p:cNvPr id="3" name="Content Placeholder 2"/>
          <p:cNvSpPr>
            <a:spLocks noGrp="1"/>
          </p:cNvSpPr>
          <p:nvPr>
            <p:ph idx="1"/>
          </p:nvPr>
        </p:nvSpPr>
        <p:spPr/>
        <p:txBody>
          <a:bodyPr/>
          <a:lstStyle/>
          <a:p>
            <a:r>
              <a:rPr lang="en-GB" sz="2400" b="1" dirty="0">
                <a:solidFill>
                  <a:schemeClr val="bg1">
                    <a:lumMod val="50000"/>
                  </a:schemeClr>
                </a:solidFill>
              </a:rPr>
              <a:t>BALEAP </a:t>
            </a:r>
            <a:r>
              <a:rPr lang="en-GB" sz="2400" b="1" dirty="0" smtClean="0">
                <a:solidFill>
                  <a:schemeClr val="bg1">
                    <a:lumMod val="50000"/>
                  </a:schemeClr>
                </a:solidFill>
              </a:rPr>
              <a:t>Competency </a:t>
            </a:r>
            <a:r>
              <a:rPr lang="en-GB" sz="2400" b="1" dirty="0">
                <a:solidFill>
                  <a:schemeClr val="bg1">
                    <a:lumMod val="50000"/>
                  </a:schemeClr>
                </a:solidFill>
              </a:rPr>
              <a:t>Framework (2008, p.3) </a:t>
            </a:r>
            <a:r>
              <a:rPr lang="en-GB" sz="2400" b="1" dirty="0"/>
              <a:t>“tasks, processes and interactions that require students to demonstrate critical thinking skills”</a:t>
            </a:r>
          </a:p>
          <a:p>
            <a:pPr lvl="0"/>
            <a:r>
              <a:rPr lang="en-GB" sz="2400" b="1" dirty="0">
                <a:solidFill>
                  <a:prstClr val="white">
                    <a:lumMod val="50000"/>
                  </a:prstClr>
                </a:solidFill>
              </a:rPr>
              <a:t>SCQF (2012, p.27) Level 11: </a:t>
            </a:r>
            <a:r>
              <a:rPr lang="en-GB" sz="2400" b="1" dirty="0" smtClean="0">
                <a:solidFill>
                  <a:prstClr val="black"/>
                </a:solidFill>
              </a:rPr>
              <a:t>“critical </a:t>
            </a:r>
            <a:r>
              <a:rPr lang="en-GB" sz="2400" b="1" dirty="0">
                <a:solidFill>
                  <a:prstClr val="black"/>
                </a:solidFill>
              </a:rPr>
              <a:t>understanding”, “critical analysis, evaluation and synthesis…”</a:t>
            </a:r>
            <a:endParaRPr lang="en-GB" sz="2400" b="1" dirty="0"/>
          </a:p>
          <a:p>
            <a:r>
              <a:rPr lang="en-GB" sz="2400" b="1" dirty="0">
                <a:solidFill>
                  <a:schemeClr val="bg1">
                    <a:lumMod val="50000"/>
                  </a:schemeClr>
                </a:solidFill>
              </a:rPr>
              <a:t>QCF (2008, p.50) Level 7:</a:t>
            </a:r>
            <a:r>
              <a:rPr lang="en-GB" sz="2400" b="1" dirty="0"/>
              <a:t> “Critically analyse, interpret and evaluate concepts and theories…”</a:t>
            </a:r>
          </a:p>
          <a:p>
            <a:r>
              <a:rPr lang="en-GB" sz="2400" b="1" dirty="0">
                <a:solidFill>
                  <a:schemeClr val="bg1">
                    <a:lumMod val="50000"/>
                  </a:schemeClr>
                </a:solidFill>
              </a:rPr>
              <a:t>Barnett (1997, p.7): </a:t>
            </a:r>
            <a:r>
              <a:rPr lang="en-GB" sz="2400" b="1" dirty="0"/>
              <a:t>Critical thinking is a defining </a:t>
            </a:r>
            <a:r>
              <a:rPr lang="en-GB" sz="2400" b="1" dirty="0" smtClean="0"/>
              <a:t>feature </a:t>
            </a:r>
            <a:r>
              <a:rPr lang="en-GB" sz="2400" b="1" dirty="0"/>
              <a:t>of higher education.</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3</a:t>
            </a:fld>
            <a:endParaRPr lang="en-US" altLang="en-US"/>
          </a:p>
        </p:txBody>
      </p:sp>
    </p:spTree>
    <p:extLst>
      <p:ext uri="{BB962C8B-B14F-4D97-AF65-F5344CB8AC3E}">
        <p14:creationId xmlns:p14="http://schemas.microsoft.com/office/powerpoint/2010/main" val="34725844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effectLst>
                  <a:outerShdw blurRad="38100" dist="38100" dir="2700000" algn="tl">
                    <a:srgbClr val="000000">
                      <a:alpha val="43137"/>
                    </a:srgbClr>
                  </a:outerShdw>
                </a:effectLst>
              </a:rPr>
              <a:t>1.2 - Whose responsibility?</a:t>
            </a:r>
          </a:p>
        </p:txBody>
      </p:sp>
      <p:sp>
        <p:nvSpPr>
          <p:cNvPr id="3" name="Content Placeholder 2"/>
          <p:cNvSpPr>
            <a:spLocks noGrp="1"/>
          </p:cNvSpPr>
          <p:nvPr>
            <p:ph idx="1"/>
          </p:nvPr>
        </p:nvSpPr>
        <p:spPr/>
        <p:txBody>
          <a:bodyPr/>
          <a:lstStyle/>
          <a:p>
            <a:endParaRPr lang="en-GB" sz="2400" b="1" dirty="0"/>
          </a:p>
          <a:p>
            <a:r>
              <a:rPr lang="en-GB" sz="2400" b="1" dirty="0"/>
              <a:t>UG or previous educators (?)</a:t>
            </a:r>
          </a:p>
          <a:p>
            <a:r>
              <a:rPr lang="en-GB" sz="2400" b="1" dirty="0"/>
              <a:t>Gate keeping exams (?) (e.g. IELTS)</a:t>
            </a:r>
          </a:p>
          <a:p>
            <a:r>
              <a:rPr lang="en-GB" sz="2400" b="1" dirty="0"/>
              <a:t>Individual student responsibility (?)</a:t>
            </a:r>
          </a:p>
          <a:p>
            <a:r>
              <a:rPr lang="en-GB" sz="2400" b="1" dirty="0">
                <a:solidFill>
                  <a:srgbClr val="7030A0"/>
                </a:solidFill>
              </a:rPr>
              <a:t>Pre-sessional EAP courses (?)</a:t>
            </a:r>
          </a:p>
          <a:p>
            <a:r>
              <a:rPr lang="en-GB" sz="2400" b="1" dirty="0">
                <a:solidFill>
                  <a:srgbClr val="7030A0"/>
                </a:solidFill>
              </a:rPr>
              <a:t>In-sessional EAP courses (?)</a:t>
            </a:r>
          </a:p>
          <a:p>
            <a:r>
              <a:rPr lang="en-GB" sz="2400" b="1" dirty="0"/>
              <a:t>PGT content courses (?)</a:t>
            </a:r>
          </a:p>
          <a:p>
            <a:r>
              <a:rPr lang="en-GB" sz="2400" b="1" dirty="0"/>
              <a:t>Other PGT courses (e.g. Research Methods, CT) (?)</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4</a:t>
            </a:fld>
            <a:endParaRPr lang="en-US" altLang="en-US"/>
          </a:p>
        </p:txBody>
      </p:sp>
    </p:spTree>
    <p:extLst>
      <p:ext uri="{BB962C8B-B14F-4D97-AF65-F5344CB8AC3E}">
        <p14:creationId xmlns:p14="http://schemas.microsoft.com/office/powerpoint/2010/main" val="29926748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effectLst>
                  <a:outerShdw blurRad="38100" dist="38100" dir="2700000" algn="tl">
                    <a:srgbClr val="000000">
                      <a:alpha val="43137"/>
                    </a:srgbClr>
                  </a:outerShdw>
                </a:effectLst>
              </a:rPr>
              <a:t>1.3 - EAP courses for whom?</a:t>
            </a:r>
          </a:p>
        </p:txBody>
      </p:sp>
      <p:sp>
        <p:nvSpPr>
          <p:cNvPr id="3" name="Content Placeholder 2"/>
          <p:cNvSpPr>
            <a:spLocks noGrp="1"/>
          </p:cNvSpPr>
          <p:nvPr>
            <p:ph idx="1"/>
          </p:nvPr>
        </p:nvSpPr>
        <p:spPr/>
        <p:txBody>
          <a:bodyPr/>
          <a:lstStyle/>
          <a:p>
            <a:pPr lvl="0"/>
            <a:r>
              <a:rPr lang="en-GB" sz="2400" b="1" dirty="0"/>
              <a:t>EU and non-EU account for about </a:t>
            </a:r>
            <a:r>
              <a:rPr lang="en-GB" sz="2400" b="1" dirty="0" smtClean="0"/>
              <a:t>69% </a:t>
            </a:r>
            <a:r>
              <a:rPr lang="en-GB" sz="2400" b="1" dirty="0"/>
              <a:t>of FT PGT </a:t>
            </a:r>
            <a:r>
              <a:rPr lang="en-GB" sz="2400" b="1" dirty="0">
                <a:solidFill>
                  <a:prstClr val="black"/>
                </a:solidFill>
              </a:rPr>
              <a:t>in </a:t>
            </a:r>
            <a:r>
              <a:rPr lang="en-GB" sz="2400" b="1" dirty="0" smtClean="0">
                <a:solidFill>
                  <a:prstClr val="black"/>
                </a:solidFill>
              </a:rPr>
              <a:t>2015/16 in the UK</a:t>
            </a:r>
          </a:p>
          <a:p>
            <a:pPr lvl="0"/>
            <a:endParaRPr lang="en-GB" sz="2400" b="1" dirty="0"/>
          </a:p>
          <a:p>
            <a:pPr lvl="0"/>
            <a:r>
              <a:rPr lang="en-GB" sz="2400" b="1" dirty="0" smtClean="0"/>
              <a:t>127,000 </a:t>
            </a:r>
            <a:r>
              <a:rPr lang="en-GB" sz="2400" b="1" dirty="0"/>
              <a:t>FT PGT </a:t>
            </a:r>
            <a:r>
              <a:rPr lang="en-GB" sz="2400" b="1" dirty="0" err="1"/>
              <a:t>sts</a:t>
            </a:r>
            <a:r>
              <a:rPr lang="en-GB" sz="2400" b="1" dirty="0"/>
              <a:t> in </a:t>
            </a:r>
            <a:r>
              <a:rPr lang="en-GB" sz="2400" b="1" dirty="0" smtClean="0"/>
              <a:t>2015/16  in the UK </a:t>
            </a:r>
            <a:r>
              <a:rPr lang="en-GB" sz="1800" b="1" dirty="0" smtClean="0">
                <a:solidFill>
                  <a:schemeClr val="bg1">
                    <a:lumMod val="50000"/>
                  </a:schemeClr>
                </a:solidFill>
              </a:rPr>
              <a:t>(HESA</a:t>
            </a:r>
            <a:r>
              <a:rPr lang="en-GB" sz="1800" b="1" dirty="0">
                <a:solidFill>
                  <a:schemeClr val="bg1">
                    <a:lumMod val="50000"/>
                  </a:schemeClr>
                </a:solidFill>
              </a:rPr>
              <a:t>, 2017)</a:t>
            </a:r>
          </a:p>
          <a:p>
            <a:pPr lvl="0"/>
            <a:endParaRPr lang="en-GB" sz="2400" b="1" dirty="0">
              <a:solidFill>
                <a:schemeClr val="bg1">
                  <a:lumMod val="50000"/>
                </a:schemeClr>
              </a:solidFill>
            </a:endParaRPr>
          </a:p>
          <a:p>
            <a:r>
              <a:rPr lang="en-GB" sz="2400" b="1" dirty="0" smtClean="0"/>
              <a:t>But ‘International </a:t>
            </a:r>
            <a:r>
              <a:rPr lang="en-GB" sz="2400" b="1" dirty="0"/>
              <a:t>students’ include NS and NNS</a:t>
            </a:r>
          </a:p>
          <a:p>
            <a:pPr marL="0" indent="0">
              <a:buNone/>
            </a:pPr>
            <a:endParaRPr lang="en-GB" sz="2400" b="1" dirty="0"/>
          </a:p>
          <a:p>
            <a:r>
              <a:rPr lang="en-GB" sz="2400" b="1" dirty="0"/>
              <a:t>All have to adapt to ‘small culture’ of PGT academia </a:t>
            </a:r>
            <a:r>
              <a:rPr lang="en-GB" sz="1800" b="1" dirty="0">
                <a:solidFill>
                  <a:schemeClr val="bg1">
                    <a:lumMod val="50000"/>
                  </a:schemeClr>
                </a:solidFill>
              </a:rPr>
              <a:t>(Holliday, </a:t>
            </a:r>
            <a:r>
              <a:rPr lang="en-GB" sz="1800" b="1" dirty="0" smtClean="0">
                <a:solidFill>
                  <a:schemeClr val="bg1">
                    <a:lumMod val="50000"/>
                  </a:schemeClr>
                </a:solidFill>
              </a:rPr>
              <a:t>1999)</a:t>
            </a:r>
            <a:endParaRPr lang="en-GB" sz="1800" b="1" dirty="0">
              <a:solidFill>
                <a:schemeClr val="bg1">
                  <a:lumMod val="50000"/>
                </a:schemeClr>
              </a:solidFill>
            </a:endParaRP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5</a:t>
            </a:fld>
            <a:endParaRPr lang="en-US" altLang="en-US"/>
          </a:p>
        </p:txBody>
      </p:sp>
    </p:spTree>
    <p:extLst>
      <p:ext uri="{BB962C8B-B14F-4D97-AF65-F5344CB8AC3E}">
        <p14:creationId xmlns:p14="http://schemas.microsoft.com/office/powerpoint/2010/main" val="11741017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effectLst>
                  <a:outerShdw blurRad="38100" dist="38100" dir="2700000" algn="tl">
                    <a:srgbClr val="000000">
                      <a:alpha val="43137"/>
                    </a:srgbClr>
                  </a:outerShdw>
                </a:effectLst>
              </a:rPr>
              <a:t>1.4 – Pre-sessional and </a:t>
            </a:r>
            <a:r>
              <a:rPr lang="en-GB" sz="3200" b="1" dirty="0" smtClean="0">
                <a:effectLst>
                  <a:outerShdw blurRad="38100" dist="38100" dir="2700000" algn="tl">
                    <a:srgbClr val="000000">
                      <a:alpha val="43137"/>
                    </a:srgbClr>
                  </a:outerShdw>
                </a:effectLst>
              </a:rPr>
              <a:t>in-</a:t>
            </a:r>
            <a:r>
              <a:rPr lang="en-GB" sz="3200" b="1" dirty="0" err="1" smtClean="0">
                <a:effectLst>
                  <a:outerShdw blurRad="38100" dist="38100" dir="2700000" algn="tl">
                    <a:srgbClr val="000000">
                      <a:alpha val="43137"/>
                    </a:srgbClr>
                  </a:outerShdw>
                </a:effectLst>
              </a:rPr>
              <a:t>sessionals</a:t>
            </a:r>
            <a:endParaRPr lang="en-GB"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75656" y="2230182"/>
            <a:ext cx="7269162" cy="3959225"/>
          </a:xfrm>
        </p:spPr>
        <p:txBody>
          <a:bodyPr/>
          <a:lstStyle/>
          <a:p>
            <a:r>
              <a:rPr lang="en-GB" sz="2000" b="1" dirty="0"/>
              <a:t>Pre-sessional </a:t>
            </a:r>
            <a:r>
              <a:rPr lang="en-GB" sz="2000" b="1" dirty="0">
                <a:solidFill>
                  <a:srgbClr val="002060"/>
                </a:solidFill>
              </a:rPr>
              <a:t>(4 </a:t>
            </a:r>
            <a:r>
              <a:rPr lang="en-GB" sz="2000" b="1" dirty="0" err="1">
                <a:solidFill>
                  <a:srgbClr val="002060"/>
                </a:solidFill>
              </a:rPr>
              <a:t>wk</a:t>
            </a:r>
            <a:r>
              <a:rPr lang="en-GB" sz="2000" b="1" dirty="0">
                <a:solidFill>
                  <a:srgbClr val="002060"/>
                </a:solidFill>
              </a:rPr>
              <a:t> final ESAP block) </a:t>
            </a:r>
            <a:r>
              <a:rPr lang="en-GB" sz="2000" b="1" dirty="0"/>
              <a:t>+ </a:t>
            </a:r>
            <a:r>
              <a:rPr lang="en-GB" sz="2000" b="1" dirty="0" smtClean="0"/>
              <a:t>6 </a:t>
            </a:r>
            <a:r>
              <a:rPr lang="en-GB" sz="2000" b="1" dirty="0" err="1" smtClean="0"/>
              <a:t>wks</a:t>
            </a:r>
            <a:r>
              <a:rPr lang="en-GB" sz="2000" b="1" dirty="0" smtClean="0"/>
              <a:t> </a:t>
            </a:r>
            <a:r>
              <a:rPr lang="en-GB" sz="2000" b="1" dirty="0"/>
              <a:t>EGAP </a:t>
            </a:r>
            <a:r>
              <a:rPr lang="en-GB" sz="2000" b="1" dirty="0" smtClean="0"/>
              <a:t>blocks (UoE)</a:t>
            </a:r>
            <a:endParaRPr lang="en-GB" sz="2000" b="1" dirty="0"/>
          </a:p>
          <a:p>
            <a:pPr lvl="0"/>
            <a:r>
              <a:rPr lang="en-GB" sz="2000" b="1" dirty="0">
                <a:solidFill>
                  <a:srgbClr val="002060"/>
                </a:solidFill>
              </a:rPr>
              <a:t>Education (ELTAL): 2015 (80) </a:t>
            </a:r>
            <a:r>
              <a:rPr lang="en-GB" sz="2000" b="1" dirty="0">
                <a:solidFill>
                  <a:schemeClr val="tx1">
                    <a:lumMod val="50000"/>
                    <a:lumOff val="50000"/>
                  </a:schemeClr>
                </a:solidFill>
              </a:rPr>
              <a:t>2016 (80)</a:t>
            </a:r>
          </a:p>
          <a:p>
            <a:pPr lvl="0"/>
            <a:r>
              <a:rPr lang="en-GB" sz="2000" b="1" dirty="0">
                <a:solidFill>
                  <a:srgbClr val="002060"/>
                </a:solidFill>
              </a:rPr>
              <a:t>Business (EBM): 2015 (48) </a:t>
            </a:r>
            <a:r>
              <a:rPr lang="en-GB" sz="2000" b="1" dirty="0">
                <a:solidFill>
                  <a:schemeClr val="tx1">
                    <a:lumMod val="50000"/>
                    <a:lumOff val="50000"/>
                  </a:schemeClr>
                </a:solidFill>
              </a:rPr>
              <a:t>2016 (68)</a:t>
            </a:r>
          </a:p>
          <a:p>
            <a:r>
              <a:rPr lang="en-GB" sz="2000" b="1" dirty="0">
                <a:solidFill>
                  <a:schemeClr val="tx1">
                    <a:lumMod val="50000"/>
                    <a:lumOff val="50000"/>
                  </a:schemeClr>
                </a:solidFill>
              </a:rPr>
              <a:t>Total EAP: 2015 (510), 2016 (552)</a:t>
            </a:r>
          </a:p>
          <a:p>
            <a:pPr marL="0" indent="0">
              <a:buNone/>
            </a:pPr>
            <a:endParaRPr lang="en-GB" sz="2000" b="1" dirty="0"/>
          </a:p>
          <a:p>
            <a:r>
              <a:rPr lang="en-GB" sz="2000" b="1" dirty="0"/>
              <a:t>In-sessional (MHSE)</a:t>
            </a:r>
          </a:p>
          <a:p>
            <a:r>
              <a:rPr lang="en-GB" sz="2000" b="1" dirty="0">
                <a:solidFill>
                  <a:srgbClr val="002060"/>
                </a:solidFill>
                <a:ea typeface="Times New Roman" panose="02020603050405020304" pitchFamily="18" charset="0"/>
                <a:cs typeface="Times New Roman" panose="02020603050405020304" pitchFamily="18" charset="0"/>
              </a:rPr>
              <a:t>Academic Essay Writing for Education Masters Students (120)</a:t>
            </a:r>
          </a:p>
          <a:p>
            <a:r>
              <a:rPr lang="en-GB" sz="2000" b="1" dirty="0">
                <a:solidFill>
                  <a:srgbClr val="002060"/>
                </a:solidFill>
                <a:ea typeface="Times New Roman" panose="02020603050405020304" pitchFamily="18" charset="0"/>
                <a:cs typeface="Times New Roman" panose="02020603050405020304" pitchFamily="18" charset="0"/>
              </a:rPr>
              <a:t>Dissertation writing for Education Masters Students (120)</a:t>
            </a:r>
          </a:p>
          <a:p>
            <a:pPr marL="0" indent="0">
              <a:buNone/>
            </a:pPr>
            <a:endParaRPr lang="en-GB" sz="2000" b="1" dirty="0" smtClean="0"/>
          </a:p>
          <a:p>
            <a:pPr marL="0" indent="0">
              <a:buNone/>
            </a:pPr>
            <a:r>
              <a:rPr lang="en-GB" sz="2000" b="1" dirty="0" smtClean="0"/>
              <a:t>Others</a:t>
            </a:r>
            <a:r>
              <a:rPr lang="en-GB" sz="2000" b="1" dirty="0"/>
              <a:t>: online material and School specific courses</a:t>
            </a:r>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6</a:t>
            </a:fld>
            <a:endParaRPr lang="en-US" altLang="en-US"/>
          </a:p>
        </p:txBody>
      </p:sp>
    </p:spTree>
    <p:extLst>
      <p:ext uri="{BB962C8B-B14F-4D97-AF65-F5344CB8AC3E}">
        <p14:creationId xmlns:p14="http://schemas.microsoft.com/office/powerpoint/2010/main" val="42012302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GB" sz="2800" b="1" dirty="0">
                <a:solidFill>
                  <a:prstClr val="black"/>
                </a:solidFill>
                <a:cs typeface="+mn-cs"/>
              </a:rPr>
              <a:t>2.1 – </a:t>
            </a:r>
            <a:r>
              <a:rPr lang="en-GB" sz="2800" b="1" dirty="0" smtClean="0">
                <a:solidFill>
                  <a:prstClr val="black"/>
                </a:solidFill>
                <a:cs typeface="+mn-cs"/>
              </a:rPr>
              <a:t>My research </a:t>
            </a:r>
            <a:r>
              <a:rPr lang="en-GB" sz="2800" b="1" dirty="0">
                <a:solidFill>
                  <a:prstClr val="black"/>
                </a:solidFill>
                <a:cs typeface="+mn-cs"/>
              </a:rPr>
              <a:t>into critical thinking and academic writing</a:t>
            </a:r>
          </a:p>
        </p:txBody>
      </p:sp>
      <p:sp>
        <p:nvSpPr>
          <p:cNvPr id="3" name="Content Placeholder 2"/>
          <p:cNvSpPr>
            <a:spLocks noGrp="1"/>
          </p:cNvSpPr>
          <p:nvPr>
            <p:ph idx="1"/>
          </p:nvPr>
        </p:nvSpPr>
        <p:spPr/>
        <p:txBody>
          <a:bodyPr/>
          <a:lstStyle/>
          <a:p>
            <a:r>
              <a:rPr lang="en-GB" sz="2400" b="1" i="1" dirty="0"/>
              <a:t>Conceptualisation of critical thinking and academic writing among master’s students</a:t>
            </a:r>
          </a:p>
          <a:p>
            <a:endParaRPr lang="en-GB" sz="2400" b="1" i="1" dirty="0"/>
          </a:p>
          <a:p>
            <a:r>
              <a:rPr lang="en-GB" sz="2400" b="1" dirty="0"/>
              <a:t>7 PGT </a:t>
            </a:r>
            <a:r>
              <a:rPr lang="en-GB" sz="2400" b="1" dirty="0" err="1"/>
              <a:t>sts</a:t>
            </a:r>
            <a:r>
              <a:rPr lang="en-GB" sz="2400" b="1" dirty="0"/>
              <a:t> in two focus groups (pre-sessional EAP)</a:t>
            </a:r>
          </a:p>
          <a:p>
            <a:endParaRPr lang="en-GB" sz="2400" b="1" dirty="0">
              <a:solidFill>
                <a:schemeClr val="bg1">
                  <a:lumMod val="50000"/>
                </a:schemeClr>
              </a:solidFill>
            </a:endParaRPr>
          </a:p>
          <a:p>
            <a:r>
              <a:rPr lang="en-GB" sz="2400" b="1" dirty="0"/>
              <a:t>6 PGT </a:t>
            </a:r>
            <a:r>
              <a:rPr lang="en-GB" sz="2400" b="1" dirty="0" err="1"/>
              <a:t>sts</a:t>
            </a:r>
            <a:r>
              <a:rPr lang="en-GB" sz="2400" b="1" dirty="0"/>
              <a:t> interviewed (did pre/in-sessional EAP courses) </a:t>
            </a:r>
            <a:endParaRPr lang="en-GB" sz="2400" b="1" dirty="0">
              <a:solidFill>
                <a:schemeClr val="bg1">
                  <a:lumMod val="50000"/>
                </a:schemeClr>
              </a:solidFill>
            </a:endParaRPr>
          </a:p>
          <a:p>
            <a:pPr marL="0" indent="0">
              <a:buNone/>
            </a:pPr>
            <a:endParaRPr lang="en-GB" sz="2400" b="1" dirty="0"/>
          </a:p>
          <a:p>
            <a:endParaRPr lang="en-GB" sz="2400" b="1" dirty="0"/>
          </a:p>
          <a:p>
            <a:endParaRPr lang="en-GB" sz="2400" b="1" dirty="0"/>
          </a:p>
          <a:p>
            <a:endParaRPr lang="en-GB" sz="2400" b="1"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7</a:t>
            </a:fld>
            <a:endParaRPr lang="en-US" altLang="en-US"/>
          </a:p>
        </p:txBody>
      </p:sp>
    </p:spTree>
    <p:extLst>
      <p:ext uri="{BB962C8B-B14F-4D97-AF65-F5344CB8AC3E}">
        <p14:creationId xmlns:p14="http://schemas.microsoft.com/office/powerpoint/2010/main" val="36563411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2.2 – Focus group participants </a:t>
            </a:r>
            <a:r>
              <a:rPr lang="en-GB" sz="2000" b="1" dirty="0">
                <a:solidFill>
                  <a:schemeClr val="bg1">
                    <a:lumMod val="50000"/>
                  </a:schemeClr>
                </a:solidFill>
              </a:rPr>
              <a:t>(Oct. 2015)</a:t>
            </a:r>
          </a:p>
        </p:txBody>
      </p:sp>
      <p:sp>
        <p:nvSpPr>
          <p:cNvPr id="3" name="Content Placeholder 2"/>
          <p:cNvSpPr>
            <a:spLocks noGrp="1"/>
          </p:cNvSpPr>
          <p:nvPr>
            <p:ph idx="1"/>
          </p:nvPr>
        </p:nvSpPr>
        <p:spPr/>
        <p:txBody>
          <a:bodyPr/>
          <a:lstStyle/>
          <a:p>
            <a:pPr lvl="0"/>
            <a:endParaRPr lang="en-GB" sz="2400" b="1"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8</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721286288"/>
              </p:ext>
            </p:extLst>
          </p:nvPr>
        </p:nvGraphicFramePr>
        <p:xfrm>
          <a:off x="1417638" y="2276874"/>
          <a:ext cx="6970786" cy="3849288"/>
        </p:xfrm>
        <a:graphic>
          <a:graphicData uri="http://schemas.openxmlformats.org/drawingml/2006/table">
            <a:tbl>
              <a:tblPr firstRow="1" bandRow="1">
                <a:tableStyleId>{5C22544A-7EE6-4342-B048-85BDC9FD1C3A}</a:tableStyleId>
              </a:tblPr>
              <a:tblGrid>
                <a:gridCol w="2144619">
                  <a:extLst>
                    <a:ext uri="{9D8B030D-6E8A-4147-A177-3AD203B41FA5}">
                      <a16:colId xmlns="" xmlns:a16="http://schemas.microsoft.com/office/drawing/2014/main" val="20000"/>
                    </a:ext>
                  </a:extLst>
                </a:gridCol>
                <a:gridCol w="1340774">
                  <a:extLst>
                    <a:ext uri="{9D8B030D-6E8A-4147-A177-3AD203B41FA5}">
                      <a16:colId xmlns="" xmlns:a16="http://schemas.microsoft.com/office/drawing/2014/main" val="20001"/>
                    </a:ext>
                  </a:extLst>
                </a:gridCol>
                <a:gridCol w="2305556">
                  <a:extLst>
                    <a:ext uri="{9D8B030D-6E8A-4147-A177-3AD203B41FA5}">
                      <a16:colId xmlns="" xmlns:a16="http://schemas.microsoft.com/office/drawing/2014/main" val="20002"/>
                    </a:ext>
                  </a:extLst>
                </a:gridCol>
                <a:gridCol w="1179837">
                  <a:extLst>
                    <a:ext uri="{9D8B030D-6E8A-4147-A177-3AD203B41FA5}">
                      <a16:colId xmlns="" xmlns:a16="http://schemas.microsoft.com/office/drawing/2014/main" val="20003"/>
                    </a:ext>
                  </a:extLst>
                </a:gridCol>
              </a:tblGrid>
              <a:tr h="481161">
                <a:tc>
                  <a:txBody>
                    <a:bodyPr/>
                    <a:lstStyle/>
                    <a:p>
                      <a:pPr algn="ctr"/>
                      <a:r>
                        <a:rPr lang="en-GB" dirty="0"/>
                        <a:t>Pseudonym (code)</a:t>
                      </a:r>
                    </a:p>
                  </a:txBody>
                  <a:tcPr/>
                </a:tc>
                <a:tc>
                  <a:txBody>
                    <a:bodyPr/>
                    <a:lstStyle/>
                    <a:p>
                      <a:pPr algn="ctr"/>
                      <a:r>
                        <a:rPr lang="en-GB" dirty="0"/>
                        <a:t>Masters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mn-lt"/>
                          <a:ea typeface="+mn-ea"/>
                          <a:cs typeface="+mn-cs"/>
                        </a:rPr>
                        <a:t>Nationality</a:t>
                      </a:r>
                    </a:p>
                  </a:txBody>
                  <a:tcPr/>
                </a:tc>
                <a:tc>
                  <a:txBody>
                    <a:bodyPr/>
                    <a:lstStyle/>
                    <a:p>
                      <a:pPr algn="ctr"/>
                      <a:r>
                        <a:rPr lang="en-GB" dirty="0"/>
                        <a:t>Gender</a:t>
                      </a:r>
                    </a:p>
                  </a:txBody>
                  <a:tcPr/>
                </a:tc>
                <a:extLst>
                  <a:ext uri="{0D108BD9-81ED-4DB2-BD59-A6C34878D82A}">
                    <a16:rowId xmlns="" xmlns:a16="http://schemas.microsoft.com/office/drawing/2014/main" val="10000"/>
                  </a:ext>
                </a:extLst>
              </a:tr>
              <a:tr h="481161">
                <a:tc>
                  <a:txBody>
                    <a:bodyPr/>
                    <a:lstStyle/>
                    <a:p>
                      <a:pPr algn="ctr"/>
                      <a:r>
                        <a:rPr lang="en-GB" b="1" dirty="0" smtClean="0"/>
                        <a:t>Jess </a:t>
                      </a:r>
                      <a:r>
                        <a:rPr lang="en-GB" b="1" dirty="0"/>
                        <a:t>(</a:t>
                      </a:r>
                      <a:r>
                        <a:rPr lang="en-GB" b="1" dirty="0" smtClean="0"/>
                        <a:t>S1f)</a:t>
                      </a:r>
                      <a:endParaRPr lang="en-GB" b="1" dirty="0"/>
                    </a:p>
                  </a:txBody>
                  <a:tcPr/>
                </a:tc>
                <a:tc>
                  <a:txBody>
                    <a:bodyPr/>
                    <a:lstStyle/>
                    <a:p>
                      <a:pPr algn="ctr"/>
                      <a:r>
                        <a:rPr lang="en-GB" dirty="0"/>
                        <a:t>TESOL </a:t>
                      </a:r>
                    </a:p>
                  </a:txBody>
                  <a:tcPr/>
                </a:tc>
                <a:tc>
                  <a:txBody>
                    <a:bodyPr/>
                    <a:lstStyle/>
                    <a:p>
                      <a:pPr algn="ctr"/>
                      <a:r>
                        <a:rPr lang="en-GB" dirty="0"/>
                        <a:t>Chinese</a:t>
                      </a:r>
                    </a:p>
                  </a:txBody>
                  <a:tcPr/>
                </a:tc>
                <a:tc>
                  <a:txBody>
                    <a:bodyPr/>
                    <a:lstStyle/>
                    <a:p>
                      <a:pPr algn="ctr"/>
                      <a:r>
                        <a:rPr lang="en-GB" dirty="0"/>
                        <a:t>F</a:t>
                      </a:r>
                    </a:p>
                  </a:txBody>
                  <a:tcPr/>
                </a:tc>
                <a:extLst>
                  <a:ext uri="{0D108BD9-81ED-4DB2-BD59-A6C34878D82A}">
                    <a16:rowId xmlns="" xmlns:a16="http://schemas.microsoft.com/office/drawing/2014/main" val="10001"/>
                  </a:ext>
                </a:extLst>
              </a:tr>
              <a:tr h="481161">
                <a:tc>
                  <a:txBody>
                    <a:bodyPr/>
                    <a:lstStyle/>
                    <a:p>
                      <a:pPr algn="ctr"/>
                      <a:r>
                        <a:rPr lang="en-GB" b="1" dirty="0">
                          <a:solidFill>
                            <a:schemeClr val="bg1">
                              <a:lumMod val="50000"/>
                            </a:schemeClr>
                          </a:solidFill>
                        </a:rPr>
                        <a:t>Carol (</a:t>
                      </a:r>
                      <a:r>
                        <a:rPr lang="en-GB" b="1" dirty="0" smtClean="0">
                          <a:solidFill>
                            <a:schemeClr val="bg1">
                              <a:lumMod val="50000"/>
                            </a:schemeClr>
                          </a:solidFill>
                        </a:rPr>
                        <a:t>S2f)</a:t>
                      </a:r>
                      <a:endParaRPr lang="en-GB" b="1" dirty="0">
                        <a:solidFill>
                          <a:schemeClr val="bg1">
                            <a:lumMod val="50000"/>
                          </a:schemeClr>
                        </a:solidFill>
                      </a:endParaRPr>
                    </a:p>
                  </a:txBody>
                  <a:tcPr/>
                </a:tc>
                <a:tc>
                  <a:txBody>
                    <a:bodyPr/>
                    <a:lstStyle/>
                    <a:p>
                      <a:pPr algn="ctr"/>
                      <a:r>
                        <a:rPr lang="en-GB" dirty="0">
                          <a:solidFill>
                            <a:schemeClr val="bg1">
                              <a:lumMod val="50000"/>
                            </a:schemeClr>
                          </a:solidFill>
                        </a:rPr>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bg1">
                              <a:lumMod val="50000"/>
                            </a:schemeClr>
                          </a:solidFill>
                          <a:effectLst/>
                          <a:uLnTx/>
                          <a:uFillTx/>
                          <a:latin typeface="+mn-lt"/>
                          <a:ea typeface="+mn-ea"/>
                          <a:cs typeface="+mn-cs"/>
                        </a:rPr>
                        <a:t>Chinese</a:t>
                      </a:r>
                    </a:p>
                  </a:txBody>
                  <a:tcPr/>
                </a:tc>
                <a:tc>
                  <a:txBody>
                    <a:bodyPr/>
                    <a:lstStyle/>
                    <a:p>
                      <a:pPr algn="ctr"/>
                      <a:r>
                        <a:rPr lang="en-GB" dirty="0">
                          <a:solidFill>
                            <a:schemeClr val="bg1">
                              <a:lumMod val="50000"/>
                            </a:schemeClr>
                          </a:solidFill>
                        </a:rPr>
                        <a:t>F</a:t>
                      </a:r>
                    </a:p>
                  </a:txBody>
                  <a:tcPr/>
                </a:tc>
                <a:extLst>
                  <a:ext uri="{0D108BD9-81ED-4DB2-BD59-A6C34878D82A}">
                    <a16:rowId xmlns="" xmlns:a16="http://schemas.microsoft.com/office/drawing/2014/main" val="10002"/>
                  </a:ext>
                </a:extLst>
              </a:tr>
              <a:tr h="481161">
                <a:tc>
                  <a:txBody>
                    <a:bodyPr/>
                    <a:lstStyle/>
                    <a:p>
                      <a:pPr algn="ctr"/>
                      <a:r>
                        <a:rPr lang="en-GB" b="1" dirty="0" smtClean="0">
                          <a:solidFill>
                            <a:schemeClr val="bg1">
                              <a:lumMod val="50000"/>
                            </a:schemeClr>
                          </a:solidFill>
                        </a:rPr>
                        <a:t>Jean </a:t>
                      </a:r>
                      <a:r>
                        <a:rPr lang="en-GB" b="1" dirty="0">
                          <a:solidFill>
                            <a:schemeClr val="bg1">
                              <a:lumMod val="50000"/>
                            </a:schemeClr>
                          </a:solidFill>
                        </a:rPr>
                        <a:t>(</a:t>
                      </a:r>
                      <a:r>
                        <a:rPr lang="en-GB" b="1" dirty="0" smtClean="0">
                          <a:solidFill>
                            <a:schemeClr val="bg1">
                              <a:lumMod val="50000"/>
                            </a:schemeClr>
                          </a:solidFill>
                        </a:rPr>
                        <a:t>S3f)</a:t>
                      </a:r>
                      <a:endParaRPr lang="en-GB" b="1" dirty="0">
                        <a:solidFill>
                          <a:schemeClr val="bg1">
                            <a:lumMod val="50000"/>
                          </a:schemeClr>
                        </a:solidFill>
                      </a:endParaRPr>
                    </a:p>
                  </a:txBody>
                  <a:tcPr/>
                </a:tc>
                <a:tc>
                  <a:txBody>
                    <a:bodyPr/>
                    <a:lstStyle/>
                    <a:p>
                      <a:pPr algn="ctr"/>
                      <a:r>
                        <a:rPr lang="en-GB" dirty="0">
                          <a:solidFill>
                            <a:schemeClr val="bg1">
                              <a:lumMod val="50000"/>
                            </a:schemeClr>
                          </a:solidFill>
                        </a:rPr>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bg1">
                              <a:lumMod val="50000"/>
                            </a:schemeClr>
                          </a:solidFill>
                          <a:effectLst/>
                          <a:uLnTx/>
                          <a:uFillTx/>
                          <a:latin typeface="+mn-lt"/>
                          <a:ea typeface="+mn-ea"/>
                          <a:cs typeface="+mn-cs"/>
                        </a:rPr>
                        <a:t>Chinese</a:t>
                      </a:r>
                    </a:p>
                  </a:txBody>
                  <a:tcPr/>
                </a:tc>
                <a:tc>
                  <a:txBody>
                    <a:bodyPr/>
                    <a:lstStyle/>
                    <a:p>
                      <a:pPr algn="ctr"/>
                      <a:r>
                        <a:rPr lang="en-GB" dirty="0">
                          <a:solidFill>
                            <a:schemeClr val="bg1">
                              <a:lumMod val="50000"/>
                            </a:schemeClr>
                          </a:solidFill>
                        </a:rPr>
                        <a:t>F</a:t>
                      </a:r>
                    </a:p>
                  </a:txBody>
                  <a:tcPr/>
                </a:tc>
                <a:extLst>
                  <a:ext uri="{0D108BD9-81ED-4DB2-BD59-A6C34878D82A}">
                    <a16:rowId xmlns="" xmlns:a16="http://schemas.microsoft.com/office/drawing/2014/main" val="10003"/>
                  </a:ext>
                </a:extLst>
              </a:tr>
              <a:tr h="481161">
                <a:tc>
                  <a:txBody>
                    <a:bodyPr/>
                    <a:lstStyle/>
                    <a:p>
                      <a:pPr algn="ctr"/>
                      <a:r>
                        <a:rPr lang="en-GB" b="1" dirty="0"/>
                        <a:t>Tess (</a:t>
                      </a:r>
                      <a:r>
                        <a:rPr lang="en-GB" b="1" dirty="0" smtClean="0"/>
                        <a:t>S4f)</a:t>
                      </a:r>
                      <a:endParaRPr lang="en-GB" b="1" dirty="0"/>
                    </a:p>
                  </a:txBody>
                  <a:tcPr/>
                </a:tc>
                <a:tc>
                  <a:txBody>
                    <a:bodyPr/>
                    <a:lstStyle/>
                    <a:p>
                      <a:pPr algn="ctr"/>
                      <a:r>
                        <a:rPr lang="en-GB" dirty="0"/>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Chinese</a:t>
                      </a:r>
                    </a:p>
                  </a:txBody>
                  <a:tcPr/>
                </a:tc>
                <a:tc>
                  <a:txBody>
                    <a:bodyPr/>
                    <a:lstStyle/>
                    <a:p>
                      <a:pPr algn="ctr"/>
                      <a:r>
                        <a:rPr lang="en-GB" dirty="0"/>
                        <a:t>F</a:t>
                      </a:r>
                    </a:p>
                  </a:txBody>
                  <a:tcPr/>
                </a:tc>
                <a:extLst>
                  <a:ext uri="{0D108BD9-81ED-4DB2-BD59-A6C34878D82A}">
                    <a16:rowId xmlns="" xmlns:a16="http://schemas.microsoft.com/office/drawing/2014/main" val="10004"/>
                  </a:ext>
                </a:extLst>
              </a:tr>
              <a:tr h="481161">
                <a:tc>
                  <a:txBody>
                    <a:bodyPr/>
                    <a:lstStyle/>
                    <a:p>
                      <a:pPr algn="ctr"/>
                      <a:r>
                        <a:rPr lang="en-GB" b="1" dirty="0"/>
                        <a:t>Judy (S5f)</a:t>
                      </a:r>
                    </a:p>
                  </a:txBody>
                  <a:tcPr/>
                </a:tc>
                <a:tc>
                  <a:txBody>
                    <a:bodyPr/>
                    <a:lstStyle/>
                    <a:p>
                      <a:pPr algn="ctr"/>
                      <a:r>
                        <a:rPr lang="en-GB" dirty="0"/>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Chinese</a:t>
                      </a:r>
                    </a:p>
                  </a:txBody>
                  <a:tcPr/>
                </a:tc>
                <a:tc>
                  <a:txBody>
                    <a:bodyPr/>
                    <a:lstStyle/>
                    <a:p>
                      <a:pPr algn="ctr"/>
                      <a:r>
                        <a:rPr lang="en-GB" dirty="0"/>
                        <a:t>F</a:t>
                      </a:r>
                    </a:p>
                  </a:txBody>
                  <a:tcPr/>
                </a:tc>
                <a:extLst>
                  <a:ext uri="{0D108BD9-81ED-4DB2-BD59-A6C34878D82A}">
                    <a16:rowId xmlns="" xmlns:a16="http://schemas.microsoft.com/office/drawing/2014/main" val="10005"/>
                  </a:ext>
                </a:extLst>
              </a:tr>
              <a:tr h="481161">
                <a:tc>
                  <a:txBody>
                    <a:bodyPr/>
                    <a:lstStyle/>
                    <a:p>
                      <a:pPr algn="ctr"/>
                      <a:r>
                        <a:rPr lang="en-GB" b="1" dirty="0">
                          <a:solidFill>
                            <a:schemeClr val="bg1">
                              <a:lumMod val="50000"/>
                            </a:schemeClr>
                          </a:solidFill>
                        </a:rPr>
                        <a:t>Lin (S6f)</a:t>
                      </a:r>
                    </a:p>
                  </a:txBody>
                  <a:tcPr/>
                </a:tc>
                <a:tc>
                  <a:txBody>
                    <a:bodyPr/>
                    <a:lstStyle/>
                    <a:p>
                      <a:pPr algn="ctr"/>
                      <a:r>
                        <a:rPr lang="en-GB" dirty="0">
                          <a:solidFill>
                            <a:schemeClr val="bg1">
                              <a:lumMod val="50000"/>
                            </a:schemeClr>
                          </a:solidFill>
                        </a:rPr>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bg1">
                              <a:lumMod val="50000"/>
                            </a:schemeClr>
                          </a:solidFill>
                          <a:effectLst/>
                          <a:uLnTx/>
                          <a:uFillTx/>
                          <a:latin typeface="+mn-lt"/>
                          <a:ea typeface="+mn-ea"/>
                          <a:cs typeface="+mn-cs"/>
                        </a:rPr>
                        <a:t>Chinese</a:t>
                      </a:r>
                    </a:p>
                  </a:txBody>
                  <a:tcPr/>
                </a:tc>
                <a:tc>
                  <a:txBody>
                    <a:bodyPr/>
                    <a:lstStyle/>
                    <a:p>
                      <a:pPr algn="ctr"/>
                      <a:r>
                        <a:rPr lang="en-GB" dirty="0">
                          <a:solidFill>
                            <a:schemeClr val="bg1">
                              <a:lumMod val="50000"/>
                            </a:schemeClr>
                          </a:solidFill>
                        </a:rPr>
                        <a:t>F</a:t>
                      </a:r>
                    </a:p>
                  </a:txBody>
                  <a:tcPr/>
                </a:tc>
                <a:extLst>
                  <a:ext uri="{0D108BD9-81ED-4DB2-BD59-A6C34878D82A}">
                    <a16:rowId xmlns="" xmlns:a16="http://schemas.microsoft.com/office/drawing/2014/main" val="10006"/>
                  </a:ext>
                </a:extLst>
              </a:tr>
              <a:tr h="481161">
                <a:tc>
                  <a:txBody>
                    <a:bodyPr/>
                    <a:lstStyle/>
                    <a:p>
                      <a:pPr algn="ctr"/>
                      <a:r>
                        <a:rPr lang="en-GB" b="1" dirty="0"/>
                        <a:t>June (</a:t>
                      </a:r>
                      <a:r>
                        <a:rPr lang="en-GB" b="1" dirty="0" smtClean="0"/>
                        <a:t>S7f)</a:t>
                      </a:r>
                      <a:endParaRPr lang="en-GB" b="1" dirty="0"/>
                    </a:p>
                  </a:txBody>
                  <a:tcPr/>
                </a:tc>
                <a:tc>
                  <a:txBody>
                    <a:bodyPr/>
                    <a:lstStyle/>
                    <a:p>
                      <a:pPr algn="ctr"/>
                      <a:r>
                        <a:rPr lang="en-GB" dirty="0"/>
                        <a:t>TESOL</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Chinese</a:t>
                      </a:r>
                    </a:p>
                  </a:txBody>
                  <a:tcPr/>
                </a:tc>
                <a:tc>
                  <a:txBody>
                    <a:bodyPr/>
                    <a:lstStyle/>
                    <a:p>
                      <a:pPr algn="ctr"/>
                      <a:r>
                        <a:rPr lang="en-GB" dirty="0"/>
                        <a:t>F</a:t>
                      </a: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3612148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2.3 – Interviewees </a:t>
            </a:r>
            <a:r>
              <a:rPr lang="en-GB" sz="2000" b="1" dirty="0">
                <a:solidFill>
                  <a:schemeClr val="bg1">
                    <a:lumMod val="50000"/>
                  </a:schemeClr>
                </a:solidFill>
              </a:rPr>
              <a:t>(Jul. 2016)</a:t>
            </a:r>
          </a:p>
        </p:txBody>
      </p:sp>
      <p:sp>
        <p:nvSpPr>
          <p:cNvPr id="3" name="Content Placeholder 2"/>
          <p:cNvSpPr>
            <a:spLocks noGrp="1"/>
          </p:cNvSpPr>
          <p:nvPr>
            <p:ph idx="1"/>
          </p:nvPr>
        </p:nvSpPr>
        <p:spPr/>
        <p:txBody>
          <a:bodyPr/>
          <a:lstStyle/>
          <a:p>
            <a:pPr lvl="0"/>
            <a:endParaRPr lang="en-GB" sz="2400" b="1" dirty="0">
              <a:solidFill>
                <a:prstClr val="white">
                  <a:lumMod val="50000"/>
                </a:prstClr>
              </a:solidFill>
            </a:endParaRPr>
          </a:p>
          <a:p>
            <a:endParaRPr lang="en-GB" dirty="0"/>
          </a:p>
        </p:txBody>
      </p:sp>
      <p:sp>
        <p:nvSpPr>
          <p:cNvPr id="4" name="Slide Number Placeholder 3"/>
          <p:cNvSpPr>
            <a:spLocks noGrp="1"/>
          </p:cNvSpPr>
          <p:nvPr>
            <p:ph type="sldNum" sz="quarter" idx="12"/>
          </p:nvPr>
        </p:nvSpPr>
        <p:spPr/>
        <p:txBody>
          <a:bodyPr/>
          <a:lstStyle/>
          <a:p>
            <a:pPr>
              <a:defRPr/>
            </a:pPr>
            <a:fld id="{2816FB0B-DB11-4C5B-B8B9-0358BC04FCA8}" type="slidenum">
              <a:rPr lang="en-US" altLang="en-US" smtClean="0"/>
              <a:pPr>
                <a:defRPr/>
              </a:pPr>
              <a:t>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303740548"/>
              </p:ext>
            </p:extLst>
          </p:nvPr>
        </p:nvGraphicFramePr>
        <p:xfrm>
          <a:off x="1547664" y="2351089"/>
          <a:ext cx="6912768" cy="3683725"/>
        </p:xfrm>
        <a:graphic>
          <a:graphicData uri="http://schemas.openxmlformats.org/drawingml/2006/table">
            <a:tbl>
              <a:tblPr firstRow="1" bandRow="1">
                <a:tableStyleId>{5C22544A-7EE6-4342-B048-85BDC9FD1C3A}</a:tableStyleId>
              </a:tblPr>
              <a:tblGrid>
                <a:gridCol w="1944216">
                  <a:extLst>
                    <a:ext uri="{9D8B030D-6E8A-4147-A177-3AD203B41FA5}">
                      <a16:colId xmlns="" xmlns:a16="http://schemas.microsoft.com/office/drawing/2014/main" val="20000"/>
                    </a:ext>
                  </a:extLst>
                </a:gridCol>
                <a:gridCol w="2640042">
                  <a:extLst>
                    <a:ext uri="{9D8B030D-6E8A-4147-A177-3AD203B41FA5}">
                      <a16:colId xmlns="" xmlns:a16="http://schemas.microsoft.com/office/drawing/2014/main" val="20001"/>
                    </a:ext>
                  </a:extLst>
                </a:gridCol>
                <a:gridCol w="1382553">
                  <a:extLst>
                    <a:ext uri="{9D8B030D-6E8A-4147-A177-3AD203B41FA5}">
                      <a16:colId xmlns="" xmlns:a16="http://schemas.microsoft.com/office/drawing/2014/main" val="20002"/>
                    </a:ext>
                  </a:extLst>
                </a:gridCol>
                <a:gridCol w="945957">
                  <a:extLst>
                    <a:ext uri="{9D8B030D-6E8A-4147-A177-3AD203B41FA5}">
                      <a16:colId xmlns="" xmlns:a16="http://schemas.microsoft.com/office/drawing/2014/main" val="20003"/>
                    </a:ext>
                  </a:extLst>
                </a:gridCol>
              </a:tblGrid>
              <a:tr h="591311">
                <a:tc>
                  <a:txBody>
                    <a:bodyPr/>
                    <a:lstStyle/>
                    <a:p>
                      <a:pPr algn="ctr"/>
                      <a:r>
                        <a:rPr lang="en-GB" dirty="0"/>
                        <a:t>Pseudonym (code)</a:t>
                      </a:r>
                    </a:p>
                  </a:txBody>
                  <a:tcPr/>
                </a:tc>
                <a:tc>
                  <a:txBody>
                    <a:bodyPr/>
                    <a:lstStyle/>
                    <a:p>
                      <a:pPr algn="ctr"/>
                      <a:r>
                        <a:rPr lang="en-GB" dirty="0"/>
                        <a:t>Masters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mn-lt"/>
                          <a:ea typeface="+mn-ea"/>
                          <a:cs typeface="+mn-cs"/>
                        </a:rPr>
                        <a:t>Nationality</a:t>
                      </a:r>
                    </a:p>
                  </a:txBody>
                  <a:tcPr/>
                </a:tc>
                <a:tc>
                  <a:txBody>
                    <a:bodyPr/>
                    <a:lstStyle/>
                    <a:p>
                      <a:pPr algn="ctr"/>
                      <a:r>
                        <a:rPr lang="en-GB" dirty="0"/>
                        <a:t>Gender</a:t>
                      </a:r>
                    </a:p>
                  </a:txBody>
                  <a:tcPr/>
                </a:tc>
                <a:extLst>
                  <a:ext uri="{0D108BD9-81ED-4DB2-BD59-A6C34878D82A}">
                    <a16:rowId xmlns="" xmlns:a16="http://schemas.microsoft.com/office/drawing/2014/main" val="10000"/>
                  </a:ext>
                </a:extLst>
              </a:tr>
              <a:tr h="474518">
                <a:tc>
                  <a:txBody>
                    <a:bodyPr/>
                    <a:lstStyle/>
                    <a:p>
                      <a:pPr algn="ctr"/>
                      <a:r>
                        <a:rPr lang="en-GB" b="1" dirty="0" err="1"/>
                        <a:t>Yumi</a:t>
                      </a:r>
                      <a:r>
                        <a:rPr lang="en-GB" b="1" baseline="0" dirty="0"/>
                        <a:t> (S3)</a:t>
                      </a:r>
                      <a:endParaRPr lang="en-GB" b="1" dirty="0"/>
                    </a:p>
                  </a:txBody>
                  <a:tcPr/>
                </a:tc>
                <a:tc>
                  <a:txBody>
                    <a:bodyPr/>
                    <a:lstStyle/>
                    <a:p>
                      <a:pPr algn="ctr"/>
                      <a:r>
                        <a:rPr lang="en-GB" dirty="0"/>
                        <a:t>TESOL</a:t>
                      </a:r>
                    </a:p>
                  </a:txBody>
                  <a:tcPr/>
                </a:tc>
                <a:tc>
                  <a:txBody>
                    <a:bodyPr/>
                    <a:lstStyle/>
                    <a:p>
                      <a:pPr algn="ctr"/>
                      <a:r>
                        <a:rPr lang="en-GB" dirty="0"/>
                        <a:t>Japanese</a:t>
                      </a:r>
                    </a:p>
                  </a:txBody>
                  <a:tcPr/>
                </a:tc>
                <a:tc>
                  <a:txBody>
                    <a:bodyPr/>
                    <a:lstStyle/>
                    <a:p>
                      <a:pPr algn="ctr"/>
                      <a:r>
                        <a:rPr lang="en-GB" dirty="0"/>
                        <a:t>F</a:t>
                      </a:r>
                    </a:p>
                  </a:txBody>
                  <a:tcPr/>
                </a:tc>
                <a:extLst>
                  <a:ext uri="{0D108BD9-81ED-4DB2-BD59-A6C34878D82A}">
                    <a16:rowId xmlns="" xmlns:a16="http://schemas.microsoft.com/office/drawing/2014/main" val="10001"/>
                  </a:ext>
                </a:extLst>
              </a:tr>
              <a:tr h="474518">
                <a:tc>
                  <a:txBody>
                    <a:bodyPr/>
                    <a:lstStyle/>
                    <a:p>
                      <a:pPr algn="ctr"/>
                      <a:r>
                        <a:rPr lang="en-GB" b="1" dirty="0">
                          <a:solidFill>
                            <a:schemeClr val="bg1">
                              <a:lumMod val="50000"/>
                            </a:schemeClr>
                          </a:solidFill>
                        </a:rPr>
                        <a:t>Henry (</a:t>
                      </a:r>
                      <a:r>
                        <a:rPr lang="en-GB" b="1" dirty="0" smtClean="0">
                          <a:solidFill>
                            <a:schemeClr val="bg1">
                              <a:lumMod val="50000"/>
                            </a:schemeClr>
                          </a:solidFill>
                        </a:rPr>
                        <a:t>S5)</a:t>
                      </a:r>
                      <a:endParaRPr lang="en-GB" b="1" dirty="0">
                        <a:solidFill>
                          <a:schemeClr val="bg1">
                            <a:lumMod val="50000"/>
                          </a:schemeClr>
                        </a:solidFill>
                      </a:endParaRPr>
                    </a:p>
                  </a:txBody>
                  <a:tcPr/>
                </a:tc>
                <a:tc>
                  <a:txBody>
                    <a:bodyPr/>
                    <a:lstStyle/>
                    <a:p>
                      <a:pPr algn="ctr"/>
                      <a:r>
                        <a:rPr lang="en-GB" dirty="0">
                          <a:solidFill>
                            <a:schemeClr val="bg1">
                              <a:lumMod val="50000"/>
                            </a:schemeClr>
                          </a:solidFill>
                        </a:rPr>
                        <a:t>Language Teaching</a:t>
                      </a:r>
                    </a:p>
                  </a:txBody>
                  <a:tcPr/>
                </a:tc>
                <a:tc>
                  <a:txBody>
                    <a:bodyPr/>
                    <a:lstStyle/>
                    <a:p>
                      <a:pPr algn="ctr"/>
                      <a:r>
                        <a:rPr lang="en-GB" dirty="0">
                          <a:solidFill>
                            <a:schemeClr val="bg1">
                              <a:lumMod val="50000"/>
                            </a:schemeClr>
                          </a:solidFill>
                        </a:rPr>
                        <a:t>Chinese</a:t>
                      </a:r>
                    </a:p>
                  </a:txBody>
                  <a:tcPr/>
                </a:tc>
                <a:tc>
                  <a:txBody>
                    <a:bodyPr/>
                    <a:lstStyle/>
                    <a:p>
                      <a:pPr algn="ctr"/>
                      <a:r>
                        <a:rPr lang="en-GB" dirty="0">
                          <a:solidFill>
                            <a:schemeClr val="bg1">
                              <a:lumMod val="50000"/>
                            </a:schemeClr>
                          </a:solidFill>
                        </a:rPr>
                        <a:t>M</a:t>
                      </a:r>
                    </a:p>
                  </a:txBody>
                  <a:tcPr/>
                </a:tc>
                <a:extLst>
                  <a:ext uri="{0D108BD9-81ED-4DB2-BD59-A6C34878D82A}">
                    <a16:rowId xmlns="" xmlns:a16="http://schemas.microsoft.com/office/drawing/2014/main" val="10002"/>
                  </a:ext>
                </a:extLst>
              </a:tr>
              <a:tr h="474518">
                <a:tc>
                  <a:txBody>
                    <a:bodyPr/>
                    <a:lstStyle/>
                    <a:p>
                      <a:pPr algn="ctr"/>
                      <a:r>
                        <a:rPr lang="en-GB" b="1" dirty="0"/>
                        <a:t>Cheryl (S6)</a:t>
                      </a:r>
                    </a:p>
                  </a:txBody>
                  <a:tcPr/>
                </a:tc>
                <a:tc>
                  <a:txBody>
                    <a:bodyPr/>
                    <a:lstStyle/>
                    <a:p>
                      <a:pPr algn="ctr"/>
                      <a:r>
                        <a:rPr lang="en-GB" dirty="0"/>
                        <a:t>Education</a:t>
                      </a:r>
                    </a:p>
                  </a:txBody>
                  <a:tcPr/>
                </a:tc>
                <a:tc>
                  <a:txBody>
                    <a:bodyPr/>
                    <a:lstStyle/>
                    <a:p>
                      <a:pPr algn="ctr"/>
                      <a:r>
                        <a:rPr lang="en-GB" dirty="0"/>
                        <a:t>Chinese</a:t>
                      </a:r>
                    </a:p>
                  </a:txBody>
                  <a:tcPr/>
                </a:tc>
                <a:tc>
                  <a:txBody>
                    <a:bodyPr/>
                    <a:lstStyle/>
                    <a:p>
                      <a:pPr algn="ctr"/>
                      <a:r>
                        <a:rPr lang="en-GB" dirty="0"/>
                        <a:t>F</a:t>
                      </a:r>
                    </a:p>
                  </a:txBody>
                  <a:tcPr/>
                </a:tc>
                <a:extLst>
                  <a:ext uri="{0D108BD9-81ED-4DB2-BD59-A6C34878D82A}">
                    <a16:rowId xmlns="" xmlns:a16="http://schemas.microsoft.com/office/drawing/2014/main" val="10003"/>
                  </a:ext>
                </a:extLst>
              </a:tr>
              <a:tr h="474518">
                <a:tc>
                  <a:txBody>
                    <a:bodyPr/>
                    <a:lstStyle/>
                    <a:p>
                      <a:pPr algn="ctr"/>
                      <a:r>
                        <a:rPr lang="en-GB" b="1" dirty="0"/>
                        <a:t>Nicky (S7)</a:t>
                      </a:r>
                    </a:p>
                  </a:txBody>
                  <a:tcPr/>
                </a:tc>
                <a:tc>
                  <a:txBody>
                    <a:bodyPr/>
                    <a:lstStyle/>
                    <a:p>
                      <a:pPr algn="ctr"/>
                      <a:r>
                        <a:rPr lang="en-GB" dirty="0"/>
                        <a:t>Education</a:t>
                      </a:r>
                    </a:p>
                  </a:txBody>
                  <a:tcPr/>
                </a:tc>
                <a:tc>
                  <a:txBody>
                    <a:bodyPr/>
                    <a:lstStyle/>
                    <a:p>
                      <a:pPr algn="ctr"/>
                      <a:r>
                        <a:rPr lang="en-GB" dirty="0"/>
                        <a:t>Chinese</a:t>
                      </a:r>
                    </a:p>
                  </a:txBody>
                  <a:tcPr/>
                </a:tc>
                <a:tc>
                  <a:txBody>
                    <a:bodyPr/>
                    <a:lstStyle/>
                    <a:p>
                      <a:pPr algn="ctr"/>
                      <a:r>
                        <a:rPr lang="en-GB" dirty="0"/>
                        <a:t>F</a:t>
                      </a:r>
                    </a:p>
                  </a:txBody>
                  <a:tcPr/>
                </a:tc>
                <a:extLst>
                  <a:ext uri="{0D108BD9-81ED-4DB2-BD59-A6C34878D82A}">
                    <a16:rowId xmlns="" xmlns:a16="http://schemas.microsoft.com/office/drawing/2014/main" val="10004"/>
                  </a:ext>
                </a:extLst>
              </a:tr>
              <a:tr h="719824">
                <a:tc>
                  <a:txBody>
                    <a:bodyPr/>
                    <a:lstStyle/>
                    <a:p>
                      <a:pPr algn="ctr"/>
                      <a:r>
                        <a:rPr lang="en-GB" b="1" dirty="0"/>
                        <a:t>Marco</a:t>
                      </a:r>
                      <a:r>
                        <a:rPr lang="en-GB" b="1" baseline="0" dirty="0"/>
                        <a:t> (S12)</a:t>
                      </a:r>
                      <a:endParaRPr lang="en-GB" b="1" dirty="0"/>
                    </a:p>
                  </a:txBody>
                  <a:tcPr/>
                </a:tc>
                <a:tc>
                  <a:txBody>
                    <a:bodyPr/>
                    <a:lstStyle/>
                    <a:p>
                      <a:pPr algn="ctr"/>
                      <a:r>
                        <a:rPr lang="en-GB" dirty="0"/>
                        <a:t>Strength and Conditioning</a:t>
                      </a:r>
                    </a:p>
                  </a:txBody>
                  <a:tcPr/>
                </a:tc>
                <a:tc>
                  <a:txBody>
                    <a:bodyPr/>
                    <a:lstStyle/>
                    <a:p>
                      <a:pPr algn="ctr"/>
                      <a:r>
                        <a:rPr lang="en-GB" dirty="0"/>
                        <a:t>Italian</a:t>
                      </a:r>
                    </a:p>
                  </a:txBody>
                  <a:tcPr/>
                </a:tc>
                <a:tc>
                  <a:txBody>
                    <a:bodyPr/>
                    <a:lstStyle/>
                    <a:p>
                      <a:pPr algn="ctr"/>
                      <a:r>
                        <a:rPr lang="en-GB" dirty="0"/>
                        <a:t>M</a:t>
                      </a:r>
                    </a:p>
                  </a:txBody>
                  <a:tcPr/>
                </a:tc>
                <a:extLst>
                  <a:ext uri="{0D108BD9-81ED-4DB2-BD59-A6C34878D82A}">
                    <a16:rowId xmlns="" xmlns:a16="http://schemas.microsoft.com/office/drawing/2014/main" val="10005"/>
                  </a:ext>
                </a:extLst>
              </a:tr>
              <a:tr h="474518">
                <a:tc>
                  <a:txBody>
                    <a:bodyPr/>
                    <a:lstStyle/>
                    <a:p>
                      <a:pPr algn="ctr"/>
                      <a:r>
                        <a:rPr lang="en-GB" b="1" dirty="0"/>
                        <a:t>Zara (S13)</a:t>
                      </a:r>
                    </a:p>
                  </a:txBody>
                  <a:tcPr/>
                </a:tc>
                <a:tc>
                  <a:txBody>
                    <a:bodyPr/>
                    <a:lstStyle/>
                    <a:p>
                      <a:pPr algn="ctr"/>
                      <a:r>
                        <a:rPr lang="en-GB" dirty="0"/>
                        <a:t>Management</a:t>
                      </a:r>
                    </a:p>
                  </a:txBody>
                  <a:tcPr/>
                </a:tc>
                <a:tc>
                  <a:txBody>
                    <a:bodyPr/>
                    <a:lstStyle/>
                    <a:p>
                      <a:pPr algn="ctr"/>
                      <a:r>
                        <a:rPr lang="en-GB" dirty="0"/>
                        <a:t>Chinese</a:t>
                      </a:r>
                    </a:p>
                  </a:txBody>
                  <a:tcPr/>
                </a:tc>
                <a:tc>
                  <a:txBody>
                    <a:bodyPr/>
                    <a:lstStyle/>
                    <a:p>
                      <a:pPr algn="ctr"/>
                      <a:r>
                        <a:rPr lang="en-GB" dirty="0"/>
                        <a:t>F</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277895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2003</Words>
  <Application>Microsoft Office PowerPoint</Application>
  <PresentationFormat>On-screen Show (4:3)</PresentationFormat>
  <Paragraphs>267</Paragraphs>
  <Slides>27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MS PGothic</vt:lpstr>
      <vt:lpstr>SimSun</vt:lpstr>
      <vt:lpstr>Arial</vt:lpstr>
      <vt:lpstr>Calibri</vt:lpstr>
      <vt:lpstr>Times New Roman</vt:lpstr>
      <vt:lpstr>pres6</vt:lpstr>
      <vt:lpstr>Evaluating the Effectiveness of EAP The contribution of pre-sessional and in-sessional courses in teaching critical thinking to masters’ students</vt:lpstr>
      <vt:lpstr>Outline</vt:lpstr>
      <vt:lpstr>1.1 - Critical thinking skills and EAP</vt:lpstr>
      <vt:lpstr>1.2 - Whose responsibility?</vt:lpstr>
      <vt:lpstr>1.3 - EAP courses for whom?</vt:lpstr>
      <vt:lpstr>1.4 – Pre-sessional and in-sessionals</vt:lpstr>
      <vt:lpstr>2.1 – My research into critical thinking and academic writing</vt:lpstr>
      <vt:lpstr>2.2 – Focus group participants (Oct. 2015)</vt:lpstr>
      <vt:lpstr>2.3 – Interviewees (Jul. 2016)</vt:lpstr>
      <vt:lpstr>2.4 - Method of analysis and coding</vt:lpstr>
      <vt:lpstr>3.1 – Main findings: focus groups</vt:lpstr>
      <vt:lpstr>a), b), c) Pre-sessional (reading and) writing</vt:lpstr>
      <vt:lpstr>d), e) Pre-sessional (presentations and) overall</vt:lpstr>
      <vt:lpstr>f) But it’s only a start …</vt:lpstr>
      <vt:lpstr>Other notable points</vt:lpstr>
      <vt:lpstr>3.2 – Main findings: interviewees</vt:lpstr>
      <vt:lpstr>1 a) Pre-sessional EAP: positive comments</vt:lpstr>
      <vt:lpstr>1 b) Success may depend on teaching 1 … </vt:lpstr>
      <vt:lpstr>1 b) Success may depend on teaching 2</vt:lpstr>
      <vt:lpstr>2 a) positive aspects of in-sessional EAP</vt:lpstr>
      <vt:lpstr>2 b) Limitations of in-sessional EAP</vt:lpstr>
      <vt:lpstr>3 – Embedded support as part of the PGT</vt:lpstr>
      <vt:lpstr>Caveats and summary</vt:lpstr>
      <vt:lpstr>Pedagogical implications</vt:lpstr>
      <vt:lpstr>Conclusion</vt:lpstr>
      <vt:lpstr>References</vt:lpstr>
      <vt:lpstr>Thank you </vt:lpstr>
    </vt:vector>
  </TitlesOfParts>
  <Company>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CPD  18th March 2015</dc:title>
  <dc:creator>REDPATH Kathryn</dc:creator>
  <cp:lastModifiedBy>User</cp:lastModifiedBy>
  <cp:revision>77</cp:revision>
  <cp:lastPrinted>2017-03-13T14:18:36Z</cp:lastPrinted>
  <dcterms:created xsi:type="dcterms:W3CDTF">2015-03-18T15:21:08Z</dcterms:created>
  <dcterms:modified xsi:type="dcterms:W3CDTF">2017-04-03T18:19:53Z</dcterms:modified>
</cp:coreProperties>
</file>