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6" r:id="rId2"/>
    <p:sldId id="257" r:id="rId3"/>
    <p:sldId id="258" r:id="rId4"/>
    <p:sldId id="259" r:id="rId5"/>
    <p:sldId id="260" r:id="rId6"/>
    <p:sldId id="281" r:id="rId7"/>
    <p:sldId id="261" r:id="rId8"/>
    <p:sldId id="262" r:id="rId9"/>
    <p:sldId id="263" r:id="rId10"/>
    <p:sldId id="264" r:id="rId11"/>
    <p:sldId id="265" r:id="rId12"/>
    <p:sldId id="266" r:id="rId13"/>
    <p:sldId id="267" r:id="rId14"/>
    <p:sldId id="268" r:id="rId15"/>
    <p:sldId id="285" r:id="rId16"/>
    <p:sldId id="284" r:id="rId17"/>
    <p:sldId id="282" r:id="rId18"/>
    <p:sldId id="283" r:id="rId19"/>
    <p:sldId id="286" r:id="rId20"/>
    <p:sldId id="276" r:id="rId21"/>
    <p:sldId id="287" r:id="rId22"/>
    <p:sldId id="277" r:id="rId23"/>
    <p:sldId id="278" r:id="rId24"/>
    <p:sldId id="279" r:id="rId25"/>
    <p:sldId id="280" r:id="rId26"/>
  </p:sldIdLst>
  <p:sldSz cx="12192000" cy="6858000"/>
  <p:notesSz cx="6797675" cy="9928225"/>
  <p:defaultTextStyle>
    <a:defPPr>
      <a:defRPr lang="en-US"/>
    </a:defPPr>
    <a:lvl1pPr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F7F5"/>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25" autoAdjust="0"/>
    <p:restoredTop sz="94660"/>
  </p:normalViewPr>
  <p:slideViewPr>
    <p:cSldViewPr snapToGrid="0" snapToObjects="1">
      <p:cViewPr varScale="1">
        <p:scale>
          <a:sx n="82" d="100"/>
          <a:sy n="82" d="100"/>
        </p:scale>
        <p:origin x="114" y="954"/>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759009D5-8525-42BA-8C3C-32291185B27B}" type="datetimeFigureOut">
              <a:rPr lang="en-GB" smtClean="0"/>
              <a:t>17/03/2017</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F39EBEFF-210B-4665-BA73-F8CBE6459EB1}" type="slidenum">
              <a:rPr lang="en-GB" smtClean="0"/>
              <a:t>‹#›</a:t>
            </a:fld>
            <a:endParaRPr lang="en-GB"/>
          </a:p>
        </p:txBody>
      </p:sp>
    </p:spTree>
    <p:extLst>
      <p:ext uri="{BB962C8B-B14F-4D97-AF65-F5344CB8AC3E}">
        <p14:creationId xmlns:p14="http://schemas.microsoft.com/office/powerpoint/2010/main" val="1521638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C436DDF-E731-4E00-AF9B-906F8D8A93CA}" type="slidenum">
              <a:rPr lang="en-GB" smtClean="0"/>
              <a:t>2</a:t>
            </a:fld>
            <a:endParaRPr lang="en-GB"/>
          </a:p>
        </p:txBody>
      </p:sp>
    </p:spTree>
    <p:extLst>
      <p:ext uri="{BB962C8B-B14F-4D97-AF65-F5344CB8AC3E}">
        <p14:creationId xmlns:p14="http://schemas.microsoft.com/office/powerpoint/2010/main" val="578868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C436DDF-E731-4E00-AF9B-906F8D8A93CA}" type="slidenum">
              <a:rPr lang="en-GB" smtClean="0"/>
              <a:t>12</a:t>
            </a:fld>
            <a:endParaRPr lang="en-GB"/>
          </a:p>
        </p:txBody>
      </p:sp>
    </p:spTree>
    <p:extLst>
      <p:ext uri="{BB962C8B-B14F-4D97-AF65-F5344CB8AC3E}">
        <p14:creationId xmlns:p14="http://schemas.microsoft.com/office/powerpoint/2010/main" val="10712448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C436DDF-E731-4E00-AF9B-906F8D8A93CA}" type="slidenum">
              <a:rPr lang="en-GB" smtClean="0"/>
              <a:t>13</a:t>
            </a:fld>
            <a:endParaRPr lang="en-GB"/>
          </a:p>
        </p:txBody>
      </p:sp>
    </p:spTree>
    <p:extLst>
      <p:ext uri="{BB962C8B-B14F-4D97-AF65-F5344CB8AC3E}">
        <p14:creationId xmlns:p14="http://schemas.microsoft.com/office/powerpoint/2010/main" val="21480975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r>
              <a:rPr lang="en-GB" dirty="0"/>
              <a:t>Very similar satisfaction rates to those recorded straight after the pre-</a:t>
            </a:r>
            <a:r>
              <a:rPr lang="en-GB" dirty="0" err="1"/>
              <a:t>sessionals</a:t>
            </a:r>
            <a:r>
              <a:rPr lang="en-GB" dirty="0"/>
              <a:t>.</a:t>
            </a:r>
          </a:p>
        </p:txBody>
      </p:sp>
      <p:sp>
        <p:nvSpPr>
          <p:cNvPr id="4" name="Slide Number Placeholder 3"/>
          <p:cNvSpPr>
            <a:spLocks noGrp="1"/>
          </p:cNvSpPr>
          <p:nvPr>
            <p:ph type="sldNum" sz="quarter" idx="10"/>
          </p:nvPr>
        </p:nvSpPr>
        <p:spPr/>
        <p:txBody>
          <a:bodyPr/>
          <a:lstStyle/>
          <a:p>
            <a:fld id="{FC436DDF-E731-4E00-AF9B-906F8D8A93CA}" type="slidenum">
              <a:rPr lang="en-GB" smtClean="0"/>
              <a:t>14</a:t>
            </a:fld>
            <a:endParaRPr lang="en-GB"/>
          </a:p>
        </p:txBody>
      </p:sp>
    </p:spTree>
    <p:extLst>
      <p:ext uri="{BB962C8B-B14F-4D97-AF65-F5344CB8AC3E}">
        <p14:creationId xmlns:p14="http://schemas.microsoft.com/office/powerpoint/2010/main" val="2441589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C436DDF-E731-4E00-AF9B-906F8D8A93CA}" type="slidenum">
              <a:rPr lang="en-GB" smtClean="0"/>
              <a:t>20</a:t>
            </a:fld>
            <a:endParaRPr lang="en-GB"/>
          </a:p>
        </p:txBody>
      </p:sp>
    </p:spTree>
    <p:extLst>
      <p:ext uri="{BB962C8B-B14F-4D97-AF65-F5344CB8AC3E}">
        <p14:creationId xmlns:p14="http://schemas.microsoft.com/office/powerpoint/2010/main" val="36316206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r>
              <a:rPr lang="en-GB" dirty="0"/>
              <a:t>Going back to the question</a:t>
            </a:r>
            <a:r>
              <a:rPr lang="en-GB" baseline="0" dirty="0"/>
              <a:t> posed in our abstract…</a:t>
            </a:r>
            <a:endParaRPr lang="en-GB" dirty="0"/>
          </a:p>
        </p:txBody>
      </p:sp>
      <p:sp>
        <p:nvSpPr>
          <p:cNvPr id="4" name="Slide Number Placeholder 3"/>
          <p:cNvSpPr>
            <a:spLocks noGrp="1"/>
          </p:cNvSpPr>
          <p:nvPr>
            <p:ph type="sldNum" sz="quarter" idx="10"/>
          </p:nvPr>
        </p:nvSpPr>
        <p:spPr/>
        <p:txBody>
          <a:bodyPr/>
          <a:lstStyle/>
          <a:p>
            <a:fld id="{FC436DDF-E731-4E00-AF9B-906F8D8A93CA}" type="slidenum">
              <a:rPr lang="en-GB" smtClean="0"/>
              <a:t>22</a:t>
            </a:fld>
            <a:endParaRPr lang="en-GB"/>
          </a:p>
        </p:txBody>
      </p:sp>
    </p:spTree>
    <p:extLst>
      <p:ext uri="{BB962C8B-B14F-4D97-AF65-F5344CB8AC3E}">
        <p14:creationId xmlns:p14="http://schemas.microsoft.com/office/powerpoint/2010/main" val="5309311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C436DDF-E731-4E00-AF9B-906F8D8A93CA}" type="slidenum">
              <a:rPr lang="en-GB" smtClean="0"/>
              <a:t>23</a:t>
            </a:fld>
            <a:endParaRPr lang="en-GB"/>
          </a:p>
        </p:txBody>
      </p:sp>
    </p:spTree>
    <p:extLst>
      <p:ext uri="{BB962C8B-B14F-4D97-AF65-F5344CB8AC3E}">
        <p14:creationId xmlns:p14="http://schemas.microsoft.com/office/powerpoint/2010/main" val="9100764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r>
              <a:rPr lang="en-GB" dirty="0"/>
              <a:t>Audience input</a:t>
            </a:r>
          </a:p>
        </p:txBody>
      </p:sp>
      <p:sp>
        <p:nvSpPr>
          <p:cNvPr id="4" name="Slide Number Placeholder 3"/>
          <p:cNvSpPr>
            <a:spLocks noGrp="1"/>
          </p:cNvSpPr>
          <p:nvPr>
            <p:ph type="sldNum" sz="quarter" idx="10"/>
          </p:nvPr>
        </p:nvSpPr>
        <p:spPr/>
        <p:txBody>
          <a:bodyPr/>
          <a:lstStyle/>
          <a:p>
            <a:fld id="{FC436DDF-E731-4E00-AF9B-906F8D8A93CA}" type="slidenum">
              <a:rPr lang="en-GB" smtClean="0"/>
              <a:t>24</a:t>
            </a:fld>
            <a:endParaRPr lang="en-GB"/>
          </a:p>
        </p:txBody>
      </p:sp>
    </p:spTree>
    <p:extLst>
      <p:ext uri="{BB962C8B-B14F-4D97-AF65-F5344CB8AC3E}">
        <p14:creationId xmlns:p14="http://schemas.microsoft.com/office/powerpoint/2010/main" val="996821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C436DDF-E731-4E00-AF9B-906F8D8A93CA}" type="slidenum">
              <a:rPr lang="en-GB" smtClean="0"/>
              <a:t>3</a:t>
            </a:fld>
            <a:endParaRPr lang="en-GB"/>
          </a:p>
        </p:txBody>
      </p:sp>
    </p:spTree>
    <p:extLst>
      <p:ext uri="{BB962C8B-B14F-4D97-AF65-F5344CB8AC3E}">
        <p14:creationId xmlns:p14="http://schemas.microsoft.com/office/powerpoint/2010/main" val="3261976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C436DDF-E731-4E00-AF9B-906F8D8A93CA}" type="slidenum">
              <a:rPr lang="en-GB" smtClean="0"/>
              <a:t>4</a:t>
            </a:fld>
            <a:endParaRPr lang="en-GB"/>
          </a:p>
        </p:txBody>
      </p:sp>
    </p:spTree>
    <p:extLst>
      <p:ext uri="{BB962C8B-B14F-4D97-AF65-F5344CB8AC3E}">
        <p14:creationId xmlns:p14="http://schemas.microsoft.com/office/powerpoint/2010/main" val="3392436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C436DDF-E731-4E00-AF9B-906F8D8A93CA}" type="slidenum">
              <a:rPr lang="en-GB" smtClean="0"/>
              <a:t>5</a:t>
            </a:fld>
            <a:endParaRPr lang="en-GB"/>
          </a:p>
        </p:txBody>
      </p:sp>
    </p:spTree>
    <p:extLst>
      <p:ext uri="{BB962C8B-B14F-4D97-AF65-F5344CB8AC3E}">
        <p14:creationId xmlns:p14="http://schemas.microsoft.com/office/powerpoint/2010/main" val="22997684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C436DDF-E731-4E00-AF9B-906F8D8A93CA}" type="slidenum">
              <a:rPr lang="en-GB" smtClean="0"/>
              <a:t>7</a:t>
            </a:fld>
            <a:endParaRPr lang="en-GB"/>
          </a:p>
        </p:txBody>
      </p:sp>
    </p:spTree>
    <p:extLst>
      <p:ext uri="{BB962C8B-B14F-4D97-AF65-F5344CB8AC3E}">
        <p14:creationId xmlns:p14="http://schemas.microsoft.com/office/powerpoint/2010/main" val="37097262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C436DDF-E731-4E00-AF9B-906F8D8A93CA}" type="slidenum">
              <a:rPr lang="en-GB" smtClean="0"/>
              <a:t>8</a:t>
            </a:fld>
            <a:endParaRPr lang="en-GB"/>
          </a:p>
        </p:txBody>
      </p:sp>
    </p:spTree>
    <p:extLst>
      <p:ext uri="{BB962C8B-B14F-4D97-AF65-F5344CB8AC3E}">
        <p14:creationId xmlns:p14="http://schemas.microsoft.com/office/powerpoint/2010/main" val="2509595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39EBEFF-210B-4665-BA73-F8CBE6459EB1}" type="slidenum">
              <a:rPr lang="en-GB" smtClean="0"/>
              <a:t>9</a:t>
            </a:fld>
            <a:endParaRPr lang="en-GB"/>
          </a:p>
        </p:txBody>
      </p:sp>
    </p:spTree>
    <p:extLst>
      <p:ext uri="{BB962C8B-B14F-4D97-AF65-F5344CB8AC3E}">
        <p14:creationId xmlns:p14="http://schemas.microsoft.com/office/powerpoint/2010/main" val="8206555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39EBEFF-210B-4665-BA73-F8CBE6459EB1}" type="slidenum">
              <a:rPr lang="en-GB" smtClean="0"/>
              <a:t>10</a:t>
            </a:fld>
            <a:endParaRPr lang="en-GB"/>
          </a:p>
        </p:txBody>
      </p:sp>
    </p:spTree>
    <p:extLst>
      <p:ext uri="{BB962C8B-B14F-4D97-AF65-F5344CB8AC3E}">
        <p14:creationId xmlns:p14="http://schemas.microsoft.com/office/powerpoint/2010/main" val="38892272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C436DDF-E731-4E00-AF9B-906F8D8A93CA}" type="slidenum">
              <a:rPr lang="en-GB" smtClean="0"/>
              <a:t>11</a:t>
            </a:fld>
            <a:endParaRPr lang="en-GB"/>
          </a:p>
        </p:txBody>
      </p:sp>
    </p:spTree>
    <p:extLst>
      <p:ext uri="{BB962C8B-B14F-4D97-AF65-F5344CB8AC3E}">
        <p14:creationId xmlns:p14="http://schemas.microsoft.com/office/powerpoint/2010/main" val="1856918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62912" y="2130428"/>
            <a:ext cx="9351264" cy="1470025"/>
          </a:xfrm>
        </p:spPr>
        <p:txBody>
          <a:bodyPr/>
          <a:lstStyle>
            <a:lvl1pPr algn="ctr">
              <a:defRPr sz="4400" b="1"/>
            </a:lvl1pPr>
          </a:lstStyle>
          <a:p>
            <a:r>
              <a:rPr lang="en-GB"/>
              <a:t>Click to edit Master title style</a:t>
            </a:r>
            <a:endParaRPr lang="en-US"/>
          </a:p>
        </p:txBody>
      </p:sp>
      <p:sp>
        <p:nvSpPr>
          <p:cNvPr id="3" name="Subtitle 2"/>
          <p:cNvSpPr>
            <a:spLocks noGrp="1"/>
          </p:cNvSpPr>
          <p:nvPr>
            <p:ph type="subTitle" idx="1"/>
          </p:nvPr>
        </p:nvSpPr>
        <p:spPr>
          <a:xfrm>
            <a:off x="2371344"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88C6E82-9892-426D-AFE9-63A21237E316}" type="datetimeFigureOut">
              <a:rPr lang="en-US" altLang="en-US"/>
              <a:pPr>
                <a:defRPr/>
              </a:pPr>
              <a:t>3/17/2017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E99C63E-9341-4050-94BA-A9658022287F}" type="slidenum">
              <a:rPr lang="en-US" altLang="en-US"/>
              <a:pPr/>
              <a:t>‹#›</a:t>
            </a:fld>
            <a:endParaRPr lang="en-US" altLang="en-US"/>
          </a:p>
        </p:txBody>
      </p:sp>
    </p:spTree>
    <p:extLst>
      <p:ext uri="{BB962C8B-B14F-4D97-AF65-F5344CB8AC3E}">
        <p14:creationId xmlns:p14="http://schemas.microsoft.com/office/powerpoint/2010/main" val="1157635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FD31EA26-02B7-4FA3-9B6C-4494760EADEC}" type="datetimeFigureOut">
              <a:rPr lang="en-US" altLang="en-US"/>
              <a:pPr>
                <a:defRPr/>
              </a:pPr>
              <a:t>3/17/2017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34C6127-F5A0-49DC-987F-189AEC217906}" type="slidenum">
              <a:rPr lang="en-US" altLang="en-US"/>
              <a:pPr/>
              <a:t>‹#›</a:t>
            </a:fld>
            <a:endParaRPr lang="en-US" altLang="en-US"/>
          </a:p>
        </p:txBody>
      </p:sp>
    </p:spTree>
    <p:extLst>
      <p:ext uri="{BB962C8B-B14F-4D97-AF65-F5344CB8AC3E}">
        <p14:creationId xmlns:p14="http://schemas.microsoft.com/office/powerpoint/2010/main" val="1393884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069848"/>
            <a:ext cx="2743200" cy="505631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1780032" y="1069848"/>
            <a:ext cx="6855968" cy="505631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65B750C9-2C71-4F05-B443-8CB5DB6E2E6D}" type="datetimeFigureOut">
              <a:rPr lang="en-US" altLang="en-US"/>
              <a:pPr>
                <a:defRPr/>
              </a:pPr>
              <a:t>3/17/2017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641EC66-912F-4B2E-B74E-24E7F24303CE}" type="slidenum">
              <a:rPr lang="en-US" altLang="en-US"/>
              <a:pPr/>
              <a:t>‹#›</a:t>
            </a:fld>
            <a:endParaRPr lang="en-US" altLang="en-US"/>
          </a:p>
        </p:txBody>
      </p:sp>
    </p:spTree>
    <p:extLst>
      <p:ext uri="{BB962C8B-B14F-4D97-AF65-F5344CB8AC3E}">
        <p14:creationId xmlns:p14="http://schemas.microsoft.com/office/powerpoint/2010/main" val="3591342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E952553-7D1A-43F5-AD2B-9AC96F3FB20E}" type="datetimeFigureOut">
              <a:rPr lang="en-US" altLang="en-US"/>
              <a:pPr>
                <a:defRPr/>
              </a:pPr>
              <a:t>3/17/2017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3F7B466-84CC-4B4A-B38B-50230CE016DC}" type="slidenum">
              <a:rPr lang="en-US" altLang="en-US"/>
              <a:pPr/>
              <a:t>‹#›</a:t>
            </a:fld>
            <a:endParaRPr lang="en-US" altLang="en-US"/>
          </a:p>
        </p:txBody>
      </p:sp>
    </p:spTree>
    <p:extLst>
      <p:ext uri="{BB962C8B-B14F-4D97-AF65-F5344CB8AC3E}">
        <p14:creationId xmlns:p14="http://schemas.microsoft.com/office/powerpoint/2010/main" val="167601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28800" y="4406903"/>
            <a:ext cx="9497485"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1828799" y="2906713"/>
            <a:ext cx="9497484"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7FB2DC86-8D9F-456D-A018-2E0A8D75126F}" type="datetimeFigureOut">
              <a:rPr lang="en-US" altLang="en-US"/>
              <a:pPr>
                <a:defRPr/>
              </a:pPr>
              <a:t>3/17/2017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E6BB1C0-C397-49C2-838E-90CBB18BFC96}" type="slidenum">
              <a:rPr lang="en-US" altLang="en-US"/>
              <a:pPr/>
              <a:t>‹#›</a:t>
            </a:fld>
            <a:endParaRPr lang="en-US" altLang="en-US"/>
          </a:p>
        </p:txBody>
      </p:sp>
    </p:spTree>
    <p:extLst>
      <p:ext uri="{BB962C8B-B14F-4D97-AF65-F5344CB8AC3E}">
        <p14:creationId xmlns:p14="http://schemas.microsoft.com/office/powerpoint/2010/main" val="3580950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1889760" y="2221995"/>
            <a:ext cx="4704000" cy="39041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888480" y="2221995"/>
            <a:ext cx="4704000" cy="39041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3334628B-D275-4686-9485-B91611234574}" type="datetimeFigureOut">
              <a:rPr lang="en-US" altLang="en-US"/>
              <a:pPr>
                <a:defRPr/>
              </a:pPr>
              <a:t>3/17/2017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DF7F1FB-237E-4ABF-9BB4-3CE0080F46D6}" type="slidenum">
              <a:rPr lang="en-US" altLang="en-US"/>
              <a:pPr/>
              <a:t>‹#›</a:t>
            </a:fld>
            <a:endParaRPr lang="en-US" altLang="en-US"/>
          </a:p>
        </p:txBody>
      </p:sp>
    </p:spTree>
    <p:extLst>
      <p:ext uri="{BB962C8B-B14F-4D97-AF65-F5344CB8AC3E}">
        <p14:creationId xmlns:p14="http://schemas.microsoft.com/office/powerpoint/2010/main" val="412920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1889760" y="2193481"/>
            <a:ext cx="4704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1889760" y="2871216"/>
            <a:ext cx="4704000" cy="3240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p:cNvSpPr>
            <a:spLocks noGrp="1"/>
          </p:cNvSpPr>
          <p:nvPr>
            <p:ph type="body" sz="quarter" idx="3"/>
          </p:nvPr>
        </p:nvSpPr>
        <p:spPr>
          <a:xfrm>
            <a:off x="6876119" y="2193798"/>
            <a:ext cx="4704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6" name="Content Placeholder 5"/>
          <p:cNvSpPr>
            <a:spLocks noGrp="1"/>
          </p:cNvSpPr>
          <p:nvPr>
            <p:ph sz="quarter" idx="4"/>
          </p:nvPr>
        </p:nvSpPr>
        <p:spPr>
          <a:xfrm>
            <a:off x="6876119" y="2871215"/>
            <a:ext cx="4704000" cy="3240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EF4516A6-F297-4413-8A85-02FFBB63D902}" type="datetimeFigureOut">
              <a:rPr lang="en-US" altLang="en-US"/>
              <a:pPr>
                <a:defRPr/>
              </a:pPr>
              <a:t>3/17/2017</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ECA74F28-DBFA-48F4-9C6E-C10510E0B0AB}" type="slidenum">
              <a:rPr lang="en-US" altLang="en-US"/>
              <a:pPr/>
              <a:t>‹#›</a:t>
            </a:fld>
            <a:endParaRPr lang="en-US" altLang="en-US"/>
          </a:p>
        </p:txBody>
      </p:sp>
    </p:spTree>
    <p:extLst>
      <p:ext uri="{BB962C8B-B14F-4D97-AF65-F5344CB8AC3E}">
        <p14:creationId xmlns:p14="http://schemas.microsoft.com/office/powerpoint/2010/main" val="4043228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C9784FC-C756-4B16-B2AC-AE4C524A6415}" type="datetimeFigureOut">
              <a:rPr lang="en-US" altLang="en-US"/>
              <a:pPr>
                <a:defRPr/>
              </a:pPr>
              <a:t>3/17/2017</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A87F8170-F3AB-47D1-86C5-5E7ED09134B4}" type="slidenum">
              <a:rPr lang="en-US" altLang="en-US"/>
              <a:pPr/>
              <a:t>‹#›</a:t>
            </a:fld>
            <a:endParaRPr lang="en-US" altLang="en-US"/>
          </a:p>
        </p:txBody>
      </p:sp>
    </p:spTree>
    <p:extLst>
      <p:ext uri="{BB962C8B-B14F-4D97-AF65-F5344CB8AC3E}">
        <p14:creationId xmlns:p14="http://schemas.microsoft.com/office/powerpoint/2010/main" val="3566141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5CC9032-DAB5-4791-B90A-BEED79A0AC24}" type="datetimeFigureOut">
              <a:rPr lang="en-US" altLang="en-US"/>
              <a:pPr>
                <a:defRPr/>
              </a:pPr>
              <a:t>3/17/2017</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E32476FC-333F-405F-AAB3-20FEEE4540B7}" type="slidenum">
              <a:rPr lang="en-US" altLang="en-US"/>
              <a:pPr/>
              <a:t>‹#›</a:t>
            </a:fld>
            <a:endParaRPr lang="en-US" altLang="en-US"/>
          </a:p>
        </p:txBody>
      </p:sp>
    </p:spTree>
    <p:extLst>
      <p:ext uri="{BB962C8B-B14F-4D97-AF65-F5344CB8AC3E}">
        <p14:creationId xmlns:p14="http://schemas.microsoft.com/office/powerpoint/2010/main" val="858633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1682" y="1069848"/>
            <a:ext cx="4011084" cy="1105154"/>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6181344" y="1069848"/>
            <a:ext cx="5401056" cy="505631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2011682" y="2203704"/>
            <a:ext cx="4011084" cy="392245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3"/>
          <p:cNvSpPr>
            <a:spLocks noGrp="1"/>
          </p:cNvSpPr>
          <p:nvPr>
            <p:ph type="dt" sz="half" idx="10"/>
          </p:nvPr>
        </p:nvSpPr>
        <p:spPr/>
        <p:txBody>
          <a:bodyPr/>
          <a:lstStyle>
            <a:lvl1pPr>
              <a:defRPr/>
            </a:lvl1pPr>
          </a:lstStyle>
          <a:p>
            <a:pPr>
              <a:defRPr/>
            </a:pPr>
            <a:fld id="{9A8070ED-A7C4-4ABE-A8A5-A26CF89CE741}" type="datetimeFigureOut">
              <a:rPr lang="en-US" altLang="en-US"/>
              <a:pPr>
                <a:defRPr/>
              </a:pPr>
              <a:t>3/17/2017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7C5D798-0B09-4E14-AD95-038B7BE4F510}" type="slidenum">
              <a:rPr lang="en-US" altLang="en-US"/>
              <a:pPr/>
              <a:t>‹#›</a:t>
            </a:fld>
            <a:endParaRPr lang="en-US" altLang="en-US"/>
          </a:p>
        </p:txBody>
      </p:sp>
    </p:spTree>
    <p:extLst>
      <p:ext uri="{BB962C8B-B14F-4D97-AF65-F5344CB8AC3E}">
        <p14:creationId xmlns:p14="http://schemas.microsoft.com/office/powerpoint/2010/main" val="89836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91925"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3291925" y="1179578"/>
            <a:ext cx="7315200" cy="354799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3291925"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6BC06621-DF51-4E38-98BF-C6A1AEF1E51F}" type="datetimeFigureOut">
              <a:rPr lang="en-US" altLang="en-US"/>
              <a:pPr>
                <a:defRPr/>
              </a:pPr>
              <a:t>3/17/2017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291A0D0-1361-40A8-ABC4-58CE3A1A26A1}" type="slidenum">
              <a:rPr lang="en-US" altLang="en-US"/>
              <a:pPr/>
              <a:t>‹#›</a:t>
            </a:fld>
            <a:endParaRPr lang="en-US" altLang="en-US"/>
          </a:p>
        </p:txBody>
      </p:sp>
    </p:spTree>
    <p:extLst>
      <p:ext uri="{BB962C8B-B14F-4D97-AF65-F5344CB8AC3E}">
        <p14:creationId xmlns:p14="http://schemas.microsoft.com/office/powerpoint/2010/main" val="2881297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890184" y="977900"/>
            <a:ext cx="969221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endParaRPr lang="en-US" altLang="en-US"/>
          </a:p>
        </p:txBody>
      </p:sp>
      <p:sp>
        <p:nvSpPr>
          <p:cNvPr id="1027" name="Text Placeholder 2"/>
          <p:cNvSpPr>
            <a:spLocks noGrp="1"/>
          </p:cNvSpPr>
          <p:nvPr>
            <p:ph type="body" idx="1"/>
          </p:nvPr>
        </p:nvSpPr>
        <p:spPr bwMode="auto">
          <a:xfrm>
            <a:off x="1890184" y="2166940"/>
            <a:ext cx="9692216"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sp>
        <p:nvSpPr>
          <p:cNvPr id="4" name="Date Placeholder 3"/>
          <p:cNvSpPr>
            <a:spLocks noGrp="1"/>
          </p:cNvSpPr>
          <p:nvPr>
            <p:ph type="dt" sz="half" idx="2"/>
          </p:nvPr>
        </p:nvSpPr>
        <p:spPr>
          <a:xfrm>
            <a:off x="609600" y="6356353"/>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D6762373-2567-4698-AF41-FFFB0C5D6C32}" type="datetimeFigureOut">
              <a:rPr lang="en-US" altLang="en-US"/>
              <a:pPr>
                <a:defRPr/>
              </a:pPr>
              <a:t>3/17/2017</a:t>
            </a:fld>
            <a:endParaRPr lang="en-US" alt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4156DD15-C323-4286-83CE-A3F21C0EDEF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0" fontAlgn="base" hangingPunct="0">
        <a:spcBef>
          <a:spcPct val="0"/>
        </a:spcBef>
        <a:spcAft>
          <a:spcPct val="0"/>
        </a:spcAft>
        <a:defRPr sz="3600" kern="1200">
          <a:solidFill>
            <a:schemeClr val="tx1"/>
          </a:solidFill>
          <a:latin typeface="+mj-lt"/>
          <a:ea typeface="MS PGothic" pitchFamily="34" charset="-128"/>
          <a:cs typeface="+mj-cs"/>
        </a:defRPr>
      </a:lvl1pPr>
      <a:lvl2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2pPr>
      <a:lvl3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3pPr>
      <a:lvl4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4pPr>
      <a:lvl5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uefap.net/blo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uefap.net/blo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a:spLocks noGrp="1"/>
          </p:cNvSpPr>
          <p:nvPr>
            <p:ph type="subTitle" idx="1"/>
          </p:nvPr>
        </p:nvSpPr>
        <p:spPr>
          <a:xfrm>
            <a:off x="3527834" y="4281047"/>
            <a:ext cx="6370622" cy="1655762"/>
          </a:xfrm>
        </p:spPr>
        <p:txBody>
          <a:bodyPr/>
          <a:lstStyle/>
          <a:p>
            <a:r>
              <a:rPr lang="en-US" dirty="0">
                <a:solidFill>
                  <a:schemeClr val="tx1"/>
                </a:solidFill>
              </a:rPr>
              <a:t>Jill Northcott and David Caulton</a:t>
            </a:r>
            <a:endParaRPr lang="en-GB" dirty="0">
              <a:solidFill>
                <a:schemeClr val="tx1"/>
              </a:solidFill>
            </a:endParaRPr>
          </a:p>
          <a:p>
            <a:r>
              <a:rPr lang="en-GB" dirty="0">
                <a:solidFill>
                  <a:schemeClr val="tx1"/>
                </a:solidFill>
              </a:rPr>
              <a:t>ELE, University of Edinburgh</a:t>
            </a:r>
          </a:p>
        </p:txBody>
      </p:sp>
      <p:sp>
        <p:nvSpPr>
          <p:cNvPr id="7" name="Title 1"/>
          <p:cNvSpPr>
            <a:spLocks noGrp="1"/>
          </p:cNvSpPr>
          <p:nvPr>
            <p:ph type="ctrTitle"/>
          </p:nvPr>
        </p:nvSpPr>
        <p:spPr>
          <a:xfrm>
            <a:off x="2995616" y="1395416"/>
            <a:ext cx="7013575" cy="1912131"/>
          </a:xfrm>
        </p:spPr>
        <p:txBody>
          <a:bodyPr>
            <a:noAutofit/>
          </a:bodyPr>
          <a:lstStyle/>
          <a:p>
            <a:r>
              <a:rPr lang="en-US" sz="3200" dirty="0"/>
              <a:t/>
            </a:r>
            <a:br>
              <a:rPr lang="en-US" sz="3200" dirty="0"/>
            </a:br>
            <a:r>
              <a:rPr lang="en-US" sz="3200" dirty="0"/>
              <a:t/>
            </a:r>
            <a:br>
              <a:rPr lang="en-US" sz="3200" dirty="0"/>
            </a:br>
            <a:r>
              <a:rPr lang="en-US" sz="3200" dirty="0"/>
              <a:t/>
            </a:r>
            <a:br>
              <a:rPr lang="en-US" sz="3200" dirty="0"/>
            </a:br>
            <a:r>
              <a:rPr lang="en-US" sz="3200" dirty="0"/>
              <a:t/>
            </a:r>
            <a:br>
              <a:rPr lang="en-US" sz="3200" dirty="0"/>
            </a:br>
            <a:r>
              <a:rPr lang="en-US" sz="3200" dirty="0"/>
              <a:t/>
            </a:r>
            <a:br>
              <a:rPr lang="en-US" sz="3200" dirty="0"/>
            </a:br>
            <a:r>
              <a:rPr lang="en-US" sz="3200" dirty="0"/>
              <a:t/>
            </a:r>
            <a:br>
              <a:rPr lang="en-US" sz="3200" dirty="0"/>
            </a:br>
            <a:r>
              <a:rPr lang="en-US" sz="4000" dirty="0"/>
              <a:t>Still effective? </a:t>
            </a:r>
            <a:br>
              <a:rPr lang="en-US" sz="4000" dirty="0"/>
            </a:br>
            <a:r>
              <a:rPr lang="en-US" sz="3200" dirty="0"/>
              <a:t>An Evaluation of two ESAP Pre-sessional courses: English for Business Masters and English for the LLM.</a:t>
            </a:r>
            <a:r>
              <a:rPr lang="en-GB" sz="3200" dirty="0"/>
              <a:t/>
            </a:r>
            <a:br>
              <a:rPr lang="en-GB" sz="3200" dirty="0"/>
            </a:br>
            <a:r>
              <a:rPr lang="en-US" sz="3200" dirty="0"/>
              <a:t/>
            </a:r>
            <a:br>
              <a:rPr lang="en-US" sz="3200" dirty="0"/>
            </a:br>
            <a:r>
              <a:rPr lang="en-US" sz="5400" dirty="0"/>
              <a:t> </a:t>
            </a:r>
            <a:r>
              <a:rPr lang="en-GB" sz="5400" dirty="0"/>
              <a:t/>
            </a:r>
            <a:br>
              <a:rPr lang="en-GB" sz="5400" dirty="0"/>
            </a:br>
            <a:r>
              <a:rPr lang="en-GB" sz="5400" dirty="0"/>
              <a:t/>
            </a:r>
            <a:br>
              <a:rPr lang="en-GB" sz="5400" dirty="0"/>
            </a:br>
            <a:r>
              <a:rPr lang="en-US" sz="5400" dirty="0"/>
              <a:t> </a:t>
            </a:r>
            <a:endParaRPr lang="en-GB" sz="5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0014" y="2597756"/>
            <a:ext cx="7886700" cy="994172"/>
          </a:xfrm>
        </p:spPr>
        <p:txBody>
          <a:bodyPr/>
          <a:lstStyle/>
          <a:p>
            <a:r>
              <a:rPr lang="en-GB" dirty="0"/>
              <a:t>End of pre-sessional student evaluations </a:t>
            </a:r>
          </a:p>
        </p:txBody>
      </p:sp>
    </p:spTree>
    <p:extLst>
      <p:ext uri="{BB962C8B-B14F-4D97-AF65-F5344CB8AC3E}">
        <p14:creationId xmlns:p14="http://schemas.microsoft.com/office/powerpoint/2010/main" val="813844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0184" y="1013254"/>
            <a:ext cx="5186119" cy="972065"/>
          </a:xfrm>
          <a:solidFill>
            <a:schemeClr val="bg1"/>
          </a:solidFill>
        </p:spPr>
        <p:txBody>
          <a:bodyPr/>
          <a:lstStyle/>
          <a:p>
            <a:r>
              <a:rPr lang="en-GB" b="1" dirty="0"/>
              <a:t>Overall I found the course</a:t>
            </a:r>
          </a:p>
        </p:txBody>
      </p:sp>
      <p:sp>
        <p:nvSpPr>
          <p:cNvPr id="3" name="Text Placeholder 2"/>
          <p:cNvSpPr>
            <a:spLocks noGrp="1"/>
          </p:cNvSpPr>
          <p:nvPr>
            <p:ph type="body" idx="1"/>
          </p:nvPr>
        </p:nvSpPr>
        <p:spPr>
          <a:xfrm>
            <a:off x="2504904" y="2551018"/>
            <a:ext cx="1164011" cy="639762"/>
          </a:xfrm>
        </p:spPr>
        <p:txBody>
          <a:bodyPr/>
          <a:lstStyle/>
          <a:p>
            <a:r>
              <a:rPr lang="en-GB" dirty="0"/>
              <a:t>ELLM</a:t>
            </a:r>
          </a:p>
        </p:txBody>
      </p:sp>
      <p:sp>
        <p:nvSpPr>
          <p:cNvPr id="4" name="Content Placeholder 3"/>
          <p:cNvSpPr>
            <a:spLocks noGrp="1"/>
          </p:cNvSpPr>
          <p:nvPr>
            <p:ph sz="half" idx="2"/>
          </p:nvPr>
        </p:nvSpPr>
        <p:spPr>
          <a:xfrm>
            <a:off x="2504904" y="3228753"/>
            <a:ext cx="3646067" cy="1478362"/>
          </a:xfrm>
        </p:spPr>
        <p:txBody>
          <a:bodyPr/>
          <a:lstStyle/>
          <a:p>
            <a:pPr marL="0" indent="0">
              <a:buNone/>
            </a:pPr>
            <a:r>
              <a:rPr lang="en-GB" dirty="0"/>
              <a:t>33(71.7%) Very satisfactory</a:t>
            </a:r>
          </a:p>
          <a:p>
            <a:pPr marL="0" indent="0">
              <a:buNone/>
            </a:pPr>
            <a:r>
              <a:rPr lang="en-GB" dirty="0"/>
              <a:t>13 (28.3%) Satisfactory</a:t>
            </a:r>
          </a:p>
          <a:p>
            <a:pPr marL="0" indent="0">
              <a:buNone/>
            </a:pPr>
            <a:r>
              <a:rPr lang="en-GB" dirty="0"/>
              <a:t>0 (0%) Not satisfactory</a:t>
            </a:r>
          </a:p>
          <a:p>
            <a:pPr marL="0" indent="0">
              <a:buNone/>
            </a:pPr>
            <a:endParaRPr lang="en-GB" dirty="0"/>
          </a:p>
        </p:txBody>
      </p:sp>
      <p:sp>
        <p:nvSpPr>
          <p:cNvPr id="5" name="Text Placeholder 4"/>
          <p:cNvSpPr>
            <a:spLocks noGrp="1"/>
          </p:cNvSpPr>
          <p:nvPr>
            <p:ph type="body" sz="quarter" idx="3"/>
          </p:nvPr>
        </p:nvSpPr>
        <p:spPr>
          <a:xfrm>
            <a:off x="6964042" y="2551335"/>
            <a:ext cx="1164011" cy="639762"/>
          </a:xfrm>
        </p:spPr>
        <p:txBody>
          <a:bodyPr/>
          <a:lstStyle/>
          <a:p>
            <a:r>
              <a:rPr lang="en-GB" dirty="0"/>
              <a:t>EBM</a:t>
            </a:r>
          </a:p>
        </p:txBody>
      </p:sp>
      <p:sp>
        <p:nvSpPr>
          <p:cNvPr id="6" name="Content Placeholder 5"/>
          <p:cNvSpPr>
            <a:spLocks noGrp="1"/>
          </p:cNvSpPr>
          <p:nvPr>
            <p:ph sz="quarter" idx="4"/>
          </p:nvPr>
        </p:nvSpPr>
        <p:spPr>
          <a:xfrm>
            <a:off x="6964042" y="3228752"/>
            <a:ext cx="3503557" cy="1478363"/>
          </a:xfrm>
        </p:spPr>
        <p:txBody>
          <a:bodyPr/>
          <a:lstStyle/>
          <a:p>
            <a:pPr marL="0" indent="0">
              <a:buNone/>
            </a:pPr>
            <a:r>
              <a:rPr lang="en-GB" dirty="0"/>
              <a:t>22 (40%) Very satisfactory</a:t>
            </a:r>
          </a:p>
          <a:p>
            <a:pPr marL="0" indent="0">
              <a:buNone/>
            </a:pPr>
            <a:r>
              <a:rPr lang="en-GB" dirty="0"/>
              <a:t>33 (60%) Satisfactory</a:t>
            </a:r>
          </a:p>
          <a:p>
            <a:pPr marL="0" indent="0">
              <a:buNone/>
            </a:pPr>
            <a:r>
              <a:rPr lang="en-GB" dirty="0"/>
              <a:t>0 (0%) Not satisfactory</a:t>
            </a:r>
          </a:p>
          <a:p>
            <a:pPr marL="0" indent="0">
              <a:buNone/>
            </a:pPr>
            <a:endParaRPr lang="en-GB" dirty="0"/>
          </a:p>
        </p:txBody>
      </p:sp>
    </p:spTree>
    <p:extLst>
      <p:ext uri="{BB962C8B-B14F-4D97-AF65-F5344CB8AC3E}">
        <p14:creationId xmlns:p14="http://schemas.microsoft.com/office/powerpoint/2010/main" val="1139828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0184" y="1021492"/>
            <a:ext cx="9582235" cy="766119"/>
          </a:xfrm>
          <a:solidFill>
            <a:schemeClr val="bg1"/>
          </a:solidFill>
        </p:spPr>
        <p:txBody>
          <a:bodyPr/>
          <a:lstStyle/>
          <a:p>
            <a:r>
              <a:rPr lang="en-GB" sz="2800" b="1" dirty="0"/>
              <a:t> 2016 Pre-sessional: End of course student evaluations (EBM)</a:t>
            </a:r>
          </a:p>
        </p:txBody>
      </p:sp>
      <p:sp>
        <p:nvSpPr>
          <p:cNvPr id="3" name="Content Placeholder 2"/>
          <p:cNvSpPr>
            <a:spLocks noGrp="1"/>
          </p:cNvSpPr>
          <p:nvPr>
            <p:ph idx="1"/>
          </p:nvPr>
        </p:nvSpPr>
        <p:spPr>
          <a:xfrm>
            <a:off x="1815976" y="2172331"/>
            <a:ext cx="4979511" cy="4328058"/>
          </a:xfrm>
        </p:spPr>
        <p:txBody>
          <a:bodyPr>
            <a:normAutofit lnSpcReduction="10000"/>
          </a:bodyPr>
          <a:lstStyle/>
          <a:p>
            <a:r>
              <a:rPr lang="en-GB" sz="1500" dirty="0"/>
              <a:t>However it would had better to practice more. We could practice each task in only 1 time</a:t>
            </a:r>
          </a:p>
          <a:p>
            <a:endParaRPr lang="en-GB" sz="1500" dirty="0">
              <a:solidFill>
                <a:schemeClr val="accent2">
                  <a:lumMod val="75000"/>
                </a:schemeClr>
              </a:solidFill>
            </a:endParaRPr>
          </a:p>
          <a:p>
            <a:r>
              <a:rPr lang="en-GB" sz="1500" dirty="0">
                <a:solidFill>
                  <a:schemeClr val="accent2">
                    <a:lumMod val="75000"/>
                  </a:schemeClr>
                </a:solidFill>
              </a:rPr>
              <a:t>It was very quick and I started to forgot the information that I had learned in previous blocks.</a:t>
            </a:r>
          </a:p>
          <a:p>
            <a:r>
              <a:rPr lang="en-GB" sz="1500" dirty="0">
                <a:solidFill>
                  <a:schemeClr val="accent2">
                    <a:lumMod val="75000"/>
                  </a:schemeClr>
                </a:solidFill>
              </a:rPr>
              <a:t>The deadline is so tight</a:t>
            </a:r>
          </a:p>
          <a:p>
            <a:endParaRPr lang="en-GB" sz="3000" dirty="0">
              <a:solidFill>
                <a:srgbClr val="00B0F0"/>
              </a:solidFill>
            </a:endParaRPr>
          </a:p>
          <a:p>
            <a:r>
              <a:rPr lang="en-GB" sz="1500" dirty="0">
                <a:solidFill>
                  <a:srgbClr val="00B0F0"/>
                </a:solidFill>
              </a:rPr>
              <a:t>Maybe more specific guidelines and study materials.</a:t>
            </a:r>
          </a:p>
          <a:p>
            <a:endParaRPr lang="en-GB" sz="1500" dirty="0">
              <a:solidFill>
                <a:srgbClr val="00B0F0"/>
              </a:solidFill>
            </a:endParaRPr>
          </a:p>
          <a:p>
            <a:r>
              <a:rPr lang="en-GB" sz="1500" dirty="0">
                <a:solidFill>
                  <a:srgbClr val="00B0F0"/>
                </a:solidFill>
              </a:rPr>
              <a:t>Maybe it focuses more on our own major.</a:t>
            </a:r>
          </a:p>
          <a:p>
            <a:endParaRPr lang="en-GB" sz="1050" dirty="0" smtClean="0">
              <a:solidFill>
                <a:srgbClr val="00B050"/>
              </a:solidFill>
            </a:endParaRPr>
          </a:p>
          <a:p>
            <a:endParaRPr lang="en-GB" sz="1050" dirty="0">
              <a:solidFill>
                <a:srgbClr val="00B050"/>
              </a:solidFill>
            </a:endParaRPr>
          </a:p>
          <a:p>
            <a:r>
              <a:rPr lang="en-GB" sz="1500" dirty="0">
                <a:solidFill>
                  <a:srgbClr val="002060"/>
                </a:solidFill>
              </a:rPr>
              <a:t>X is excellent…He is responsible for my study.</a:t>
            </a:r>
          </a:p>
          <a:p>
            <a:r>
              <a:rPr lang="en-GB" sz="1500" dirty="0">
                <a:solidFill>
                  <a:srgbClr val="002060"/>
                </a:solidFill>
              </a:rPr>
              <a:t>…teaching methods…not satisfactory as they let the students study by themselves without pointing out the mistake in our works and clarify it. I would say that I prefer the EAP2 method than EBM.</a:t>
            </a:r>
          </a:p>
          <a:p>
            <a:endParaRPr lang="en-GB" sz="1500" dirty="0"/>
          </a:p>
        </p:txBody>
      </p:sp>
      <p:sp>
        <p:nvSpPr>
          <p:cNvPr id="4" name="Content Placeholder 2"/>
          <p:cNvSpPr txBox="1">
            <a:spLocks/>
          </p:cNvSpPr>
          <p:nvPr/>
        </p:nvSpPr>
        <p:spPr>
          <a:xfrm>
            <a:off x="6906476" y="2172330"/>
            <a:ext cx="4565943" cy="4328059"/>
          </a:xfrm>
          <a:prstGeom prst="rect">
            <a:avLst/>
          </a:prstGeom>
        </p:spPr>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500" dirty="0"/>
              <a:t>Different presentations build my confidence and skills.</a:t>
            </a:r>
          </a:p>
          <a:p>
            <a:endParaRPr lang="en-GB" sz="1600" dirty="0">
              <a:solidFill>
                <a:schemeClr val="accent2">
                  <a:lumMod val="75000"/>
                </a:schemeClr>
              </a:solidFill>
            </a:endParaRPr>
          </a:p>
          <a:p>
            <a:r>
              <a:rPr lang="en-GB" sz="1500" dirty="0" smtClean="0">
                <a:solidFill>
                  <a:schemeClr val="accent2">
                    <a:lumMod val="75000"/>
                  </a:schemeClr>
                </a:solidFill>
              </a:rPr>
              <a:t>I </a:t>
            </a:r>
            <a:r>
              <a:rPr lang="en-GB" sz="1500" dirty="0">
                <a:solidFill>
                  <a:schemeClr val="accent2">
                    <a:lumMod val="75000"/>
                  </a:schemeClr>
                </a:solidFill>
              </a:rPr>
              <a:t>can learn how to cooperate with my classmates, very good.</a:t>
            </a:r>
          </a:p>
          <a:p>
            <a:r>
              <a:rPr lang="en-GB" sz="1500" dirty="0">
                <a:solidFill>
                  <a:schemeClr val="accent2">
                    <a:lumMod val="75000"/>
                  </a:schemeClr>
                </a:solidFill>
              </a:rPr>
              <a:t>I am very satisfied with the work done because we worked as a team and learned from each other.</a:t>
            </a:r>
          </a:p>
          <a:p>
            <a:r>
              <a:rPr lang="en-GB" sz="1500" dirty="0">
                <a:solidFill>
                  <a:srgbClr val="00B0F0"/>
                </a:solidFill>
              </a:rPr>
              <a:t>Overview of business concepts, good.</a:t>
            </a:r>
          </a:p>
          <a:p>
            <a:r>
              <a:rPr lang="en-GB" sz="1500" dirty="0">
                <a:solidFill>
                  <a:srgbClr val="00B0F0"/>
                </a:solidFill>
              </a:rPr>
              <a:t>I do not have any comment against the lectures. On the contrary, I found them very enriching and interesting.</a:t>
            </a:r>
          </a:p>
          <a:p>
            <a:r>
              <a:rPr lang="en-GB" sz="1500" dirty="0">
                <a:solidFill>
                  <a:srgbClr val="002060"/>
                </a:solidFill>
              </a:rPr>
              <a:t>I think it is necessary for us to adapt to the new environment.</a:t>
            </a:r>
          </a:p>
          <a:p>
            <a:r>
              <a:rPr lang="en-GB" sz="1500" dirty="0">
                <a:solidFill>
                  <a:srgbClr val="002060"/>
                </a:solidFill>
              </a:rPr>
              <a:t>Very different from EAP1 and 2, where we received more help from our tutors. Now is clear to me why this course was designed like this, to prove out previous knowledge.</a:t>
            </a:r>
          </a:p>
          <a:p>
            <a:endParaRPr lang="en-GB" sz="1500" dirty="0"/>
          </a:p>
        </p:txBody>
      </p:sp>
      <p:sp>
        <p:nvSpPr>
          <p:cNvPr id="5" name="TextBox 4"/>
          <p:cNvSpPr txBox="1"/>
          <p:nvPr/>
        </p:nvSpPr>
        <p:spPr>
          <a:xfrm>
            <a:off x="3820562" y="1507442"/>
            <a:ext cx="769545" cy="830997"/>
          </a:xfrm>
          <a:prstGeom prst="rect">
            <a:avLst/>
          </a:prstGeom>
          <a:noFill/>
        </p:spPr>
        <p:txBody>
          <a:bodyPr wrap="square" rtlCol="0">
            <a:spAutoFit/>
          </a:bodyPr>
          <a:lstStyle/>
          <a:p>
            <a:pPr algn="ctr"/>
            <a:r>
              <a:rPr lang="en-GB" sz="4800" b="1" dirty="0" smtClean="0">
                <a:solidFill>
                  <a:srgbClr val="FF0000"/>
                </a:solidFill>
              </a:rPr>
              <a:t>-</a:t>
            </a:r>
            <a:endParaRPr lang="en-GB" sz="4800" b="1" dirty="0">
              <a:solidFill>
                <a:srgbClr val="FF0000"/>
              </a:solidFill>
            </a:endParaRPr>
          </a:p>
        </p:txBody>
      </p:sp>
      <p:sp>
        <p:nvSpPr>
          <p:cNvPr id="6" name="TextBox 5"/>
          <p:cNvSpPr txBox="1"/>
          <p:nvPr/>
        </p:nvSpPr>
        <p:spPr>
          <a:xfrm>
            <a:off x="8836467" y="1599776"/>
            <a:ext cx="769545" cy="646331"/>
          </a:xfrm>
          <a:prstGeom prst="rect">
            <a:avLst/>
          </a:prstGeom>
          <a:noFill/>
        </p:spPr>
        <p:txBody>
          <a:bodyPr wrap="square" rtlCol="0">
            <a:spAutoFit/>
          </a:bodyPr>
          <a:lstStyle/>
          <a:p>
            <a:pPr algn="ctr"/>
            <a:r>
              <a:rPr lang="en-GB" sz="3600" b="1" dirty="0" smtClean="0">
                <a:solidFill>
                  <a:srgbClr val="00B050"/>
                </a:solidFill>
              </a:rPr>
              <a:t>+</a:t>
            </a:r>
            <a:endParaRPr lang="en-GB" sz="3600" b="1" dirty="0">
              <a:solidFill>
                <a:srgbClr val="00B050"/>
              </a:solidFill>
            </a:endParaRPr>
          </a:p>
        </p:txBody>
      </p:sp>
    </p:spTree>
    <p:extLst>
      <p:ext uri="{BB962C8B-B14F-4D97-AF65-F5344CB8AC3E}">
        <p14:creationId xmlns:p14="http://schemas.microsoft.com/office/powerpoint/2010/main" val="919881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476" y="2815039"/>
            <a:ext cx="7886700" cy="994172"/>
          </a:xfrm>
        </p:spPr>
        <p:txBody>
          <a:bodyPr/>
          <a:lstStyle/>
          <a:p>
            <a:r>
              <a:rPr lang="en-GB" dirty="0"/>
              <a:t>End of Semester One student evaluations</a:t>
            </a:r>
          </a:p>
        </p:txBody>
      </p:sp>
    </p:spTree>
    <p:extLst>
      <p:ext uri="{BB962C8B-B14F-4D97-AF65-F5344CB8AC3E}">
        <p14:creationId xmlns:p14="http://schemas.microsoft.com/office/powerpoint/2010/main" val="1245626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0608" y="1276839"/>
            <a:ext cx="9692216" cy="1143000"/>
          </a:xfrm>
        </p:spPr>
        <p:txBody>
          <a:bodyPr>
            <a:noAutofit/>
          </a:bodyPr>
          <a:lstStyle/>
          <a:p>
            <a:r>
              <a:rPr lang="en-GB" sz="2700" dirty="0"/>
              <a:t>How useful have the pre-sessional courses you attended been to your during your first semester courses?</a:t>
            </a:r>
            <a:br>
              <a:rPr lang="en-GB" sz="2700" dirty="0"/>
            </a:br>
            <a:r>
              <a:rPr lang="en-GB" sz="800" dirty="0"/>
              <a:t/>
            </a:r>
            <a:br>
              <a:rPr lang="en-GB" sz="800" dirty="0"/>
            </a:br>
            <a:r>
              <a:rPr lang="en-GB" sz="2000" dirty="0"/>
              <a:t>(On a scale of </a:t>
            </a:r>
            <a:r>
              <a:rPr lang="en-GB" sz="2000" b="1" dirty="0"/>
              <a:t>1-6</a:t>
            </a:r>
            <a:r>
              <a:rPr lang="en-GB" sz="2000" dirty="0"/>
              <a:t>. </a:t>
            </a:r>
            <a:r>
              <a:rPr lang="en-GB" sz="2000" b="1" dirty="0"/>
              <a:t>1</a:t>
            </a:r>
            <a:r>
              <a:rPr lang="en-GB" sz="2000" dirty="0"/>
              <a:t> =NOT useful and </a:t>
            </a:r>
            <a:r>
              <a:rPr lang="en-GB" sz="2000" b="1" dirty="0"/>
              <a:t>6</a:t>
            </a:r>
            <a:r>
              <a:rPr lang="en-GB" sz="2000" dirty="0"/>
              <a:t> = VERY useful.)</a:t>
            </a:r>
          </a:p>
        </p:txBody>
      </p:sp>
      <p:sp>
        <p:nvSpPr>
          <p:cNvPr id="3" name="Text Placeholder 2"/>
          <p:cNvSpPr>
            <a:spLocks noGrp="1"/>
          </p:cNvSpPr>
          <p:nvPr>
            <p:ph type="body" idx="1"/>
          </p:nvPr>
        </p:nvSpPr>
        <p:spPr>
          <a:xfrm>
            <a:off x="3332012" y="2715620"/>
            <a:ext cx="1445078" cy="519239"/>
          </a:xfrm>
        </p:spPr>
        <p:txBody>
          <a:bodyPr/>
          <a:lstStyle/>
          <a:p>
            <a:r>
              <a:rPr lang="en-GB" dirty="0"/>
              <a:t>ELLM</a:t>
            </a:r>
          </a:p>
        </p:txBody>
      </p:sp>
      <p:sp>
        <p:nvSpPr>
          <p:cNvPr id="4" name="Content Placeholder 3"/>
          <p:cNvSpPr>
            <a:spLocks noGrp="1"/>
          </p:cNvSpPr>
          <p:nvPr>
            <p:ph sz="half" idx="2"/>
          </p:nvPr>
        </p:nvSpPr>
        <p:spPr>
          <a:xfrm>
            <a:off x="3332012" y="3517977"/>
            <a:ext cx="2408134" cy="3240000"/>
          </a:xfrm>
        </p:spPr>
        <p:txBody>
          <a:bodyPr/>
          <a:lstStyle/>
          <a:p>
            <a:pPr marL="0" indent="0">
              <a:buNone/>
            </a:pPr>
            <a:r>
              <a:rPr lang="en-GB" dirty="0"/>
              <a:t>6 = 50%</a:t>
            </a:r>
          </a:p>
          <a:p>
            <a:pPr marL="0" indent="0">
              <a:buNone/>
            </a:pPr>
            <a:r>
              <a:rPr lang="en-GB" dirty="0"/>
              <a:t>5 = 25%</a:t>
            </a:r>
          </a:p>
          <a:p>
            <a:pPr marL="0" indent="0">
              <a:buNone/>
            </a:pPr>
            <a:r>
              <a:rPr lang="en-GB" dirty="0"/>
              <a:t>4 = 16.7%</a:t>
            </a:r>
          </a:p>
          <a:p>
            <a:pPr marL="0" indent="0">
              <a:buNone/>
            </a:pPr>
            <a:r>
              <a:rPr lang="en-GB" dirty="0"/>
              <a:t>3 = 8.3%</a:t>
            </a:r>
          </a:p>
          <a:p>
            <a:pPr marL="0" indent="0">
              <a:buNone/>
            </a:pPr>
            <a:r>
              <a:rPr lang="en-GB" dirty="0"/>
              <a:t>2 = 0%</a:t>
            </a:r>
          </a:p>
          <a:p>
            <a:pPr marL="0" indent="0">
              <a:buNone/>
            </a:pPr>
            <a:r>
              <a:rPr lang="en-GB" dirty="0"/>
              <a:t>1 =0%</a:t>
            </a:r>
          </a:p>
        </p:txBody>
      </p:sp>
      <p:sp>
        <p:nvSpPr>
          <p:cNvPr id="5" name="Text Placeholder 4"/>
          <p:cNvSpPr>
            <a:spLocks noGrp="1"/>
          </p:cNvSpPr>
          <p:nvPr>
            <p:ph type="body" sz="quarter" idx="3"/>
          </p:nvPr>
        </p:nvSpPr>
        <p:spPr>
          <a:xfrm>
            <a:off x="7331321" y="2715619"/>
            <a:ext cx="1452195" cy="519238"/>
          </a:xfrm>
        </p:spPr>
        <p:txBody>
          <a:bodyPr/>
          <a:lstStyle/>
          <a:p>
            <a:r>
              <a:rPr lang="en-GB" dirty="0"/>
              <a:t>EBM</a:t>
            </a:r>
          </a:p>
        </p:txBody>
      </p:sp>
      <p:sp>
        <p:nvSpPr>
          <p:cNvPr id="6" name="Content Placeholder 5"/>
          <p:cNvSpPr>
            <a:spLocks noGrp="1"/>
          </p:cNvSpPr>
          <p:nvPr>
            <p:ph sz="quarter" idx="4"/>
          </p:nvPr>
        </p:nvSpPr>
        <p:spPr>
          <a:xfrm>
            <a:off x="7331321" y="3517977"/>
            <a:ext cx="2408134" cy="3240000"/>
          </a:xfrm>
        </p:spPr>
        <p:txBody>
          <a:bodyPr/>
          <a:lstStyle/>
          <a:p>
            <a:pPr marL="0" indent="0">
              <a:buNone/>
            </a:pPr>
            <a:r>
              <a:rPr lang="en-GB" dirty="0"/>
              <a:t>6 = 14%</a:t>
            </a:r>
          </a:p>
          <a:p>
            <a:pPr marL="0" indent="0">
              <a:buNone/>
            </a:pPr>
            <a:r>
              <a:rPr lang="en-GB" dirty="0"/>
              <a:t>5 = 25.6%</a:t>
            </a:r>
          </a:p>
          <a:p>
            <a:pPr marL="0" indent="0">
              <a:buNone/>
            </a:pPr>
            <a:r>
              <a:rPr lang="en-GB" dirty="0"/>
              <a:t>4 = 44.2%</a:t>
            </a:r>
          </a:p>
          <a:p>
            <a:pPr marL="0" indent="0">
              <a:buNone/>
            </a:pPr>
            <a:r>
              <a:rPr lang="en-GB" dirty="0"/>
              <a:t>3 = 16.3%</a:t>
            </a:r>
          </a:p>
          <a:p>
            <a:pPr marL="0" indent="0">
              <a:buNone/>
            </a:pPr>
            <a:r>
              <a:rPr lang="en-GB" dirty="0"/>
              <a:t>2 = 0%</a:t>
            </a:r>
          </a:p>
          <a:p>
            <a:pPr marL="0" indent="0">
              <a:buNone/>
            </a:pPr>
            <a:r>
              <a:rPr lang="en-GB" dirty="0"/>
              <a:t>1 = 0%</a:t>
            </a:r>
          </a:p>
        </p:txBody>
      </p:sp>
    </p:spTree>
    <p:extLst>
      <p:ext uri="{BB962C8B-B14F-4D97-AF65-F5344CB8AC3E}">
        <p14:creationId xmlns:p14="http://schemas.microsoft.com/office/powerpoint/2010/main" val="2314053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peech Bubble: Rectangle with Corners Rounded 3"/>
          <p:cNvSpPr/>
          <p:nvPr/>
        </p:nvSpPr>
        <p:spPr>
          <a:xfrm>
            <a:off x="2628900" y="2464919"/>
            <a:ext cx="3648808" cy="1365850"/>
          </a:xfrm>
          <a:prstGeom prst="wedgeRoundRectCallout">
            <a:avLst>
              <a:gd name="adj1" fmla="val -57248"/>
              <a:gd name="adj2" fmla="val -62626"/>
              <a:gd name="adj3" fmla="val 16667"/>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All my essays and dissertation have passed and get scores over 60. I think ELLM really works.</a:t>
            </a:r>
            <a:endParaRPr lang="en-GB" sz="2000" b="1" dirty="0">
              <a:solidFill>
                <a:srgbClr val="FF0000"/>
              </a:solidFill>
            </a:endParaRPr>
          </a:p>
        </p:txBody>
      </p:sp>
      <p:sp>
        <p:nvSpPr>
          <p:cNvPr id="5" name="Speech Bubble: Rectangle with Corners Rounded 5"/>
          <p:cNvSpPr/>
          <p:nvPr/>
        </p:nvSpPr>
        <p:spPr>
          <a:xfrm>
            <a:off x="2628900" y="4466492"/>
            <a:ext cx="4510454" cy="1546506"/>
          </a:xfrm>
          <a:prstGeom prst="wedgeRoundRectCallout">
            <a:avLst>
              <a:gd name="adj1" fmla="val -64051"/>
              <a:gd name="adj2" fmla="val 72141"/>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It seems that I have less difficulty when writing academic assignments than those students who do not have attended EAP classes. (EBM)</a:t>
            </a:r>
          </a:p>
        </p:txBody>
      </p:sp>
      <p:sp>
        <p:nvSpPr>
          <p:cNvPr id="6" name="Speech Bubble: Rectangle with Corners Rounded 6"/>
          <p:cNvSpPr/>
          <p:nvPr/>
        </p:nvSpPr>
        <p:spPr>
          <a:xfrm>
            <a:off x="7464669" y="4466492"/>
            <a:ext cx="3904329" cy="1468316"/>
          </a:xfrm>
          <a:prstGeom prst="wedgeRoundRectCallout">
            <a:avLst>
              <a:gd name="adj1" fmla="val 62908"/>
              <a:gd name="adj2" fmla="val 75751"/>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increase my confidence in writing essays and make me familiar with the university’s facilities and environment (EBM)</a:t>
            </a:r>
          </a:p>
        </p:txBody>
      </p:sp>
      <p:sp>
        <p:nvSpPr>
          <p:cNvPr id="7" name="Speech Bubble: Rectangle with Corners Rounded 7"/>
          <p:cNvSpPr/>
          <p:nvPr/>
        </p:nvSpPr>
        <p:spPr>
          <a:xfrm>
            <a:off x="7870181" y="2480967"/>
            <a:ext cx="2874019" cy="1365850"/>
          </a:xfrm>
          <a:prstGeom prst="wedgeRoundRectCallout">
            <a:avLst>
              <a:gd name="adj1" fmla="val 39148"/>
              <a:gd name="adj2" fmla="val -66948"/>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I do know how to academically speak and write now. (EBM)</a:t>
            </a:r>
          </a:p>
        </p:txBody>
      </p:sp>
      <p:sp>
        <p:nvSpPr>
          <p:cNvPr id="8" name="Title 1"/>
          <p:cNvSpPr>
            <a:spLocks noGrp="1"/>
          </p:cNvSpPr>
          <p:nvPr>
            <p:ph type="title"/>
          </p:nvPr>
        </p:nvSpPr>
        <p:spPr>
          <a:xfrm>
            <a:off x="1890184" y="1005016"/>
            <a:ext cx="2113405" cy="1115884"/>
          </a:xfrm>
          <a:solidFill>
            <a:schemeClr val="bg1"/>
          </a:solidFill>
        </p:spPr>
        <p:txBody>
          <a:bodyPr/>
          <a:lstStyle/>
          <a:p>
            <a:r>
              <a:rPr lang="en-GB" b="1" dirty="0"/>
              <a:t>Positives</a:t>
            </a:r>
            <a:r>
              <a:rPr lang="en-GB" dirty="0"/>
              <a:t> </a:t>
            </a:r>
          </a:p>
        </p:txBody>
      </p:sp>
    </p:spTree>
    <p:extLst>
      <p:ext uri="{BB962C8B-B14F-4D97-AF65-F5344CB8AC3E}">
        <p14:creationId xmlns:p14="http://schemas.microsoft.com/office/powerpoint/2010/main" val="2053328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peech Bubble: Rectangle with Corners Rounded 3"/>
          <p:cNvSpPr/>
          <p:nvPr/>
        </p:nvSpPr>
        <p:spPr>
          <a:xfrm>
            <a:off x="2044459" y="2167788"/>
            <a:ext cx="3226280" cy="1365849"/>
          </a:xfrm>
          <a:prstGeom prst="wedgeRoundRectCallout">
            <a:avLst>
              <a:gd name="adj1" fmla="val -57248"/>
              <a:gd name="adj2" fmla="val -62626"/>
              <a:gd name="adj3" fmla="val 16667"/>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In ELLM courses I have learned that you should not keep silent in class, so does law seminars do	  </a:t>
            </a:r>
            <a:r>
              <a:rPr lang="en-GB" sz="2000" b="1" dirty="0">
                <a:solidFill>
                  <a:srgbClr val="FF0000"/>
                </a:solidFill>
              </a:rPr>
              <a:t>NL</a:t>
            </a:r>
          </a:p>
        </p:txBody>
      </p:sp>
      <p:sp>
        <p:nvSpPr>
          <p:cNvPr id="5" name="Speech Bubble: Rectangle with Corners Rounded 5"/>
          <p:cNvSpPr/>
          <p:nvPr/>
        </p:nvSpPr>
        <p:spPr>
          <a:xfrm>
            <a:off x="7260186" y="2167788"/>
            <a:ext cx="3920602" cy="1365849"/>
          </a:xfrm>
          <a:prstGeom prst="wedgeRoundRectCallout">
            <a:avLst>
              <a:gd name="adj1" fmla="val -2453"/>
              <a:gd name="adj2" fmla="val -67148"/>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Since we had  a lot of </a:t>
            </a:r>
            <a:r>
              <a:rPr lang="en-GB" sz="2000" dirty="0" err="1">
                <a:solidFill>
                  <a:schemeClr val="tx1"/>
                </a:solidFill>
              </a:rPr>
              <a:t>groupwork</a:t>
            </a:r>
            <a:r>
              <a:rPr lang="en-GB" sz="2000" dirty="0">
                <a:solidFill>
                  <a:schemeClr val="tx1"/>
                </a:solidFill>
              </a:rPr>
              <a:t>, I believe it helped me a lot in collaborative projects 	  </a:t>
            </a:r>
            <a:r>
              <a:rPr lang="en-GB" sz="2000" b="1" dirty="0">
                <a:solidFill>
                  <a:srgbClr val="FF0000"/>
                </a:solidFill>
              </a:rPr>
              <a:t>NL</a:t>
            </a:r>
          </a:p>
        </p:txBody>
      </p:sp>
      <p:sp>
        <p:nvSpPr>
          <p:cNvPr id="6" name="Speech Bubble: Rectangle with Corners Rounded 6"/>
          <p:cNvSpPr/>
          <p:nvPr/>
        </p:nvSpPr>
        <p:spPr>
          <a:xfrm>
            <a:off x="8531191" y="3965221"/>
            <a:ext cx="2900940" cy="1292584"/>
          </a:xfrm>
          <a:prstGeom prst="wedgeRoundRectCallout">
            <a:avLst>
              <a:gd name="adj1" fmla="val 62908"/>
              <a:gd name="adj2" fmla="val 75751"/>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It helped me to read business articles efficiently	  </a:t>
            </a:r>
            <a:r>
              <a:rPr lang="en-GB" sz="2000" b="1" dirty="0">
                <a:solidFill>
                  <a:srgbClr val="FF0000"/>
                </a:solidFill>
              </a:rPr>
              <a:t>NL</a:t>
            </a:r>
          </a:p>
        </p:txBody>
      </p:sp>
      <p:sp>
        <p:nvSpPr>
          <p:cNvPr id="8" name="Speech Bubble: Rectangle with Corners Rounded 8"/>
          <p:cNvSpPr/>
          <p:nvPr/>
        </p:nvSpPr>
        <p:spPr>
          <a:xfrm>
            <a:off x="2107592" y="3904694"/>
            <a:ext cx="5771903" cy="1615272"/>
          </a:xfrm>
          <a:prstGeom prst="wedgeRoundRectCallout">
            <a:avLst>
              <a:gd name="adj1" fmla="val -53274"/>
              <a:gd name="adj2" fmla="val 65743"/>
              <a:gd name="adj3" fmla="val 16667"/>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During the pre-sessional courses we’ve learnt how to read cases, how to search for the articles and cases we need, and most importantly, we’ve learnt how to write academic essays. They are related to our LLM programme closely.   </a:t>
            </a:r>
            <a:r>
              <a:rPr lang="en-GB" sz="2000" b="1" dirty="0">
                <a:solidFill>
                  <a:srgbClr val="FF0000"/>
                </a:solidFill>
              </a:rPr>
              <a:t>NL</a:t>
            </a:r>
          </a:p>
        </p:txBody>
      </p:sp>
      <p:sp>
        <p:nvSpPr>
          <p:cNvPr id="9" name="Title 1"/>
          <p:cNvSpPr>
            <a:spLocks noGrp="1"/>
          </p:cNvSpPr>
          <p:nvPr>
            <p:ph type="title"/>
          </p:nvPr>
        </p:nvSpPr>
        <p:spPr>
          <a:xfrm>
            <a:off x="1890184" y="1021492"/>
            <a:ext cx="6287658" cy="939113"/>
          </a:xfrm>
          <a:noFill/>
        </p:spPr>
        <p:txBody>
          <a:bodyPr/>
          <a:lstStyle/>
          <a:p>
            <a:r>
              <a:rPr lang="en-GB" sz="3200" b="1" dirty="0"/>
              <a:t>Close links – and successful transfer</a:t>
            </a:r>
          </a:p>
        </p:txBody>
      </p:sp>
      <p:sp>
        <p:nvSpPr>
          <p:cNvPr id="2" name="TextBox 1"/>
          <p:cNvSpPr txBox="1"/>
          <p:nvPr/>
        </p:nvSpPr>
        <p:spPr>
          <a:xfrm>
            <a:off x="4309450" y="6028729"/>
            <a:ext cx="4590107" cy="400110"/>
          </a:xfrm>
          <a:prstGeom prst="rect">
            <a:avLst/>
          </a:prstGeom>
          <a:noFill/>
        </p:spPr>
        <p:txBody>
          <a:bodyPr wrap="square" rtlCol="0">
            <a:spAutoFit/>
          </a:bodyPr>
          <a:lstStyle/>
          <a:p>
            <a:r>
              <a:rPr lang="en-GB" sz="2000" b="1" dirty="0">
                <a:solidFill>
                  <a:srgbClr val="FF0000"/>
                </a:solidFill>
              </a:rPr>
              <a:t>N</a:t>
            </a:r>
            <a:r>
              <a:rPr lang="en-GB" sz="2000" dirty="0">
                <a:solidFill>
                  <a:srgbClr val="FF0000"/>
                </a:solidFill>
              </a:rPr>
              <a:t>(ear)</a:t>
            </a:r>
            <a:r>
              <a:rPr lang="en-GB" sz="2000" b="1" dirty="0">
                <a:solidFill>
                  <a:srgbClr val="FF0000"/>
                </a:solidFill>
              </a:rPr>
              <a:t>		</a:t>
            </a:r>
            <a:r>
              <a:rPr lang="en-GB" sz="2000" dirty="0">
                <a:solidFill>
                  <a:srgbClr val="FF0000"/>
                </a:solidFill>
              </a:rPr>
              <a:t>F(</a:t>
            </a:r>
            <a:r>
              <a:rPr lang="en-GB" sz="2000" dirty="0" err="1">
                <a:solidFill>
                  <a:srgbClr val="FF0000"/>
                </a:solidFill>
              </a:rPr>
              <a:t>ar</a:t>
            </a:r>
            <a:r>
              <a:rPr lang="en-GB" sz="2000" dirty="0">
                <a:solidFill>
                  <a:srgbClr val="FF0000"/>
                </a:solidFill>
              </a:rPr>
              <a:t>)</a:t>
            </a:r>
            <a:r>
              <a:rPr lang="en-GB" sz="2000" b="1" dirty="0">
                <a:solidFill>
                  <a:srgbClr val="FF0000"/>
                </a:solidFill>
              </a:rPr>
              <a:t>		L</a:t>
            </a:r>
            <a:r>
              <a:rPr lang="en-GB" sz="2000" dirty="0">
                <a:solidFill>
                  <a:srgbClr val="FF0000"/>
                </a:solidFill>
              </a:rPr>
              <a:t>(ow)</a:t>
            </a:r>
            <a:r>
              <a:rPr lang="en-GB" sz="2000" b="1" dirty="0">
                <a:solidFill>
                  <a:srgbClr val="FF0000"/>
                </a:solidFill>
              </a:rPr>
              <a:t>	H</a:t>
            </a:r>
            <a:r>
              <a:rPr lang="en-GB" sz="2000" dirty="0">
                <a:solidFill>
                  <a:srgbClr val="FF0000"/>
                </a:solidFill>
              </a:rPr>
              <a:t>(</a:t>
            </a:r>
            <a:r>
              <a:rPr lang="en-GB" sz="2000" dirty="0" err="1">
                <a:solidFill>
                  <a:srgbClr val="FF0000"/>
                </a:solidFill>
              </a:rPr>
              <a:t>igh</a:t>
            </a:r>
            <a:r>
              <a:rPr lang="en-GB" sz="2000" dirty="0">
                <a:solidFill>
                  <a:srgbClr val="FF0000"/>
                </a:solidFill>
              </a:rPr>
              <a:t>)</a:t>
            </a:r>
          </a:p>
        </p:txBody>
      </p:sp>
    </p:spTree>
    <p:extLst>
      <p:ext uri="{BB962C8B-B14F-4D97-AF65-F5344CB8AC3E}">
        <p14:creationId xmlns:p14="http://schemas.microsoft.com/office/powerpoint/2010/main" val="3517978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peech Bubble: Rectangle with Corners Rounded 3"/>
          <p:cNvSpPr/>
          <p:nvPr/>
        </p:nvSpPr>
        <p:spPr>
          <a:xfrm>
            <a:off x="2044460" y="2110879"/>
            <a:ext cx="3226280" cy="1365850"/>
          </a:xfrm>
          <a:prstGeom prst="wedgeRoundRectCallout">
            <a:avLst>
              <a:gd name="adj1" fmla="val -57248"/>
              <a:gd name="adj2" fmla="val -62626"/>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The topic used in EBM is not relevant to my current course	  </a:t>
            </a:r>
            <a:r>
              <a:rPr lang="en-GB" sz="2000" b="1" dirty="0">
                <a:solidFill>
                  <a:srgbClr val="FF0000"/>
                </a:solidFill>
              </a:rPr>
              <a:t>FH?</a:t>
            </a:r>
          </a:p>
        </p:txBody>
      </p:sp>
      <p:sp>
        <p:nvSpPr>
          <p:cNvPr id="6" name="Speech Bubble: Rectangle with Corners Rounded 5"/>
          <p:cNvSpPr/>
          <p:nvPr/>
        </p:nvSpPr>
        <p:spPr>
          <a:xfrm>
            <a:off x="5567118" y="2111267"/>
            <a:ext cx="2900940" cy="1365850"/>
          </a:xfrm>
          <a:prstGeom prst="wedgeRoundRectCallout">
            <a:avLst>
              <a:gd name="adj1" fmla="val -2453"/>
              <a:gd name="adj2" fmla="val -67148"/>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…and the contents do not closely connect to Masters courses. 	  </a:t>
            </a:r>
            <a:r>
              <a:rPr lang="en-GB" sz="2000" b="1" dirty="0">
                <a:solidFill>
                  <a:srgbClr val="FF0000"/>
                </a:solidFill>
              </a:rPr>
              <a:t>FH?</a:t>
            </a:r>
          </a:p>
        </p:txBody>
      </p:sp>
      <p:sp>
        <p:nvSpPr>
          <p:cNvPr id="7" name="Speech Bubble: Rectangle with Corners Rounded 6"/>
          <p:cNvSpPr/>
          <p:nvPr/>
        </p:nvSpPr>
        <p:spPr>
          <a:xfrm>
            <a:off x="5567118" y="3750677"/>
            <a:ext cx="2900940" cy="1948790"/>
          </a:xfrm>
          <a:prstGeom prst="wedgeRoundRectCallout">
            <a:avLst>
              <a:gd name="adj1" fmla="val -44990"/>
              <a:gd name="adj2" fmla="val 62827"/>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This course didn’t provide any knowledge much as they mostly let students to study by themselves. 	  </a:t>
            </a:r>
            <a:r>
              <a:rPr lang="en-GB" sz="2000" b="1" dirty="0">
                <a:solidFill>
                  <a:srgbClr val="FF0000"/>
                </a:solidFill>
              </a:rPr>
              <a:t>FH</a:t>
            </a:r>
          </a:p>
        </p:txBody>
      </p:sp>
      <p:sp>
        <p:nvSpPr>
          <p:cNvPr id="8" name="Speech Bubble: Rectangle with Corners Rounded 7"/>
          <p:cNvSpPr/>
          <p:nvPr/>
        </p:nvSpPr>
        <p:spPr>
          <a:xfrm>
            <a:off x="8764437" y="2099377"/>
            <a:ext cx="3045535" cy="1365850"/>
          </a:xfrm>
          <a:prstGeom prst="wedgeRoundRectCallout">
            <a:avLst>
              <a:gd name="adj1" fmla="val 39148"/>
              <a:gd name="adj2" fmla="val -66948"/>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not quiet helpful which the essay topic is too general. 	</a:t>
            </a:r>
            <a:r>
              <a:rPr lang="en-GB" sz="2000" dirty="0">
                <a:solidFill>
                  <a:srgbClr val="FF0000"/>
                </a:solidFill>
              </a:rPr>
              <a:t>    </a:t>
            </a:r>
            <a:r>
              <a:rPr lang="en-GB" sz="2000" b="1" dirty="0">
                <a:solidFill>
                  <a:srgbClr val="FF0000"/>
                </a:solidFill>
              </a:rPr>
              <a:t>FH</a:t>
            </a:r>
          </a:p>
        </p:txBody>
      </p:sp>
      <p:sp>
        <p:nvSpPr>
          <p:cNvPr id="9" name="Speech Bubble: Rectangle with Corners Rounded 8"/>
          <p:cNvSpPr/>
          <p:nvPr/>
        </p:nvSpPr>
        <p:spPr>
          <a:xfrm>
            <a:off x="2044460" y="3773682"/>
            <a:ext cx="3226280" cy="1948790"/>
          </a:xfrm>
          <a:prstGeom prst="wedgeRoundRectCallout">
            <a:avLst>
              <a:gd name="adj1" fmla="val -53274"/>
              <a:gd name="adj2" fmla="val 65743"/>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There are many European students whose presentation is much better than ours, even if we have learned a lot.   </a:t>
            </a:r>
            <a:r>
              <a:rPr lang="en-GB" sz="2000" b="1" dirty="0">
                <a:solidFill>
                  <a:srgbClr val="FF0000"/>
                </a:solidFill>
              </a:rPr>
              <a:t>FL</a:t>
            </a:r>
          </a:p>
        </p:txBody>
      </p:sp>
      <p:sp>
        <p:nvSpPr>
          <p:cNvPr id="10" name="Speech Bubble: Rectangle with Corners Rounded 9"/>
          <p:cNvSpPr/>
          <p:nvPr/>
        </p:nvSpPr>
        <p:spPr>
          <a:xfrm>
            <a:off x="8764437" y="3738787"/>
            <a:ext cx="3045535" cy="1948790"/>
          </a:xfrm>
          <a:prstGeom prst="wedgeRoundRectCallout">
            <a:avLst>
              <a:gd name="adj1" fmla="val 44894"/>
              <a:gd name="adj2" fmla="val 64880"/>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It may take a long time for us who regarded English as a foreign language to develop this thinking way. 	</a:t>
            </a:r>
            <a:r>
              <a:rPr lang="en-GB" sz="2000" b="1" dirty="0">
                <a:solidFill>
                  <a:srgbClr val="FF0000"/>
                </a:solidFill>
              </a:rPr>
              <a:t>FH</a:t>
            </a:r>
          </a:p>
        </p:txBody>
      </p:sp>
      <p:sp>
        <p:nvSpPr>
          <p:cNvPr id="15" name="Title 1"/>
          <p:cNvSpPr>
            <a:spLocks noGrp="1"/>
          </p:cNvSpPr>
          <p:nvPr>
            <p:ph type="title"/>
          </p:nvPr>
        </p:nvSpPr>
        <p:spPr>
          <a:xfrm>
            <a:off x="1931406" y="1007526"/>
            <a:ext cx="9144912" cy="994172"/>
          </a:xfrm>
          <a:noFill/>
        </p:spPr>
        <p:txBody>
          <a:bodyPr/>
          <a:lstStyle/>
          <a:p>
            <a:r>
              <a:rPr lang="en-GB" sz="3000" b="1" dirty="0"/>
              <a:t>Links not close enough and unsuccessful transfer?  </a:t>
            </a:r>
            <a:r>
              <a:rPr lang="en-GB" sz="3200" b="1" dirty="0"/>
              <a:t>EBM</a:t>
            </a:r>
            <a:endParaRPr lang="en-GB" b="1" dirty="0"/>
          </a:p>
        </p:txBody>
      </p:sp>
      <p:sp>
        <p:nvSpPr>
          <p:cNvPr id="11" name="TextBox 10"/>
          <p:cNvSpPr txBox="1"/>
          <p:nvPr/>
        </p:nvSpPr>
        <p:spPr>
          <a:xfrm>
            <a:off x="4309450" y="6028729"/>
            <a:ext cx="4590107" cy="400110"/>
          </a:xfrm>
          <a:prstGeom prst="rect">
            <a:avLst/>
          </a:prstGeom>
          <a:noFill/>
        </p:spPr>
        <p:txBody>
          <a:bodyPr wrap="square" rtlCol="0">
            <a:spAutoFit/>
          </a:bodyPr>
          <a:lstStyle/>
          <a:p>
            <a:r>
              <a:rPr lang="en-GB" sz="2000" b="1" dirty="0">
                <a:solidFill>
                  <a:srgbClr val="FF0000"/>
                </a:solidFill>
              </a:rPr>
              <a:t>N</a:t>
            </a:r>
            <a:r>
              <a:rPr lang="en-GB" sz="2000" dirty="0">
                <a:solidFill>
                  <a:srgbClr val="FF0000"/>
                </a:solidFill>
              </a:rPr>
              <a:t>(ear)</a:t>
            </a:r>
            <a:r>
              <a:rPr lang="en-GB" sz="2000" b="1" dirty="0">
                <a:solidFill>
                  <a:srgbClr val="FF0000"/>
                </a:solidFill>
              </a:rPr>
              <a:t>		</a:t>
            </a:r>
            <a:r>
              <a:rPr lang="en-GB" sz="2000" dirty="0">
                <a:solidFill>
                  <a:srgbClr val="FF0000"/>
                </a:solidFill>
              </a:rPr>
              <a:t>F(</a:t>
            </a:r>
            <a:r>
              <a:rPr lang="en-GB" sz="2000" dirty="0" err="1">
                <a:solidFill>
                  <a:srgbClr val="FF0000"/>
                </a:solidFill>
              </a:rPr>
              <a:t>ar</a:t>
            </a:r>
            <a:r>
              <a:rPr lang="en-GB" sz="2000" dirty="0">
                <a:solidFill>
                  <a:srgbClr val="FF0000"/>
                </a:solidFill>
              </a:rPr>
              <a:t>)</a:t>
            </a:r>
            <a:r>
              <a:rPr lang="en-GB" sz="2000" b="1" dirty="0">
                <a:solidFill>
                  <a:srgbClr val="FF0000"/>
                </a:solidFill>
              </a:rPr>
              <a:t>		L</a:t>
            </a:r>
            <a:r>
              <a:rPr lang="en-GB" sz="2000" dirty="0">
                <a:solidFill>
                  <a:srgbClr val="FF0000"/>
                </a:solidFill>
              </a:rPr>
              <a:t>(ow)</a:t>
            </a:r>
            <a:r>
              <a:rPr lang="en-GB" sz="2000" b="1" dirty="0">
                <a:solidFill>
                  <a:srgbClr val="FF0000"/>
                </a:solidFill>
              </a:rPr>
              <a:t>	H</a:t>
            </a:r>
            <a:r>
              <a:rPr lang="en-GB" sz="2000" dirty="0">
                <a:solidFill>
                  <a:srgbClr val="FF0000"/>
                </a:solidFill>
              </a:rPr>
              <a:t>(</a:t>
            </a:r>
            <a:r>
              <a:rPr lang="en-GB" sz="2000" dirty="0" err="1">
                <a:solidFill>
                  <a:srgbClr val="FF0000"/>
                </a:solidFill>
              </a:rPr>
              <a:t>igh</a:t>
            </a:r>
            <a:r>
              <a:rPr lang="en-GB" sz="2000" dirty="0">
                <a:solidFill>
                  <a:srgbClr val="FF0000"/>
                </a:solidFill>
              </a:rPr>
              <a:t>)</a:t>
            </a:r>
          </a:p>
        </p:txBody>
      </p:sp>
    </p:spTree>
    <p:extLst>
      <p:ext uri="{BB962C8B-B14F-4D97-AF65-F5344CB8AC3E}">
        <p14:creationId xmlns:p14="http://schemas.microsoft.com/office/powerpoint/2010/main" val="3206404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peech Bubble: Rectangle with Corners Rounded 6"/>
          <p:cNvSpPr/>
          <p:nvPr/>
        </p:nvSpPr>
        <p:spPr>
          <a:xfrm>
            <a:off x="2233247" y="3950430"/>
            <a:ext cx="9398976" cy="2154115"/>
          </a:xfrm>
          <a:prstGeom prst="wedgeRoundRectCallout">
            <a:avLst>
              <a:gd name="adj1" fmla="val -55093"/>
              <a:gd name="adj2" fmla="val -58806"/>
              <a:gd name="adj3" fmla="val 16667"/>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Case law is the major problem. The language used by the judge or arbitrator sometimes is too confusing and complicated in both structure and vocabulary aspects. I recommend you and other teachers instruct how to read the case law rather than let the student discuss because we have no idea of what the case is about (you need to provide its background too). Also, we can't speak if we don't understand and it would be shameful to say that we don't understand its content entirely.	 </a:t>
            </a:r>
            <a:r>
              <a:rPr lang="en-GB" sz="2000" b="1" dirty="0">
                <a:solidFill>
                  <a:srgbClr val="FF0000"/>
                </a:solidFill>
              </a:rPr>
              <a:t>NH</a:t>
            </a:r>
          </a:p>
        </p:txBody>
      </p:sp>
      <p:sp>
        <p:nvSpPr>
          <p:cNvPr id="5" name="Speech Bubble: Rectangle with Corners Rounded 8"/>
          <p:cNvSpPr/>
          <p:nvPr/>
        </p:nvSpPr>
        <p:spPr>
          <a:xfrm>
            <a:off x="2233247" y="1896356"/>
            <a:ext cx="3063871" cy="1276493"/>
          </a:xfrm>
          <a:prstGeom prst="wedgeRoundRectCallout">
            <a:avLst>
              <a:gd name="adj1" fmla="val -62540"/>
              <a:gd name="adj2" fmla="val -63749"/>
              <a:gd name="adj3" fmla="val 16667"/>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I think this programme focus on discussion rather than seminar skill. </a:t>
            </a:r>
            <a:r>
              <a:rPr lang="en-GB" sz="2000" b="1" dirty="0">
                <a:solidFill>
                  <a:srgbClr val="FF0000"/>
                </a:solidFill>
              </a:rPr>
              <a:t>FH</a:t>
            </a:r>
          </a:p>
        </p:txBody>
      </p:sp>
      <p:sp>
        <p:nvSpPr>
          <p:cNvPr id="6" name="Speech Bubble: Rectangle with Corners Rounded 9"/>
          <p:cNvSpPr/>
          <p:nvPr/>
        </p:nvSpPr>
        <p:spPr>
          <a:xfrm>
            <a:off x="5820509" y="1896355"/>
            <a:ext cx="5312456" cy="1775405"/>
          </a:xfrm>
          <a:prstGeom prst="wedgeRoundRectCallout">
            <a:avLst>
              <a:gd name="adj1" fmla="val 62862"/>
              <a:gd name="adj2" fmla="val 38799"/>
              <a:gd name="adj3" fmla="val 16667"/>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sz="2000" dirty="0">
                <a:solidFill>
                  <a:schemeClr val="tx1"/>
                </a:solidFill>
              </a:rPr>
              <a:t>I must say that the participant of mocked and real seminar is quite different. Although our background knowledge is comparable, the one who gained more fluent in </a:t>
            </a:r>
            <a:r>
              <a:rPr lang="en-GB" sz="2000" dirty="0" err="1">
                <a:solidFill>
                  <a:schemeClr val="tx1"/>
                </a:solidFill>
              </a:rPr>
              <a:t>english</a:t>
            </a:r>
            <a:r>
              <a:rPr lang="en-GB" sz="2000" dirty="0">
                <a:solidFill>
                  <a:schemeClr val="tx1"/>
                </a:solidFill>
              </a:rPr>
              <a:t> always do better in every seminar.	 </a:t>
            </a:r>
            <a:r>
              <a:rPr lang="en-GB" sz="2000" b="1" dirty="0">
                <a:solidFill>
                  <a:srgbClr val="FF0000"/>
                </a:solidFill>
              </a:rPr>
              <a:t>FH</a:t>
            </a:r>
          </a:p>
        </p:txBody>
      </p:sp>
      <p:sp>
        <p:nvSpPr>
          <p:cNvPr id="7" name="Title 1"/>
          <p:cNvSpPr>
            <a:spLocks noGrp="1"/>
          </p:cNvSpPr>
          <p:nvPr>
            <p:ph type="title"/>
          </p:nvPr>
        </p:nvSpPr>
        <p:spPr>
          <a:xfrm>
            <a:off x="2152650" y="1007527"/>
            <a:ext cx="8475093" cy="994172"/>
          </a:xfrm>
          <a:noFill/>
        </p:spPr>
        <p:txBody>
          <a:bodyPr>
            <a:normAutofit fontScale="90000"/>
          </a:bodyPr>
          <a:lstStyle/>
          <a:p>
            <a:r>
              <a:rPr lang="en-GB" sz="3000" b="1" dirty="0"/>
              <a:t>Links not close enough and unsuccessful transfer?   </a:t>
            </a:r>
            <a:r>
              <a:rPr lang="en-GB" sz="3100" b="1" dirty="0"/>
              <a:t>ELLM</a:t>
            </a:r>
            <a:endParaRPr lang="en-GB" b="1" dirty="0"/>
          </a:p>
        </p:txBody>
      </p:sp>
      <p:sp>
        <p:nvSpPr>
          <p:cNvPr id="8" name="TextBox 7"/>
          <p:cNvSpPr txBox="1"/>
          <p:nvPr/>
        </p:nvSpPr>
        <p:spPr>
          <a:xfrm>
            <a:off x="4427145" y="6228784"/>
            <a:ext cx="4590107" cy="400110"/>
          </a:xfrm>
          <a:prstGeom prst="rect">
            <a:avLst/>
          </a:prstGeom>
          <a:noFill/>
        </p:spPr>
        <p:txBody>
          <a:bodyPr wrap="square" rtlCol="0">
            <a:spAutoFit/>
          </a:bodyPr>
          <a:lstStyle/>
          <a:p>
            <a:r>
              <a:rPr lang="en-GB" sz="2000" b="1" dirty="0">
                <a:solidFill>
                  <a:srgbClr val="FF0000"/>
                </a:solidFill>
              </a:rPr>
              <a:t>N</a:t>
            </a:r>
            <a:r>
              <a:rPr lang="en-GB" sz="2000" dirty="0">
                <a:solidFill>
                  <a:srgbClr val="FF0000"/>
                </a:solidFill>
              </a:rPr>
              <a:t>(ear)</a:t>
            </a:r>
            <a:r>
              <a:rPr lang="en-GB" sz="2000" b="1" dirty="0">
                <a:solidFill>
                  <a:srgbClr val="FF0000"/>
                </a:solidFill>
              </a:rPr>
              <a:t>		</a:t>
            </a:r>
            <a:r>
              <a:rPr lang="en-GB" sz="2000" dirty="0">
                <a:solidFill>
                  <a:srgbClr val="FF0000"/>
                </a:solidFill>
              </a:rPr>
              <a:t>F(</a:t>
            </a:r>
            <a:r>
              <a:rPr lang="en-GB" sz="2000" dirty="0" err="1">
                <a:solidFill>
                  <a:srgbClr val="FF0000"/>
                </a:solidFill>
              </a:rPr>
              <a:t>ar</a:t>
            </a:r>
            <a:r>
              <a:rPr lang="en-GB" sz="2000" dirty="0">
                <a:solidFill>
                  <a:srgbClr val="FF0000"/>
                </a:solidFill>
              </a:rPr>
              <a:t>)</a:t>
            </a:r>
            <a:r>
              <a:rPr lang="en-GB" sz="2000" b="1" dirty="0">
                <a:solidFill>
                  <a:srgbClr val="FF0000"/>
                </a:solidFill>
              </a:rPr>
              <a:t>		L</a:t>
            </a:r>
            <a:r>
              <a:rPr lang="en-GB" sz="2000" dirty="0">
                <a:solidFill>
                  <a:srgbClr val="FF0000"/>
                </a:solidFill>
              </a:rPr>
              <a:t>(ow)</a:t>
            </a:r>
            <a:r>
              <a:rPr lang="en-GB" sz="2000" b="1" dirty="0">
                <a:solidFill>
                  <a:srgbClr val="FF0000"/>
                </a:solidFill>
              </a:rPr>
              <a:t>	H</a:t>
            </a:r>
            <a:r>
              <a:rPr lang="en-GB" sz="2000" dirty="0">
                <a:solidFill>
                  <a:srgbClr val="FF0000"/>
                </a:solidFill>
              </a:rPr>
              <a:t>(</a:t>
            </a:r>
            <a:r>
              <a:rPr lang="en-GB" sz="2000" dirty="0" err="1">
                <a:solidFill>
                  <a:srgbClr val="FF0000"/>
                </a:solidFill>
              </a:rPr>
              <a:t>igh</a:t>
            </a:r>
            <a:r>
              <a:rPr lang="en-GB" sz="2000" dirty="0">
                <a:solidFill>
                  <a:srgbClr val="FF0000"/>
                </a:solidFill>
              </a:rPr>
              <a:t>)</a:t>
            </a:r>
          </a:p>
        </p:txBody>
      </p:sp>
    </p:spTree>
    <p:extLst>
      <p:ext uri="{BB962C8B-B14F-4D97-AF65-F5344CB8AC3E}">
        <p14:creationId xmlns:p14="http://schemas.microsoft.com/office/powerpoint/2010/main" val="115710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peech Bubble: Rectangle with Corners Rounded 3"/>
          <p:cNvSpPr/>
          <p:nvPr/>
        </p:nvSpPr>
        <p:spPr>
          <a:xfrm>
            <a:off x="9227776" y="3732062"/>
            <a:ext cx="2527540" cy="1652402"/>
          </a:xfrm>
          <a:prstGeom prst="wedgeRoundRectCallout">
            <a:avLst>
              <a:gd name="adj1" fmla="val -41594"/>
              <a:gd name="adj2" fmla="val -59433"/>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dirty="0">
                <a:solidFill>
                  <a:schemeClr val="tx1"/>
                </a:solidFill>
              </a:rPr>
              <a:t>The vocabulary that I’m not familiar with it was very complex for me. It can be explained in more detail and clearly repeated.</a:t>
            </a:r>
          </a:p>
        </p:txBody>
      </p:sp>
      <p:sp>
        <p:nvSpPr>
          <p:cNvPr id="5" name="Speech Bubble: Rectangle with Corners Rounded 5"/>
          <p:cNvSpPr/>
          <p:nvPr/>
        </p:nvSpPr>
        <p:spPr>
          <a:xfrm>
            <a:off x="4668716" y="2404146"/>
            <a:ext cx="7086600" cy="1070977"/>
          </a:xfrm>
          <a:prstGeom prst="wedgeRoundRectCallout">
            <a:avLst>
              <a:gd name="adj1" fmla="val 50207"/>
              <a:gd name="adj2" fmla="val -73802"/>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dirty="0">
                <a:solidFill>
                  <a:schemeClr val="tx1"/>
                </a:solidFill>
              </a:rPr>
              <a:t>In my country, students expect more from tutors to teach them everything. Maybe because of the different style of teaching, I had some struggles during the courses. I prefer to study more slowly and in detail.</a:t>
            </a:r>
          </a:p>
        </p:txBody>
      </p:sp>
      <p:sp>
        <p:nvSpPr>
          <p:cNvPr id="6" name="Speech Bubble: Rectangle with Corners Rounded 6"/>
          <p:cNvSpPr/>
          <p:nvPr/>
        </p:nvSpPr>
        <p:spPr>
          <a:xfrm>
            <a:off x="6442897" y="3732062"/>
            <a:ext cx="2586081" cy="1688708"/>
          </a:xfrm>
          <a:prstGeom prst="wedgeRoundRectCallout">
            <a:avLst>
              <a:gd name="adj1" fmla="val -95386"/>
              <a:gd name="adj2" fmla="val -40747"/>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dirty="0">
                <a:solidFill>
                  <a:schemeClr val="tx1"/>
                </a:solidFill>
              </a:rPr>
              <a:t>…case study was hard because the materials tutor handed were irrelevant and we didn’t have enough time to read another material</a:t>
            </a:r>
          </a:p>
        </p:txBody>
      </p:sp>
      <p:sp>
        <p:nvSpPr>
          <p:cNvPr id="7" name="Speech Bubble: Rectangle with Corners Rounded 7"/>
          <p:cNvSpPr/>
          <p:nvPr/>
        </p:nvSpPr>
        <p:spPr>
          <a:xfrm>
            <a:off x="6442897" y="5723792"/>
            <a:ext cx="5312419" cy="650631"/>
          </a:xfrm>
          <a:prstGeom prst="wedgeRoundRectCallout">
            <a:avLst>
              <a:gd name="adj1" fmla="val 39148"/>
              <a:gd name="adj2" fmla="val -66948"/>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dirty="0">
                <a:solidFill>
                  <a:schemeClr val="tx1"/>
                </a:solidFill>
              </a:rPr>
              <a:t>This course didn’t provide any knowledge much as they mostly let students to study by themselves. </a:t>
            </a:r>
          </a:p>
        </p:txBody>
      </p:sp>
      <p:sp>
        <p:nvSpPr>
          <p:cNvPr id="8" name="Speech Bubble: Rectangle with Corners Rounded 8"/>
          <p:cNvSpPr/>
          <p:nvPr/>
        </p:nvSpPr>
        <p:spPr>
          <a:xfrm>
            <a:off x="1916176" y="4698749"/>
            <a:ext cx="4077218" cy="1554063"/>
          </a:xfrm>
          <a:prstGeom prst="wedgeRoundRectCallout">
            <a:avLst>
              <a:gd name="adj1" fmla="val -53274"/>
              <a:gd name="adj2" fmla="val 65743"/>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dirty="0">
                <a:solidFill>
                  <a:schemeClr val="tx1"/>
                </a:solidFill>
              </a:rPr>
              <a:t>Although the course would like the students to familiar with working in time limit might be great if only one micro project which gradually done and improved with teacher’s advice</a:t>
            </a:r>
          </a:p>
        </p:txBody>
      </p:sp>
      <p:sp>
        <p:nvSpPr>
          <p:cNvPr id="9" name="Speech Bubble: Rectangle with Corners Rounded 9"/>
          <p:cNvSpPr/>
          <p:nvPr/>
        </p:nvSpPr>
        <p:spPr>
          <a:xfrm>
            <a:off x="1916176" y="3639933"/>
            <a:ext cx="2527540" cy="640792"/>
          </a:xfrm>
          <a:prstGeom prst="wedgeRoundRectCallout">
            <a:avLst>
              <a:gd name="adj1" fmla="val -44116"/>
              <a:gd name="adj2" fmla="val 106616"/>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dirty="0">
                <a:solidFill>
                  <a:schemeClr val="tx1"/>
                </a:solidFill>
              </a:rPr>
              <a:t>Sometimes the deadline may be too tight</a:t>
            </a:r>
          </a:p>
        </p:txBody>
      </p:sp>
      <p:sp>
        <p:nvSpPr>
          <p:cNvPr id="10" name="Speech Bubble: Rectangle with Corners Rounded 9"/>
          <p:cNvSpPr/>
          <p:nvPr/>
        </p:nvSpPr>
        <p:spPr>
          <a:xfrm>
            <a:off x="1888496" y="2413753"/>
            <a:ext cx="2529229" cy="866828"/>
          </a:xfrm>
          <a:prstGeom prst="wedgeRoundRectCallout">
            <a:avLst>
              <a:gd name="adj1" fmla="val -42695"/>
              <a:gd name="adj2" fmla="val -81390"/>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dirty="0">
                <a:solidFill>
                  <a:schemeClr val="tx1"/>
                </a:solidFill>
              </a:rPr>
              <a:t>How could we finish such a big project within only two days</a:t>
            </a:r>
          </a:p>
        </p:txBody>
      </p:sp>
      <p:sp>
        <p:nvSpPr>
          <p:cNvPr id="11" name="Title 1"/>
          <p:cNvSpPr>
            <a:spLocks noGrp="1"/>
          </p:cNvSpPr>
          <p:nvPr>
            <p:ph type="title"/>
          </p:nvPr>
        </p:nvSpPr>
        <p:spPr>
          <a:xfrm>
            <a:off x="1890185" y="1040211"/>
            <a:ext cx="8456539" cy="994172"/>
          </a:xfrm>
          <a:noFill/>
        </p:spPr>
        <p:txBody>
          <a:bodyPr>
            <a:normAutofit fontScale="90000"/>
          </a:bodyPr>
          <a:lstStyle/>
          <a:p>
            <a:r>
              <a:rPr lang="en-GB" b="1" dirty="0"/>
              <a:t>Types of comments made after the pre-sessional which do not appear after Semester One</a:t>
            </a:r>
          </a:p>
        </p:txBody>
      </p:sp>
    </p:spTree>
    <p:extLst>
      <p:ext uri="{BB962C8B-B14F-4D97-AF65-F5344CB8AC3E}">
        <p14:creationId xmlns:p14="http://schemas.microsoft.com/office/powerpoint/2010/main" val="2027944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5693" y="1013254"/>
            <a:ext cx="1674816" cy="674869"/>
          </a:xfrm>
          <a:solidFill>
            <a:schemeClr val="bg1"/>
          </a:solidFill>
        </p:spPr>
        <p:txBody>
          <a:bodyPr/>
          <a:lstStyle/>
          <a:p>
            <a:r>
              <a:rPr lang="en-GB" b="1" dirty="0"/>
              <a:t>Outline</a:t>
            </a:r>
            <a:r>
              <a:rPr lang="en-GB" dirty="0"/>
              <a:t> </a:t>
            </a:r>
          </a:p>
        </p:txBody>
      </p:sp>
      <p:sp>
        <p:nvSpPr>
          <p:cNvPr id="4" name="Content Placeholder 2"/>
          <p:cNvSpPr>
            <a:spLocks noGrp="1"/>
          </p:cNvSpPr>
          <p:nvPr>
            <p:ph idx="1"/>
          </p:nvPr>
        </p:nvSpPr>
        <p:spPr>
          <a:xfrm>
            <a:off x="1875692" y="1795849"/>
            <a:ext cx="8682327" cy="4767914"/>
          </a:xfrm>
        </p:spPr>
        <p:txBody>
          <a:bodyPr/>
          <a:lstStyle/>
          <a:p>
            <a:r>
              <a:rPr lang="en-GB" sz="2800" dirty="0"/>
              <a:t>Overview of research envisaged </a:t>
            </a:r>
          </a:p>
          <a:p>
            <a:r>
              <a:rPr lang="en-GB" sz="2800" dirty="0"/>
              <a:t>Research lens</a:t>
            </a:r>
          </a:p>
          <a:p>
            <a:r>
              <a:rPr lang="en-GB" sz="2800" dirty="0"/>
              <a:t>Background to the two pre-sessional courses – ELLM &amp; EBM</a:t>
            </a:r>
          </a:p>
          <a:p>
            <a:r>
              <a:rPr lang="en-GB" sz="2800" dirty="0"/>
              <a:t>Analysis of questionnaires administered on two separate occasions </a:t>
            </a:r>
          </a:p>
          <a:p>
            <a:pPr lvl="2"/>
            <a:r>
              <a:rPr lang="en-GB" dirty="0"/>
              <a:t>1. end of pre-sessional</a:t>
            </a:r>
          </a:p>
          <a:p>
            <a:pPr lvl="2"/>
            <a:r>
              <a:rPr lang="en-GB" dirty="0"/>
              <a:t>2. towards end of semester one</a:t>
            </a:r>
          </a:p>
          <a:p>
            <a:pPr marL="271463" lvl="2"/>
            <a:r>
              <a:rPr lang="en-GB" sz="2800" dirty="0"/>
              <a:t>Interpretation of questionnaire responses</a:t>
            </a:r>
          </a:p>
          <a:p>
            <a:pPr marL="271463" lvl="2"/>
            <a:r>
              <a:rPr lang="en-GB" sz="2800" dirty="0"/>
              <a:t>Implications for course development.</a:t>
            </a:r>
          </a:p>
          <a:p>
            <a:pPr marL="271463" lvl="2"/>
            <a:endParaRPr lang="en-GB" sz="3200" dirty="0"/>
          </a:p>
        </p:txBody>
      </p:sp>
    </p:spTree>
    <p:extLst>
      <p:ext uri="{BB962C8B-B14F-4D97-AF65-F5344CB8AC3E}">
        <p14:creationId xmlns:p14="http://schemas.microsoft.com/office/powerpoint/2010/main" val="23173132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2186601" y="1004455"/>
            <a:ext cx="9012442" cy="1145620"/>
          </a:xfrm>
          <a:solidFill>
            <a:schemeClr val="bg1"/>
          </a:solidFill>
        </p:spPr>
        <p:txBody>
          <a:bodyPr>
            <a:normAutofit fontScale="90000"/>
          </a:bodyPr>
          <a:lstStyle/>
          <a:p>
            <a:r>
              <a:rPr lang="en-GB" b="1" dirty="0"/>
              <a:t>Do you think there are ways ELLM can prepare students more effectively for your LLM programme?</a:t>
            </a:r>
          </a:p>
        </p:txBody>
      </p:sp>
      <p:sp>
        <p:nvSpPr>
          <p:cNvPr id="6" name="Speech Bubble: Rectangle with Corners Rounded 9"/>
          <p:cNvSpPr/>
          <p:nvPr/>
        </p:nvSpPr>
        <p:spPr>
          <a:xfrm>
            <a:off x="2273810" y="2589290"/>
            <a:ext cx="2071853" cy="508981"/>
          </a:xfrm>
          <a:prstGeom prst="wedgeRoundRectCallout">
            <a:avLst>
              <a:gd name="adj1" fmla="val -50774"/>
              <a:gd name="adj2" fmla="val -112705"/>
              <a:gd name="adj3" fmla="val 16667"/>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dirty="0">
                <a:solidFill>
                  <a:schemeClr val="tx1"/>
                </a:solidFill>
              </a:rPr>
              <a:t>More mock moots!</a:t>
            </a:r>
          </a:p>
        </p:txBody>
      </p:sp>
      <p:sp>
        <p:nvSpPr>
          <p:cNvPr id="7" name="Speech Bubble: Rectangle with Corners Rounded 9"/>
          <p:cNvSpPr/>
          <p:nvPr/>
        </p:nvSpPr>
        <p:spPr>
          <a:xfrm>
            <a:off x="5241968" y="3850103"/>
            <a:ext cx="2529229" cy="866828"/>
          </a:xfrm>
          <a:prstGeom prst="wedgeRoundRectCallout">
            <a:avLst>
              <a:gd name="adj1" fmla="val -42695"/>
              <a:gd name="adj2" fmla="val -81390"/>
              <a:gd name="adj3" fmla="val 16667"/>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dirty="0">
                <a:solidFill>
                  <a:schemeClr val="tx1"/>
                </a:solidFill>
              </a:rPr>
              <a:t>Especially in improving the speed of reading</a:t>
            </a:r>
          </a:p>
        </p:txBody>
      </p:sp>
      <p:sp>
        <p:nvSpPr>
          <p:cNvPr id="8" name="Speech Bubble: Rectangle with Corners Rounded 9"/>
          <p:cNvSpPr/>
          <p:nvPr/>
        </p:nvSpPr>
        <p:spPr>
          <a:xfrm>
            <a:off x="2273810" y="3867562"/>
            <a:ext cx="2529229" cy="866828"/>
          </a:xfrm>
          <a:prstGeom prst="wedgeRoundRectCallout">
            <a:avLst>
              <a:gd name="adj1" fmla="val -58803"/>
              <a:gd name="adj2" fmla="val 102431"/>
              <a:gd name="adj3" fmla="val 16667"/>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dirty="0">
                <a:solidFill>
                  <a:schemeClr val="tx1"/>
                </a:solidFill>
              </a:rPr>
              <a:t>Teach more general knowledge of law</a:t>
            </a:r>
          </a:p>
        </p:txBody>
      </p:sp>
      <p:sp>
        <p:nvSpPr>
          <p:cNvPr id="9" name="Speech Bubble: Rectangle with Corners Rounded 9"/>
          <p:cNvSpPr/>
          <p:nvPr/>
        </p:nvSpPr>
        <p:spPr>
          <a:xfrm>
            <a:off x="3451215" y="5195863"/>
            <a:ext cx="6293014" cy="866828"/>
          </a:xfrm>
          <a:prstGeom prst="wedgeRoundRectCallout">
            <a:avLst>
              <a:gd name="adj1" fmla="val 75857"/>
              <a:gd name="adj2" fmla="val 24098"/>
              <a:gd name="adj3" fmla="val 16667"/>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dirty="0">
                <a:solidFill>
                  <a:schemeClr val="tx1"/>
                </a:solidFill>
              </a:rPr>
              <a:t>Invite law school professor to make assessment on our essay or explain the law school criterion to us</a:t>
            </a:r>
          </a:p>
        </p:txBody>
      </p:sp>
      <p:sp>
        <p:nvSpPr>
          <p:cNvPr id="10" name="Speech Bubble: Rectangle with Corners Rounded 9"/>
          <p:cNvSpPr/>
          <p:nvPr/>
        </p:nvSpPr>
        <p:spPr>
          <a:xfrm>
            <a:off x="5395865" y="2539261"/>
            <a:ext cx="5430701" cy="866828"/>
          </a:xfrm>
          <a:prstGeom prst="wedgeRoundRectCallout">
            <a:avLst>
              <a:gd name="adj1" fmla="val 57628"/>
              <a:gd name="adj2" fmla="val -78256"/>
              <a:gd name="adj3" fmla="val 16667"/>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dirty="0">
                <a:solidFill>
                  <a:schemeClr val="tx1"/>
                </a:solidFill>
              </a:rPr>
              <a:t>More research skills – which may help students much in later essays and law seminars</a:t>
            </a:r>
          </a:p>
        </p:txBody>
      </p:sp>
      <p:sp>
        <p:nvSpPr>
          <p:cNvPr id="11" name="Speech Bubble: Rectangle with Corners Rounded 9"/>
          <p:cNvSpPr/>
          <p:nvPr/>
        </p:nvSpPr>
        <p:spPr>
          <a:xfrm>
            <a:off x="8297337" y="3867562"/>
            <a:ext cx="3309206" cy="866828"/>
          </a:xfrm>
          <a:prstGeom prst="wedgeRoundRectCallout">
            <a:avLst>
              <a:gd name="adj1" fmla="val -42695"/>
              <a:gd name="adj2" fmla="val -81390"/>
              <a:gd name="adj3" fmla="val 16667"/>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dirty="0">
                <a:solidFill>
                  <a:schemeClr val="tx1"/>
                </a:solidFill>
              </a:rPr>
              <a:t>More listening practice</a:t>
            </a:r>
          </a:p>
        </p:txBody>
      </p:sp>
    </p:spTree>
    <p:extLst>
      <p:ext uri="{BB962C8B-B14F-4D97-AF65-F5344CB8AC3E}">
        <p14:creationId xmlns:p14="http://schemas.microsoft.com/office/powerpoint/2010/main" val="18855161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peech Bubble: Rectangle with Corners Rounded 9"/>
          <p:cNvSpPr/>
          <p:nvPr/>
        </p:nvSpPr>
        <p:spPr>
          <a:xfrm>
            <a:off x="2273810" y="2231444"/>
            <a:ext cx="2529229" cy="866828"/>
          </a:xfrm>
          <a:prstGeom prst="wedgeRoundRectCallout">
            <a:avLst>
              <a:gd name="adj1" fmla="val -55581"/>
              <a:gd name="adj2" fmla="val -64679"/>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dirty="0">
                <a:solidFill>
                  <a:schemeClr val="tx1"/>
                </a:solidFill>
              </a:rPr>
              <a:t>The courses could be designed more specific.</a:t>
            </a:r>
          </a:p>
        </p:txBody>
      </p:sp>
      <p:sp>
        <p:nvSpPr>
          <p:cNvPr id="5" name="Speech Bubble: Rectangle with Corners Rounded 9"/>
          <p:cNvSpPr/>
          <p:nvPr/>
        </p:nvSpPr>
        <p:spPr>
          <a:xfrm>
            <a:off x="5395865" y="3538748"/>
            <a:ext cx="2529229" cy="866828"/>
          </a:xfrm>
          <a:prstGeom prst="wedgeRoundRectCallout">
            <a:avLst>
              <a:gd name="adj1" fmla="val -2449"/>
              <a:gd name="adj2" fmla="val 97741"/>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a:solidFill>
                  <a:schemeClr val="tx1"/>
                </a:solidFill>
              </a:rPr>
              <a:t>Training rather than practising.</a:t>
            </a:r>
            <a:endParaRPr lang="en-GB" dirty="0">
              <a:solidFill>
                <a:schemeClr val="tx1"/>
              </a:solidFill>
            </a:endParaRPr>
          </a:p>
        </p:txBody>
      </p:sp>
      <p:sp>
        <p:nvSpPr>
          <p:cNvPr id="6" name="Speech Bubble: Rectangle with Corners Rounded 9"/>
          <p:cNvSpPr/>
          <p:nvPr/>
        </p:nvSpPr>
        <p:spPr>
          <a:xfrm>
            <a:off x="2273809" y="4820808"/>
            <a:ext cx="3342637" cy="1626089"/>
          </a:xfrm>
          <a:prstGeom prst="wedgeRoundRectCallout">
            <a:avLst>
              <a:gd name="adj1" fmla="val -52446"/>
              <a:gd name="adj2" fmla="val -60233"/>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dirty="0">
                <a:solidFill>
                  <a:schemeClr val="tx1"/>
                </a:solidFill>
              </a:rPr>
              <a:t>I think EBM should invite some tutors who have financial backgrounds. Because the main problem for me is to find a way to study my Master’s courses.</a:t>
            </a:r>
          </a:p>
        </p:txBody>
      </p:sp>
      <p:sp>
        <p:nvSpPr>
          <p:cNvPr id="7" name="Speech Bubble: Rectangle with Corners Rounded 9"/>
          <p:cNvSpPr/>
          <p:nvPr/>
        </p:nvSpPr>
        <p:spPr>
          <a:xfrm>
            <a:off x="2273809" y="3511248"/>
            <a:ext cx="2529229" cy="866828"/>
          </a:xfrm>
          <a:prstGeom prst="wedgeRoundRectCallout">
            <a:avLst>
              <a:gd name="adj1" fmla="val -42695"/>
              <a:gd name="adj2" fmla="val -81390"/>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a:solidFill>
                  <a:schemeClr val="tx1"/>
                </a:solidFill>
              </a:rPr>
              <a:t>Maybe the assignments can be more specific for our programs</a:t>
            </a:r>
            <a:endParaRPr lang="en-GB" dirty="0">
              <a:solidFill>
                <a:schemeClr val="tx1"/>
              </a:solidFill>
            </a:endParaRPr>
          </a:p>
        </p:txBody>
      </p:sp>
      <p:sp>
        <p:nvSpPr>
          <p:cNvPr id="8" name="Speech Bubble: Rectangle with Corners Rounded 9"/>
          <p:cNvSpPr/>
          <p:nvPr/>
        </p:nvSpPr>
        <p:spPr>
          <a:xfrm>
            <a:off x="6399616" y="5300463"/>
            <a:ext cx="3795442" cy="866828"/>
          </a:xfrm>
          <a:prstGeom prst="wedgeRoundRectCallout">
            <a:avLst>
              <a:gd name="adj1" fmla="val 75857"/>
              <a:gd name="adj2" fmla="val 24098"/>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dirty="0">
                <a:solidFill>
                  <a:schemeClr val="tx1"/>
                </a:solidFill>
              </a:rPr>
              <a:t>It is better to take EAP2 and 3 together because EAP 3 is too short</a:t>
            </a:r>
          </a:p>
        </p:txBody>
      </p:sp>
      <p:sp>
        <p:nvSpPr>
          <p:cNvPr id="9" name="Speech Bubble: Rectangle with Corners Rounded 9"/>
          <p:cNvSpPr/>
          <p:nvPr/>
        </p:nvSpPr>
        <p:spPr>
          <a:xfrm>
            <a:off x="5395865" y="2231444"/>
            <a:ext cx="5430701" cy="866828"/>
          </a:xfrm>
          <a:prstGeom prst="wedgeRoundRectCallout">
            <a:avLst>
              <a:gd name="adj1" fmla="val 57628"/>
              <a:gd name="adj2" fmla="val -78256"/>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dirty="0">
                <a:solidFill>
                  <a:schemeClr val="tx1"/>
                </a:solidFill>
              </a:rPr>
              <a:t>It would be better if you can provide more useful tips and more detailed feedback for the essay</a:t>
            </a:r>
          </a:p>
        </p:txBody>
      </p:sp>
      <p:sp>
        <p:nvSpPr>
          <p:cNvPr id="10" name="Speech Bubble: Rectangle with Corners Rounded 9"/>
          <p:cNvSpPr/>
          <p:nvPr/>
        </p:nvSpPr>
        <p:spPr>
          <a:xfrm>
            <a:off x="8297337" y="3538748"/>
            <a:ext cx="3309206" cy="866828"/>
          </a:xfrm>
          <a:prstGeom prst="wedgeRoundRectCallout">
            <a:avLst>
              <a:gd name="adj1" fmla="val 41504"/>
              <a:gd name="adj2" fmla="val -89351"/>
              <a:gd name="adj3" fmla="val 16667"/>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dirty="0">
                <a:solidFill>
                  <a:schemeClr val="tx1"/>
                </a:solidFill>
              </a:rPr>
              <a:t>Maybe more about how to socialize with other nationalities</a:t>
            </a:r>
          </a:p>
        </p:txBody>
      </p:sp>
      <p:sp>
        <p:nvSpPr>
          <p:cNvPr id="11" name="Title 1"/>
          <p:cNvSpPr>
            <a:spLocks noGrp="1"/>
          </p:cNvSpPr>
          <p:nvPr>
            <p:ph type="title"/>
          </p:nvPr>
        </p:nvSpPr>
        <p:spPr>
          <a:xfrm>
            <a:off x="1980801" y="1005016"/>
            <a:ext cx="9313275" cy="1115884"/>
          </a:xfrm>
          <a:noFill/>
        </p:spPr>
        <p:txBody>
          <a:bodyPr>
            <a:normAutofit/>
          </a:bodyPr>
          <a:lstStyle/>
          <a:p>
            <a:r>
              <a:rPr lang="en-GB" sz="2700" b="1" dirty="0"/>
              <a:t>Do you think there are ways EBM can prepare students more effectively for your Masters programme?</a:t>
            </a:r>
          </a:p>
        </p:txBody>
      </p:sp>
    </p:spTree>
    <p:extLst>
      <p:ext uri="{BB962C8B-B14F-4D97-AF65-F5344CB8AC3E}">
        <p14:creationId xmlns:p14="http://schemas.microsoft.com/office/powerpoint/2010/main" val="34066211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003306" y="1846385"/>
            <a:ext cx="9692216" cy="2523392"/>
          </a:xfrm>
        </p:spPr>
        <p:txBody>
          <a:bodyPr/>
          <a:lstStyle/>
          <a:p>
            <a:pPr algn="ctr"/>
            <a:r>
              <a:rPr lang="en-GB" dirty="0"/>
              <a:t>Can we respond? 		Should we? </a:t>
            </a:r>
            <a:br>
              <a:rPr lang="en-GB" dirty="0"/>
            </a:br>
            <a:r>
              <a:rPr lang="en-GB" dirty="0"/>
              <a:t>							</a:t>
            </a:r>
            <a:br>
              <a:rPr lang="en-GB" dirty="0"/>
            </a:br>
            <a:r>
              <a:rPr lang="en-GB" dirty="0"/>
              <a:t>Necessary? Feasible? Desirable?</a:t>
            </a:r>
          </a:p>
        </p:txBody>
      </p:sp>
    </p:spTree>
    <p:extLst>
      <p:ext uri="{BB962C8B-B14F-4D97-AF65-F5344CB8AC3E}">
        <p14:creationId xmlns:p14="http://schemas.microsoft.com/office/powerpoint/2010/main" val="1667794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0184" y="1005016"/>
            <a:ext cx="951870" cy="1115884"/>
          </a:xfrm>
          <a:solidFill>
            <a:schemeClr val="bg1"/>
          </a:solidFill>
        </p:spPr>
        <p:txBody>
          <a:bodyPr/>
          <a:lstStyle/>
          <a:p>
            <a:r>
              <a:rPr lang="en-GB" b="1" dirty="0"/>
              <a:t>YES</a:t>
            </a:r>
          </a:p>
        </p:txBody>
      </p:sp>
      <p:sp>
        <p:nvSpPr>
          <p:cNvPr id="3" name="Content Placeholder 2"/>
          <p:cNvSpPr>
            <a:spLocks noGrp="1"/>
          </p:cNvSpPr>
          <p:nvPr>
            <p:ph idx="1"/>
          </p:nvPr>
        </p:nvSpPr>
        <p:spPr>
          <a:xfrm>
            <a:off x="1890184" y="2166940"/>
            <a:ext cx="9692216" cy="3959225"/>
          </a:xfrm>
        </p:spPr>
        <p:txBody>
          <a:bodyPr/>
          <a:lstStyle/>
          <a:p>
            <a:pPr marL="0" indent="0">
              <a:buNone/>
            </a:pPr>
            <a:r>
              <a:rPr lang="en-GB" sz="2800" dirty="0"/>
              <a:t>Plans to make both ELLM and EBM 7 weeks rather than 4 – extend backwards into the EGAP components.</a:t>
            </a:r>
          </a:p>
          <a:p>
            <a:pPr marL="0" indent="0">
              <a:buNone/>
            </a:pPr>
            <a:endParaRPr lang="en-GB" sz="2800" dirty="0"/>
          </a:p>
          <a:p>
            <a:pPr marL="0" indent="0">
              <a:buNone/>
            </a:pPr>
            <a:r>
              <a:rPr lang="en-GB" sz="2800" dirty="0"/>
              <a:t>Make the study methods/course requirements more explicit (for both students and tutors) </a:t>
            </a:r>
          </a:p>
          <a:p>
            <a:pPr marL="0" indent="0">
              <a:buNone/>
            </a:pPr>
            <a:endParaRPr lang="en-GB" sz="2800" dirty="0"/>
          </a:p>
          <a:p>
            <a:pPr marL="0" indent="0">
              <a:buNone/>
            </a:pPr>
            <a:r>
              <a:rPr lang="en-GB" sz="2800" dirty="0"/>
              <a:t>Ever increasing involvement of School of Law and Business lecturers </a:t>
            </a:r>
          </a:p>
          <a:p>
            <a:pPr marL="0" indent="0">
              <a:buNone/>
            </a:pPr>
            <a:endParaRPr lang="en-GB" sz="2800" dirty="0"/>
          </a:p>
        </p:txBody>
      </p:sp>
    </p:spTree>
    <p:extLst>
      <p:ext uri="{BB962C8B-B14F-4D97-AF65-F5344CB8AC3E}">
        <p14:creationId xmlns:p14="http://schemas.microsoft.com/office/powerpoint/2010/main" val="28919171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0184" y="1005016"/>
            <a:ext cx="1108389" cy="1115884"/>
          </a:xfrm>
          <a:solidFill>
            <a:schemeClr val="bg1"/>
          </a:solidFill>
        </p:spPr>
        <p:txBody>
          <a:bodyPr/>
          <a:lstStyle/>
          <a:p>
            <a:r>
              <a:rPr lang="en-GB" b="1" dirty="0"/>
              <a:t>NO?</a:t>
            </a:r>
          </a:p>
        </p:txBody>
      </p:sp>
      <p:sp>
        <p:nvSpPr>
          <p:cNvPr id="3" name="Content Placeholder 2"/>
          <p:cNvSpPr>
            <a:spLocks noGrp="1"/>
          </p:cNvSpPr>
          <p:nvPr>
            <p:ph idx="1"/>
          </p:nvPr>
        </p:nvSpPr>
        <p:spPr>
          <a:xfrm>
            <a:off x="1890184" y="1946496"/>
            <a:ext cx="9692216" cy="4626320"/>
          </a:xfrm>
        </p:spPr>
        <p:txBody>
          <a:bodyPr>
            <a:normAutofit fontScale="92500" lnSpcReduction="20000"/>
          </a:bodyPr>
          <a:lstStyle/>
          <a:p>
            <a:pPr marL="0" indent="0">
              <a:buNone/>
            </a:pPr>
            <a:r>
              <a:rPr lang="en-GB" dirty="0"/>
              <a:t>Provide more knowledge of the law?</a:t>
            </a:r>
          </a:p>
          <a:p>
            <a:pPr marL="0" indent="0">
              <a:buNone/>
            </a:pPr>
            <a:endParaRPr lang="en-GB" sz="2400" dirty="0"/>
          </a:p>
          <a:p>
            <a:pPr marL="0" indent="0">
              <a:buNone/>
            </a:pPr>
            <a:r>
              <a:rPr lang="en-GB" dirty="0"/>
              <a:t>Finance?</a:t>
            </a:r>
          </a:p>
          <a:p>
            <a:pPr marL="0" indent="0">
              <a:buNone/>
            </a:pPr>
            <a:endParaRPr lang="en-GB" sz="2400" dirty="0"/>
          </a:p>
          <a:p>
            <a:pPr marL="0" indent="0">
              <a:buNone/>
            </a:pPr>
            <a:r>
              <a:rPr lang="en-GB" dirty="0"/>
              <a:t>Methods for reading law cases?</a:t>
            </a:r>
          </a:p>
          <a:p>
            <a:pPr marL="0" indent="0">
              <a:buNone/>
            </a:pPr>
            <a:endParaRPr lang="en-GB" sz="2400" dirty="0"/>
          </a:p>
          <a:p>
            <a:pPr marL="0" indent="0">
              <a:buNone/>
            </a:pPr>
            <a:r>
              <a:rPr lang="en-GB" dirty="0"/>
              <a:t>Provide more detailed feedback/ go slowly ?</a:t>
            </a:r>
          </a:p>
          <a:p>
            <a:pPr marL="0" indent="0">
              <a:buNone/>
            </a:pPr>
            <a:endParaRPr lang="en-GB" sz="2600" dirty="0"/>
          </a:p>
          <a:p>
            <a:pPr marL="0" indent="0">
              <a:buNone/>
            </a:pPr>
            <a:r>
              <a:rPr lang="en-GB" dirty="0"/>
              <a:t>Training not practice?</a:t>
            </a:r>
          </a:p>
          <a:p>
            <a:pPr marL="0" indent="0">
              <a:buNone/>
            </a:pPr>
            <a:endParaRPr lang="en-GB" sz="2600" dirty="0"/>
          </a:p>
          <a:p>
            <a:pPr marL="0" indent="0">
              <a:buNone/>
            </a:pPr>
            <a:r>
              <a:rPr lang="en-GB" dirty="0"/>
              <a:t>Make the (EBM) courses more specific?</a:t>
            </a:r>
          </a:p>
        </p:txBody>
      </p:sp>
    </p:spTree>
    <p:extLst>
      <p:ext uri="{BB962C8B-B14F-4D97-AF65-F5344CB8AC3E}">
        <p14:creationId xmlns:p14="http://schemas.microsoft.com/office/powerpoint/2010/main" val="38199272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0184" y="1015393"/>
            <a:ext cx="2788908" cy="963827"/>
          </a:xfrm>
          <a:solidFill>
            <a:schemeClr val="bg1"/>
          </a:solidFill>
        </p:spPr>
        <p:txBody>
          <a:bodyPr/>
          <a:lstStyle/>
          <a:p>
            <a:r>
              <a:rPr lang="en-GB" b="1" dirty="0"/>
              <a:t>References</a:t>
            </a:r>
          </a:p>
        </p:txBody>
      </p:sp>
      <p:sp>
        <p:nvSpPr>
          <p:cNvPr id="3" name="Content Placeholder 2"/>
          <p:cNvSpPr>
            <a:spLocks noGrp="1"/>
          </p:cNvSpPr>
          <p:nvPr>
            <p:ph idx="1"/>
          </p:nvPr>
        </p:nvSpPr>
        <p:spPr>
          <a:xfrm>
            <a:off x="1890184" y="2120899"/>
            <a:ext cx="9692216" cy="4354041"/>
          </a:xfrm>
        </p:spPr>
        <p:txBody>
          <a:bodyPr/>
          <a:lstStyle/>
          <a:p>
            <a:pPr marL="0" indent="0">
              <a:buNone/>
            </a:pPr>
            <a:r>
              <a:rPr lang="en-GB" sz="2800" dirty="0"/>
              <a:t>Gillett, A. June 2014  </a:t>
            </a:r>
            <a:r>
              <a:rPr lang="en-GB" sz="2800" dirty="0">
                <a:hlinkClick r:id="rId2"/>
              </a:rPr>
              <a:t>www.uefap.net/blog</a:t>
            </a:r>
            <a:endParaRPr lang="en-GB" sz="2800" dirty="0"/>
          </a:p>
          <a:p>
            <a:pPr marL="0" indent="0">
              <a:buNone/>
            </a:pPr>
            <a:r>
              <a:rPr lang="en-GB" sz="2800" dirty="0"/>
              <a:t>James, M.  2014. Learning transfer in English-for-academic-purposes contexts: A systematic review of research. </a:t>
            </a:r>
            <a:r>
              <a:rPr lang="en-GB" sz="2800" i="1" dirty="0"/>
              <a:t>Journal of English for Academic Purposes </a:t>
            </a:r>
            <a:r>
              <a:rPr lang="en-GB" sz="2800" dirty="0"/>
              <a:t>14, 1-13.</a:t>
            </a:r>
          </a:p>
          <a:p>
            <a:pPr marL="0" indent="0">
              <a:buNone/>
            </a:pPr>
            <a:r>
              <a:rPr lang="en-GB" sz="2800" dirty="0"/>
              <a:t>Perkins, D. N., &amp; Salomon, G. (1988). Teaching for transfer. </a:t>
            </a:r>
            <a:r>
              <a:rPr lang="en-GB" sz="2800" i="1" dirty="0"/>
              <a:t>Educational Leadership</a:t>
            </a:r>
            <a:r>
              <a:rPr lang="en-GB" sz="2800" dirty="0"/>
              <a:t>, 46, 22–32.</a:t>
            </a:r>
          </a:p>
          <a:p>
            <a:pPr marL="0" indent="0">
              <a:buNone/>
            </a:pPr>
            <a:r>
              <a:rPr lang="en-GB" sz="2800" dirty="0"/>
              <a:t>Perkins, D. N., &amp; Salomon, G. (1994). Transfer of learning. In (2nd ed.)., </a:t>
            </a:r>
            <a:r>
              <a:rPr lang="en-GB" sz="2800" i="1" dirty="0"/>
              <a:t>The international </a:t>
            </a:r>
            <a:r>
              <a:rPr lang="en-GB" sz="2800" i="1" dirty="0" err="1"/>
              <a:t>encyclopedia</a:t>
            </a:r>
            <a:r>
              <a:rPr lang="en-GB" sz="2800" i="1" dirty="0"/>
              <a:t> of education </a:t>
            </a:r>
            <a:r>
              <a:rPr lang="en-GB" sz="2800" dirty="0"/>
              <a:t>(Vol. 11; pp. 6452–6457). Oxford, UK. </a:t>
            </a:r>
            <a:r>
              <a:rPr lang="en-GB" sz="2800" dirty="0" err="1"/>
              <a:t>Pergamon</a:t>
            </a:r>
            <a:endParaRPr lang="en-GB" sz="2800" dirty="0"/>
          </a:p>
          <a:p>
            <a:pPr marL="0" indent="0">
              <a:buNone/>
            </a:pPr>
            <a:endParaRPr lang="en-GB" dirty="0"/>
          </a:p>
        </p:txBody>
      </p:sp>
    </p:spTree>
    <p:extLst>
      <p:ext uri="{BB962C8B-B14F-4D97-AF65-F5344CB8AC3E}">
        <p14:creationId xmlns:p14="http://schemas.microsoft.com/office/powerpoint/2010/main" val="154437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0185" y="1013254"/>
            <a:ext cx="3884540" cy="1005016"/>
          </a:xfrm>
          <a:solidFill>
            <a:schemeClr val="bg1"/>
          </a:solidFill>
        </p:spPr>
        <p:txBody>
          <a:bodyPr/>
          <a:lstStyle/>
          <a:p>
            <a:r>
              <a:rPr lang="en-GB" b="1" dirty="0"/>
              <a:t>Research Overview</a:t>
            </a:r>
          </a:p>
        </p:txBody>
      </p:sp>
      <p:sp>
        <p:nvSpPr>
          <p:cNvPr id="4" name="Content Placeholder 3"/>
          <p:cNvSpPr>
            <a:spLocks noGrp="1"/>
          </p:cNvSpPr>
          <p:nvPr>
            <p:ph idx="1"/>
          </p:nvPr>
        </p:nvSpPr>
        <p:spPr>
          <a:xfrm>
            <a:off x="1960522" y="2421918"/>
            <a:ext cx="9692216" cy="2510568"/>
          </a:xfrm>
        </p:spPr>
        <p:txBody>
          <a:bodyPr/>
          <a:lstStyle/>
          <a:p>
            <a:r>
              <a:rPr lang="en-GB" dirty="0"/>
              <a:t>Larger tracking project to examine the effectiveness of EAP in our context.</a:t>
            </a:r>
          </a:p>
          <a:p>
            <a:r>
              <a:rPr lang="en-GB" dirty="0"/>
              <a:t>Related research</a:t>
            </a:r>
          </a:p>
          <a:p>
            <a:r>
              <a:rPr lang="en-GB" dirty="0"/>
              <a:t>Our focus</a:t>
            </a:r>
          </a:p>
        </p:txBody>
      </p:sp>
    </p:spTree>
    <p:extLst>
      <p:ext uri="{BB962C8B-B14F-4D97-AF65-F5344CB8AC3E}">
        <p14:creationId xmlns:p14="http://schemas.microsoft.com/office/powerpoint/2010/main" val="974420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0184" y="1013254"/>
            <a:ext cx="2863048" cy="1021492"/>
          </a:xfrm>
          <a:solidFill>
            <a:schemeClr val="bg1"/>
          </a:solidFill>
        </p:spPr>
        <p:txBody>
          <a:bodyPr/>
          <a:lstStyle/>
          <a:p>
            <a:r>
              <a:rPr lang="en-GB" b="1" dirty="0"/>
              <a:t>Research</a:t>
            </a:r>
            <a:r>
              <a:rPr lang="en-GB" dirty="0"/>
              <a:t> </a:t>
            </a:r>
            <a:r>
              <a:rPr lang="en-GB" b="1" dirty="0"/>
              <a:t>lens</a:t>
            </a:r>
          </a:p>
        </p:txBody>
      </p:sp>
      <p:sp>
        <p:nvSpPr>
          <p:cNvPr id="3" name="Content Placeholder 2"/>
          <p:cNvSpPr>
            <a:spLocks noGrp="1"/>
          </p:cNvSpPr>
          <p:nvPr>
            <p:ph idx="1"/>
          </p:nvPr>
        </p:nvSpPr>
        <p:spPr>
          <a:xfrm>
            <a:off x="1890184" y="2034746"/>
            <a:ext cx="9692216" cy="4565230"/>
          </a:xfrm>
        </p:spPr>
        <p:txBody>
          <a:bodyPr/>
          <a:lstStyle/>
          <a:p>
            <a:pPr marL="0" indent="0">
              <a:buNone/>
            </a:pPr>
            <a:r>
              <a:rPr lang="en-GB" sz="2800" dirty="0"/>
              <a:t>Does EAP work?</a:t>
            </a:r>
          </a:p>
          <a:p>
            <a:pPr marL="0" indent="0">
              <a:buNone/>
            </a:pPr>
            <a:endParaRPr lang="en-GB" sz="1400" dirty="0"/>
          </a:p>
          <a:p>
            <a:pPr marL="0" indent="0">
              <a:buNone/>
            </a:pPr>
            <a:r>
              <a:rPr lang="en-GB" sz="2800" dirty="0"/>
              <a:t>“there does seem to be evidence that EAP works, but particularly in contexts where there is a close link between what is taught on the EAP courses and the students’ future academic lives”.</a:t>
            </a:r>
          </a:p>
          <a:p>
            <a:pPr marL="0" indent="0">
              <a:buNone/>
            </a:pPr>
            <a:r>
              <a:rPr lang="en-GB" sz="2800" dirty="0"/>
              <a:t>Andy Gillett</a:t>
            </a:r>
          </a:p>
          <a:p>
            <a:pPr marL="0" indent="0">
              <a:buNone/>
            </a:pPr>
            <a:r>
              <a:rPr lang="en-GB" sz="2000" dirty="0">
                <a:hlinkClick r:id="rId3"/>
              </a:rPr>
              <a:t>www.uefap.net/blog</a:t>
            </a:r>
            <a:r>
              <a:rPr lang="en-GB" sz="2000" dirty="0"/>
              <a:t> 	10 June 2014</a:t>
            </a:r>
          </a:p>
          <a:p>
            <a:pPr marL="0" indent="0">
              <a:buNone/>
            </a:pPr>
            <a:endParaRPr lang="en-GB" sz="2800" dirty="0"/>
          </a:p>
          <a:p>
            <a:pPr marL="0" indent="0">
              <a:buNone/>
            </a:pPr>
            <a:r>
              <a:rPr lang="en-GB" sz="2800" dirty="0"/>
              <a:t>ESAP rather than EGAP?</a:t>
            </a:r>
          </a:p>
        </p:txBody>
      </p:sp>
    </p:spTree>
    <p:extLst>
      <p:ext uri="{BB962C8B-B14F-4D97-AF65-F5344CB8AC3E}">
        <p14:creationId xmlns:p14="http://schemas.microsoft.com/office/powerpoint/2010/main" val="3298965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90184" y="2084174"/>
            <a:ext cx="9692216" cy="3904736"/>
          </a:xfrm>
        </p:spPr>
        <p:txBody>
          <a:bodyPr/>
          <a:lstStyle/>
          <a:p>
            <a:pPr marL="0" indent="0">
              <a:buNone/>
            </a:pPr>
            <a:r>
              <a:rPr lang="en-GB" sz="2800" dirty="0"/>
              <a:t>“ For EAP instruction to be considered successful, learning transfer is necessary”. </a:t>
            </a:r>
          </a:p>
          <a:p>
            <a:pPr marL="0" indent="0">
              <a:buNone/>
            </a:pPr>
            <a:endParaRPr lang="en-GB" sz="2800" dirty="0"/>
          </a:p>
          <a:p>
            <a:pPr marL="0" indent="0">
              <a:buNone/>
            </a:pPr>
            <a:r>
              <a:rPr lang="en-GB" sz="2800" dirty="0"/>
              <a:t>There is evidence that transfer DOES occur from EAP to other courses.</a:t>
            </a:r>
          </a:p>
          <a:p>
            <a:pPr marL="0" indent="0">
              <a:buNone/>
            </a:pPr>
            <a:r>
              <a:rPr lang="en-GB" sz="2800" dirty="0"/>
              <a:t>“EAP educators should, however, be cautious about expecting transfer when target situations differ from EAP instruction in numerous ways” James, M. 2014.</a:t>
            </a:r>
          </a:p>
          <a:p>
            <a:pPr marL="0" indent="0">
              <a:buNone/>
            </a:pPr>
            <a:endParaRPr lang="en-GB" sz="2800" dirty="0"/>
          </a:p>
          <a:p>
            <a:pPr marL="0" indent="0">
              <a:buNone/>
            </a:pPr>
            <a:endParaRPr lang="en-GB" sz="2800" dirty="0"/>
          </a:p>
        </p:txBody>
      </p:sp>
      <p:sp>
        <p:nvSpPr>
          <p:cNvPr id="4" name="Title 1"/>
          <p:cNvSpPr>
            <a:spLocks noGrp="1"/>
          </p:cNvSpPr>
          <p:nvPr>
            <p:ph type="title"/>
          </p:nvPr>
        </p:nvSpPr>
        <p:spPr>
          <a:xfrm>
            <a:off x="1890184" y="1005016"/>
            <a:ext cx="3703308" cy="947352"/>
          </a:xfrm>
          <a:solidFill>
            <a:schemeClr val="bg1"/>
          </a:solidFill>
        </p:spPr>
        <p:txBody>
          <a:bodyPr/>
          <a:lstStyle/>
          <a:p>
            <a:r>
              <a:rPr lang="en-GB" b="1" dirty="0"/>
              <a:t>Learning Transfer</a:t>
            </a:r>
          </a:p>
        </p:txBody>
      </p:sp>
    </p:spTree>
    <p:extLst>
      <p:ext uri="{BB962C8B-B14F-4D97-AF65-F5344CB8AC3E}">
        <p14:creationId xmlns:p14="http://schemas.microsoft.com/office/powerpoint/2010/main" val="3331251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0184" y="1005016"/>
            <a:ext cx="3703308" cy="947352"/>
          </a:xfrm>
          <a:solidFill>
            <a:schemeClr val="bg1"/>
          </a:solidFill>
        </p:spPr>
        <p:txBody>
          <a:bodyPr/>
          <a:lstStyle/>
          <a:p>
            <a:r>
              <a:rPr lang="en-GB" b="1" dirty="0"/>
              <a:t>Learning Transfer</a:t>
            </a:r>
          </a:p>
        </p:txBody>
      </p:sp>
      <p:sp>
        <p:nvSpPr>
          <p:cNvPr id="3" name="Content Placeholder 2"/>
          <p:cNvSpPr>
            <a:spLocks noGrp="1"/>
          </p:cNvSpPr>
          <p:nvPr>
            <p:ph idx="1"/>
          </p:nvPr>
        </p:nvSpPr>
        <p:spPr/>
        <p:txBody>
          <a:bodyPr/>
          <a:lstStyle/>
          <a:p>
            <a:r>
              <a:rPr lang="en-GB" dirty="0"/>
              <a:t>May involve various kinds of learning </a:t>
            </a:r>
          </a:p>
          <a:p>
            <a:pPr lvl="1">
              <a:buFontTx/>
              <a:buChar char="-"/>
            </a:pPr>
            <a:r>
              <a:rPr lang="en-GB" dirty="0"/>
              <a:t>A strategy for listening</a:t>
            </a:r>
          </a:p>
          <a:p>
            <a:pPr lvl="1">
              <a:buFontTx/>
              <a:buChar char="-"/>
            </a:pPr>
            <a:r>
              <a:rPr lang="en-GB" dirty="0"/>
              <a:t>A rule for citing sources</a:t>
            </a:r>
          </a:p>
          <a:p>
            <a:pPr marL="457200" lvl="1" indent="0">
              <a:buNone/>
            </a:pPr>
            <a:endParaRPr lang="en-GB" dirty="0"/>
          </a:p>
          <a:p>
            <a:pPr marL="361950" lvl="1" indent="-361950">
              <a:buFont typeface="Arial" panose="020B0604020202020204" pitchFamily="34" charset="0"/>
              <a:buChar char="•"/>
            </a:pPr>
            <a:r>
              <a:rPr lang="en-GB" sz="3200" dirty="0"/>
              <a:t>And</a:t>
            </a:r>
            <a:r>
              <a:rPr lang="en-GB" dirty="0"/>
              <a:t> </a:t>
            </a:r>
            <a:r>
              <a:rPr lang="en-GB" sz="3200" dirty="0"/>
              <a:t>impacts</a:t>
            </a:r>
            <a:r>
              <a:rPr lang="en-GB" dirty="0"/>
              <a:t>:</a:t>
            </a:r>
          </a:p>
          <a:p>
            <a:pPr marL="715963" lvl="1" indent="-266700">
              <a:buFontTx/>
              <a:buChar char="-"/>
            </a:pPr>
            <a:r>
              <a:rPr lang="en-GB" dirty="0"/>
              <a:t>Higher grades? faster work?</a:t>
            </a:r>
          </a:p>
          <a:p>
            <a:pPr marL="715963" lvl="1" indent="-266700">
              <a:buFontTx/>
              <a:buChar char="-"/>
            </a:pPr>
            <a:r>
              <a:rPr lang="en-GB" dirty="0"/>
              <a:t>Efficacy/efficiency/approach</a:t>
            </a:r>
          </a:p>
          <a:p>
            <a:pPr marL="457200" lvl="1" indent="0">
              <a:buNone/>
            </a:pPr>
            <a:r>
              <a:rPr lang="en-GB" dirty="0"/>
              <a:t>	 </a:t>
            </a:r>
          </a:p>
          <a:p>
            <a:pPr lvl="1"/>
            <a:endParaRPr lang="en-GB" dirty="0"/>
          </a:p>
        </p:txBody>
      </p:sp>
    </p:spTree>
    <p:extLst>
      <p:ext uri="{BB962C8B-B14F-4D97-AF65-F5344CB8AC3E}">
        <p14:creationId xmlns:p14="http://schemas.microsoft.com/office/powerpoint/2010/main" val="262164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90184" y="2166940"/>
            <a:ext cx="9692216" cy="4233860"/>
          </a:xfrm>
        </p:spPr>
        <p:txBody>
          <a:bodyPr>
            <a:normAutofit fontScale="85000" lnSpcReduction="20000"/>
          </a:bodyPr>
          <a:lstStyle/>
          <a:p>
            <a:pPr marL="0" indent="0">
              <a:buNone/>
            </a:pPr>
            <a:r>
              <a:rPr lang="en-GB" dirty="0">
                <a:solidFill>
                  <a:srgbClr val="FF0000"/>
                </a:solidFill>
              </a:rPr>
              <a:t>Near</a:t>
            </a:r>
            <a:r>
              <a:rPr lang="en-GB" dirty="0"/>
              <a:t> transfer (occurs between similar situations)</a:t>
            </a:r>
          </a:p>
          <a:p>
            <a:pPr marL="0" indent="0">
              <a:buNone/>
            </a:pPr>
            <a:r>
              <a:rPr lang="en-GB" dirty="0"/>
              <a:t>v </a:t>
            </a:r>
          </a:p>
          <a:p>
            <a:pPr marL="0" indent="0">
              <a:buNone/>
            </a:pPr>
            <a:r>
              <a:rPr lang="en-GB" dirty="0">
                <a:solidFill>
                  <a:srgbClr val="FF0000"/>
                </a:solidFill>
              </a:rPr>
              <a:t>far</a:t>
            </a:r>
            <a:r>
              <a:rPr lang="en-GB" dirty="0"/>
              <a:t> transfer (occurs between different situations)</a:t>
            </a:r>
          </a:p>
          <a:p>
            <a:pPr marL="0" indent="0">
              <a:buNone/>
            </a:pPr>
            <a:r>
              <a:rPr lang="en-GB" dirty="0"/>
              <a:t>(Perkins &amp; Salomon 1994)</a:t>
            </a:r>
          </a:p>
          <a:p>
            <a:pPr marL="0" indent="0">
              <a:buNone/>
            </a:pPr>
            <a:endParaRPr lang="en-GB" dirty="0"/>
          </a:p>
          <a:p>
            <a:pPr marL="0" indent="0">
              <a:buNone/>
            </a:pPr>
            <a:r>
              <a:rPr lang="en-GB" dirty="0"/>
              <a:t>Along the </a:t>
            </a:r>
            <a:r>
              <a:rPr lang="en-GB" dirty="0">
                <a:solidFill>
                  <a:srgbClr val="FF0000"/>
                </a:solidFill>
              </a:rPr>
              <a:t>low </a:t>
            </a:r>
            <a:r>
              <a:rPr lang="en-GB" dirty="0"/>
              <a:t>road (“the automatic triggering of well-practised routines”)</a:t>
            </a:r>
          </a:p>
          <a:p>
            <a:pPr marL="0" indent="0">
              <a:buNone/>
            </a:pPr>
            <a:r>
              <a:rPr lang="en-GB" dirty="0"/>
              <a:t>v </a:t>
            </a:r>
          </a:p>
          <a:p>
            <a:pPr marL="0" indent="0">
              <a:buNone/>
            </a:pPr>
            <a:r>
              <a:rPr lang="en-GB" dirty="0"/>
              <a:t>along the </a:t>
            </a:r>
            <a:r>
              <a:rPr lang="en-GB" dirty="0">
                <a:solidFill>
                  <a:srgbClr val="FF0000"/>
                </a:solidFill>
              </a:rPr>
              <a:t>high</a:t>
            </a:r>
            <a:r>
              <a:rPr lang="en-GB" dirty="0"/>
              <a:t> road  (“deliberate mindful abstraction of skill or knowledge”)		(Perkins &amp; Salomon 1988)</a:t>
            </a:r>
          </a:p>
        </p:txBody>
      </p:sp>
      <p:sp>
        <p:nvSpPr>
          <p:cNvPr id="6" name="Title 1"/>
          <p:cNvSpPr>
            <a:spLocks noGrp="1"/>
          </p:cNvSpPr>
          <p:nvPr>
            <p:ph type="title"/>
          </p:nvPr>
        </p:nvSpPr>
        <p:spPr>
          <a:xfrm>
            <a:off x="1890184" y="1005016"/>
            <a:ext cx="3703308" cy="947352"/>
          </a:xfrm>
          <a:solidFill>
            <a:schemeClr val="bg1"/>
          </a:solidFill>
        </p:spPr>
        <p:txBody>
          <a:bodyPr/>
          <a:lstStyle/>
          <a:p>
            <a:r>
              <a:rPr lang="en-GB" b="1" dirty="0"/>
              <a:t>Learning Transfer</a:t>
            </a:r>
          </a:p>
        </p:txBody>
      </p:sp>
    </p:spTree>
    <p:extLst>
      <p:ext uri="{BB962C8B-B14F-4D97-AF65-F5344CB8AC3E}">
        <p14:creationId xmlns:p14="http://schemas.microsoft.com/office/powerpoint/2010/main" val="1483484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0184" y="1013254"/>
            <a:ext cx="4798940" cy="1021492"/>
          </a:xfrm>
          <a:solidFill>
            <a:schemeClr val="bg1"/>
          </a:solidFill>
        </p:spPr>
        <p:txBody>
          <a:bodyPr/>
          <a:lstStyle/>
          <a:p>
            <a:pPr algn="ctr"/>
            <a:r>
              <a:rPr lang="en-GB" b="1" dirty="0"/>
              <a:t>Courses - background.</a:t>
            </a:r>
          </a:p>
        </p:txBody>
      </p:sp>
      <p:sp>
        <p:nvSpPr>
          <p:cNvPr id="3" name="Content Placeholder 2"/>
          <p:cNvSpPr>
            <a:spLocks noGrp="1"/>
          </p:cNvSpPr>
          <p:nvPr>
            <p:ph idx="1"/>
          </p:nvPr>
        </p:nvSpPr>
        <p:spPr>
          <a:xfrm>
            <a:off x="1890185" y="2529016"/>
            <a:ext cx="9610516" cy="3476368"/>
          </a:xfrm>
        </p:spPr>
        <p:txBody>
          <a:bodyPr/>
          <a:lstStyle/>
          <a:p>
            <a:r>
              <a:rPr lang="en-GB" sz="2800" dirty="0"/>
              <a:t>Both courses – English for the LLM (ELLM) and English for Business Masters (EBM) form the final 4 weeks of the Pre-Sessional Programme. </a:t>
            </a:r>
          </a:p>
          <a:p>
            <a:r>
              <a:rPr lang="en-GB" sz="2800" dirty="0"/>
              <a:t>Students who have met the English language requirements for their Masters programmes are eligible for these courses only. </a:t>
            </a:r>
          </a:p>
          <a:p>
            <a:r>
              <a:rPr lang="en-GB" sz="2800" dirty="0"/>
              <a:t>Others (with conditional offers) attend either 6 or 3 weeks prior EGAP courses in addition.</a:t>
            </a:r>
          </a:p>
        </p:txBody>
      </p:sp>
    </p:spTree>
    <p:extLst>
      <p:ext uri="{BB962C8B-B14F-4D97-AF65-F5344CB8AC3E}">
        <p14:creationId xmlns:p14="http://schemas.microsoft.com/office/powerpoint/2010/main" val="1157865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3069" y="1005016"/>
            <a:ext cx="3472716" cy="721845"/>
          </a:xfrm>
          <a:solidFill>
            <a:schemeClr val="bg1"/>
          </a:solidFill>
        </p:spPr>
        <p:txBody>
          <a:bodyPr/>
          <a:lstStyle/>
          <a:p>
            <a:r>
              <a:rPr lang="en-GB" b="1" dirty="0"/>
              <a:t>Then ….and now</a:t>
            </a:r>
          </a:p>
        </p:txBody>
      </p:sp>
      <p:sp>
        <p:nvSpPr>
          <p:cNvPr id="4" name="Content Placeholder 3"/>
          <p:cNvSpPr>
            <a:spLocks noGrp="1"/>
          </p:cNvSpPr>
          <p:nvPr>
            <p:ph sz="half" idx="2"/>
          </p:nvPr>
        </p:nvSpPr>
        <p:spPr>
          <a:xfrm>
            <a:off x="1923068" y="2496672"/>
            <a:ext cx="4320051" cy="1495873"/>
          </a:xfrm>
          <a:solidFill>
            <a:schemeClr val="accent3">
              <a:lumMod val="40000"/>
              <a:lumOff val="60000"/>
            </a:schemeClr>
          </a:solidFill>
        </p:spPr>
        <p:txBody>
          <a:bodyPr>
            <a:noAutofit/>
          </a:bodyPr>
          <a:lstStyle/>
          <a:p>
            <a:r>
              <a:rPr lang="en-GB" sz="1500" dirty="0"/>
              <a:t>ELLM open to students planning to do their LLM in any UK university.</a:t>
            </a:r>
          </a:p>
          <a:p>
            <a:r>
              <a:rPr lang="en-GB" sz="1500" dirty="0"/>
              <a:t>ELLM predominantly Chinese students with some Japanese/South Korean/Dutch/German.</a:t>
            </a:r>
          </a:p>
          <a:p>
            <a:r>
              <a:rPr lang="en-GB" sz="1500" dirty="0"/>
              <a:t>Entry to both Law School programmes was IELTS 6.5</a:t>
            </a:r>
          </a:p>
          <a:p>
            <a:endParaRPr lang="en-GB" sz="1500" dirty="0"/>
          </a:p>
          <a:p>
            <a:endParaRPr lang="en-GB" sz="1500" dirty="0"/>
          </a:p>
        </p:txBody>
      </p:sp>
      <p:sp>
        <p:nvSpPr>
          <p:cNvPr id="6" name="Content Placeholder 5"/>
          <p:cNvSpPr>
            <a:spLocks noGrp="1"/>
          </p:cNvSpPr>
          <p:nvPr>
            <p:ph sz="quarter" idx="4"/>
          </p:nvPr>
        </p:nvSpPr>
        <p:spPr>
          <a:xfrm>
            <a:off x="6635246" y="2496672"/>
            <a:ext cx="4554369" cy="1495873"/>
          </a:xfrm>
          <a:solidFill>
            <a:schemeClr val="accent3">
              <a:lumMod val="40000"/>
              <a:lumOff val="60000"/>
            </a:schemeClr>
          </a:solidFill>
        </p:spPr>
        <p:txBody>
          <a:bodyPr>
            <a:noAutofit/>
          </a:bodyPr>
          <a:lstStyle/>
          <a:p>
            <a:r>
              <a:rPr lang="en-GB" sz="1500" dirty="0"/>
              <a:t>Open to Edinburgh Law School LLM only.</a:t>
            </a:r>
          </a:p>
          <a:p>
            <a:r>
              <a:rPr lang="en-GB" sz="1500" dirty="0"/>
              <a:t>ELLM almost exclusively conditional offers</a:t>
            </a:r>
          </a:p>
          <a:p>
            <a:r>
              <a:rPr lang="en-GB" sz="1500" dirty="0"/>
              <a:t>ELLM almost exclusively Chinese (two Thai) in 2016</a:t>
            </a:r>
          </a:p>
          <a:p>
            <a:r>
              <a:rPr lang="en-GB" sz="1500" dirty="0"/>
              <a:t>Entry to programmes IELTS 7.0. Minimum 6.5 in Speaking and Writing</a:t>
            </a:r>
          </a:p>
        </p:txBody>
      </p:sp>
      <p:sp>
        <p:nvSpPr>
          <p:cNvPr id="9" name="Content Placeholder 3"/>
          <p:cNvSpPr txBox="1">
            <a:spLocks/>
          </p:cNvSpPr>
          <p:nvPr/>
        </p:nvSpPr>
        <p:spPr>
          <a:xfrm>
            <a:off x="1923068" y="4323209"/>
            <a:ext cx="4332020" cy="2103968"/>
          </a:xfrm>
          <a:prstGeom prst="rect">
            <a:avLst/>
          </a:prstGeom>
          <a:solidFill>
            <a:schemeClr val="accent4">
              <a:lumMod val="20000"/>
              <a:lumOff val="80000"/>
            </a:schemeClr>
          </a:solidFill>
        </p:spPr>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500" dirty="0"/>
              <a:t>English for the MBA (EMBA) open to students going on to MBA programmes in any English medium university/Business School</a:t>
            </a:r>
          </a:p>
          <a:p>
            <a:r>
              <a:rPr lang="en-GB" sz="1500" dirty="0"/>
              <a:t>Majority of students had unconditional offers</a:t>
            </a:r>
          </a:p>
          <a:p>
            <a:r>
              <a:rPr lang="en-GB" sz="1500" dirty="0"/>
              <a:t>EMBA had no Chinese students – mix of nationalities reflected the Edinburgh MBA mix</a:t>
            </a:r>
          </a:p>
          <a:p>
            <a:r>
              <a:rPr lang="en-GB" sz="1500" dirty="0"/>
              <a:t>Entry to both Business School programmes was IELTS 6.5</a:t>
            </a:r>
          </a:p>
        </p:txBody>
      </p:sp>
      <p:sp>
        <p:nvSpPr>
          <p:cNvPr id="10" name="Text Placeholder 3"/>
          <p:cNvSpPr>
            <a:spLocks noGrp="1"/>
          </p:cNvSpPr>
          <p:nvPr>
            <p:ph type="body" idx="1"/>
          </p:nvPr>
        </p:nvSpPr>
        <p:spPr>
          <a:xfrm>
            <a:off x="1922316" y="2067633"/>
            <a:ext cx="4332772" cy="364614"/>
          </a:xfrm>
        </p:spPr>
        <p:txBody>
          <a:bodyPr/>
          <a:lstStyle/>
          <a:p>
            <a:r>
              <a:rPr lang="en-GB" dirty="0"/>
              <a:t>2004 </a:t>
            </a:r>
            <a:r>
              <a:rPr lang="en-GB" sz="1600" dirty="0"/>
              <a:t>(ELLM) </a:t>
            </a:r>
            <a:r>
              <a:rPr lang="en-GB" dirty="0"/>
              <a:t>1997 </a:t>
            </a:r>
            <a:r>
              <a:rPr lang="en-GB" sz="1600" dirty="0"/>
              <a:t>(EMBA)  </a:t>
            </a:r>
            <a:r>
              <a:rPr lang="en-GB" dirty="0"/>
              <a:t>2010 </a:t>
            </a:r>
            <a:r>
              <a:rPr lang="en-GB" sz="1600" dirty="0"/>
              <a:t>(EBM) </a:t>
            </a:r>
            <a:endParaRPr lang="en-GB" dirty="0"/>
          </a:p>
        </p:txBody>
      </p:sp>
      <p:sp>
        <p:nvSpPr>
          <p:cNvPr id="11" name="Text Placeholder 3"/>
          <p:cNvSpPr>
            <a:spLocks noGrp="1"/>
          </p:cNvSpPr>
          <p:nvPr>
            <p:ph type="body" idx="1"/>
          </p:nvPr>
        </p:nvSpPr>
        <p:spPr>
          <a:xfrm>
            <a:off x="6635248" y="2057525"/>
            <a:ext cx="1556571" cy="364614"/>
          </a:xfrm>
        </p:spPr>
        <p:txBody>
          <a:bodyPr/>
          <a:lstStyle/>
          <a:p>
            <a:r>
              <a:rPr lang="en-GB" dirty="0"/>
              <a:t>2016</a:t>
            </a:r>
          </a:p>
        </p:txBody>
      </p:sp>
      <p:sp>
        <p:nvSpPr>
          <p:cNvPr id="12" name="Content Placeholder 5"/>
          <p:cNvSpPr txBox="1">
            <a:spLocks/>
          </p:cNvSpPr>
          <p:nvPr/>
        </p:nvSpPr>
        <p:spPr>
          <a:xfrm>
            <a:off x="6647215" y="4323211"/>
            <a:ext cx="4542400" cy="2103966"/>
          </a:xfrm>
          <a:prstGeom prst="rect">
            <a:avLst/>
          </a:prstGeom>
          <a:solidFill>
            <a:schemeClr val="accent4">
              <a:lumMod val="20000"/>
              <a:lumOff val="80000"/>
            </a:schemeClr>
          </a:solidFill>
        </p:spPr>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500" dirty="0"/>
              <a:t>EBM only open to Edinburgh Business School students – MBA or one of 13 taught and 1 research Business Masters courses.</a:t>
            </a:r>
          </a:p>
          <a:p>
            <a:r>
              <a:rPr lang="en-GB" sz="1500" dirty="0"/>
              <a:t>EBM (46% conditional; 54% unconditional)</a:t>
            </a:r>
          </a:p>
          <a:p>
            <a:r>
              <a:rPr lang="en-GB" sz="1500" dirty="0"/>
              <a:t>EBM 74% Chinese-speaking, 18% Thai.</a:t>
            </a:r>
          </a:p>
          <a:p>
            <a:r>
              <a:rPr lang="en-GB" sz="1500" dirty="0"/>
              <a:t>Entry to programmes IELTS 7.0. Minimum 6.0 for Business</a:t>
            </a:r>
          </a:p>
          <a:p>
            <a:endParaRPr lang="en-GB" sz="1500" dirty="0"/>
          </a:p>
          <a:p>
            <a:endParaRPr lang="en-GB" sz="1500" dirty="0"/>
          </a:p>
        </p:txBody>
      </p:sp>
      <p:grpSp>
        <p:nvGrpSpPr>
          <p:cNvPr id="13" name="Group 12"/>
          <p:cNvGrpSpPr/>
          <p:nvPr/>
        </p:nvGrpSpPr>
        <p:grpSpPr>
          <a:xfrm>
            <a:off x="2082572" y="2057525"/>
            <a:ext cx="9107043" cy="4289453"/>
            <a:chOff x="2082572" y="2057525"/>
            <a:chExt cx="9107043" cy="4289453"/>
          </a:xfrm>
        </p:grpSpPr>
        <p:cxnSp>
          <p:nvCxnSpPr>
            <p:cNvPr id="14" name="Straight Connector 13"/>
            <p:cNvCxnSpPr/>
            <p:nvPr/>
          </p:nvCxnSpPr>
          <p:spPr>
            <a:xfrm>
              <a:off x="2082572" y="4121396"/>
              <a:ext cx="910704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399931" y="2057525"/>
              <a:ext cx="20370" cy="4289453"/>
            </a:xfrm>
            <a:prstGeom prst="line">
              <a:avLst/>
            </a:prstGeom>
            <a:ln w="28575"/>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27174743"/>
      </p:ext>
    </p:extLst>
  </p:cSld>
  <p:clrMapOvr>
    <a:masterClrMapping/>
  </p:clrMapOvr>
</p:sld>
</file>

<file path=ppt/theme/theme1.xml><?xml version="1.0" encoding="utf-8"?>
<a:theme xmlns:a="http://schemas.openxmlformats.org/drawingml/2006/main" name="pres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pres6.potx</Template>
  <TotalTime>576</TotalTime>
  <Words>1878</Words>
  <Application>Microsoft Office PowerPoint</Application>
  <PresentationFormat>Widescreen</PresentationFormat>
  <Paragraphs>208</Paragraphs>
  <Slides>25</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MS PGothic</vt:lpstr>
      <vt:lpstr>Arial</vt:lpstr>
      <vt:lpstr>Calibri</vt:lpstr>
      <vt:lpstr>pres6</vt:lpstr>
      <vt:lpstr>      Still effective?  An Evaluation of two ESAP Pre-sessional courses: English for Business Masters and English for the LLM.      </vt:lpstr>
      <vt:lpstr>Outline </vt:lpstr>
      <vt:lpstr>Research Overview</vt:lpstr>
      <vt:lpstr>Research lens</vt:lpstr>
      <vt:lpstr>Learning Transfer</vt:lpstr>
      <vt:lpstr>Learning Transfer</vt:lpstr>
      <vt:lpstr>Learning Transfer</vt:lpstr>
      <vt:lpstr>Courses - background.</vt:lpstr>
      <vt:lpstr>Then ….and now</vt:lpstr>
      <vt:lpstr>End of pre-sessional student evaluations </vt:lpstr>
      <vt:lpstr>Overall I found the course</vt:lpstr>
      <vt:lpstr> 2016 Pre-sessional: End of course student evaluations (EBM)</vt:lpstr>
      <vt:lpstr>End of Semester One student evaluations</vt:lpstr>
      <vt:lpstr>How useful have the pre-sessional courses you attended been to your during your first semester courses?  (On a scale of 1-6. 1 =NOT useful and 6 = VERY useful.)</vt:lpstr>
      <vt:lpstr>Positives </vt:lpstr>
      <vt:lpstr>Close links – and successful transfer</vt:lpstr>
      <vt:lpstr>Links not close enough and unsuccessful transfer?  EBM</vt:lpstr>
      <vt:lpstr>Links not close enough and unsuccessful transfer?   ELLM</vt:lpstr>
      <vt:lpstr>Types of comments made after the pre-sessional which do not appear after Semester One</vt:lpstr>
      <vt:lpstr>Do you think there are ways ELLM can prepare students more effectively for your LLM programme?</vt:lpstr>
      <vt:lpstr>Do you think there are ways EBM can prepare students more effectively for your Masters programme?</vt:lpstr>
      <vt:lpstr>Can we respond?   Should we?          Necessary? Feasible? Desirable?</vt:lpstr>
      <vt:lpstr>YES</vt:lpstr>
      <vt:lpstr>NO?</vt:lpstr>
      <vt:lpstr>References</vt:lpstr>
    </vt:vector>
  </TitlesOfParts>
  <Company>The University of Edinburgh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should go here</dc:title>
  <dc:creator>Aileen Robertson</dc:creator>
  <cp:lastModifiedBy>NORTHCOTT Jill</cp:lastModifiedBy>
  <cp:revision>55</cp:revision>
  <cp:lastPrinted>2017-03-17T08:45:07Z</cp:lastPrinted>
  <dcterms:created xsi:type="dcterms:W3CDTF">2012-04-25T15:10:26Z</dcterms:created>
  <dcterms:modified xsi:type="dcterms:W3CDTF">2017-03-17T12:25:26Z</dcterms:modified>
</cp:coreProperties>
</file>