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8" r:id="rId2"/>
    <p:sldMasterId id="2147483720" r:id="rId3"/>
  </p:sldMasterIdLst>
  <p:notesMasterIdLst>
    <p:notesMasterId r:id="rId49"/>
  </p:notesMasterIdLst>
  <p:handoutMasterIdLst>
    <p:handoutMasterId r:id="rId50"/>
  </p:handoutMasterIdLst>
  <p:sldIdLst>
    <p:sldId id="257" r:id="rId4"/>
    <p:sldId id="256" r:id="rId5"/>
    <p:sldId id="275" r:id="rId6"/>
    <p:sldId id="280" r:id="rId7"/>
    <p:sldId id="281" r:id="rId8"/>
    <p:sldId id="282" r:id="rId9"/>
    <p:sldId id="258" r:id="rId10"/>
    <p:sldId id="261" r:id="rId11"/>
    <p:sldId id="279" r:id="rId12"/>
    <p:sldId id="276" r:id="rId13"/>
    <p:sldId id="264" r:id="rId14"/>
    <p:sldId id="270" r:id="rId15"/>
    <p:sldId id="303" r:id="rId16"/>
    <p:sldId id="295" r:id="rId17"/>
    <p:sldId id="297" r:id="rId18"/>
    <p:sldId id="298" r:id="rId19"/>
    <p:sldId id="302" r:id="rId20"/>
    <p:sldId id="265" r:id="rId21"/>
    <p:sldId id="271" r:id="rId22"/>
    <p:sldId id="272" r:id="rId23"/>
    <p:sldId id="266" r:id="rId24"/>
    <p:sldId id="313" r:id="rId25"/>
    <p:sldId id="274" r:id="rId26"/>
    <p:sldId id="314" r:id="rId27"/>
    <p:sldId id="267" r:id="rId28"/>
    <p:sldId id="278" r:id="rId29"/>
    <p:sldId id="268" r:id="rId30"/>
    <p:sldId id="307" r:id="rId31"/>
    <p:sldId id="293" r:id="rId32"/>
    <p:sldId id="283" r:id="rId33"/>
    <p:sldId id="316" r:id="rId34"/>
    <p:sldId id="311" r:id="rId35"/>
    <p:sldId id="262" r:id="rId36"/>
    <p:sldId id="319" r:id="rId37"/>
    <p:sldId id="263" r:id="rId38"/>
    <p:sldId id="259" r:id="rId39"/>
    <p:sldId id="277" r:id="rId40"/>
    <p:sldId id="320" r:id="rId41"/>
    <p:sldId id="292" r:id="rId42"/>
    <p:sldId id="308" r:id="rId43"/>
    <p:sldId id="312" r:id="rId44"/>
    <p:sldId id="317" r:id="rId45"/>
    <p:sldId id="318" r:id="rId46"/>
    <p:sldId id="309" r:id="rId47"/>
    <p:sldId id="306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81" d="100"/>
          <a:sy n="81" d="100"/>
        </p:scale>
        <p:origin x="120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E1073-FF1D-4C87-AAC8-4A408FD91D42}" type="datetimeFigureOut">
              <a:rPr lang="en-GB" smtClean="0"/>
              <a:t>15/03/17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E816B-6F7F-491D-8488-E45E9C0DC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439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909D8-265E-4A8C-A204-B477A93341F9}" type="datetimeFigureOut">
              <a:rPr lang="en-GB" smtClean="0"/>
              <a:t>15/03/17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4BCDA1-C2E8-4814-A734-40799BCD9F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92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72519-FC73-4960-8622-1ADF794CC613}" type="slidenum">
              <a:rPr lang="en-GB" smtClean="0">
                <a:solidFill>
                  <a:prstClr val="black"/>
                </a:solidFill>
              </a:rPr>
              <a:pPr/>
              <a:t>13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216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72519-FC73-4960-8622-1ADF794CC613}" type="slidenum">
              <a:rPr lang="en-GB" smtClean="0">
                <a:solidFill>
                  <a:prstClr val="black"/>
                </a:solidFill>
              </a:rPr>
              <a:pPr/>
              <a:t>14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946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72519-FC73-4960-8622-1ADF794CC613}" type="slidenum">
              <a:rPr lang="en-GB" smtClean="0">
                <a:solidFill>
                  <a:prstClr val="black"/>
                </a:solidFill>
              </a:rPr>
              <a:pPr/>
              <a:t>15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587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72519-FC73-4960-8622-1ADF794CC613}" type="slidenum">
              <a:rPr lang="en-GB" smtClean="0">
                <a:solidFill>
                  <a:prstClr val="black"/>
                </a:solidFill>
              </a:rPr>
              <a:pPr/>
              <a:t>16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727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72519-FC73-4960-8622-1ADF794CC613}" type="slidenum">
              <a:rPr lang="en-GB" smtClean="0">
                <a:solidFill>
                  <a:prstClr val="black"/>
                </a:solidFill>
              </a:rPr>
              <a:pPr/>
              <a:t>17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00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90171-7A30-440D-9660-428A2AFC098D}" type="slidenum">
              <a:rPr lang="en-GB" smtClean="0">
                <a:solidFill>
                  <a:prstClr val="black"/>
                </a:solidFill>
              </a:rPr>
              <a:pPr/>
              <a:t>32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1802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90171-7A30-440D-9660-428A2AFC098D}" type="slidenum">
              <a:rPr lang="en-GB" smtClean="0">
                <a:solidFill>
                  <a:prstClr val="black"/>
                </a:solidFill>
              </a:rPr>
              <a:pPr/>
              <a:t>44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066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18B1-7EC0-40AF-9EAA-4F780ADCC986}" type="datetimeFigureOut">
              <a:rPr lang="en-GB" smtClean="0"/>
              <a:t>15/03/17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A4E4-39E7-43E2-9A48-9F2BF0A8B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91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18B1-7EC0-40AF-9EAA-4F780ADCC986}" type="datetimeFigureOut">
              <a:rPr lang="en-GB" smtClean="0"/>
              <a:t>15/03/17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A4E4-39E7-43E2-9A48-9F2BF0A8B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867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18B1-7EC0-40AF-9EAA-4F780ADCC986}" type="datetimeFigureOut">
              <a:rPr lang="en-GB" smtClean="0"/>
              <a:t>15/03/17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A4E4-39E7-43E2-9A48-9F2BF0A8B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098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1A9F-B04D-4DF4-8F29-88E78A47CBD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35E-4948-4375-9891-31A1933B3F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051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1A9F-B04D-4DF4-8F29-88E78A47CBD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35E-4948-4375-9891-31A1933B3F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584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1A9F-B04D-4DF4-8F29-88E78A47CBD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35E-4948-4375-9891-31A1933B3F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037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1A9F-B04D-4DF4-8F29-88E78A47CBD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35E-4948-4375-9891-31A1933B3F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300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1A9F-B04D-4DF4-8F29-88E78A47CBD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35E-4948-4375-9891-31A1933B3F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0417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1A9F-B04D-4DF4-8F29-88E78A47CBD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35E-4948-4375-9891-31A1933B3F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5013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1A9F-B04D-4DF4-8F29-88E78A47CBD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35E-4948-4375-9891-31A1933B3F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6482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1A9F-B04D-4DF4-8F29-88E78A47CBD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35E-4948-4375-9891-31A1933B3F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575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18B1-7EC0-40AF-9EAA-4F780ADCC986}" type="datetimeFigureOut">
              <a:rPr lang="en-GB" smtClean="0"/>
              <a:t>15/03/17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A4E4-39E7-43E2-9A48-9F2BF0A8B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207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1A9F-B04D-4DF4-8F29-88E78A47CBD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35E-4948-4375-9891-31A1933B3F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9386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1A9F-B04D-4DF4-8F29-88E78A47CBD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35E-4948-4375-9891-31A1933B3F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6373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1A9F-B04D-4DF4-8F29-88E78A47CBD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35E-4948-4375-9891-31A1933B3F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1730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1A9F-B04D-4DF4-8F29-88E78A47CBD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35E-4948-4375-9891-31A1933B3F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4165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1A9F-B04D-4DF4-8F29-88E78A47CBD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35E-4948-4375-9891-31A1933B3F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0592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1A9F-B04D-4DF4-8F29-88E78A47CBD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35E-4948-4375-9891-31A1933B3F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25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1A9F-B04D-4DF4-8F29-88E78A47CBD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35E-4948-4375-9891-31A1933B3F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3960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1A9F-B04D-4DF4-8F29-88E78A47CBD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35E-4948-4375-9891-31A1933B3F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7263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1A9F-B04D-4DF4-8F29-88E78A47CBD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35E-4948-4375-9891-31A1933B3F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5351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1A9F-B04D-4DF4-8F29-88E78A47CBD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35E-4948-4375-9891-31A1933B3F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52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18B1-7EC0-40AF-9EAA-4F780ADCC986}" type="datetimeFigureOut">
              <a:rPr lang="en-GB" smtClean="0"/>
              <a:t>15/03/17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A4E4-39E7-43E2-9A48-9F2BF0A8B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6476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1A9F-B04D-4DF4-8F29-88E78A47CBD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35E-4948-4375-9891-31A1933B3F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5511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1A9F-B04D-4DF4-8F29-88E78A47CBD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35E-4948-4375-9891-31A1933B3F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0542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1A9F-B04D-4DF4-8F29-88E78A47CBD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35E-4948-4375-9891-31A1933B3F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3656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1A9F-B04D-4DF4-8F29-88E78A47CBD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35E-4948-4375-9891-31A1933B3F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632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18B1-7EC0-40AF-9EAA-4F780ADCC986}" type="datetimeFigureOut">
              <a:rPr lang="en-GB" smtClean="0"/>
              <a:t>15/03/17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A4E4-39E7-43E2-9A48-9F2BF0A8B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309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18B1-7EC0-40AF-9EAA-4F780ADCC986}" type="datetimeFigureOut">
              <a:rPr lang="en-GB" smtClean="0"/>
              <a:t>15/03/17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A4E4-39E7-43E2-9A48-9F2BF0A8B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537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18B1-7EC0-40AF-9EAA-4F780ADCC986}" type="datetimeFigureOut">
              <a:rPr lang="en-GB" smtClean="0"/>
              <a:t>15/03/17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A4E4-39E7-43E2-9A48-9F2BF0A8B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425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18B1-7EC0-40AF-9EAA-4F780ADCC986}" type="datetimeFigureOut">
              <a:rPr lang="en-GB" smtClean="0"/>
              <a:t>15/03/17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A4E4-39E7-43E2-9A48-9F2BF0A8B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894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18B1-7EC0-40AF-9EAA-4F780ADCC986}" type="datetimeFigureOut">
              <a:rPr lang="en-GB" smtClean="0"/>
              <a:t>15/03/17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A4E4-39E7-43E2-9A48-9F2BF0A8B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861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18B1-7EC0-40AF-9EAA-4F780ADCC986}" type="datetimeFigureOut">
              <a:rPr lang="en-GB" smtClean="0"/>
              <a:t>15/03/17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A4E4-39E7-43E2-9A48-9F2BF0A8B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58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E18B1-7EC0-40AF-9EAA-4F780ADCC986}" type="datetimeFigureOut">
              <a:rPr lang="en-GB" smtClean="0"/>
              <a:t>15/03/17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6A4E4-39E7-43E2-9A48-9F2BF0A8B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790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F1A9F-B04D-4DF4-8F29-88E78A47CBD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4C35E-4948-4375-9891-31A1933B3F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111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F1A9F-B04D-4DF4-8F29-88E78A47CBDA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4C35E-4948-4375-9891-31A1933B3F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229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.ac.uk/files/imports/fileManager/UNIT_8_Pronunciation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mailto:A.J.Lynch@ed.ac.uk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.ac.uk/files/imports/fileManager/UNIT_1_Preparation.pdf" TargetMode="External"/><Relationship Id="rId2" Type="http://schemas.openxmlformats.org/officeDocument/2006/relationships/hyperlink" Target="http://www.ed.ac.uk/files/atoms/files/writing_up_your_phd_qualitative_research.pdf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6600" b="1" dirty="0" err="1" smtClean="0"/>
              <a:t>Questions</a:t>
            </a:r>
            <a:r>
              <a:rPr lang="es-ES" sz="6600" b="1" dirty="0" smtClean="0"/>
              <a:t> of </a:t>
            </a:r>
            <a:r>
              <a:rPr lang="es-ES" sz="6600" b="1" dirty="0" err="1" smtClean="0"/>
              <a:t>evaluation</a:t>
            </a:r>
            <a:r>
              <a:rPr lang="es-ES" dirty="0" smtClean="0"/>
              <a:t/>
            </a:r>
            <a:br>
              <a:rPr lang="es-ES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sz="3200" dirty="0" smtClean="0"/>
              <a:t>Tony Lynch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003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 smtClean="0"/>
              <a:t>Example</a:t>
            </a:r>
            <a:r>
              <a:rPr lang="es-ES" b="1" dirty="0" smtClean="0"/>
              <a:t>: </a:t>
            </a:r>
            <a:r>
              <a:rPr lang="es-ES" b="1" dirty="0" err="1" smtClean="0"/>
              <a:t>How</a:t>
            </a:r>
            <a:r>
              <a:rPr lang="es-ES" b="1" dirty="0" smtClean="0"/>
              <a:t> </a:t>
            </a: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questions</a:t>
            </a:r>
            <a:r>
              <a:rPr lang="es-ES" b="1" dirty="0" smtClean="0"/>
              <a:t> </a:t>
            </a:r>
            <a:r>
              <a:rPr lang="es-ES" b="1" dirty="0" err="1" smtClean="0"/>
              <a:t>interact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i="1" dirty="0"/>
              <a:t>The impact of English for Academic Purposes (EAP) programs on international students' success in </a:t>
            </a:r>
            <a:r>
              <a:rPr lang="en-GB" sz="3600" i="1" dirty="0" smtClean="0"/>
              <a:t>university</a:t>
            </a:r>
          </a:p>
          <a:p>
            <a:pPr marL="0" indent="0">
              <a:buNone/>
            </a:pPr>
            <a:r>
              <a:rPr lang="es-ES" b="1" dirty="0" smtClean="0"/>
              <a:t>	=</a:t>
            </a:r>
            <a:endParaRPr lang="en-GB" b="1" dirty="0" smtClean="0"/>
          </a:p>
          <a:p>
            <a:pPr lvl="1"/>
            <a:r>
              <a:rPr lang="en-GB" b="1" dirty="0"/>
              <a:t>The </a:t>
            </a:r>
            <a:r>
              <a:rPr lang="en-GB" b="1" dirty="0" smtClean="0">
                <a:solidFill>
                  <a:srgbClr val="0070C0"/>
                </a:solidFill>
              </a:rPr>
              <a:t>subjective perceptions, gathered by interview, of the </a:t>
            </a:r>
          </a:p>
          <a:p>
            <a:pPr lvl="1"/>
            <a:r>
              <a:rPr lang="en-GB" b="1" dirty="0" smtClean="0"/>
              <a:t>impact of </a:t>
            </a:r>
            <a:r>
              <a:rPr lang="en-GB" b="1" dirty="0" smtClean="0">
                <a:solidFill>
                  <a:srgbClr val="0070C0"/>
                </a:solidFill>
              </a:rPr>
              <a:t>one</a:t>
            </a:r>
            <a:r>
              <a:rPr lang="en-GB" b="1" dirty="0" smtClean="0"/>
              <a:t> EAP </a:t>
            </a:r>
            <a:r>
              <a:rPr lang="en-GB" b="1" dirty="0" smtClean="0">
                <a:solidFill>
                  <a:srgbClr val="0070C0"/>
                </a:solidFill>
              </a:rPr>
              <a:t>pre-sessional</a:t>
            </a:r>
            <a:r>
              <a:rPr lang="en-GB" b="1" dirty="0" smtClean="0"/>
              <a:t> programme </a:t>
            </a:r>
          </a:p>
          <a:p>
            <a:pPr lvl="1"/>
            <a:r>
              <a:rPr lang="en-GB" b="1" dirty="0" smtClean="0"/>
              <a:t>on </a:t>
            </a:r>
            <a:r>
              <a:rPr lang="en-GB" b="1" dirty="0" smtClean="0">
                <a:solidFill>
                  <a:srgbClr val="0070C0"/>
                </a:solidFill>
              </a:rPr>
              <a:t>eight </a:t>
            </a:r>
            <a:r>
              <a:rPr lang="en-GB" b="1" dirty="0" smtClean="0"/>
              <a:t>international </a:t>
            </a:r>
            <a:r>
              <a:rPr lang="en-GB" b="1" dirty="0"/>
              <a:t>students' success </a:t>
            </a:r>
            <a:endParaRPr lang="en-GB" b="1" dirty="0" smtClean="0"/>
          </a:p>
          <a:p>
            <a:pPr lvl="1"/>
            <a:r>
              <a:rPr lang="en-GB" b="1" dirty="0" smtClean="0"/>
              <a:t>in </a:t>
            </a:r>
            <a:r>
              <a:rPr lang="en-GB" b="1" dirty="0" smtClean="0">
                <a:solidFill>
                  <a:srgbClr val="0070C0"/>
                </a:solidFill>
              </a:rPr>
              <a:t>coping with the demands of the first term </a:t>
            </a:r>
          </a:p>
          <a:p>
            <a:pPr lvl="1"/>
            <a:r>
              <a:rPr lang="en-GB" b="1" dirty="0" smtClean="0">
                <a:solidFill>
                  <a:srgbClr val="0070C0"/>
                </a:solidFill>
              </a:rPr>
              <a:t>of</a:t>
            </a:r>
            <a:r>
              <a:rPr lang="en-GB" b="1" dirty="0" smtClean="0"/>
              <a:t> </a:t>
            </a:r>
            <a:r>
              <a:rPr lang="en-GB" b="1" dirty="0" smtClean="0">
                <a:solidFill>
                  <a:srgbClr val="0070C0"/>
                </a:solidFill>
              </a:rPr>
              <a:t>their </a:t>
            </a:r>
            <a:r>
              <a:rPr lang="en-GB" b="1" dirty="0" smtClean="0"/>
              <a:t>university </a:t>
            </a:r>
            <a:r>
              <a:rPr lang="en-GB" b="1" dirty="0" smtClean="0">
                <a:solidFill>
                  <a:srgbClr val="0070C0"/>
                </a:solidFill>
              </a:rPr>
              <a:t>degree course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73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 dirty="0" err="1" smtClean="0">
                <a:solidFill>
                  <a:srgbClr val="0070C0"/>
                </a:solidFill>
              </a:rPr>
              <a:t>What</a:t>
            </a:r>
            <a:r>
              <a:rPr lang="es-ES" b="1" dirty="0" smtClean="0">
                <a:solidFill>
                  <a:srgbClr val="0070C0"/>
                </a:solidFill>
              </a:rPr>
              <a:t> to </a:t>
            </a:r>
            <a:r>
              <a:rPr lang="es-ES" b="1" dirty="0" err="1" smtClean="0">
                <a:solidFill>
                  <a:srgbClr val="0070C0"/>
                </a:solidFill>
              </a:rPr>
              <a:t>evaluate</a:t>
            </a:r>
            <a:r>
              <a:rPr lang="es-ES" b="1" dirty="0" smtClean="0">
                <a:solidFill>
                  <a:srgbClr val="0070C0"/>
                </a:solidFill>
              </a:rPr>
              <a:t>?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Programmes</a:t>
            </a:r>
          </a:p>
          <a:p>
            <a:r>
              <a:rPr lang="en-GB" dirty="0" smtClean="0"/>
              <a:t>Courses</a:t>
            </a:r>
          </a:p>
          <a:p>
            <a:r>
              <a:rPr lang="en-GB" dirty="0" smtClean="0"/>
              <a:t>Tasks</a:t>
            </a:r>
          </a:p>
          <a:p>
            <a:r>
              <a:rPr lang="en-GB" dirty="0" smtClean="0"/>
              <a:t>Materials</a:t>
            </a:r>
          </a:p>
          <a:p>
            <a:r>
              <a:rPr lang="en-GB" dirty="0" smtClean="0"/>
              <a:t>Techniques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707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</a:t>
            </a:r>
            <a:r>
              <a:rPr lang="en-GB" b="1" dirty="0" smtClean="0"/>
              <a:t>echniques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Evaluating alternative forms of feedback on EAP students´ spoken English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268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iagram 6"/>
          <p:cNvGrpSpPr>
            <a:grpSpLocks/>
          </p:cNvGrpSpPr>
          <p:nvPr/>
        </p:nvGrpSpPr>
        <p:grpSpPr bwMode="auto">
          <a:xfrm>
            <a:off x="3816350" y="1920876"/>
            <a:ext cx="4541838" cy="4057650"/>
            <a:chOff x="1444" y="1210"/>
            <a:chExt cx="2861" cy="2556"/>
          </a:xfrm>
        </p:grpSpPr>
        <p:sp>
          <p:nvSpPr>
            <p:cNvPr id="3" name="_s1028"/>
            <p:cNvSpPr>
              <a:spLocks noChangeArrowheads="1" noTextEdit="1"/>
            </p:cNvSpPr>
            <p:nvPr/>
          </p:nvSpPr>
          <p:spPr bwMode="auto">
            <a:xfrm>
              <a:off x="1948" y="1210"/>
              <a:ext cx="1818" cy="1817"/>
            </a:xfrm>
            <a:custGeom>
              <a:avLst/>
              <a:gdLst>
                <a:gd name="G0" fmla="+- -5242880 0 0"/>
                <a:gd name="G1" fmla="+- -8519680 0 0"/>
                <a:gd name="G2" fmla="+- -5242880 0 -8519680"/>
                <a:gd name="G3" fmla="+- 10800 0 0"/>
                <a:gd name="G4" fmla="+- 0 0 -524288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8519680"/>
                <a:gd name="G10" fmla="+- 7200 0 2700"/>
                <a:gd name="G11" fmla="cos G10 -5242880"/>
                <a:gd name="G12" fmla="sin G10 -5242880"/>
                <a:gd name="G13" fmla="cos 13500 -5242880"/>
                <a:gd name="G14" fmla="sin 13500 -524288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242880"/>
                <a:gd name="G22" fmla="sin G20 -5242880"/>
                <a:gd name="G23" fmla="+- G21 10800 0"/>
                <a:gd name="G24" fmla="+- G12 G23 G22"/>
                <a:gd name="G25" fmla="+- G22 G23 G11"/>
                <a:gd name="G26" fmla="cos 10800 -5242880"/>
                <a:gd name="G27" fmla="sin 10800 -5242880"/>
                <a:gd name="G28" fmla="cos 7200 -5242880"/>
                <a:gd name="G29" fmla="sin 7200 -524288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8519680"/>
                <a:gd name="G36" fmla="sin G34 -8519680"/>
                <a:gd name="G37" fmla="+/ -8519680 -524288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004 w 21600"/>
                <a:gd name="T5" fmla="*/ 368 h 21600"/>
                <a:gd name="T6" fmla="*/ 5014 w 21600"/>
                <a:gd name="T7" fmla="*/ 3905 h 21600"/>
                <a:gd name="T8" fmla="*/ 8936 w 21600"/>
                <a:gd name="T9" fmla="*/ 3845 h 21600"/>
                <a:gd name="T10" fmla="*/ 13144 w 21600"/>
                <a:gd name="T11" fmla="*/ -2495 h 21600"/>
                <a:gd name="T12" fmla="*/ 16794 w 21600"/>
                <a:gd name="T13" fmla="*/ 2717 h 21600"/>
                <a:gd name="T14" fmla="*/ 11581 w 21600"/>
                <a:gd name="T15" fmla="*/ 6368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" name="_s1029"/>
            <p:cNvSpPr>
              <a:spLocks noChangeArrowheads="1" noTextEdit="1"/>
            </p:cNvSpPr>
            <p:nvPr/>
          </p:nvSpPr>
          <p:spPr bwMode="auto">
            <a:xfrm rot="7200000">
              <a:off x="2487" y="1585"/>
              <a:ext cx="1817" cy="1818"/>
            </a:xfrm>
            <a:custGeom>
              <a:avLst/>
              <a:gdLst>
                <a:gd name="G0" fmla="+- -5242880 0 0"/>
                <a:gd name="G1" fmla="+- -8519680 0 0"/>
                <a:gd name="G2" fmla="+- -5242880 0 -8519680"/>
                <a:gd name="G3" fmla="+- 10800 0 0"/>
                <a:gd name="G4" fmla="+- 0 0 -524288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8519680"/>
                <a:gd name="G10" fmla="+- 7200 0 2700"/>
                <a:gd name="G11" fmla="cos G10 -5242880"/>
                <a:gd name="G12" fmla="sin G10 -5242880"/>
                <a:gd name="G13" fmla="cos 13500 -5242880"/>
                <a:gd name="G14" fmla="sin 13500 -524288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242880"/>
                <a:gd name="G22" fmla="sin G20 -5242880"/>
                <a:gd name="G23" fmla="+- G21 10800 0"/>
                <a:gd name="G24" fmla="+- G12 G23 G22"/>
                <a:gd name="G25" fmla="+- G22 G23 G11"/>
                <a:gd name="G26" fmla="cos 10800 -5242880"/>
                <a:gd name="G27" fmla="sin 10800 -5242880"/>
                <a:gd name="G28" fmla="cos 7200 -5242880"/>
                <a:gd name="G29" fmla="sin 7200 -524288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8519680"/>
                <a:gd name="G36" fmla="sin G34 -8519680"/>
                <a:gd name="G37" fmla="+/ -8519680 -524288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004 w 21600"/>
                <a:gd name="T5" fmla="*/ 368 h 21600"/>
                <a:gd name="T6" fmla="*/ 5014 w 21600"/>
                <a:gd name="T7" fmla="*/ 3905 h 21600"/>
                <a:gd name="T8" fmla="*/ 8936 w 21600"/>
                <a:gd name="T9" fmla="*/ 3845 h 21600"/>
                <a:gd name="T10" fmla="*/ 13144 w 21600"/>
                <a:gd name="T11" fmla="*/ -2495 h 21600"/>
                <a:gd name="T12" fmla="*/ 16794 w 21600"/>
                <a:gd name="T13" fmla="*/ 2717 h 21600"/>
                <a:gd name="T14" fmla="*/ 11581 w 21600"/>
                <a:gd name="T15" fmla="*/ 6368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" name="_s1030"/>
            <p:cNvSpPr>
              <a:spLocks noChangeArrowheads="1" noTextEdit="1"/>
            </p:cNvSpPr>
            <p:nvPr/>
          </p:nvSpPr>
          <p:spPr bwMode="auto">
            <a:xfrm rot="14400000">
              <a:off x="1444" y="1540"/>
              <a:ext cx="1817" cy="1818"/>
            </a:xfrm>
            <a:custGeom>
              <a:avLst/>
              <a:gdLst>
                <a:gd name="G0" fmla="+- -5242880 0 0"/>
                <a:gd name="G1" fmla="+- -8519680 0 0"/>
                <a:gd name="G2" fmla="+- -5242880 0 -8519680"/>
                <a:gd name="G3" fmla="+- 10800 0 0"/>
                <a:gd name="G4" fmla="+- 0 0 -524288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8519680"/>
                <a:gd name="G10" fmla="+- 7200 0 2700"/>
                <a:gd name="G11" fmla="cos G10 -5242880"/>
                <a:gd name="G12" fmla="sin G10 -5242880"/>
                <a:gd name="G13" fmla="cos 13500 -5242880"/>
                <a:gd name="G14" fmla="sin 13500 -524288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242880"/>
                <a:gd name="G22" fmla="sin G20 -5242880"/>
                <a:gd name="G23" fmla="+- G21 10800 0"/>
                <a:gd name="G24" fmla="+- G12 G23 G22"/>
                <a:gd name="G25" fmla="+- G22 G23 G11"/>
                <a:gd name="G26" fmla="cos 10800 -5242880"/>
                <a:gd name="G27" fmla="sin 10800 -5242880"/>
                <a:gd name="G28" fmla="cos 7200 -5242880"/>
                <a:gd name="G29" fmla="sin 7200 -524288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8519680"/>
                <a:gd name="G36" fmla="sin G34 -8519680"/>
                <a:gd name="G37" fmla="+/ -8519680 -524288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004 w 21600"/>
                <a:gd name="T5" fmla="*/ 368 h 21600"/>
                <a:gd name="T6" fmla="*/ 5014 w 21600"/>
                <a:gd name="T7" fmla="*/ 3905 h 21600"/>
                <a:gd name="T8" fmla="*/ 8936 w 21600"/>
                <a:gd name="T9" fmla="*/ 3845 h 21600"/>
                <a:gd name="T10" fmla="*/ 13144 w 21600"/>
                <a:gd name="T11" fmla="*/ -2495 h 21600"/>
                <a:gd name="T12" fmla="*/ 16794 w 21600"/>
                <a:gd name="T13" fmla="*/ 2717 h 21600"/>
                <a:gd name="T14" fmla="*/ 11581 w 21600"/>
                <a:gd name="T15" fmla="*/ 6368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" name="_s1031"/>
            <p:cNvSpPr>
              <a:spLocks noChangeArrowheads="1"/>
            </p:cNvSpPr>
            <p:nvPr/>
          </p:nvSpPr>
          <p:spPr bwMode="auto">
            <a:xfrm>
              <a:off x="3355" y="1542"/>
              <a:ext cx="729" cy="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3200" dirty="0">
                  <a:solidFill>
                    <a:srgbClr val="0000FF"/>
                  </a:solidFill>
                  <a:latin typeface="Garamond" pitchFamily="18" charset="0"/>
                  <a:ea typeface="Arial Unicode MS" pitchFamily="34" charset="-128"/>
                  <a:cs typeface="Arial" charset="0"/>
                </a:rPr>
                <a:t>          </a:t>
              </a:r>
              <a:r>
                <a:rPr lang="en-GB" altLang="en-US" sz="3200" b="1" dirty="0">
                  <a:solidFill>
                    <a:srgbClr val="0000FF"/>
                  </a:solidFill>
                  <a:ea typeface="Arial Unicode MS" pitchFamily="34" charset="-128"/>
                  <a:cs typeface="Arial" charset="0"/>
                </a:rPr>
                <a:t>Implicit feedback</a:t>
              </a:r>
            </a:p>
          </p:txBody>
        </p:sp>
        <p:sp>
          <p:nvSpPr>
            <p:cNvPr id="7" name="_s1032"/>
            <p:cNvSpPr>
              <a:spLocks noChangeArrowheads="1"/>
            </p:cNvSpPr>
            <p:nvPr/>
          </p:nvSpPr>
          <p:spPr bwMode="auto">
            <a:xfrm>
              <a:off x="2494" y="3037"/>
              <a:ext cx="729" cy="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3200" dirty="0">
                  <a:solidFill>
                    <a:srgbClr val="0000FF"/>
                  </a:solidFill>
                  <a:latin typeface="Garamond" pitchFamily="18" charset="0"/>
                  <a:ea typeface="Arial Unicode MS" pitchFamily="34" charset="-128"/>
                  <a:cs typeface="Arial" charset="0"/>
                </a:rPr>
                <a:t>   </a:t>
              </a:r>
              <a:r>
                <a:rPr lang="en-GB" altLang="en-US" sz="3200" b="1" dirty="0">
                  <a:solidFill>
                    <a:srgbClr val="0000FF"/>
                  </a:solidFill>
                  <a:ea typeface="Arial Unicode MS" pitchFamily="34" charset="-128"/>
                  <a:cs typeface="Arial" charset="0"/>
                </a:rPr>
                <a:t>Monitoring</a:t>
              </a:r>
            </a:p>
          </p:txBody>
        </p:sp>
        <p:sp>
          <p:nvSpPr>
            <p:cNvPr id="8" name="_s1033"/>
            <p:cNvSpPr>
              <a:spLocks noChangeArrowheads="1"/>
            </p:cNvSpPr>
            <p:nvPr/>
          </p:nvSpPr>
          <p:spPr bwMode="auto">
            <a:xfrm>
              <a:off x="1629" y="1543"/>
              <a:ext cx="729" cy="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3200" b="1" dirty="0">
                  <a:solidFill>
                    <a:srgbClr val="0000FF"/>
                  </a:solidFill>
                  <a:ea typeface="Arial Unicode MS" pitchFamily="34" charset="-128"/>
                  <a:cs typeface="Arial" charset="0"/>
                </a:rPr>
                <a:t>Performance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7488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Transcript-based feedback study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Performance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Feedback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Revision</a:t>
            </a:r>
          </a:p>
          <a:p>
            <a:r>
              <a:rPr lang="en-GB" dirty="0" smtClean="0"/>
              <a:t>Second round of performance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29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iagram 6"/>
          <p:cNvGrpSpPr>
            <a:grpSpLocks/>
          </p:cNvGrpSpPr>
          <p:nvPr/>
        </p:nvGrpSpPr>
        <p:grpSpPr bwMode="auto">
          <a:xfrm>
            <a:off x="3816350" y="1920876"/>
            <a:ext cx="4541838" cy="4057650"/>
            <a:chOff x="1444" y="1210"/>
            <a:chExt cx="2861" cy="2556"/>
          </a:xfrm>
        </p:grpSpPr>
        <p:sp>
          <p:nvSpPr>
            <p:cNvPr id="3" name="_s1028"/>
            <p:cNvSpPr>
              <a:spLocks noChangeArrowheads="1" noTextEdit="1"/>
            </p:cNvSpPr>
            <p:nvPr/>
          </p:nvSpPr>
          <p:spPr bwMode="auto">
            <a:xfrm>
              <a:off x="1948" y="1210"/>
              <a:ext cx="1818" cy="1817"/>
            </a:xfrm>
            <a:custGeom>
              <a:avLst/>
              <a:gdLst>
                <a:gd name="G0" fmla="+- -5242880 0 0"/>
                <a:gd name="G1" fmla="+- -8519680 0 0"/>
                <a:gd name="G2" fmla="+- -5242880 0 -8519680"/>
                <a:gd name="G3" fmla="+- 10800 0 0"/>
                <a:gd name="G4" fmla="+- 0 0 -524288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8519680"/>
                <a:gd name="G10" fmla="+- 7200 0 2700"/>
                <a:gd name="G11" fmla="cos G10 -5242880"/>
                <a:gd name="G12" fmla="sin G10 -5242880"/>
                <a:gd name="G13" fmla="cos 13500 -5242880"/>
                <a:gd name="G14" fmla="sin 13500 -524288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242880"/>
                <a:gd name="G22" fmla="sin G20 -5242880"/>
                <a:gd name="G23" fmla="+- G21 10800 0"/>
                <a:gd name="G24" fmla="+- G12 G23 G22"/>
                <a:gd name="G25" fmla="+- G22 G23 G11"/>
                <a:gd name="G26" fmla="cos 10800 -5242880"/>
                <a:gd name="G27" fmla="sin 10800 -5242880"/>
                <a:gd name="G28" fmla="cos 7200 -5242880"/>
                <a:gd name="G29" fmla="sin 7200 -524288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8519680"/>
                <a:gd name="G36" fmla="sin G34 -8519680"/>
                <a:gd name="G37" fmla="+/ -8519680 -524288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004 w 21600"/>
                <a:gd name="T5" fmla="*/ 368 h 21600"/>
                <a:gd name="T6" fmla="*/ 5014 w 21600"/>
                <a:gd name="T7" fmla="*/ 3905 h 21600"/>
                <a:gd name="T8" fmla="*/ 8936 w 21600"/>
                <a:gd name="T9" fmla="*/ 3845 h 21600"/>
                <a:gd name="T10" fmla="*/ 13144 w 21600"/>
                <a:gd name="T11" fmla="*/ -2495 h 21600"/>
                <a:gd name="T12" fmla="*/ 16794 w 21600"/>
                <a:gd name="T13" fmla="*/ 2717 h 21600"/>
                <a:gd name="T14" fmla="*/ 11581 w 21600"/>
                <a:gd name="T15" fmla="*/ 6368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4" name="_s1029"/>
            <p:cNvSpPr>
              <a:spLocks noChangeArrowheads="1" noTextEdit="1"/>
            </p:cNvSpPr>
            <p:nvPr/>
          </p:nvSpPr>
          <p:spPr bwMode="auto">
            <a:xfrm rot="7200000">
              <a:off x="2487" y="1585"/>
              <a:ext cx="1817" cy="1818"/>
            </a:xfrm>
            <a:custGeom>
              <a:avLst/>
              <a:gdLst>
                <a:gd name="G0" fmla="+- -5242880 0 0"/>
                <a:gd name="G1" fmla="+- -8519680 0 0"/>
                <a:gd name="G2" fmla="+- -5242880 0 -8519680"/>
                <a:gd name="G3" fmla="+- 10800 0 0"/>
                <a:gd name="G4" fmla="+- 0 0 -524288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8519680"/>
                <a:gd name="G10" fmla="+- 7200 0 2700"/>
                <a:gd name="G11" fmla="cos G10 -5242880"/>
                <a:gd name="G12" fmla="sin G10 -5242880"/>
                <a:gd name="G13" fmla="cos 13500 -5242880"/>
                <a:gd name="G14" fmla="sin 13500 -524288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242880"/>
                <a:gd name="G22" fmla="sin G20 -5242880"/>
                <a:gd name="G23" fmla="+- G21 10800 0"/>
                <a:gd name="G24" fmla="+- G12 G23 G22"/>
                <a:gd name="G25" fmla="+- G22 G23 G11"/>
                <a:gd name="G26" fmla="cos 10800 -5242880"/>
                <a:gd name="G27" fmla="sin 10800 -5242880"/>
                <a:gd name="G28" fmla="cos 7200 -5242880"/>
                <a:gd name="G29" fmla="sin 7200 -524288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8519680"/>
                <a:gd name="G36" fmla="sin G34 -8519680"/>
                <a:gd name="G37" fmla="+/ -8519680 -524288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004 w 21600"/>
                <a:gd name="T5" fmla="*/ 368 h 21600"/>
                <a:gd name="T6" fmla="*/ 5014 w 21600"/>
                <a:gd name="T7" fmla="*/ 3905 h 21600"/>
                <a:gd name="T8" fmla="*/ 8936 w 21600"/>
                <a:gd name="T9" fmla="*/ 3845 h 21600"/>
                <a:gd name="T10" fmla="*/ 13144 w 21600"/>
                <a:gd name="T11" fmla="*/ -2495 h 21600"/>
                <a:gd name="T12" fmla="*/ 16794 w 21600"/>
                <a:gd name="T13" fmla="*/ 2717 h 21600"/>
                <a:gd name="T14" fmla="*/ 11581 w 21600"/>
                <a:gd name="T15" fmla="*/ 6368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" name="_s1030"/>
            <p:cNvSpPr>
              <a:spLocks noChangeArrowheads="1" noTextEdit="1"/>
            </p:cNvSpPr>
            <p:nvPr/>
          </p:nvSpPr>
          <p:spPr bwMode="auto">
            <a:xfrm rot="14400000">
              <a:off x="1444" y="1540"/>
              <a:ext cx="1817" cy="1818"/>
            </a:xfrm>
            <a:custGeom>
              <a:avLst/>
              <a:gdLst>
                <a:gd name="G0" fmla="+- -5242880 0 0"/>
                <a:gd name="G1" fmla="+- -8519680 0 0"/>
                <a:gd name="G2" fmla="+- -5242880 0 -8519680"/>
                <a:gd name="G3" fmla="+- 10800 0 0"/>
                <a:gd name="G4" fmla="+- 0 0 -524288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8519680"/>
                <a:gd name="G10" fmla="+- 7200 0 2700"/>
                <a:gd name="G11" fmla="cos G10 -5242880"/>
                <a:gd name="G12" fmla="sin G10 -5242880"/>
                <a:gd name="G13" fmla="cos 13500 -5242880"/>
                <a:gd name="G14" fmla="sin 13500 -524288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242880"/>
                <a:gd name="G22" fmla="sin G20 -5242880"/>
                <a:gd name="G23" fmla="+- G21 10800 0"/>
                <a:gd name="G24" fmla="+- G12 G23 G22"/>
                <a:gd name="G25" fmla="+- G22 G23 G11"/>
                <a:gd name="G26" fmla="cos 10800 -5242880"/>
                <a:gd name="G27" fmla="sin 10800 -5242880"/>
                <a:gd name="G28" fmla="cos 7200 -5242880"/>
                <a:gd name="G29" fmla="sin 7200 -524288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8519680"/>
                <a:gd name="G36" fmla="sin G34 -8519680"/>
                <a:gd name="G37" fmla="+/ -8519680 -524288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004 w 21600"/>
                <a:gd name="T5" fmla="*/ 368 h 21600"/>
                <a:gd name="T6" fmla="*/ 5014 w 21600"/>
                <a:gd name="T7" fmla="*/ 3905 h 21600"/>
                <a:gd name="T8" fmla="*/ 8936 w 21600"/>
                <a:gd name="T9" fmla="*/ 3845 h 21600"/>
                <a:gd name="T10" fmla="*/ 13144 w 21600"/>
                <a:gd name="T11" fmla="*/ -2495 h 21600"/>
                <a:gd name="T12" fmla="*/ 16794 w 21600"/>
                <a:gd name="T13" fmla="*/ 2717 h 21600"/>
                <a:gd name="T14" fmla="*/ 11581 w 21600"/>
                <a:gd name="T15" fmla="*/ 6368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" name="_s1031"/>
            <p:cNvSpPr>
              <a:spLocks noChangeArrowheads="1"/>
            </p:cNvSpPr>
            <p:nvPr/>
          </p:nvSpPr>
          <p:spPr bwMode="auto">
            <a:xfrm>
              <a:off x="3355" y="1542"/>
              <a:ext cx="729" cy="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3200" dirty="0">
                  <a:solidFill>
                    <a:srgbClr val="0000FF"/>
                  </a:solidFill>
                  <a:latin typeface="Garamond" pitchFamily="18" charset="0"/>
                  <a:ea typeface="Arial Unicode MS" pitchFamily="34" charset="-128"/>
                  <a:cs typeface="Arial" charset="0"/>
                </a:rPr>
                <a:t>          </a:t>
              </a:r>
              <a:r>
                <a:rPr lang="en-GB" altLang="en-US" sz="3200" b="1" dirty="0">
                  <a:solidFill>
                    <a:srgbClr val="FF0000"/>
                  </a:solidFill>
                  <a:ea typeface="Arial Unicode MS" pitchFamily="34" charset="-128"/>
                  <a:cs typeface="Arial" charset="0"/>
                </a:rPr>
                <a:t>Explicit feedback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3200" b="1" dirty="0" smtClean="0">
                  <a:solidFill>
                    <a:srgbClr val="FF0000"/>
                  </a:solidFill>
                  <a:ea typeface="Arial Unicode MS" pitchFamily="34" charset="-128"/>
                  <a:cs typeface="Arial" charset="0"/>
                </a:rPr>
                <a:t>         (via transcripts)</a:t>
              </a:r>
              <a:endParaRPr lang="en-GB" altLang="en-US" sz="3200" b="1" dirty="0">
                <a:solidFill>
                  <a:srgbClr val="FF0000"/>
                </a:solidFill>
                <a:ea typeface="Arial Unicode MS" pitchFamily="34" charset="-128"/>
                <a:cs typeface="Arial" charset="0"/>
              </a:endParaRPr>
            </a:p>
          </p:txBody>
        </p:sp>
        <p:sp>
          <p:nvSpPr>
            <p:cNvPr id="7" name="_s1032"/>
            <p:cNvSpPr>
              <a:spLocks noChangeArrowheads="1"/>
            </p:cNvSpPr>
            <p:nvPr/>
          </p:nvSpPr>
          <p:spPr bwMode="auto">
            <a:xfrm>
              <a:off x="2494" y="3037"/>
              <a:ext cx="729" cy="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3200" dirty="0">
                  <a:solidFill>
                    <a:srgbClr val="0000FF"/>
                  </a:solidFill>
                  <a:latin typeface="Garamond" pitchFamily="18" charset="0"/>
                  <a:ea typeface="Arial Unicode MS" pitchFamily="34" charset="-128"/>
                  <a:cs typeface="Arial" charset="0"/>
                </a:rPr>
                <a:t>   </a:t>
              </a:r>
              <a:r>
                <a:rPr lang="en-GB" altLang="en-US" sz="3200" b="1" dirty="0">
                  <a:solidFill>
                    <a:srgbClr val="FF0000"/>
                  </a:solidFill>
                  <a:ea typeface="Arial Unicode MS" pitchFamily="34" charset="-128"/>
                  <a:cs typeface="Arial" charset="0"/>
                </a:rPr>
                <a:t>Revision</a:t>
              </a:r>
            </a:p>
          </p:txBody>
        </p:sp>
        <p:sp>
          <p:nvSpPr>
            <p:cNvPr id="8" name="_s1033"/>
            <p:cNvSpPr>
              <a:spLocks noChangeArrowheads="1"/>
            </p:cNvSpPr>
            <p:nvPr/>
          </p:nvSpPr>
          <p:spPr bwMode="auto">
            <a:xfrm>
              <a:off x="1629" y="1543"/>
              <a:ext cx="729" cy="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3200" b="1" dirty="0">
                  <a:solidFill>
                    <a:srgbClr val="0000FF"/>
                  </a:solidFill>
                  <a:ea typeface="Arial Unicode MS" pitchFamily="34" charset="-128"/>
                  <a:cs typeface="Arial" charset="0"/>
                </a:rPr>
                <a:t>Performance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720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Comparing two techniques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/>
              <a:t>Student-initiated feedback</a:t>
            </a:r>
          </a:p>
          <a:p>
            <a:r>
              <a:rPr lang="es-ES" dirty="0" err="1"/>
              <a:t>t</a:t>
            </a:r>
            <a:r>
              <a:rPr lang="es-ES" dirty="0" err="1" smtClean="0"/>
              <a:t>ask</a:t>
            </a:r>
            <a:r>
              <a:rPr lang="es-ES" dirty="0" smtClean="0"/>
              <a:t> </a:t>
            </a:r>
            <a:r>
              <a:rPr lang="es-ES" dirty="0" err="1" smtClean="0"/>
              <a:t>rehearsal</a:t>
            </a:r>
            <a:endParaRPr lang="es-ES" dirty="0" smtClean="0"/>
          </a:p>
          <a:p>
            <a:r>
              <a:rPr lang="es-ES" dirty="0" err="1"/>
              <a:t>r</a:t>
            </a:r>
            <a:r>
              <a:rPr lang="es-ES" dirty="0" err="1" smtClean="0"/>
              <a:t>ecorded</a:t>
            </a:r>
            <a:r>
              <a:rPr lang="es-ES" dirty="0" smtClean="0"/>
              <a:t> performance</a:t>
            </a:r>
          </a:p>
          <a:p>
            <a:r>
              <a:rPr lang="es-ES" dirty="0" err="1"/>
              <a:t>t</a:t>
            </a:r>
            <a:r>
              <a:rPr lang="es-ES" dirty="0" err="1" smtClean="0"/>
              <a:t>ranscript</a:t>
            </a:r>
            <a:r>
              <a:rPr lang="es-ES" dirty="0" smtClean="0"/>
              <a:t> 1 (</a:t>
            </a:r>
            <a:r>
              <a:rPr lang="es-ES" dirty="0" err="1" smtClean="0"/>
              <a:t>verbatim</a:t>
            </a:r>
            <a:r>
              <a:rPr lang="es-ES" dirty="0" smtClean="0"/>
              <a:t>)</a:t>
            </a:r>
          </a:p>
          <a:p>
            <a:r>
              <a:rPr lang="es-ES" dirty="0" err="1"/>
              <a:t>t</a:t>
            </a:r>
            <a:r>
              <a:rPr lang="es-ES" dirty="0" err="1" smtClean="0"/>
              <a:t>ranscript</a:t>
            </a:r>
            <a:r>
              <a:rPr lang="es-ES" dirty="0" smtClean="0"/>
              <a:t> 2 </a:t>
            </a:r>
            <a:r>
              <a:rPr lang="es-ES" smtClean="0"/>
              <a:t>(revised)</a:t>
            </a:r>
            <a:endParaRPr lang="es-ES" dirty="0" smtClean="0"/>
          </a:p>
          <a:p>
            <a:r>
              <a:rPr lang="es-ES" dirty="0" err="1"/>
              <a:t>t</a:t>
            </a:r>
            <a:r>
              <a:rPr lang="es-ES" dirty="0" err="1" smtClean="0"/>
              <a:t>ranscript</a:t>
            </a:r>
            <a:r>
              <a:rPr lang="es-ES" dirty="0" smtClean="0"/>
              <a:t> 3 (</a:t>
            </a:r>
            <a:r>
              <a:rPr lang="es-ES" dirty="0" err="1" smtClean="0"/>
              <a:t>revised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T)</a:t>
            </a:r>
          </a:p>
          <a:p>
            <a:r>
              <a:rPr lang="es-ES" dirty="0" err="1"/>
              <a:t>d</a:t>
            </a:r>
            <a:r>
              <a:rPr lang="es-ES" dirty="0" err="1" smtClean="0"/>
              <a:t>iscussion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T</a:t>
            </a:r>
          </a:p>
          <a:p>
            <a:r>
              <a:rPr lang="es-ES" dirty="0" err="1" smtClean="0"/>
              <a:t>recorded</a:t>
            </a:r>
            <a:r>
              <a:rPr lang="es-ES" dirty="0" smtClean="0"/>
              <a:t> performance 2</a:t>
            </a:r>
          </a:p>
          <a:p>
            <a:r>
              <a:rPr lang="es-ES" dirty="0"/>
              <a:t>f</a:t>
            </a:r>
            <a:r>
              <a:rPr lang="es-ES" dirty="0" smtClean="0"/>
              <a:t>inal performance (4 </a:t>
            </a:r>
            <a:r>
              <a:rPr lang="es-ES" dirty="0" err="1" smtClean="0"/>
              <a:t>wks</a:t>
            </a:r>
            <a:r>
              <a:rPr lang="es-ES" dirty="0" smtClean="0"/>
              <a:t> </a:t>
            </a:r>
            <a:r>
              <a:rPr lang="es-ES" dirty="0" err="1" smtClean="0"/>
              <a:t>later</a:t>
            </a:r>
            <a:r>
              <a:rPr lang="es-ES" dirty="0" smtClean="0"/>
              <a:t>)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b="1" dirty="0" err="1" smtClean="0"/>
              <a:t>Teacher-initiated</a:t>
            </a:r>
            <a:r>
              <a:rPr lang="es-ES" b="1" dirty="0" smtClean="0"/>
              <a:t> </a:t>
            </a:r>
            <a:r>
              <a:rPr lang="es-ES" b="1" dirty="0" err="1" smtClean="0"/>
              <a:t>feedback</a:t>
            </a:r>
            <a:endParaRPr lang="es-ES" b="1" dirty="0" smtClean="0"/>
          </a:p>
          <a:p>
            <a:r>
              <a:rPr lang="es-ES" dirty="0" err="1"/>
              <a:t>t</a:t>
            </a:r>
            <a:r>
              <a:rPr lang="es-ES" dirty="0" err="1" smtClean="0"/>
              <a:t>ask</a:t>
            </a:r>
            <a:r>
              <a:rPr lang="es-ES" dirty="0" smtClean="0"/>
              <a:t> </a:t>
            </a:r>
            <a:r>
              <a:rPr lang="es-ES" dirty="0" err="1" smtClean="0"/>
              <a:t>rehearsal</a:t>
            </a:r>
            <a:endParaRPr lang="es-ES" dirty="0" smtClean="0"/>
          </a:p>
          <a:p>
            <a:r>
              <a:rPr lang="es-ES" dirty="0" err="1"/>
              <a:t>r</a:t>
            </a:r>
            <a:r>
              <a:rPr lang="es-ES" dirty="0" err="1" smtClean="0"/>
              <a:t>ecorded</a:t>
            </a:r>
            <a:r>
              <a:rPr lang="es-ES" dirty="0" smtClean="0"/>
              <a:t> performance</a:t>
            </a:r>
          </a:p>
          <a:p>
            <a:r>
              <a:rPr lang="es-ES" dirty="0" smtClean="0"/>
              <a:t>T </a:t>
            </a:r>
            <a:r>
              <a:rPr lang="es-ES" dirty="0" err="1" smtClean="0"/>
              <a:t>listens</a:t>
            </a:r>
            <a:r>
              <a:rPr lang="es-ES" dirty="0" smtClean="0"/>
              <a:t> to </a:t>
            </a:r>
            <a:r>
              <a:rPr lang="es-ES" dirty="0" err="1" smtClean="0"/>
              <a:t>recordings</a:t>
            </a:r>
            <a:endParaRPr lang="es-ES" dirty="0" smtClean="0"/>
          </a:p>
          <a:p>
            <a:r>
              <a:rPr lang="es-ES" dirty="0" smtClean="0"/>
              <a:t>transcribes </a:t>
            </a:r>
            <a:r>
              <a:rPr lang="es-ES" dirty="0" err="1" smtClean="0"/>
              <a:t>problematic</a:t>
            </a:r>
            <a:r>
              <a:rPr lang="es-ES" dirty="0" smtClean="0"/>
              <a:t> </a:t>
            </a:r>
            <a:r>
              <a:rPr lang="es-ES" dirty="0" err="1" smtClean="0"/>
              <a:t>extracts</a:t>
            </a:r>
            <a:endParaRPr lang="es-ES" dirty="0" smtClean="0"/>
          </a:p>
          <a:p>
            <a:r>
              <a:rPr lang="es-ES" dirty="0" err="1" smtClean="0"/>
              <a:t>Ss</a:t>
            </a:r>
            <a:r>
              <a:rPr lang="es-ES" dirty="0" smtClean="0"/>
              <a:t> revise </a:t>
            </a:r>
            <a:r>
              <a:rPr lang="es-ES" dirty="0" err="1" smtClean="0"/>
              <a:t>extracts</a:t>
            </a:r>
            <a:endParaRPr lang="es-ES" dirty="0" smtClean="0"/>
          </a:p>
          <a:p>
            <a:r>
              <a:rPr lang="es-ES" dirty="0" err="1" smtClean="0"/>
              <a:t>discussion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T</a:t>
            </a:r>
          </a:p>
          <a:p>
            <a:r>
              <a:rPr lang="es-ES" dirty="0" err="1"/>
              <a:t>r</a:t>
            </a:r>
            <a:r>
              <a:rPr lang="es-ES" dirty="0" err="1" smtClean="0"/>
              <a:t>ecorded</a:t>
            </a:r>
            <a:r>
              <a:rPr lang="es-ES" dirty="0" smtClean="0"/>
              <a:t> performance 2</a:t>
            </a:r>
          </a:p>
          <a:p>
            <a:r>
              <a:rPr lang="es-ES" dirty="0"/>
              <a:t>f</a:t>
            </a:r>
            <a:r>
              <a:rPr lang="es-ES" dirty="0" smtClean="0"/>
              <a:t>inal performance (4 </a:t>
            </a:r>
            <a:r>
              <a:rPr lang="es-ES" dirty="0" err="1" smtClean="0"/>
              <a:t>wks</a:t>
            </a:r>
            <a:r>
              <a:rPr lang="es-ES" dirty="0" smtClean="0"/>
              <a:t> </a:t>
            </a:r>
            <a:r>
              <a:rPr lang="es-ES" dirty="0" err="1" smtClean="0"/>
              <a:t>later</a:t>
            </a:r>
            <a:r>
              <a:rPr lang="es-ES" dirty="0" smtClean="0"/>
              <a:t>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025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Student-initiated feedback group</a:t>
            </a:r>
            <a:r>
              <a:rPr lang="en-GB" dirty="0" smtClean="0"/>
              <a:t> achieved higher accuracy in final performance of L2 items highlighted in transcripts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Student-initiated feedback group </a:t>
            </a:r>
            <a:r>
              <a:rPr lang="en-GB" dirty="0" smtClean="0"/>
              <a:t>also expressed greater satisfaction with their feedback technique</a:t>
            </a:r>
          </a:p>
        </p:txBody>
      </p:sp>
    </p:spTree>
    <p:extLst>
      <p:ext uri="{BB962C8B-B14F-4D97-AF65-F5344CB8AC3E}">
        <p14:creationId xmlns:p14="http://schemas.microsoft.com/office/powerpoint/2010/main" val="241252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 dirty="0" err="1" smtClean="0">
                <a:solidFill>
                  <a:srgbClr val="0070C0"/>
                </a:solidFill>
              </a:rPr>
              <a:t>Who</a:t>
            </a:r>
            <a:r>
              <a:rPr lang="es-ES" b="1" dirty="0" smtClean="0">
                <a:solidFill>
                  <a:srgbClr val="0070C0"/>
                </a:solidFill>
              </a:rPr>
              <a:t> </a:t>
            </a:r>
            <a:r>
              <a:rPr lang="es-ES" b="1" dirty="0" err="1" smtClean="0">
                <a:solidFill>
                  <a:srgbClr val="0070C0"/>
                </a:solidFill>
              </a:rPr>
              <a:t>does</a:t>
            </a:r>
            <a:r>
              <a:rPr lang="es-ES" b="1" dirty="0" smtClean="0">
                <a:solidFill>
                  <a:srgbClr val="0070C0"/>
                </a:solidFill>
              </a:rPr>
              <a:t> </a:t>
            </a:r>
            <a:r>
              <a:rPr lang="es-ES" b="1" dirty="0" err="1" smtClean="0">
                <a:solidFill>
                  <a:srgbClr val="0070C0"/>
                </a:solidFill>
              </a:rPr>
              <a:t>the</a:t>
            </a:r>
            <a:r>
              <a:rPr lang="es-ES" b="1" dirty="0" smtClean="0">
                <a:solidFill>
                  <a:srgbClr val="0070C0"/>
                </a:solidFill>
              </a:rPr>
              <a:t> </a:t>
            </a:r>
            <a:r>
              <a:rPr lang="es-ES" b="1" dirty="0" err="1" smtClean="0">
                <a:solidFill>
                  <a:srgbClr val="0070C0"/>
                </a:solidFill>
              </a:rPr>
              <a:t>evaluation</a:t>
            </a:r>
            <a:r>
              <a:rPr lang="es-ES" b="1" dirty="0" smtClean="0">
                <a:solidFill>
                  <a:srgbClr val="0070C0"/>
                </a:solidFill>
              </a:rPr>
              <a:t>?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Teachers</a:t>
            </a:r>
          </a:p>
          <a:p>
            <a:r>
              <a:rPr lang="en-GB" dirty="0" smtClean="0"/>
              <a:t>Students</a:t>
            </a:r>
          </a:p>
          <a:p>
            <a:r>
              <a:rPr lang="en-GB" dirty="0" smtClean="0"/>
              <a:t>EAP course directors</a:t>
            </a:r>
          </a:p>
          <a:p>
            <a:r>
              <a:rPr lang="en-GB" dirty="0" smtClean="0"/>
              <a:t>University departments</a:t>
            </a:r>
          </a:p>
          <a:p>
            <a:r>
              <a:rPr lang="en-GB" dirty="0" smtClean="0"/>
              <a:t>External bodies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540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Students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Pre-sessional EAP programme 1995</a:t>
            </a:r>
          </a:p>
          <a:p>
            <a:r>
              <a:rPr lang="es-ES" dirty="0" err="1" smtClean="0"/>
              <a:t>Evaluation</a:t>
            </a:r>
            <a:r>
              <a:rPr lang="es-ES" dirty="0" smtClean="0"/>
              <a:t>: </a:t>
            </a:r>
            <a:r>
              <a:rPr lang="es-ES" dirty="0" err="1" smtClean="0"/>
              <a:t>Suggestions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improvement</a:t>
            </a:r>
            <a:endParaRPr lang="en-GB" dirty="0" smtClean="0"/>
          </a:p>
          <a:p>
            <a:r>
              <a:rPr lang="en-GB" i="1" dirty="0" smtClean="0"/>
              <a:t>”More opportunities to speak English”</a:t>
            </a:r>
          </a:p>
          <a:p>
            <a:r>
              <a:rPr lang="en-GB" i="1" dirty="0" smtClean="0"/>
              <a:t>”With a normal person, not a teacher”</a:t>
            </a:r>
          </a:p>
          <a:p>
            <a:r>
              <a:rPr lang="en-GB" dirty="0" smtClean="0"/>
              <a:t>Course Assistant 1996 onwards</a:t>
            </a:r>
          </a:p>
          <a:p>
            <a:r>
              <a:rPr lang="en-GB" dirty="0" smtClean="0"/>
              <a:t>Assumption confirmed by research</a:t>
            </a:r>
          </a:p>
          <a:p>
            <a:r>
              <a:rPr lang="es-ES" dirty="0" smtClean="0"/>
              <a:t>S/CA </a:t>
            </a:r>
            <a:r>
              <a:rPr lang="es-ES" dirty="0" err="1" smtClean="0"/>
              <a:t>talk</a:t>
            </a:r>
            <a:r>
              <a:rPr lang="es-ES" dirty="0" smtClean="0"/>
              <a:t> (in </a:t>
            </a:r>
            <a:r>
              <a:rPr lang="es-ES" dirty="0" err="1" smtClean="0"/>
              <a:t>class</a:t>
            </a:r>
            <a:r>
              <a:rPr lang="es-ES" dirty="0" smtClean="0"/>
              <a:t>) </a:t>
            </a:r>
            <a:r>
              <a:rPr lang="es-ES" dirty="0" err="1" smtClean="0"/>
              <a:t>differed</a:t>
            </a:r>
            <a:r>
              <a:rPr lang="es-ES" dirty="0" smtClean="0"/>
              <a:t> in </a:t>
            </a:r>
            <a:r>
              <a:rPr lang="es-ES" dirty="0" err="1" smtClean="0"/>
              <a:t>topic</a:t>
            </a:r>
            <a:r>
              <a:rPr lang="es-ES" dirty="0" smtClean="0"/>
              <a:t> and </a:t>
            </a:r>
            <a:r>
              <a:rPr lang="es-ES" dirty="0" err="1" smtClean="0"/>
              <a:t>structure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S/T </a:t>
            </a:r>
            <a:r>
              <a:rPr lang="es-ES" dirty="0" err="1" smtClean="0"/>
              <a:t>talk</a:t>
            </a:r>
            <a:r>
              <a:rPr lang="es-ES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06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err="1" smtClean="0">
                <a:solidFill>
                  <a:srgbClr val="0070C0"/>
                </a:solidFill>
              </a:rPr>
              <a:t>Some</a:t>
            </a:r>
            <a:r>
              <a:rPr lang="es-ES" b="1" dirty="0" smtClean="0">
                <a:solidFill>
                  <a:srgbClr val="0070C0"/>
                </a:solidFill>
              </a:rPr>
              <a:t> </a:t>
            </a:r>
            <a:r>
              <a:rPr lang="es-ES" b="1" dirty="0" err="1" smtClean="0">
                <a:solidFill>
                  <a:srgbClr val="0070C0"/>
                </a:solidFill>
              </a:rPr>
              <a:t>basic</a:t>
            </a:r>
            <a:r>
              <a:rPr lang="es-ES" b="1" dirty="0">
                <a:solidFill>
                  <a:srgbClr val="0070C0"/>
                </a:solidFill>
              </a:rPr>
              <a:t> </a:t>
            </a:r>
            <a:r>
              <a:rPr lang="es-ES" b="1" dirty="0" err="1" smtClean="0">
                <a:solidFill>
                  <a:srgbClr val="0070C0"/>
                </a:solidFill>
              </a:rPr>
              <a:t>questions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err="1" smtClean="0">
                <a:solidFill>
                  <a:srgbClr val="0070C0"/>
                </a:solidFill>
              </a:rPr>
              <a:t>What</a:t>
            </a:r>
            <a:r>
              <a:rPr lang="es-ES" dirty="0" smtClean="0">
                <a:solidFill>
                  <a:srgbClr val="0070C0"/>
                </a:solidFill>
              </a:rPr>
              <a:t>?</a:t>
            </a:r>
          </a:p>
          <a:p>
            <a:pPr marL="0" indent="0">
              <a:buNone/>
            </a:pPr>
            <a:r>
              <a:rPr lang="es-ES" dirty="0" err="1" smtClean="0">
                <a:solidFill>
                  <a:srgbClr val="0070C0"/>
                </a:solidFill>
              </a:rPr>
              <a:t>Who</a:t>
            </a:r>
            <a:r>
              <a:rPr lang="es-ES" dirty="0" smtClean="0">
                <a:solidFill>
                  <a:srgbClr val="0070C0"/>
                </a:solidFill>
              </a:rPr>
              <a:t>?</a:t>
            </a:r>
          </a:p>
          <a:p>
            <a:pPr marL="0" indent="0">
              <a:buNone/>
            </a:pPr>
            <a:r>
              <a:rPr lang="es-ES" dirty="0" err="1" smtClean="0">
                <a:solidFill>
                  <a:srgbClr val="0070C0"/>
                </a:solidFill>
              </a:rPr>
              <a:t>How</a:t>
            </a:r>
            <a:r>
              <a:rPr lang="es-ES" dirty="0" smtClean="0">
                <a:solidFill>
                  <a:srgbClr val="0070C0"/>
                </a:solidFill>
              </a:rPr>
              <a:t>?</a:t>
            </a:r>
          </a:p>
          <a:p>
            <a:pPr marL="0" indent="0">
              <a:buNone/>
            </a:pPr>
            <a:r>
              <a:rPr lang="es-ES" dirty="0" err="1" smtClean="0">
                <a:solidFill>
                  <a:srgbClr val="0070C0"/>
                </a:solidFill>
              </a:rPr>
              <a:t>When</a:t>
            </a:r>
            <a:r>
              <a:rPr lang="es-ES" dirty="0" smtClean="0">
                <a:solidFill>
                  <a:srgbClr val="0070C0"/>
                </a:solidFill>
              </a:rPr>
              <a:t>? / </a:t>
            </a:r>
            <a:r>
              <a:rPr lang="es-ES" dirty="0" err="1" smtClean="0">
                <a:solidFill>
                  <a:srgbClr val="0070C0"/>
                </a:solidFill>
              </a:rPr>
              <a:t>How</a:t>
            </a:r>
            <a:r>
              <a:rPr lang="es-ES" dirty="0" smtClean="0">
                <a:solidFill>
                  <a:srgbClr val="0070C0"/>
                </a:solidFill>
              </a:rPr>
              <a:t> </a:t>
            </a:r>
            <a:r>
              <a:rPr lang="es-ES" dirty="0" err="1" smtClean="0">
                <a:solidFill>
                  <a:srgbClr val="0070C0"/>
                </a:solidFill>
              </a:rPr>
              <a:t>often</a:t>
            </a:r>
            <a:r>
              <a:rPr lang="es-ES" dirty="0" smtClean="0">
                <a:solidFill>
                  <a:srgbClr val="0070C0"/>
                </a:solidFill>
              </a:rPr>
              <a:t>?</a:t>
            </a:r>
          </a:p>
          <a:p>
            <a:pPr marL="0" indent="0">
              <a:buNone/>
            </a:pPr>
            <a:r>
              <a:rPr lang="es-ES" dirty="0" err="1" smtClean="0">
                <a:solidFill>
                  <a:srgbClr val="0070C0"/>
                </a:solidFill>
              </a:rPr>
              <a:t>Why</a:t>
            </a:r>
            <a:r>
              <a:rPr lang="es-ES" dirty="0" smtClean="0">
                <a:solidFill>
                  <a:srgbClr val="0070C0"/>
                </a:solidFill>
              </a:rPr>
              <a:t>?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409168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External bodies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1992 BASC accreditation visit</a:t>
            </a:r>
          </a:p>
          <a:p>
            <a:r>
              <a:rPr lang="en-GB" dirty="0" smtClean="0"/>
              <a:t>Language learning strategies → independent learning</a:t>
            </a:r>
          </a:p>
          <a:p>
            <a:r>
              <a:rPr lang="en-GB" dirty="0" smtClean="0"/>
              <a:t>1993 </a:t>
            </a:r>
            <a:r>
              <a:rPr lang="en-GB" i="1" dirty="0" smtClean="0"/>
              <a:t>Learning to Learn English </a:t>
            </a:r>
            <a:r>
              <a:rPr lang="es-ES" dirty="0" smtClean="0"/>
              <a:t>(Ellis &amp; Sinclair)</a:t>
            </a:r>
          </a:p>
          <a:p>
            <a:r>
              <a:rPr lang="es-ES" dirty="0" smtClean="0"/>
              <a:t>1993 </a:t>
            </a:r>
            <a:r>
              <a:rPr lang="es-ES" dirty="0" err="1" smtClean="0"/>
              <a:t>evaluation</a:t>
            </a:r>
            <a:r>
              <a:rPr lang="es-ES" dirty="0" smtClean="0"/>
              <a:t> of </a:t>
            </a:r>
            <a:r>
              <a:rPr lang="es-ES" i="1" dirty="0" smtClean="0"/>
              <a:t>LLE</a:t>
            </a:r>
            <a:r>
              <a:rPr lang="es-ES" dirty="0" smtClean="0"/>
              <a:t> use (Stratford </a:t>
            </a:r>
            <a:r>
              <a:rPr lang="es-ES" dirty="0" err="1" smtClean="0"/>
              <a:t>MSc</a:t>
            </a:r>
            <a:r>
              <a:rPr lang="es-ES" dirty="0" smtClean="0"/>
              <a:t> </a:t>
            </a:r>
            <a:r>
              <a:rPr lang="es-ES" dirty="0" err="1" smtClean="0"/>
              <a:t>dissertation</a:t>
            </a:r>
            <a:r>
              <a:rPr lang="es-ES" dirty="0" smtClean="0"/>
              <a:t>)</a:t>
            </a:r>
          </a:p>
          <a:p>
            <a:r>
              <a:rPr lang="es-ES" dirty="0" smtClean="0"/>
              <a:t>1994 </a:t>
            </a:r>
            <a:r>
              <a:rPr lang="es-ES" i="1" dirty="0" smtClean="0"/>
              <a:t>PROFILE – </a:t>
            </a:r>
            <a:r>
              <a:rPr lang="es-ES" i="1" dirty="0" err="1" smtClean="0"/>
              <a:t>Principles</a:t>
            </a:r>
            <a:r>
              <a:rPr lang="es-ES" i="1" dirty="0" smtClean="0"/>
              <a:t>, </a:t>
            </a:r>
            <a:r>
              <a:rPr lang="es-ES" i="1" dirty="0" err="1"/>
              <a:t>R</a:t>
            </a:r>
            <a:r>
              <a:rPr lang="es-ES" i="1" dirty="0" err="1" smtClean="0"/>
              <a:t>esources</a:t>
            </a:r>
            <a:r>
              <a:rPr lang="es-ES" i="1" dirty="0" smtClean="0"/>
              <a:t> and </a:t>
            </a:r>
            <a:r>
              <a:rPr lang="es-ES" i="1" dirty="0" err="1"/>
              <a:t>O</a:t>
            </a:r>
            <a:r>
              <a:rPr lang="es-ES" i="1" dirty="0" err="1" smtClean="0"/>
              <a:t>ptions</a:t>
            </a:r>
            <a:r>
              <a:rPr lang="es-ES" i="1" dirty="0" smtClean="0"/>
              <a:t> </a:t>
            </a:r>
            <a:r>
              <a:rPr lang="es-ES" i="1" dirty="0" err="1" smtClean="0"/>
              <a:t>for</a:t>
            </a:r>
            <a:r>
              <a:rPr lang="es-ES" i="1" dirty="0" smtClean="0"/>
              <a:t>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/>
              <a:t>I</a:t>
            </a:r>
            <a:r>
              <a:rPr lang="es-ES" i="1" dirty="0" err="1" smtClean="0"/>
              <a:t>ndependent</a:t>
            </a:r>
            <a:r>
              <a:rPr lang="es-ES" i="1" dirty="0" smtClean="0"/>
              <a:t> </a:t>
            </a:r>
            <a:r>
              <a:rPr lang="es-ES" i="1" dirty="0" err="1"/>
              <a:t>L</a:t>
            </a:r>
            <a:r>
              <a:rPr lang="es-ES" i="1" dirty="0" err="1" smtClean="0"/>
              <a:t>earner</a:t>
            </a:r>
            <a:r>
              <a:rPr lang="es-ES" i="1" dirty="0" smtClean="0"/>
              <a:t> of English </a:t>
            </a:r>
            <a:r>
              <a:rPr lang="es-ES" dirty="0" smtClean="0"/>
              <a:t>(Lynch &amp; Anderson) </a:t>
            </a:r>
            <a:r>
              <a:rPr lang="es-ES" b="1" dirty="0" err="1" smtClean="0"/>
              <a:t>classroom</a:t>
            </a:r>
            <a:r>
              <a:rPr lang="es-ES" b="1" dirty="0" smtClean="0"/>
              <a:t> </a:t>
            </a:r>
            <a:r>
              <a:rPr lang="es-ES" b="1" dirty="0" err="1" smtClean="0"/>
              <a:t>version</a:t>
            </a:r>
            <a:endParaRPr lang="es-ES" b="1" dirty="0" smtClean="0"/>
          </a:p>
          <a:p>
            <a:r>
              <a:rPr lang="es-ES" dirty="0" smtClean="0"/>
              <a:t>1996 and 2007: </a:t>
            </a:r>
            <a:r>
              <a:rPr lang="es-ES" i="1" dirty="0" smtClean="0"/>
              <a:t>PROFILE </a:t>
            </a:r>
            <a:r>
              <a:rPr lang="es-ES" b="1" dirty="0" err="1" smtClean="0"/>
              <a:t>self-study</a:t>
            </a:r>
            <a:r>
              <a:rPr lang="es-ES" b="1" dirty="0" smtClean="0"/>
              <a:t> </a:t>
            </a:r>
            <a:r>
              <a:rPr lang="es-ES" b="1" dirty="0" err="1" smtClean="0"/>
              <a:t>version</a:t>
            </a:r>
            <a:endParaRPr lang="es-ES" b="1" dirty="0" smtClean="0"/>
          </a:p>
          <a:p>
            <a:r>
              <a:rPr lang="es-ES" dirty="0" smtClean="0"/>
              <a:t>2012: </a:t>
            </a:r>
            <a:r>
              <a:rPr lang="es-ES" b="1" dirty="0" smtClean="0"/>
              <a:t>online </a:t>
            </a:r>
            <a:r>
              <a:rPr lang="es-ES" b="1" dirty="0" err="1" smtClean="0"/>
              <a:t>version</a:t>
            </a:r>
            <a:r>
              <a:rPr lang="es-ES" dirty="0" smtClean="0"/>
              <a:t>, </a:t>
            </a:r>
            <a:r>
              <a:rPr lang="es-ES" i="1" dirty="0" err="1" smtClean="0"/>
              <a:t>Effective</a:t>
            </a:r>
            <a:r>
              <a:rPr lang="es-ES" i="1" dirty="0" smtClean="0"/>
              <a:t> English </a:t>
            </a:r>
            <a:r>
              <a:rPr lang="es-ES" i="1" dirty="0" err="1" smtClean="0"/>
              <a:t>Learning</a:t>
            </a:r>
            <a:endParaRPr lang="es-ES" dirty="0" smtClean="0"/>
          </a:p>
          <a:p>
            <a:r>
              <a:rPr lang="en-GB" dirty="0" smtClean="0">
                <a:hlinkClick r:id="rId2"/>
              </a:rPr>
              <a:t>http://www.ed.ac.uk/files/imports/fileManager/UNIT_8_Pronunciation.pdf</a:t>
            </a: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947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 dirty="0" err="1" smtClean="0">
                <a:solidFill>
                  <a:srgbClr val="0070C0"/>
                </a:solidFill>
              </a:rPr>
              <a:t>How</a:t>
            </a:r>
            <a:r>
              <a:rPr lang="es-ES" b="1" dirty="0" smtClean="0">
                <a:solidFill>
                  <a:srgbClr val="0070C0"/>
                </a:solidFill>
              </a:rPr>
              <a:t> to </a:t>
            </a:r>
            <a:r>
              <a:rPr lang="es-ES" b="1" dirty="0" err="1" smtClean="0">
                <a:solidFill>
                  <a:srgbClr val="0070C0"/>
                </a:solidFill>
              </a:rPr>
              <a:t>evaluate</a:t>
            </a:r>
            <a:r>
              <a:rPr lang="es-ES" b="1" dirty="0" smtClean="0">
                <a:solidFill>
                  <a:srgbClr val="0070C0"/>
                </a:solidFill>
              </a:rPr>
              <a:t>?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Formal (</a:t>
            </a:r>
            <a:r>
              <a:rPr lang="es-ES" dirty="0" err="1" smtClean="0"/>
              <a:t>tests</a:t>
            </a:r>
            <a:r>
              <a:rPr lang="es-ES" dirty="0" smtClean="0"/>
              <a:t>, </a:t>
            </a:r>
            <a:r>
              <a:rPr lang="es-ES" dirty="0" err="1" smtClean="0"/>
              <a:t>questionnaires</a:t>
            </a:r>
            <a:r>
              <a:rPr lang="es-ES" dirty="0" smtClean="0"/>
              <a:t>, </a:t>
            </a:r>
            <a:r>
              <a:rPr lang="es-ES" dirty="0" err="1" smtClean="0"/>
              <a:t>course</a:t>
            </a:r>
            <a:r>
              <a:rPr lang="es-ES" dirty="0" smtClean="0"/>
              <a:t> </a:t>
            </a:r>
            <a:r>
              <a:rPr lang="es-ES" dirty="0" err="1" smtClean="0"/>
              <a:t>committee</a:t>
            </a:r>
            <a:r>
              <a:rPr lang="es-ES" dirty="0" smtClean="0"/>
              <a:t> meetings)</a:t>
            </a:r>
          </a:p>
          <a:p>
            <a:r>
              <a:rPr lang="es-ES" dirty="0" smtClean="0"/>
              <a:t>Informal (</a:t>
            </a:r>
            <a:r>
              <a:rPr lang="es-ES" dirty="0" err="1" smtClean="0"/>
              <a:t>tutorials</a:t>
            </a:r>
            <a:r>
              <a:rPr lang="es-ES" dirty="0" smtClean="0"/>
              <a:t>, </a:t>
            </a:r>
            <a:r>
              <a:rPr lang="es-ES" dirty="0" err="1" smtClean="0"/>
              <a:t>conversations</a:t>
            </a:r>
            <a:r>
              <a:rPr lang="es-ES" dirty="0" smtClean="0"/>
              <a:t>)</a:t>
            </a:r>
          </a:p>
          <a:p>
            <a:r>
              <a:rPr lang="es-ES" dirty="0" err="1" smtClean="0"/>
              <a:t>Reflection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886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 smtClean="0"/>
              <a:t>Reflection</a:t>
            </a:r>
            <a:r>
              <a:rPr lang="es-ES" b="1" dirty="0" smtClean="0"/>
              <a:t> </a:t>
            </a:r>
            <a:r>
              <a:rPr lang="es-ES" b="1" dirty="0" err="1" smtClean="0"/>
              <a:t>on</a:t>
            </a:r>
            <a:r>
              <a:rPr lang="es-ES" b="1" dirty="0" smtClean="0"/>
              <a:t> pre-</a:t>
            </a:r>
            <a:r>
              <a:rPr lang="es-ES" b="1" dirty="0" err="1" smtClean="0"/>
              <a:t>sessional</a:t>
            </a:r>
            <a:r>
              <a:rPr lang="es-ES" b="1" dirty="0" smtClean="0"/>
              <a:t> EAP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2600" i="1" dirty="0" smtClean="0">
                <a:solidFill>
                  <a:prstClr val="black"/>
                </a:solidFill>
              </a:rPr>
              <a:t>“EAP </a:t>
            </a:r>
            <a:r>
              <a:rPr lang="es-ES" sz="2600" i="1" dirty="0" err="1">
                <a:solidFill>
                  <a:prstClr val="black"/>
                </a:solidFill>
              </a:rPr>
              <a:t>classes</a:t>
            </a:r>
            <a:r>
              <a:rPr lang="es-ES" sz="2600" i="1" dirty="0">
                <a:solidFill>
                  <a:prstClr val="black"/>
                </a:solidFill>
              </a:rPr>
              <a:t> are </a:t>
            </a:r>
            <a:r>
              <a:rPr lang="es-ES" sz="2600" i="1" dirty="0" err="1">
                <a:solidFill>
                  <a:prstClr val="black"/>
                </a:solidFill>
              </a:rPr>
              <a:t>long</a:t>
            </a:r>
            <a:r>
              <a:rPr lang="es-ES" sz="2600" i="1" dirty="0">
                <a:solidFill>
                  <a:prstClr val="black"/>
                </a:solidFill>
              </a:rPr>
              <a:t> and </a:t>
            </a:r>
            <a:r>
              <a:rPr lang="es-ES" sz="2600" i="1" dirty="0" err="1">
                <a:solidFill>
                  <a:prstClr val="black"/>
                </a:solidFill>
              </a:rPr>
              <a:t>very</a:t>
            </a:r>
            <a:r>
              <a:rPr lang="es-ES" sz="2600" i="1" dirty="0">
                <a:solidFill>
                  <a:prstClr val="black"/>
                </a:solidFill>
              </a:rPr>
              <a:t> similar. In </a:t>
            </a:r>
            <a:r>
              <a:rPr lang="es-ES" sz="2600" i="1" dirty="0" err="1">
                <a:solidFill>
                  <a:prstClr val="black"/>
                </a:solidFill>
              </a:rPr>
              <a:t>Writing</a:t>
            </a:r>
            <a:r>
              <a:rPr lang="es-ES" sz="2600" i="1" dirty="0">
                <a:solidFill>
                  <a:prstClr val="black"/>
                </a:solidFill>
              </a:rPr>
              <a:t> </a:t>
            </a:r>
            <a:r>
              <a:rPr lang="es-ES" sz="2600" i="1" dirty="0" err="1">
                <a:solidFill>
                  <a:prstClr val="black"/>
                </a:solidFill>
              </a:rPr>
              <a:t>we</a:t>
            </a:r>
            <a:r>
              <a:rPr lang="es-ES" sz="2600" i="1" dirty="0">
                <a:solidFill>
                  <a:prstClr val="black"/>
                </a:solidFill>
              </a:rPr>
              <a:t> </a:t>
            </a:r>
            <a:r>
              <a:rPr lang="es-ES" sz="2600" i="1" dirty="0" err="1">
                <a:solidFill>
                  <a:prstClr val="black"/>
                </a:solidFill>
              </a:rPr>
              <a:t>talk</a:t>
            </a:r>
            <a:r>
              <a:rPr lang="es-ES" sz="2600" i="1" dirty="0">
                <a:solidFill>
                  <a:prstClr val="black"/>
                </a:solidFill>
              </a:rPr>
              <a:t>, in </a:t>
            </a:r>
            <a:r>
              <a:rPr lang="es-ES" sz="2600" i="1" dirty="0" err="1">
                <a:solidFill>
                  <a:prstClr val="black"/>
                </a:solidFill>
              </a:rPr>
              <a:t>Speaking</a:t>
            </a:r>
            <a:r>
              <a:rPr lang="es-ES" sz="2600" i="1" dirty="0">
                <a:solidFill>
                  <a:prstClr val="black"/>
                </a:solidFill>
              </a:rPr>
              <a:t> </a:t>
            </a:r>
            <a:r>
              <a:rPr lang="es-ES" sz="2600" i="1" dirty="0" err="1">
                <a:solidFill>
                  <a:prstClr val="black"/>
                </a:solidFill>
              </a:rPr>
              <a:t>we</a:t>
            </a:r>
            <a:r>
              <a:rPr lang="es-ES" sz="2600" i="1" dirty="0">
                <a:solidFill>
                  <a:prstClr val="black"/>
                </a:solidFill>
              </a:rPr>
              <a:t> </a:t>
            </a:r>
            <a:r>
              <a:rPr lang="es-ES" sz="2600" i="1" dirty="0" err="1">
                <a:solidFill>
                  <a:prstClr val="black"/>
                </a:solidFill>
              </a:rPr>
              <a:t>talk</a:t>
            </a:r>
            <a:r>
              <a:rPr lang="es-ES" sz="2600" i="1" dirty="0">
                <a:solidFill>
                  <a:prstClr val="black"/>
                </a:solidFill>
              </a:rPr>
              <a:t>, in </a:t>
            </a:r>
            <a:r>
              <a:rPr lang="es-ES" sz="2600" i="1" dirty="0" err="1">
                <a:solidFill>
                  <a:prstClr val="black"/>
                </a:solidFill>
              </a:rPr>
              <a:t>Listening</a:t>
            </a:r>
            <a:r>
              <a:rPr lang="es-ES" sz="2600" i="1" dirty="0">
                <a:solidFill>
                  <a:prstClr val="black"/>
                </a:solidFill>
              </a:rPr>
              <a:t> </a:t>
            </a:r>
            <a:r>
              <a:rPr lang="es-ES" sz="2600" i="1" dirty="0" err="1">
                <a:solidFill>
                  <a:prstClr val="black"/>
                </a:solidFill>
              </a:rPr>
              <a:t>we</a:t>
            </a:r>
            <a:r>
              <a:rPr lang="es-ES" sz="2600" i="1" dirty="0">
                <a:solidFill>
                  <a:prstClr val="black"/>
                </a:solidFill>
              </a:rPr>
              <a:t> </a:t>
            </a:r>
            <a:r>
              <a:rPr lang="es-ES" sz="2600" i="1" dirty="0" err="1" smtClean="0">
                <a:solidFill>
                  <a:prstClr val="black"/>
                </a:solidFill>
              </a:rPr>
              <a:t>talk</a:t>
            </a:r>
            <a:r>
              <a:rPr lang="es-ES" sz="2600" i="1" dirty="0" smtClean="0">
                <a:solidFill>
                  <a:prstClr val="black"/>
                </a:solidFill>
              </a:rPr>
              <a:t>”.</a:t>
            </a:r>
          </a:p>
          <a:p>
            <a:r>
              <a:rPr lang="es-ES" sz="2600" i="1" dirty="0" smtClean="0"/>
              <a:t>“</a:t>
            </a:r>
            <a:r>
              <a:rPr lang="es-ES" sz="2600" i="1" dirty="0" err="1" smtClean="0"/>
              <a:t>The</a:t>
            </a:r>
            <a:r>
              <a:rPr lang="es-ES" sz="2600" i="1" dirty="0" smtClean="0"/>
              <a:t> </a:t>
            </a:r>
            <a:r>
              <a:rPr lang="es-ES" sz="2600" i="1" dirty="0" err="1" smtClean="0"/>
              <a:t>summer</a:t>
            </a:r>
            <a:r>
              <a:rPr lang="es-ES" sz="2600" i="1" dirty="0" smtClean="0"/>
              <a:t> </a:t>
            </a:r>
            <a:r>
              <a:rPr lang="es-ES" sz="2600" i="1" dirty="0" err="1" smtClean="0"/>
              <a:t>was</a:t>
            </a:r>
            <a:r>
              <a:rPr lang="es-ES" sz="2600" i="1" dirty="0" smtClean="0"/>
              <a:t> </a:t>
            </a:r>
            <a:r>
              <a:rPr lang="es-ES" sz="2600" i="1" dirty="0" err="1" smtClean="0"/>
              <a:t>much</a:t>
            </a:r>
            <a:r>
              <a:rPr lang="es-ES" sz="2600" i="1" dirty="0" smtClean="0"/>
              <a:t> </a:t>
            </a:r>
            <a:r>
              <a:rPr lang="es-ES" sz="2600" i="1" dirty="0" err="1" smtClean="0"/>
              <a:t>easier</a:t>
            </a:r>
            <a:r>
              <a:rPr lang="es-ES" sz="2600" i="1" dirty="0" smtClean="0"/>
              <a:t>. </a:t>
            </a:r>
            <a:r>
              <a:rPr lang="es-ES" sz="2600" i="1" dirty="0" err="1" smtClean="0"/>
              <a:t>Now</a:t>
            </a:r>
            <a:r>
              <a:rPr lang="es-ES" sz="2600" i="1" dirty="0" smtClean="0"/>
              <a:t> </a:t>
            </a:r>
            <a:r>
              <a:rPr lang="es-ES" sz="2600" i="1" dirty="0" err="1" smtClean="0"/>
              <a:t>we</a:t>
            </a:r>
            <a:r>
              <a:rPr lang="es-ES" sz="2600" i="1" dirty="0" smtClean="0"/>
              <a:t> </a:t>
            </a:r>
            <a:r>
              <a:rPr lang="es-ES" sz="2600" i="1" dirty="0" err="1" smtClean="0"/>
              <a:t>have</a:t>
            </a:r>
            <a:r>
              <a:rPr lang="es-ES" sz="2600" i="1" dirty="0" smtClean="0"/>
              <a:t> to </a:t>
            </a:r>
            <a:r>
              <a:rPr lang="es-ES" sz="2600" i="1" dirty="0" err="1" smtClean="0"/>
              <a:t>hurry</a:t>
            </a:r>
            <a:r>
              <a:rPr lang="es-ES" sz="2600" i="1" dirty="0" smtClean="0"/>
              <a:t> </a:t>
            </a:r>
            <a:r>
              <a:rPr lang="es-ES" sz="2600" i="1" dirty="0" err="1" smtClean="0"/>
              <a:t>all</a:t>
            </a:r>
            <a:r>
              <a:rPr lang="es-ES" sz="2600" i="1" dirty="0" smtClean="0"/>
              <a:t> </a:t>
            </a:r>
            <a:r>
              <a:rPr lang="es-ES" sz="2600" i="1" dirty="0" err="1" smtClean="0"/>
              <a:t>the</a:t>
            </a:r>
            <a:r>
              <a:rPr lang="es-ES" sz="2600" i="1" dirty="0" smtClean="0"/>
              <a:t> time”.</a:t>
            </a:r>
          </a:p>
          <a:p>
            <a:endParaRPr lang="es-ES" dirty="0"/>
          </a:p>
          <a:p>
            <a:r>
              <a:rPr lang="es-ES" dirty="0" smtClean="0"/>
              <a:t>EAP </a:t>
            </a:r>
            <a:r>
              <a:rPr lang="es-ES" dirty="0" err="1" smtClean="0"/>
              <a:t>teacher</a:t>
            </a:r>
            <a:r>
              <a:rPr lang="es-ES" dirty="0" smtClean="0"/>
              <a:t>: 90-minute </a:t>
            </a:r>
            <a:r>
              <a:rPr lang="es-ES" dirty="0" err="1" smtClean="0"/>
              <a:t>norm</a:t>
            </a:r>
            <a:endParaRPr lang="es-ES" dirty="0" smtClean="0"/>
          </a:p>
          <a:p>
            <a:r>
              <a:rPr lang="es-ES" dirty="0" smtClean="0"/>
              <a:t>AL </a:t>
            </a:r>
            <a:r>
              <a:rPr lang="es-ES" dirty="0" err="1" smtClean="0"/>
              <a:t>lecturer</a:t>
            </a:r>
            <a:r>
              <a:rPr lang="es-ES" dirty="0" smtClean="0"/>
              <a:t>/tutor/supervisor: 50 minutes</a:t>
            </a:r>
          </a:p>
          <a:p>
            <a:endParaRPr lang="es-ES" dirty="0"/>
          </a:p>
          <a:p>
            <a:r>
              <a:rPr lang="es-ES" dirty="0" err="1" smtClean="0"/>
              <a:t>Lack</a:t>
            </a:r>
            <a:r>
              <a:rPr lang="es-ES" dirty="0" smtClean="0"/>
              <a:t> of </a:t>
            </a:r>
            <a:r>
              <a:rPr lang="es-ES" dirty="0" err="1" smtClean="0"/>
              <a:t>fit</a:t>
            </a:r>
            <a:r>
              <a:rPr lang="es-ES" dirty="0" smtClean="0"/>
              <a:t> </a:t>
            </a:r>
            <a:r>
              <a:rPr lang="es-ES" dirty="0" err="1" smtClean="0"/>
              <a:t>between</a:t>
            </a:r>
            <a:r>
              <a:rPr lang="es-ES" dirty="0" smtClean="0"/>
              <a:t> EAP and </a:t>
            </a:r>
            <a:r>
              <a:rPr lang="es-ES" dirty="0" err="1" smtClean="0"/>
              <a:t>subject</a:t>
            </a:r>
            <a:r>
              <a:rPr lang="es-ES" dirty="0" smtClean="0"/>
              <a:t> </a:t>
            </a:r>
            <a:r>
              <a:rPr lang="es-ES" dirty="0" err="1" smtClean="0"/>
              <a:t>study</a:t>
            </a:r>
            <a:endParaRPr lang="es-ES" dirty="0" smtClean="0"/>
          </a:p>
          <a:p>
            <a:r>
              <a:rPr lang="es-ES" dirty="0" smtClean="0"/>
              <a:t>Pre-</a:t>
            </a:r>
            <a:r>
              <a:rPr lang="es-ES" dirty="0" err="1" smtClean="0"/>
              <a:t>sessional</a:t>
            </a:r>
            <a:r>
              <a:rPr lang="es-ES" dirty="0" smtClean="0"/>
              <a:t> </a:t>
            </a:r>
            <a:r>
              <a:rPr lang="es-ES" dirty="0" err="1" smtClean="0"/>
              <a:t>building</a:t>
            </a:r>
            <a:r>
              <a:rPr lang="es-ES" dirty="0" smtClean="0"/>
              <a:t> </a:t>
            </a:r>
            <a:r>
              <a:rPr lang="es-ES" dirty="0" err="1" smtClean="0"/>
              <a:t>unrealistic</a:t>
            </a:r>
            <a:r>
              <a:rPr lang="es-ES" dirty="0" smtClean="0"/>
              <a:t> </a:t>
            </a:r>
            <a:r>
              <a:rPr lang="es-ES" dirty="0" err="1" smtClean="0"/>
              <a:t>expectations</a:t>
            </a:r>
            <a:r>
              <a:rPr lang="es-ES" dirty="0" smtClean="0"/>
              <a:t>?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788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 smtClean="0"/>
              <a:t>Restructuring</a:t>
            </a:r>
            <a:r>
              <a:rPr lang="es-ES" b="1" dirty="0" smtClean="0"/>
              <a:t> of 2012 pre-</a:t>
            </a:r>
            <a:r>
              <a:rPr lang="es-ES" b="1" dirty="0" err="1" smtClean="0"/>
              <a:t>sessional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n-GB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Format</a:t>
            </a:r>
            <a:endParaRPr lang="en-GB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60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 minutes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60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Lectures; </a:t>
            </a:r>
            <a:r>
              <a:rPr lang="en-GB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lab-based </a:t>
            </a:r>
            <a:r>
              <a:rPr lang="en-GB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practicals</a:t>
            </a: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GB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tutored classes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en-GB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Timing</a:t>
            </a:r>
            <a:endParaRPr lang="en-GB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60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sessions </a:t>
            </a:r>
            <a:r>
              <a:rPr lang="en-GB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morning (9:00-13:10). Afternoon 1:1 tutorials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en-GB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Content </a:t>
            </a:r>
            <a:endParaRPr lang="en-GB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60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Preparation </a:t>
            </a:r>
            <a:r>
              <a:rPr lang="en-GB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  lecture </a:t>
            </a:r>
            <a:r>
              <a:rPr lang="en-GB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GB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practical </a:t>
            </a:r>
            <a:r>
              <a:rPr lang="en-GB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GB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feedback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27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Anon</a:t>
            </a:r>
            <a:r>
              <a:rPr lang="es-ES" dirty="0" smtClean="0"/>
              <a:t> (senior </a:t>
            </a:r>
            <a:r>
              <a:rPr lang="es-ES" dirty="0" err="1" smtClean="0"/>
              <a:t>colleague</a:t>
            </a:r>
            <a:r>
              <a:rPr lang="es-ES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“</a:t>
            </a:r>
            <a:r>
              <a:rPr lang="es-ES" i="1" dirty="0" err="1" smtClean="0"/>
              <a:t>This</a:t>
            </a:r>
            <a:r>
              <a:rPr lang="es-ES" i="1" dirty="0" smtClean="0"/>
              <a:t> </a:t>
            </a:r>
            <a:r>
              <a:rPr lang="es-ES" i="1" dirty="0" err="1" smtClean="0"/>
              <a:t>is</a:t>
            </a:r>
            <a:r>
              <a:rPr lang="es-ES" i="1" dirty="0" smtClean="0"/>
              <a:t> </a:t>
            </a:r>
            <a:r>
              <a:rPr lang="es-ES" i="1" dirty="0" err="1" smtClean="0"/>
              <a:t>much</a:t>
            </a:r>
            <a:r>
              <a:rPr lang="es-ES" i="1" dirty="0" smtClean="0"/>
              <a:t> more </a:t>
            </a:r>
            <a:r>
              <a:rPr lang="es-ES" i="1" dirty="0" err="1" smtClean="0"/>
              <a:t>like</a:t>
            </a:r>
            <a:r>
              <a:rPr lang="es-ES" i="1" dirty="0" smtClean="0"/>
              <a:t>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lives</a:t>
            </a:r>
            <a:r>
              <a:rPr lang="es-ES" i="1" dirty="0" smtClean="0"/>
              <a:t> </a:t>
            </a:r>
            <a:r>
              <a:rPr lang="es-ES" i="1" dirty="0" err="1" smtClean="0"/>
              <a:t>they´ll</a:t>
            </a:r>
            <a:r>
              <a:rPr lang="es-ES" i="1" dirty="0" smtClean="0"/>
              <a:t> </a:t>
            </a:r>
            <a:r>
              <a:rPr lang="es-ES" i="1" dirty="0" err="1" smtClean="0"/>
              <a:t>live</a:t>
            </a:r>
            <a:r>
              <a:rPr lang="es-ES" i="1" dirty="0" smtClean="0"/>
              <a:t> </a:t>
            </a:r>
            <a:r>
              <a:rPr lang="es-ES" i="1" dirty="0" err="1" smtClean="0"/>
              <a:t>for</a:t>
            </a:r>
            <a:r>
              <a:rPr lang="es-ES" i="1" dirty="0" smtClean="0"/>
              <a:t>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rest</a:t>
            </a:r>
            <a:r>
              <a:rPr lang="es-ES" i="1" dirty="0" smtClean="0"/>
              <a:t> of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year</a:t>
            </a:r>
            <a:r>
              <a:rPr lang="es-ES" dirty="0" smtClean="0"/>
              <a:t>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57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 dirty="0" err="1" smtClean="0">
                <a:solidFill>
                  <a:srgbClr val="0070C0"/>
                </a:solidFill>
              </a:rPr>
              <a:t>When</a:t>
            </a:r>
            <a:r>
              <a:rPr lang="es-ES" b="1" dirty="0" smtClean="0">
                <a:solidFill>
                  <a:srgbClr val="0070C0"/>
                </a:solidFill>
              </a:rPr>
              <a:t> to </a:t>
            </a:r>
            <a:r>
              <a:rPr lang="es-ES" b="1" dirty="0" err="1" smtClean="0">
                <a:solidFill>
                  <a:srgbClr val="0070C0"/>
                </a:solidFill>
              </a:rPr>
              <a:t>evaluate</a:t>
            </a:r>
            <a:r>
              <a:rPr lang="es-ES" b="1" dirty="0" smtClean="0">
                <a:solidFill>
                  <a:srgbClr val="0070C0"/>
                </a:solidFill>
              </a:rPr>
              <a:t> (and </a:t>
            </a:r>
            <a:r>
              <a:rPr lang="es-ES" b="1" u="sng" dirty="0" err="1" smtClean="0">
                <a:solidFill>
                  <a:srgbClr val="0070C0"/>
                </a:solidFill>
              </a:rPr>
              <a:t>how</a:t>
            </a:r>
            <a:r>
              <a:rPr lang="es-ES" b="1" u="sng" dirty="0" smtClean="0">
                <a:solidFill>
                  <a:srgbClr val="0070C0"/>
                </a:solidFill>
              </a:rPr>
              <a:t> </a:t>
            </a:r>
            <a:r>
              <a:rPr lang="es-ES" b="1" u="sng" dirty="0" err="1" smtClean="0">
                <a:solidFill>
                  <a:srgbClr val="0070C0"/>
                </a:solidFill>
              </a:rPr>
              <a:t>often</a:t>
            </a:r>
            <a:r>
              <a:rPr lang="es-ES" b="1" dirty="0" smtClean="0">
                <a:solidFill>
                  <a:srgbClr val="0070C0"/>
                </a:solidFill>
              </a:rPr>
              <a:t>)?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err="1" smtClean="0"/>
              <a:t>End</a:t>
            </a:r>
            <a:r>
              <a:rPr lang="es-ES" b="1" dirty="0" smtClean="0"/>
              <a:t>-of-</a:t>
            </a:r>
            <a:r>
              <a:rPr lang="es-ES" b="1" dirty="0" err="1" smtClean="0"/>
              <a:t>course</a:t>
            </a:r>
            <a:r>
              <a:rPr lang="es-ES" dirty="0" smtClean="0"/>
              <a:t>: </a:t>
            </a:r>
            <a:r>
              <a:rPr lang="es-ES" dirty="0" err="1" smtClean="0"/>
              <a:t>annual</a:t>
            </a:r>
            <a:r>
              <a:rPr lang="es-ES" dirty="0" smtClean="0"/>
              <a:t> </a:t>
            </a:r>
            <a:r>
              <a:rPr lang="es-ES" dirty="0" err="1" smtClean="0"/>
              <a:t>cycle</a:t>
            </a:r>
            <a:endParaRPr lang="es-ES" dirty="0" smtClean="0"/>
          </a:p>
          <a:p>
            <a:r>
              <a:rPr lang="es-ES" b="1" dirty="0" err="1" smtClean="0"/>
              <a:t>Mid-course</a:t>
            </a:r>
            <a:r>
              <a:rPr lang="es-ES" dirty="0" smtClean="0"/>
              <a:t>: </a:t>
            </a:r>
            <a:r>
              <a:rPr lang="es-ES" dirty="0" err="1" smtClean="0"/>
              <a:t>opportunity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a response</a:t>
            </a:r>
          </a:p>
          <a:p>
            <a:r>
              <a:rPr lang="es-ES" b="1" dirty="0" smtClean="0"/>
              <a:t>Post-</a:t>
            </a:r>
            <a:r>
              <a:rPr lang="es-ES" b="1" dirty="0" err="1" smtClean="0"/>
              <a:t>course</a:t>
            </a:r>
            <a:r>
              <a:rPr lang="es-ES" dirty="0" smtClean="0"/>
              <a:t>: +</a:t>
            </a:r>
            <a:r>
              <a:rPr lang="es-ES" dirty="0" err="1" smtClean="0"/>
              <a:t>experience</a:t>
            </a:r>
            <a:r>
              <a:rPr lang="es-ES" dirty="0" smtClean="0"/>
              <a:t> of </a:t>
            </a:r>
            <a:r>
              <a:rPr lang="es-ES" dirty="0" err="1" smtClean="0"/>
              <a:t>degree</a:t>
            </a:r>
            <a:r>
              <a:rPr lang="es-ES" dirty="0" smtClean="0"/>
              <a:t> </a:t>
            </a:r>
            <a:r>
              <a:rPr lang="es-ES" dirty="0" err="1" smtClean="0"/>
              <a:t>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918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Winter </a:t>
            </a:r>
            <a:r>
              <a:rPr lang="es-ES" b="1" dirty="0" err="1" smtClean="0"/>
              <a:t>Vacation</a:t>
            </a:r>
            <a:r>
              <a:rPr lang="es-ES" b="1" dirty="0" smtClean="0"/>
              <a:t> </a:t>
            </a:r>
            <a:r>
              <a:rPr lang="es-ES" b="1" dirty="0" err="1" smtClean="0"/>
              <a:t>writing</a:t>
            </a:r>
            <a:r>
              <a:rPr lang="es-ES" b="1" dirty="0" smtClean="0"/>
              <a:t> </a:t>
            </a:r>
            <a:r>
              <a:rPr lang="es-ES" b="1" dirty="0" err="1" smtClean="0"/>
              <a:t>course</a:t>
            </a:r>
            <a:r>
              <a:rPr lang="es-ES" b="1" dirty="0" smtClean="0"/>
              <a:t> (1996)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Intensive</a:t>
            </a:r>
            <a:r>
              <a:rPr lang="es-ES" dirty="0" smtClean="0"/>
              <a:t>: 20 </a:t>
            </a:r>
            <a:r>
              <a:rPr lang="es-ES" dirty="0" err="1" smtClean="0"/>
              <a:t>hours</a:t>
            </a:r>
            <a:r>
              <a:rPr lang="es-ES" dirty="0" smtClean="0"/>
              <a:t> </a:t>
            </a:r>
            <a:r>
              <a:rPr lang="es-ES" dirty="0" err="1" smtClean="0"/>
              <a:t>over</a:t>
            </a:r>
            <a:r>
              <a:rPr lang="es-ES" dirty="0" smtClean="0"/>
              <a:t> </a:t>
            </a:r>
            <a:r>
              <a:rPr lang="es-ES" dirty="0" err="1" smtClean="0"/>
              <a:t>four</a:t>
            </a:r>
            <a:r>
              <a:rPr lang="es-ES" dirty="0" smtClean="0"/>
              <a:t> </a:t>
            </a:r>
            <a:r>
              <a:rPr lang="es-ES" dirty="0" err="1" smtClean="0"/>
              <a:t>consecutive</a:t>
            </a:r>
            <a:r>
              <a:rPr lang="es-ES" dirty="0" smtClean="0"/>
              <a:t> </a:t>
            </a:r>
            <a:r>
              <a:rPr lang="es-ES" dirty="0" err="1" smtClean="0"/>
              <a:t>days</a:t>
            </a:r>
            <a:endParaRPr lang="es-ES" dirty="0" smtClean="0"/>
          </a:p>
          <a:p>
            <a:r>
              <a:rPr lang="es-ES" dirty="0" err="1" smtClean="0"/>
              <a:t>Ss</a:t>
            </a:r>
            <a:r>
              <a:rPr lang="es-ES" dirty="0" smtClean="0"/>
              <a:t> </a:t>
            </a:r>
            <a:r>
              <a:rPr lang="es-ES" dirty="0" err="1" smtClean="0"/>
              <a:t>produced</a:t>
            </a:r>
            <a:r>
              <a:rPr lang="es-ES" dirty="0" smtClean="0"/>
              <a:t> complete </a:t>
            </a:r>
            <a:r>
              <a:rPr lang="es-ES" dirty="0" err="1" smtClean="0"/>
              <a:t>draft</a:t>
            </a:r>
            <a:r>
              <a:rPr lang="es-ES" dirty="0" smtClean="0"/>
              <a:t> </a:t>
            </a:r>
            <a:r>
              <a:rPr lang="es-ES" dirty="0" err="1" smtClean="0"/>
              <a:t>essay</a:t>
            </a:r>
            <a:r>
              <a:rPr lang="es-ES" dirty="0" smtClean="0"/>
              <a:t> (</a:t>
            </a:r>
            <a:r>
              <a:rPr lang="es-ES" dirty="0" err="1" smtClean="0"/>
              <a:t>common</a:t>
            </a:r>
            <a:r>
              <a:rPr lang="es-ES" dirty="0" smtClean="0"/>
              <a:t> </a:t>
            </a:r>
            <a:r>
              <a:rPr lang="es-ES" dirty="0" err="1" smtClean="0"/>
              <a:t>topic</a:t>
            </a:r>
            <a:r>
              <a:rPr lang="es-ES" dirty="0" smtClean="0"/>
              <a:t>)</a:t>
            </a:r>
          </a:p>
          <a:p>
            <a:r>
              <a:rPr lang="en-GB" dirty="0" smtClean="0"/>
              <a:t>12 study units (e.g. Day 3;</a:t>
            </a:r>
            <a:r>
              <a:rPr lang="en-GB" i="1" dirty="0" smtClean="0"/>
              <a:t> </a:t>
            </a:r>
            <a:r>
              <a:rPr lang="es-ES" i="1" dirty="0" err="1" smtClean="0"/>
              <a:t>Critical</a:t>
            </a:r>
            <a:r>
              <a:rPr lang="es-ES" i="1" dirty="0" smtClean="0"/>
              <a:t> </a:t>
            </a:r>
            <a:r>
              <a:rPr lang="es-ES" i="1" dirty="0" err="1" smtClean="0"/>
              <a:t>distance</a:t>
            </a:r>
            <a:r>
              <a:rPr lang="es-ES" i="1" dirty="0" smtClean="0"/>
              <a:t> / </a:t>
            </a:r>
            <a:r>
              <a:rPr lang="es-ES" i="1" dirty="0" err="1" smtClean="0"/>
              <a:t>Caution</a:t>
            </a:r>
            <a:r>
              <a:rPr lang="es-ES" i="1" dirty="0" smtClean="0"/>
              <a:t> / </a:t>
            </a:r>
            <a:r>
              <a:rPr lang="es-ES" i="1" dirty="0" err="1" smtClean="0"/>
              <a:t>Coverage</a:t>
            </a:r>
            <a:r>
              <a:rPr lang="es-ES" dirty="0" smtClean="0"/>
              <a:t> )</a:t>
            </a:r>
          </a:p>
          <a:p>
            <a:r>
              <a:rPr lang="es-ES" b="1" dirty="0" err="1" smtClean="0">
                <a:solidFill>
                  <a:srgbClr val="0070C0"/>
                </a:solidFill>
              </a:rPr>
              <a:t>Daily</a:t>
            </a:r>
            <a:r>
              <a:rPr lang="es-ES" b="1" dirty="0" smtClean="0">
                <a:solidFill>
                  <a:srgbClr val="0070C0"/>
                </a:solidFill>
              </a:rPr>
              <a:t> </a:t>
            </a:r>
            <a:r>
              <a:rPr lang="es-ES" b="1" dirty="0" err="1" smtClean="0">
                <a:solidFill>
                  <a:srgbClr val="0070C0"/>
                </a:solidFill>
              </a:rPr>
              <a:t>evaluation</a:t>
            </a:r>
            <a:r>
              <a:rPr lang="es-ES" b="1" dirty="0" smtClean="0">
                <a:solidFill>
                  <a:srgbClr val="0070C0"/>
                </a:solidFill>
              </a:rPr>
              <a:t> </a:t>
            </a:r>
            <a:r>
              <a:rPr lang="es-ES" b="1" dirty="0" err="1" smtClean="0">
                <a:solidFill>
                  <a:srgbClr val="0070C0"/>
                </a:solidFill>
              </a:rPr>
              <a:t>sheet</a:t>
            </a:r>
            <a:r>
              <a:rPr lang="es-ES" b="1" dirty="0" smtClean="0">
                <a:solidFill>
                  <a:srgbClr val="0070C0"/>
                </a:solidFill>
              </a:rPr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class´s</a:t>
            </a:r>
            <a:r>
              <a:rPr lang="es-ES" dirty="0" smtClean="0"/>
              <a:t> </a:t>
            </a:r>
            <a:r>
              <a:rPr lang="es-ES" dirty="0" err="1" smtClean="0"/>
              <a:t>work</a:t>
            </a:r>
            <a:r>
              <a:rPr lang="es-ES" dirty="0" smtClean="0"/>
              <a:t> / </a:t>
            </a:r>
            <a:r>
              <a:rPr lang="es-ES" dirty="0" err="1" smtClean="0"/>
              <a:t>materials</a:t>
            </a:r>
            <a:r>
              <a:rPr lang="es-ES" dirty="0" smtClean="0"/>
              <a:t> / </a:t>
            </a:r>
            <a:r>
              <a:rPr lang="es-ES" dirty="0" err="1" smtClean="0"/>
              <a:t>tuition</a:t>
            </a:r>
            <a:r>
              <a:rPr lang="es-ES" dirty="0" smtClean="0"/>
              <a:t> </a:t>
            </a:r>
          </a:p>
          <a:p>
            <a:r>
              <a:rPr lang="es-ES" dirty="0" err="1" smtClean="0"/>
              <a:t>Days</a:t>
            </a:r>
            <a:r>
              <a:rPr lang="es-ES" dirty="0" smtClean="0"/>
              <a:t> 2, 3 and 4: </a:t>
            </a:r>
            <a:r>
              <a:rPr lang="es-ES" dirty="0" err="1" smtClean="0"/>
              <a:t>Opportunity</a:t>
            </a:r>
            <a:r>
              <a:rPr lang="es-ES" dirty="0" smtClean="0"/>
              <a:t> to </a:t>
            </a:r>
            <a:r>
              <a:rPr lang="es-ES" dirty="0" err="1" smtClean="0"/>
              <a:t>discuss</a:t>
            </a:r>
            <a:r>
              <a:rPr lang="es-ES" dirty="0" smtClean="0"/>
              <a:t> / </a:t>
            </a:r>
            <a:r>
              <a:rPr lang="es-ES" dirty="0" err="1" smtClean="0"/>
              <a:t>adjust</a:t>
            </a:r>
            <a:r>
              <a:rPr lang="es-ES" dirty="0" smtClean="0"/>
              <a:t> / </a:t>
            </a:r>
            <a:r>
              <a:rPr lang="es-ES" dirty="0" err="1" smtClean="0"/>
              <a:t>negotiate</a:t>
            </a:r>
            <a:r>
              <a:rPr lang="es-ES" dirty="0" smtClean="0"/>
              <a:t> </a:t>
            </a:r>
          </a:p>
          <a:p>
            <a:r>
              <a:rPr lang="es-ES" b="1" dirty="0" err="1" smtClean="0">
                <a:solidFill>
                  <a:srgbClr val="0070C0"/>
                </a:solidFill>
              </a:rPr>
              <a:t>End</a:t>
            </a:r>
            <a:r>
              <a:rPr lang="es-ES" b="1" dirty="0" smtClean="0">
                <a:solidFill>
                  <a:srgbClr val="0070C0"/>
                </a:solidFill>
              </a:rPr>
              <a:t> of </a:t>
            </a:r>
            <a:r>
              <a:rPr lang="es-ES" b="1" dirty="0" err="1" smtClean="0">
                <a:solidFill>
                  <a:srgbClr val="0070C0"/>
                </a:solidFill>
              </a:rPr>
              <a:t>course</a:t>
            </a:r>
            <a:r>
              <a:rPr lang="es-ES" dirty="0" smtClean="0">
                <a:solidFill>
                  <a:srgbClr val="0070C0"/>
                </a:solidFill>
              </a:rPr>
              <a:t>: </a:t>
            </a:r>
            <a:r>
              <a:rPr lang="es-ES" dirty="0" err="1" smtClean="0"/>
              <a:t>Overall</a:t>
            </a:r>
            <a:r>
              <a:rPr lang="es-ES" dirty="0" smtClean="0"/>
              <a:t> </a:t>
            </a:r>
            <a:r>
              <a:rPr lang="es-ES" dirty="0" err="1" smtClean="0"/>
              <a:t>evaluation</a:t>
            </a:r>
            <a:r>
              <a:rPr lang="es-ES" dirty="0" smtClean="0"/>
              <a:t> of </a:t>
            </a:r>
            <a:r>
              <a:rPr lang="es-ES" dirty="0" err="1" smtClean="0"/>
              <a:t>course</a:t>
            </a:r>
            <a:endParaRPr lang="es-ES" dirty="0" smtClean="0"/>
          </a:p>
          <a:p>
            <a:r>
              <a:rPr lang="es-ES" b="1" dirty="0" err="1" smtClean="0">
                <a:solidFill>
                  <a:srgbClr val="0070C0"/>
                </a:solidFill>
              </a:rPr>
              <a:t>Following</a:t>
            </a:r>
            <a:r>
              <a:rPr lang="es-ES" b="1" dirty="0" smtClean="0">
                <a:solidFill>
                  <a:srgbClr val="0070C0"/>
                </a:solidFill>
              </a:rPr>
              <a:t> </a:t>
            </a:r>
            <a:r>
              <a:rPr lang="es-ES" b="1" dirty="0" err="1" smtClean="0">
                <a:solidFill>
                  <a:srgbClr val="0070C0"/>
                </a:solidFill>
              </a:rPr>
              <a:t>term</a:t>
            </a:r>
            <a:r>
              <a:rPr lang="es-ES" dirty="0" smtClean="0">
                <a:solidFill>
                  <a:srgbClr val="0070C0"/>
                </a:solidFill>
              </a:rPr>
              <a:t>: </a:t>
            </a:r>
            <a:r>
              <a:rPr lang="es-ES" dirty="0" err="1" smtClean="0"/>
              <a:t>Evaluation</a:t>
            </a:r>
            <a:r>
              <a:rPr lang="es-ES" dirty="0" smtClean="0"/>
              <a:t> of </a:t>
            </a:r>
            <a:r>
              <a:rPr lang="es-ES" dirty="0" err="1" smtClean="0"/>
              <a:t>usefulness</a:t>
            </a:r>
            <a:r>
              <a:rPr lang="es-ES" dirty="0" smtClean="0"/>
              <a:t> of </a:t>
            </a:r>
            <a:r>
              <a:rPr lang="es-ES" dirty="0" err="1" smtClean="0"/>
              <a:t>materials</a:t>
            </a: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2211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 dirty="0" err="1" smtClean="0">
                <a:solidFill>
                  <a:srgbClr val="0070C0"/>
                </a:solidFill>
              </a:rPr>
              <a:t>Why</a:t>
            </a:r>
            <a:r>
              <a:rPr lang="es-ES" b="1" dirty="0" smtClean="0">
                <a:solidFill>
                  <a:srgbClr val="0070C0"/>
                </a:solidFill>
              </a:rPr>
              <a:t> </a:t>
            </a:r>
            <a:r>
              <a:rPr lang="es-ES" b="1" dirty="0" err="1" smtClean="0">
                <a:solidFill>
                  <a:srgbClr val="0070C0"/>
                </a:solidFill>
              </a:rPr>
              <a:t>evaluate</a:t>
            </a:r>
            <a:r>
              <a:rPr lang="es-ES" b="1" dirty="0" smtClean="0">
                <a:solidFill>
                  <a:srgbClr val="0070C0"/>
                </a:solidFill>
              </a:rPr>
              <a:t>?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Narrowly</a:t>
            </a:r>
            <a:r>
              <a:rPr lang="es-ES" dirty="0" smtClean="0"/>
              <a:t>, to </a:t>
            </a:r>
            <a:r>
              <a:rPr lang="es-ES" dirty="0" err="1" smtClean="0"/>
              <a:t>improve</a:t>
            </a:r>
            <a:r>
              <a:rPr lang="es-ES" dirty="0" smtClean="0"/>
              <a:t> </a:t>
            </a:r>
            <a:r>
              <a:rPr lang="es-ES" b="1" dirty="0" smtClean="0"/>
              <a:t>EAP </a:t>
            </a:r>
            <a:r>
              <a:rPr lang="es-ES" b="1" dirty="0" err="1" smtClean="0"/>
              <a:t>support</a:t>
            </a:r>
            <a:endParaRPr lang="es-ES" b="1" dirty="0" smtClean="0"/>
          </a:p>
          <a:p>
            <a:pPr lvl="1"/>
            <a:r>
              <a:rPr lang="es-ES" dirty="0" err="1"/>
              <a:t>t</a:t>
            </a:r>
            <a:r>
              <a:rPr lang="es-ES" dirty="0" err="1" smtClean="0"/>
              <a:t>hrough</a:t>
            </a:r>
            <a:r>
              <a:rPr lang="es-ES" dirty="0" smtClean="0"/>
              <a:t> </a:t>
            </a:r>
            <a:r>
              <a:rPr lang="es-ES" dirty="0" err="1" smtClean="0"/>
              <a:t>revision</a:t>
            </a:r>
            <a:r>
              <a:rPr lang="es-ES" dirty="0" smtClean="0"/>
              <a:t> of </a:t>
            </a:r>
            <a:r>
              <a:rPr lang="es-ES" dirty="0" err="1" smtClean="0"/>
              <a:t>materials</a:t>
            </a:r>
            <a:r>
              <a:rPr lang="es-ES" dirty="0" smtClean="0"/>
              <a:t>, </a:t>
            </a:r>
            <a:r>
              <a:rPr lang="es-ES" dirty="0" err="1" smtClean="0"/>
              <a:t>courses</a:t>
            </a:r>
            <a:r>
              <a:rPr lang="es-ES" dirty="0" smtClean="0"/>
              <a:t>, etc.</a:t>
            </a:r>
          </a:p>
          <a:p>
            <a:pPr lvl="1"/>
            <a:r>
              <a:rPr lang="es-ES" dirty="0" err="1" smtClean="0"/>
              <a:t>through</a:t>
            </a:r>
            <a:r>
              <a:rPr lang="es-ES" dirty="0" smtClean="0"/>
              <a:t> </a:t>
            </a:r>
            <a:r>
              <a:rPr lang="es-ES" dirty="0" err="1" smtClean="0"/>
              <a:t>teacher</a:t>
            </a:r>
            <a:r>
              <a:rPr lang="es-ES" dirty="0" smtClean="0"/>
              <a:t> </a:t>
            </a:r>
            <a:r>
              <a:rPr lang="es-ES" dirty="0" err="1" smtClean="0"/>
              <a:t>education</a:t>
            </a:r>
            <a:endParaRPr lang="es-ES" dirty="0" smtClean="0"/>
          </a:p>
          <a:p>
            <a:r>
              <a:rPr lang="es-ES" dirty="0" smtClean="0"/>
              <a:t>More </a:t>
            </a:r>
            <a:r>
              <a:rPr lang="es-ES" dirty="0" err="1" smtClean="0"/>
              <a:t>broadly</a:t>
            </a:r>
            <a:r>
              <a:rPr lang="es-ES" dirty="0" smtClean="0"/>
              <a:t>, to </a:t>
            </a:r>
            <a:r>
              <a:rPr lang="es-ES" dirty="0" err="1" smtClean="0"/>
              <a:t>enhance</a:t>
            </a:r>
            <a:r>
              <a:rPr lang="es-ES" dirty="0" smtClean="0"/>
              <a:t> </a:t>
            </a:r>
            <a:r>
              <a:rPr lang="es-ES" b="1" dirty="0" err="1" smtClean="0"/>
              <a:t>students´readiness</a:t>
            </a:r>
            <a:r>
              <a:rPr lang="es-ES" b="1" dirty="0" smtClean="0"/>
              <a:t> </a:t>
            </a:r>
            <a:r>
              <a:rPr lang="es-ES" b="1" dirty="0" err="1" smtClean="0"/>
              <a:t>for</a:t>
            </a:r>
            <a:r>
              <a:rPr lang="es-ES" b="1" dirty="0" smtClean="0"/>
              <a:t> </a:t>
            </a:r>
            <a:r>
              <a:rPr lang="es-ES" b="1" dirty="0" err="1" smtClean="0"/>
              <a:t>degree</a:t>
            </a:r>
            <a:r>
              <a:rPr lang="es-ES" b="1" dirty="0" smtClean="0"/>
              <a:t> </a:t>
            </a:r>
            <a:r>
              <a:rPr lang="es-ES" b="1" dirty="0" err="1" smtClean="0"/>
              <a:t>work</a:t>
            </a:r>
            <a:endParaRPr lang="es-ES" b="1" dirty="0" smtClean="0"/>
          </a:p>
          <a:p>
            <a:r>
              <a:rPr lang="es-ES" dirty="0" err="1" smtClean="0"/>
              <a:t>But</a:t>
            </a:r>
            <a:r>
              <a:rPr lang="es-ES" dirty="0" smtClean="0"/>
              <a:t>… </a:t>
            </a:r>
            <a:r>
              <a:rPr lang="es-ES" dirty="0" err="1" smtClean="0"/>
              <a:t>language</a:t>
            </a:r>
            <a:r>
              <a:rPr lang="es-ES" dirty="0" smtClean="0"/>
              <a:t> </a:t>
            </a:r>
            <a:r>
              <a:rPr lang="es-ES" dirty="0" err="1" smtClean="0"/>
              <a:t>only</a:t>
            </a:r>
            <a:r>
              <a:rPr lang="es-ES" dirty="0" smtClean="0"/>
              <a:t> </a:t>
            </a:r>
            <a:r>
              <a:rPr lang="es-ES" dirty="0" err="1" smtClean="0"/>
              <a:t>one</a:t>
            </a:r>
            <a:r>
              <a:rPr lang="es-ES" dirty="0" smtClean="0"/>
              <a:t> </a:t>
            </a:r>
            <a:r>
              <a:rPr lang="es-ES" dirty="0" err="1" smtClean="0"/>
              <a:t>element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49255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“Do </a:t>
            </a:r>
            <a:r>
              <a:rPr lang="es-ES" sz="3600" dirty="0" err="1" smtClean="0"/>
              <a:t>foreign</a:t>
            </a:r>
            <a:r>
              <a:rPr lang="es-ES" sz="3600" dirty="0" smtClean="0"/>
              <a:t> </a:t>
            </a:r>
            <a:r>
              <a:rPr lang="es-ES" sz="3600" dirty="0" err="1" smtClean="0"/>
              <a:t>students</a:t>
            </a:r>
            <a:r>
              <a:rPr lang="es-ES" sz="3600" dirty="0" smtClean="0"/>
              <a:t> </a:t>
            </a:r>
            <a:r>
              <a:rPr lang="es-ES" sz="3600" dirty="0" err="1" smtClean="0"/>
              <a:t>have</a:t>
            </a:r>
            <a:r>
              <a:rPr lang="es-ES" sz="3600" dirty="0" smtClean="0"/>
              <a:t> </a:t>
            </a:r>
            <a:r>
              <a:rPr lang="es-ES" sz="3600" dirty="0" err="1" smtClean="0"/>
              <a:t>problems</a:t>
            </a:r>
            <a:r>
              <a:rPr lang="es-ES" sz="3600" dirty="0" smtClean="0"/>
              <a:t>?”  (Davies 1977)</a:t>
            </a:r>
            <a:endParaRPr lang="en-GB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070C0"/>
                </a:solidFill>
              </a:rPr>
              <a:t>Edinburgh </a:t>
            </a:r>
            <a:r>
              <a:rPr lang="es-ES" dirty="0" err="1" smtClean="0">
                <a:solidFill>
                  <a:srgbClr val="0070C0"/>
                </a:solidFill>
              </a:rPr>
              <a:t>University</a:t>
            </a:r>
            <a:r>
              <a:rPr lang="es-ES" dirty="0" smtClean="0">
                <a:solidFill>
                  <a:srgbClr val="0070C0"/>
                </a:solidFill>
              </a:rPr>
              <a:t> (</a:t>
            </a:r>
            <a:r>
              <a:rPr lang="es-ES" dirty="0" err="1" smtClean="0">
                <a:solidFill>
                  <a:srgbClr val="0070C0"/>
                </a:solidFill>
              </a:rPr>
              <a:t>students</a:t>
            </a:r>
            <a:r>
              <a:rPr lang="es-ES" dirty="0" smtClean="0">
                <a:solidFill>
                  <a:srgbClr val="0070C0"/>
                </a:solidFill>
              </a:rPr>
              <a:t>)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 err="1"/>
              <a:t>a</a:t>
            </a:r>
            <a:r>
              <a:rPr lang="es-ES" dirty="0" err="1" smtClean="0"/>
              <a:t>ccommodation</a:t>
            </a:r>
            <a:endParaRPr lang="es-ES" dirty="0" smtClean="0"/>
          </a:p>
          <a:p>
            <a:r>
              <a:rPr lang="es-ES" dirty="0"/>
              <a:t>s</a:t>
            </a:r>
            <a:r>
              <a:rPr lang="es-ES" dirty="0" smtClean="0"/>
              <a:t>ocial </a:t>
            </a:r>
            <a:r>
              <a:rPr lang="es-ES" dirty="0" err="1" smtClean="0"/>
              <a:t>contacts</a:t>
            </a:r>
            <a:endParaRPr lang="es-ES" dirty="0" smtClean="0"/>
          </a:p>
          <a:p>
            <a:r>
              <a:rPr lang="es-ES" dirty="0" err="1"/>
              <a:t>c</a:t>
            </a:r>
            <a:r>
              <a:rPr lang="es-ES" dirty="0" err="1" smtClean="0"/>
              <a:t>limate</a:t>
            </a:r>
            <a:endParaRPr lang="es-ES" dirty="0" smtClean="0"/>
          </a:p>
          <a:p>
            <a:r>
              <a:rPr lang="es-ES" dirty="0" err="1"/>
              <a:t>f</a:t>
            </a:r>
            <a:r>
              <a:rPr lang="es-ES" dirty="0" err="1" smtClean="0"/>
              <a:t>inance</a:t>
            </a:r>
            <a:endParaRPr lang="es-ES" dirty="0" smtClean="0"/>
          </a:p>
          <a:p>
            <a:r>
              <a:rPr lang="es-ES" dirty="0" err="1"/>
              <a:t>a</a:t>
            </a:r>
            <a:r>
              <a:rPr lang="es-ES" dirty="0" err="1" smtClean="0"/>
              <a:t>cademic</a:t>
            </a:r>
            <a:r>
              <a:rPr lang="es-ES" dirty="0" smtClean="0"/>
              <a:t> </a:t>
            </a:r>
            <a:r>
              <a:rPr lang="es-ES" dirty="0" err="1" smtClean="0"/>
              <a:t>studies</a:t>
            </a:r>
            <a:endParaRPr lang="es-ES" dirty="0" smtClean="0"/>
          </a:p>
          <a:p>
            <a:r>
              <a:rPr lang="es-ES" b="1" dirty="0" err="1"/>
              <a:t>l</a:t>
            </a:r>
            <a:r>
              <a:rPr lang="es-ES" b="1" dirty="0" err="1" smtClean="0"/>
              <a:t>anguage</a:t>
            </a:r>
            <a:endParaRPr lang="es-ES" b="1" dirty="0" smtClean="0"/>
          </a:p>
          <a:p>
            <a:r>
              <a:rPr lang="es-ES" dirty="0" err="1" smtClean="0"/>
              <a:t>health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070C0"/>
                </a:solidFill>
              </a:rPr>
              <a:t>Edinburgh FE </a:t>
            </a:r>
            <a:r>
              <a:rPr lang="es-ES" dirty="0" err="1" smtClean="0">
                <a:solidFill>
                  <a:srgbClr val="0070C0"/>
                </a:solidFill>
              </a:rPr>
              <a:t>college</a:t>
            </a:r>
            <a:r>
              <a:rPr lang="es-ES" dirty="0" smtClean="0">
                <a:solidFill>
                  <a:srgbClr val="0070C0"/>
                </a:solidFill>
              </a:rPr>
              <a:t> (</a:t>
            </a:r>
            <a:r>
              <a:rPr lang="es-ES" dirty="0" err="1" smtClean="0">
                <a:solidFill>
                  <a:srgbClr val="0070C0"/>
                </a:solidFill>
              </a:rPr>
              <a:t>tutors</a:t>
            </a:r>
            <a:r>
              <a:rPr lang="es-ES" dirty="0" smtClean="0">
                <a:solidFill>
                  <a:srgbClr val="0070C0"/>
                </a:solidFill>
              </a:rPr>
              <a:t>)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 b="1" dirty="0" err="1"/>
              <a:t>l</a:t>
            </a:r>
            <a:r>
              <a:rPr lang="es-ES" b="1" dirty="0" err="1" smtClean="0"/>
              <a:t>anguage</a:t>
            </a:r>
            <a:endParaRPr lang="es-ES" b="1" dirty="0" smtClean="0"/>
          </a:p>
          <a:p>
            <a:r>
              <a:rPr lang="es-ES" dirty="0" err="1" smtClean="0"/>
              <a:t>academic</a:t>
            </a:r>
            <a:r>
              <a:rPr lang="es-ES" dirty="0" smtClean="0"/>
              <a:t> </a:t>
            </a:r>
            <a:r>
              <a:rPr lang="es-ES" dirty="0" err="1" smtClean="0"/>
              <a:t>studies</a:t>
            </a:r>
            <a:endParaRPr lang="es-ES" dirty="0" smtClean="0"/>
          </a:p>
          <a:p>
            <a:r>
              <a:rPr lang="es-ES" dirty="0"/>
              <a:t>s</a:t>
            </a:r>
            <a:r>
              <a:rPr lang="es-ES" dirty="0" smtClean="0"/>
              <a:t>ocial </a:t>
            </a:r>
            <a:r>
              <a:rPr lang="es-ES" dirty="0" err="1" smtClean="0"/>
              <a:t>contacts</a:t>
            </a:r>
            <a:endParaRPr lang="es-ES" dirty="0" smtClean="0"/>
          </a:p>
          <a:p>
            <a:r>
              <a:rPr lang="es-ES" dirty="0" err="1"/>
              <a:t>a</a:t>
            </a:r>
            <a:r>
              <a:rPr lang="es-ES" dirty="0" err="1" smtClean="0"/>
              <a:t>ccommodation</a:t>
            </a:r>
            <a:endParaRPr lang="es-ES" dirty="0" smtClean="0"/>
          </a:p>
          <a:p>
            <a:r>
              <a:rPr lang="es-ES" dirty="0" err="1"/>
              <a:t>f</a:t>
            </a:r>
            <a:r>
              <a:rPr lang="es-ES" dirty="0" err="1" smtClean="0"/>
              <a:t>inance</a:t>
            </a:r>
            <a:endParaRPr lang="es-ES" dirty="0" smtClean="0"/>
          </a:p>
          <a:p>
            <a:r>
              <a:rPr lang="es-ES" dirty="0" err="1"/>
              <a:t>h</a:t>
            </a:r>
            <a:r>
              <a:rPr lang="es-ES" dirty="0" err="1" smtClean="0"/>
              <a:t>ealth</a:t>
            </a:r>
            <a:r>
              <a:rPr lang="es-ES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35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 smtClean="0"/>
              <a:t>Students</a:t>
            </a:r>
            <a:r>
              <a:rPr lang="es-ES" b="1" dirty="0" smtClean="0"/>
              <a:t>’ </a:t>
            </a:r>
            <a:r>
              <a:rPr lang="es-ES" b="1" dirty="0" err="1" smtClean="0"/>
              <a:t>evaluation</a:t>
            </a:r>
            <a:r>
              <a:rPr lang="es-ES" b="1" dirty="0" smtClean="0"/>
              <a:t> of </a:t>
            </a:r>
            <a:r>
              <a:rPr lang="es-ES" b="1" dirty="0" err="1" smtClean="0"/>
              <a:t>gains</a:t>
            </a:r>
            <a:r>
              <a:rPr lang="es-ES" b="1" dirty="0" smtClean="0"/>
              <a:t> </a:t>
            </a:r>
            <a:r>
              <a:rPr lang="es-ES" b="1" dirty="0" err="1" smtClean="0"/>
              <a:t>from</a:t>
            </a:r>
            <a:r>
              <a:rPr lang="es-ES" b="1" dirty="0" smtClean="0"/>
              <a:t> a </a:t>
            </a:r>
            <a:r>
              <a:rPr lang="es-ES" b="1" dirty="0" err="1" smtClean="0"/>
              <a:t>course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i="1" dirty="0" smtClean="0"/>
          </a:p>
          <a:p>
            <a:r>
              <a:rPr lang="es-ES" i="1" dirty="0" err="1" smtClean="0"/>
              <a:t>Writing</a:t>
            </a:r>
            <a:r>
              <a:rPr lang="es-ES" i="1" dirty="0" smtClean="0"/>
              <a:t> Up </a:t>
            </a:r>
            <a:r>
              <a:rPr lang="es-ES" i="1" dirty="0" err="1" smtClean="0"/>
              <a:t>Qualitative</a:t>
            </a:r>
            <a:r>
              <a:rPr lang="es-ES" i="1" dirty="0" smtClean="0"/>
              <a:t> </a:t>
            </a:r>
            <a:r>
              <a:rPr lang="es-ES" i="1" dirty="0" err="1" smtClean="0"/>
              <a:t>Research</a:t>
            </a:r>
            <a:r>
              <a:rPr lang="es-ES" i="1" dirty="0" smtClean="0"/>
              <a:t> </a:t>
            </a:r>
            <a:r>
              <a:rPr lang="es-ES" dirty="0" smtClean="0"/>
              <a:t>(</a:t>
            </a:r>
            <a:r>
              <a:rPr lang="es-ES" dirty="0" err="1" smtClean="0"/>
              <a:t>piloted</a:t>
            </a:r>
            <a:r>
              <a:rPr lang="es-ES" dirty="0" smtClean="0"/>
              <a:t> 2014)</a:t>
            </a:r>
          </a:p>
          <a:p>
            <a:pPr lvl="1"/>
            <a:r>
              <a:rPr lang="es-ES" dirty="0" err="1" smtClean="0"/>
              <a:t>confidence</a:t>
            </a:r>
            <a:r>
              <a:rPr lang="es-ES" dirty="0" smtClean="0"/>
              <a:t> to </a:t>
            </a:r>
            <a:r>
              <a:rPr lang="es-ES" dirty="0" err="1" smtClean="0"/>
              <a:t>ask</a:t>
            </a:r>
            <a:r>
              <a:rPr lang="es-ES" dirty="0" smtClean="0"/>
              <a:t> supervisor </a:t>
            </a:r>
            <a:r>
              <a:rPr lang="es-ES" dirty="0" err="1" smtClean="0"/>
              <a:t>Qs</a:t>
            </a:r>
            <a:endParaRPr lang="es-ES" dirty="0" smtClean="0"/>
          </a:p>
          <a:p>
            <a:pPr lvl="1"/>
            <a:r>
              <a:rPr lang="es-ES" dirty="0" err="1"/>
              <a:t>i</a:t>
            </a:r>
            <a:r>
              <a:rPr lang="es-ES" dirty="0" err="1" smtClean="0"/>
              <a:t>nteraction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other</a:t>
            </a:r>
            <a:r>
              <a:rPr lang="es-ES" dirty="0" smtClean="0"/>
              <a:t> </a:t>
            </a:r>
            <a:r>
              <a:rPr lang="es-ES" dirty="0" err="1" smtClean="0"/>
              <a:t>students</a:t>
            </a:r>
            <a:endParaRPr lang="es-ES" dirty="0" smtClean="0"/>
          </a:p>
          <a:p>
            <a:pPr lvl="1"/>
            <a:r>
              <a:rPr lang="es-ES" dirty="0" err="1" smtClean="0"/>
              <a:t>awareness</a:t>
            </a:r>
            <a:r>
              <a:rPr lang="es-ES" dirty="0" smtClean="0"/>
              <a:t> of PhD </a:t>
            </a:r>
            <a:r>
              <a:rPr lang="es-ES" dirty="0" err="1" smtClean="0"/>
              <a:t>student</a:t>
            </a:r>
            <a:r>
              <a:rPr lang="es-ES" dirty="0" smtClean="0"/>
              <a:t> </a:t>
            </a:r>
            <a:r>
              <a:rPr lang="es-ES" dirty="0" err="1" smtClean="0"/>
              <a:t>network</a:t>
            </a:r>
            <a:endParaRPr lang="es-ES" dirty="0" smtClean="0"/>
          </a:p>
          <a:p>
            <a:pPr lvl="1"/>
            <a:r>
              <a:rPr lang="es-ES" dirty="0" err="1"/>
              <a:t>b</a:t>
            </a:r>
            <a:r>
              <a:rPr lang="es-ES" dirty="0" err="1" smtClean="0"/>
              <a:t>etter</a:t>
            </a:r>
            <a:r>
              <a:rPr lang="es-ES" dirty="0" smtClean="0"/>
              <a:t> </a:t>
            </a:r>
            <a:r>
              <a:rPr lang="es-ES" dirty="0" err="1" smtClean="0"/>
              <a:t>written</a:t>
            </a:r>
            <a:r>
              <a:rPr lang="es-ES" dirty="0" smtClean="0"/>
              <a:t> English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628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8800" dirty="0" smtClean="0"/>
              <a:t>1984</a:t>
            </a:r>
            <a:endParaRPr lang="en-GB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31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 smtClean="0"/>
              <a:t>Perspectives</a:t>
            </a:r>
            <a:r>
              <a:rPr lang="es-ES" b="1" dirty="0" smtClean="0"/>
              <a:t> </a:t>
            </a:r>
            <a:r>
              <a:rPr lang="es-ES" b="1" dirty="0" err="1" smtClean="0"/>
              <a:t>on</a:t>
            </a:r>
            <a:r>
              <a:rPr lang="es-ES" b="1" dirty="0" smtClean="0"/>
              <a:t> </a:t>
            </a:r>
            <a:r>
              <a:rPr lang="es-ES" b="1" dirty="0" err="1" smtClean="0"/>
              <a:t>evaluation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Process</a:t>
            </a:r>
            <a:endParaRPr lang="es-ES" dirty="0" smtClean="0"/>
          </a:p>
          <a:p>
            <a:r>
              <a:rPr lang="es-ES" dirty="0" err="1" smtClean="0"/>
              <a:t>Product</a:t>
            </a:r>
            <a:endParaRPr lang="es-ES" dirty="0" smtClean="0"/>
          </a:p>
          <a:p>
            <a:r>
              <a:rPr lang="es-ES" dirty="0" err="1" smtClean="0"/>
              <a:t>Outcome</a:t>
            </a:r>
            <a:r>
              <a:rPr lang="es-ES" dirty="0" smtClean="0"/>
              <a:t> (</a:t>
            </a:r>
            <a:r>
              <a:rPr lang="es-ES" dirty="0" err="1" smtClean="0"/>
              <a:t>academic</a:t>
            </a:r>
            <a:r>
              <a:rPr lang="es-ES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54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 smtClean="0"/>
              <a:t>Room</a:t>
            </a:r>
            <a:r>
              <a:rPr lang="es-ES" b="1" dirty="0" smtClean="0"/>
              <a:t> </a:t>
            </a:r>
            <a:r>
              <a:rPr lang="es-ES" b="1" dirty="0" err="1" smtClean="0"/>
              <a:t>for</a:t>
            </a:r>
            <a:r>
              <a:rPr lang="es-ES" b="1" dirty="0" smtClean="0"/>
              <a:t> </a:t>
            </a:r>
            <a:r>
              <a:rPr lang="es-ES" b="1" dirty="0" err="1" smtClean="0"/>
              <a:t>expansion</a:t>
            </a:r>
            <a:r>
              <a:rPr lang="es-ES" b="1" dirty="0" smtClean="0"/>
              <a:t>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In </a:t>
            </a:r>
            <a:r>
              <a:rPr lang="es-ES" dirty="0" err="1" smtClean="0"/>
              <a:t>today´s</a:t>
            </a:r>
            <a:r>
              <a:rPr lang="es-ES" dirty="0" smtClean="0"/>
              <a:t> </a:t>
            </a:r>
            <a:r>
              <a:rPr lang="es-ES" dirty="0" err="1" smtClean="0"/>
              <a:t>abstracts</a:t>
            </a:r>
            <a:r>
              <a:rPr lang="es-ES" dirty="0" smtClean="0"/>
              <a:t>: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i="1" dirty="0" err="1" smtClean="0"/>
              <a:t>perceive</a:t>
            </a:r>
            <a:r>
              <a:rPr lang="es-ES" i="1" dirty="0" smtClean="0"/>
              <a:t>/</a:t>
            </a:r>
            <a:r>
              <a:rPr lang="es-ES" i="1" dirty="0" err="1" smtClean="0"/>
              <a:t>perception</a:t>
            </a:r>
            <a:r>
              <a:rPr lang="es-ES" i="1" dirty="0" smtClean="0"/>
              <a:t>	</a:t>
            </a:r>
            <a:r>
              <a:rPr lang="es-ES" dirty="0" smtClean="0"/>
              <a:t>21 </a:t>
            </a:r>
            <a:r>
              <a:rPr lang="es-ES" dirty="0" err="1" smtClean="0"/>
              <a:t>occurrences</a:t>
            </a:r>
            <a:endParaRPr lang="es-ES" dirty="0" smtClean="0"/>
          </a:p>
          <a:p>
            <a:r>
              <a:rPr lang="es-ES" i="1" dirty="0" err="1"/>
              <a:t>e</a:t>
            </a:r>
            <a:r>
              <a:rPr lang="es-ES" i="1" dirty="0" err="1" smtClean="0"/>
              <a:t>xperience</a:t>
            </a:r>
            <a:r>
              <a:rPr lang="es-ES" i="1" dirty="0" smtClean="0"/>
              <a:t>			</a:t>
            </a:r>
            <a:r>
              <a:rPr lang="es-ES" dirty="0" smtClean="0"/>
              <a:t>22</a:t>
            </a:r>
            <a:r>
              <a:rPr lang="es-ES" i="1" dirty="0" smtClean="0"/>
              <a:t> </a:t>
            </a:r>
          </a:p>
          <a:p>
            <a:r>
              <a:rPr lang="es-ES" i="1" dirty="0" err="1" smtClean="0"/>
              <a:t>reflect</a:t>
            </a:r>
            <a:r>
              <a:rPr lang="es-ES" i="1" dirty="0" smtClean="0"/>
              <a:t>/ion			</a:t>
            </a:r>
            <a:r>
              <a:rPr lang="es-ES" dirty="0" smtClean="0"/>
              <a:t>21			= total 64</a:t>
            </a:r>
          </a:p>
          <a:p>
            <a:pPr marL="0" indent="0">
              <a:buNone/>
            </a:pPr>
            <a:endParaRPr lang="es-ES" i="1" dirty="0" smtClean="0"/>
          </a:p>
          <a:p>
            <a:r>
              <a:rPr lang="es-ES" i="1" dirty="0" err="1" smtClean="0"/>
              <a:t>success</a:t>
            </a:r>
            <a:r>
              <a:rPr lang="es-ES" i="1" dirty="0" smtClean="0"/>
              <a:t>/</a:t>
            </a:r>
            <a:r>
              <a:rPr lang="es-ES" i="1" dirty="0" err="1" smtClean="0"/>
              <a:t>outcome</a:t>
            </a:r>
            <a:r>
              <a:rPr lang="es-ES" i="1" dirty="0" smtClean="0"/>
              <a:t>		</a:t>
            </a:r>
            <a:r>
              <a:rPr lang="es-ES" dirty="0" smtClean="0"/>
              <a:t>7</a:t>
            </a:r>
          </a:p>
          <a:p>
            <a:pPr marL="0" indent="0">
              <a:buNone/>
            </a:pPr>
            <a:r>
              <a:rPr lang="es-ES" dirty="0" smtClean="0"/>
              <a:t>           (2 </a:t>
            </a:r>
            <a:r>
              <a:rPr lang="es-ES" dirty="0" err="1" smtClean="0"/>
              <a:t>related</a:t>
            </a:r>
            <a:r>
              <a:rPr lang="es-ES" dirty="0" smtClean="0"/>
              <a:t> to </a:t>
            </a:r>
            <a:r>
              <a:rPr lang="es-ES" dirty="0" err="1" smtClean="0"/>
              <a:t>success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academic</a:t>
            </a:r>
            <a:r>
              <a:rPr lang="es-ES" dirty="0" smtClean="0"/>
              <a:t> </a:t>
            </a:r>
            <a:r>
              <a:rPr lang="es-ES" dirty="0" err="1" smtClean="0"/>
              <a:t>assignment</a:t>
            </a:r>
            <a:r>
              <a:rPr lang="es-ES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906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 smtClean="0"/>
              <a:t>MSc outcome and </a:t>
            </a:r>
            <a:br>
              <a:rPr lang="en-GB" b="1" dirty="0" smtClean="0"/>
            </a:br>
            <a:r>
              <a:rPr lang="en-GB" b="1" dirty="0" smtClean="0"/>
              <a:t>matriculation scores: Edinburgh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39342"/>
            <a:ext cx="8229600" cy="4525963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ELTS  /  outcome  =  0.35</a:t>
            </a:r>
          </a:p>
          <a:p>
            <a:pPr lvl="0"/>
            <a:r>
              <a:rPr lang="es-ES" dirty="0">
                <a:solidFill>
                  <a:prstClr val="black"/>
                </a:solidFill>
              </a:rPr>
              <a:t>TEAM 1 / </a:t>
            </a:r>
            <a:r>
              <a:rPr lang="es-ES" dirty="0" err="1">
                <a:solidFill>
                  <a:prstClr val="black"/>
                </a:solidFill>
              </a:rPr>
              <a:t>outcome</a:t>
            </a:r>
            <a:r>
              <a:rPr lang="es-ES" dirty="0">
                <a:solidFill>
                  <a:prstClr val="black"/>
                </a:solidFill>
              </a:rPr>
              <a:t> = 0.32</a:t>
            </a:r>
            <a:endParaRPr lang="en-GB" dirty="0">
              <a:solidFill>
                <a:prstClr val="black"/>
              </a:solidFill>
            </a:endParaRPr>
          </a:p>
          <a:p>
            <a:r>
              <a:rPr lang="en-GB" dirty="0" smtClean="0"/>
              <a:t>IELTS study, 1994 [n=24]:</a:t>
            </a:r>
          </a:p>
          <a:p>
            <a:pPr lvl="1"/>
            <a:r>
              <a:rPr lang="en-GB" dirty="0" smtClean="0"/>
              <a:t>IELTS / outcome  = 0.39 </a:t>
            </a:r>
          </a:p>
          <a:p>
            <a:pPr lvl="1"/>
            <a:r>
              <a:rPr lang="en-GB" dirty="0" smtClean="0"/>
              <a:t>TEAM 1 /outcome = 0.49  </a:t>
            </a:r>
          </a:p>
          <a:p>
            <a:r>
              <a:rPr lang="en-GB" dirty="0" smtClean="0"/>
              <a:t>(PBT-TOEFL / outcome  0.34)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5024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Back to </a:t>
            </a:r>
            <a:r>
              <a:rPr lang="es-ES" b="1" dirty="0" err="1" smtClean="0"/>
              <a:t>Dr</a:t>
            </a:r>
            <a:r>
              <a:rPr lang="es-ES" b="1" dirty="0" smtClean="0"/>
              <a:t> </a:t>
            </a:r>
            <a:r>
              <a:rPr lang="es-ES" b="1" dirty="0" err="1" smtClean="0"/>
              <a:t>Carpenter</a:t>
            </a:r>
            <a:r>
              <a:rPr lang="es-ES" b="1" dirty="0" smtClean="0"/>
              <a:t>…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83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ELTT in-</a:t>
            </a:r>
            <a:r>
              <a:rPr lang="es-ES" b="1" dirty="0" err="1" smtClean="0"/>
              <a:t>session</a:t>
            </a:r>
            <a:r>
              <a:rPr lang="es-ES" b="1" dirty="0" smtClean="0"/>
              <a:t> </a:t>
            </a:r>
            <a:r>
              <a:rPr lang="es-ES" b="1" dirty="0" err="1" smtClean="0"/>
              <a:t>courses</a:t>
            </a:r>
            <a:r>
              <a:rPr lang="es-ES" b="1" dirty="0" smtClean="0"/>
              <a:t> 1984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 err="1" smtClean="0"/>
              <a:t>Autumn</a:t>
            </a:r>
            <a:r>
              <a:rPr lang="es-ES" dirty="0" smtClean="0"/>
              <a:t> </a:t>
            </a:r>
            <a:r>
              <a:rPr lang="es-ES" dirty="0" err="1" smtClean="0"/>
              <a:t>Term</a:t>
            </a:r>
            <a:r>
              <a:rPr lang="es-ES" dirty="0" smtClean="0"/>
              <a:t>   </a:t>
            </a:r>
          </a:p>
          <a:p>
            <a:pPr lvl="1"/>
            <a:r>
              <a:rPr lang="es-ES" dirty="0" err="1" smtClean="0"/>
              <a:t>Listening</a:t>
            </a:r>
            <a:r>
              <a:rPr lang="es-ES" dirty="0" smtClean="0"/>
              <a:t> and </a:t>
            </a:r>
            <a:r>
              <a:rPr lang="es-ES" dirty="0" err="1" smtClean="0"/>
              <a:t>Notetaking</a:t>
            </a:r>
            <a:endParaRPr lang="es-ES" dirty="0" smtClean="0"/>
          </a:p>
          <a:p>
            <a:pPr lvl="1"/>
            <a:r>
              <a:rPr lang="es-ES" dirty="0" smtClean="0"/>
              <a:t>Reading</a:t>
            </a:r>
          </a:p>
          <a:p>
            <a:pPr lvl="1"/>
            <a:r>
              <a:rPr lang="es-ES" dirty="0" err="1" smtClean="0"/>
              <a:t>Speaking</a:t>
            </a:r>
            <a:endParaRPr lang="es-ES" dirty="0" smtClean="0"/>
          </a:p>
          <a:p>
            <a:pPr lvl="1"/>
            <a:r>
              <a:rPr lang="es-ES" dirty="0" err="1" smtClean="0"/>
              <a:t>Grammar</a:t>
            </a: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Winter </a:t>
            </a:r>
            <a:r>
              <a:rPr lang="es-ES" dirty="0" err="1" smtClean="0"/>
              <a:t>vacation</a:t>
            </a:r>
            <a:r>
              <a:rPr lang="es-ES" dirty="0" smtClean="0"/>
              <a:t>:  </a:t>
            </a:r>
            <a:r>
              <a:rPr lang="es-ES" sz="2600" dirty="0" err="1" smtClean="0"/>
              <a:t>Intensive</a:t>
            </a:r>
            <a:r>
              <a:rPr lang="es-ES" sz="2600" dirty="0" smtClean="0"/>
              <a:t> </a:t>
            </a:r>
            <a:r>
              <a:rPr lang="es-ES" sz="2600" dirty="0" err="1" smtClean="0"/>
              <a:t>course</a:t>
            </a:r>
            <a:r>
              <a:rPr lang="es-ES" sz="2600" dirty="0" smtClean="0"/>
              <a:t> (56 </a:t>
            </a:r>
            <a:r>
              <a:rPr lang="es-ES" sz="2600" dirty="0" err="1" smtClean="0"/>
              <a:t>hours</a:t>
            </a:r>
            <a:r>
              <a:rPr lang="es-ES" sz="2600" dirty="0" smtClean="0"/>
              <a:t>)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Spring </a:t>
            </a:r>
            <a:r>
              <a:rPr lang="es-ES" dirty="0" err="1" smtClean="0"/>
              <a:t>Term</a:t>
            </a:r>
            <a:endParaRPr lang="es-ES" dirty="0" smtClean="0"/>
          </a:p>
          <a:p>
            <a:pPr lvl="1"/>
            <a:r>
              <a:rPr lang="es-ES" dirty="0" err="1" smtClean="0"/>
              <a:t>Writing</a:t>
            </a:r>
            <a:r>
              <a:rPr lang="es-ES" dirty="0" smtClean="0"/>
              <a:t> </a:t>
            </a:r>
            <a:r>
              <a:rPr lang="es-ES" dirty="0" err="1" smtClean="0"/>
              <a:t>exam</a:t>
            </a:r>
            <a:r>
              <a:rPr lang="es-ES" dirty="0" smtClean="0"/>
              <a:t> </a:t>
            </a:r>
            <a:r>
              <a:rPr lang="es-ES" dirty="0" err="1" smtClean="0"/>
              <a:t>answers</a:t>
            </a:r>
            <a:endParaRPr lang="es-ES" dirty="0" smtClean="0"/>
          </a:p>
          <a:p>
            <a:pPr lvl="1"/>
            <a:r>
              <a:rPr lang="es-ES" dirty="0" err="1" smtClean="0"/>
              <a:t>Thesis</a:t>
            </a:r>
            <a:r>
              <a:rPr lang="es-ES" dirty="0" smtClean="0"/>
              <a:t> </a:t>
            </a:r>
            <a:r>
              <a:rPr lang="es-ES" dirty="0" err="1" smtClean="0"/>
              <a:t>writing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6947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err="1" smtClean="0"/>
              <a:t>Developments</a:t>
            </a:r>
            <a:r>
              <a:rPr lang="es-ES" b="1" dirty="0" smtClean="0"/>
              <a:t> </a:t>
            </a:r>
            <a:r>
              <a:rPr lang="es-ES" b="1" dirty="0" err="1" smtClean="0"/>
              <a:t>since</a:t>
            </a:r>
            <a:r>
              <a:rPr lang="es-ES" b="1" dirty="0" smtClean="0"/>
              <a:t> </a:t>
            </a:r>
            <a:r>
              <a:rPr lang="es-ES" b="1" dirty="0" err="1" smtClean="0"/>
              <a:t>Dr</a:t>
            </a:r>
            <a:r>
              <a:rPr lang="es-ES" b="1" dirty="0" smtClean="0"/>
              <a:t> </a:t>
            </a:r>
            <a:r>
              <a:rPr lang="es-ES" b="1" dirty="0" err="1" smtClean="0"/>
              <a:t>Carpenter´s</a:t>
            </a:r>
            <a:r>
              <a:rPr lang="es-ES" b="1" dirty="0" smtClean="0"/>
              <a:t> </a:t>
            </a:r>
            <a:r>
              <a:rPr lang="es-ES" b="1" dirty="0" err="1" smtClean="0"/>
              <a:t>question</a:t>
            </a:r>
            <a:r>
              <a:rPr lang="es-ES" b="1" dirty="0" smtClean="0"/>
              <a:t>…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 smtClean="0"/>
              <a:t>In 1984</a:t>
            </a:r>
          </a:p>
          <a:p>
            <a:r>
              <a:rPr lang="es-ES" dirty="0" err="1" smtClean="0"/>
              <a:t>Face</a:t>
            </a:r>
            <a:r>
              <a:rPr lang="es-ES" dirty="0" smtClean="0"/>
              <a:t>-to-</a:t>
            </a:r>
            <a:r>
              <a:rPr lang="es-ES" dirty="0" err="1" smtClean="0"/>
              <a:t>face</a:t>
            </a:r>
            <a:r>
              <a:rPr lang="es-ES" dirty="0" smtClean="0"/>
              <a:t> </a:t>
            </a:r>
            <a:r>
              <a:rPr lang="es-ES" dirty="0" err="1" smtClean="0"/>
              <a:t>classes</a:t>
            </a:r>
            <a:r>
              <a:rPr lang="es-ES" dirty="0" smtClean="0"/>
              <a:t> </a:t>
            </a:r>
            <a:r>
              <a:rPr lang="es-ES" dirty="0" err="1" smtClean="0"/>
              <a:t>only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err="1" smtClean="0"/>
              <a:t>By</a:t>
            </a:r>
            <a:r>
              <a:rPr lang="es-ES" dirty="0" smtClean="0"/>
              <a:t> 2014 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had</a:t>
            </a:r>
            <a:r>
              <a:rPr lang="es-ES" dirty="0" smtClean="0"/>
              <a:t> </a:t>
            </a:r>
            <a:r>
              <a:rPr lang="es-ES" dirty="0" err="1" smtClean="0"/>
              <a:t>added</a:t>
            </a:r>
            <a:r>
              <a:rPr lang="es-ES" dirty="0" smtClean="0"/>
              <a:t>:</a:t>
            </a:r>
          </a:p>
          <a:p>
            <a:r>
              <a:rPr lang="es-ES" dirty="0" smtClean="0"/>
              <a:t>Online (email) </a:t>
            </a:r>
            <a:r>
              <a:rPr lang="es-ES" dirty="0" err="1" smtClean="0"/>
              <a:t>courses</a:t>
            </a:r>
            <a:r>
              <a:rPr lang="es-ES" dirty="0" smtClean="0"/>
              <a:t>, </a:t>
            </a:r>
            <a:r>
              <a:rPr lang="es-ES" dirty="0" err="1" smtClean="0"/>
              <a:t>with</a:t>
            </a:r>
            <a:r>
              <a:rPr lang="es-ES" dirty="0" smtClean="0"/>
              <a:t> EAP tutor </a:t>
            </a:r>
            <a:r>
              <a:rPr lang="es-ES" dirty="0" err="1" smtClean="0"/>
              <a:t>feedback</a:t>
            </a:r>
            <a:endParaRPr lang="es-ES" dirty="0" smtClean="0"/>
          </a:p>
          <a:p>
            <a:r>
              <a:rPr lang="es-ES" dirty="0" err="1" smtClean="0"/>
              <a:t>Blended</a:t>
            </a:r>
            <a:r>
              <a:rPr lang="es-ES" dirty="0" smtClean="0"/>
              <a:t> </a:t>
            </a:r>
            <a:r>
              <a:rPr lang="es-ES" dirty="0" err="1" smtClean="0"/>
              <a:t>courses</a:t>
            </a:r>
            <a:r>
              <a:rPr lang="es-ES" dirty="0" smtClean="0"/>
              <a:t> - f2f and email</a:t>
            </a:r>
          </a:p>
          <a:p>
            <a:r>
              <a:rPr lang="es-ES" dirty="0" err="1" smtClean="0"/>
              <a:t>Independent</a:t>
            </a:r>
            <a:r>
              <a:rPr lang="es-ES" dirty="0" smtClean="0"/>
              <a:t> </a:t>
            </a:r>
            <a:r>
              <a:rPr lang="es-ES" dirty="0" err="1" smtClean="0"/>
              <a:t>study</a:t>
            </a:r>
            <a:r>
              <a:rPr lang="es-ES" dirty="0" smtClean="0"/>
              <a:t> </a:t>
            </a:r>
            <a:r>
              <a:rPr lang="es-ES" dirty="0" err="1" smtClean="0"/>
              <a:t>versions</a:t>
            </a:r>
            <a:r>
              <a:rPr lang="es-ES" dirty="0" smtClean="0"/>
              <a:t> – </a:t>
            </a:r>
            <a:r>
              <a:rPr lang="es-ES" dirty="0" err="1" smtClean="0"/>
              <a:t>adapted</a:t>
            </a:r>
            <a:r>
              <a:rPr lang="es-ES" dirty="0" smtClean="0"/>
              <a:t> </a:t>
            </a:r>
            <a:r>
              <a:rPr lang="es-ES" dirty="0" err="1" smtClean="0"/>
              <a:t>materials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study</a:t>
            </a:r>
            <a:r>
              <a:rPr lang="es-ES" dirty="0" smtClean="0"/>
              <a:t> notes</a:t>
            </a:r>
          </a:p>
          <a:p>
            <a:r>
              <a:rPr lang="es-ES" dirty="0" err="1" smtClean="0"/>
              <a:t>School-based</a:t>
            </a:r>
            <a:r>
              <a:rPr lang="es-ES" dirty="0" smtClean="0"/>
              <a:t> </a:t>
            </a:r>
            <a:r>
              <a:rPr lang="es-ES" dirty="0" err="1" smtClean="0"/>
              <a:t>writing</a:t>
            </a:r>
            <a:r>
              <a:rPr lang="es-ES" dirty="0" smtClean="0"/>
              <a:t> </a:t>
            </a:r>
            <a:r>
              <a:rPr lang="es-ES" dirty="0" err="1" smtClean="0"/>
              <a:t>courses</a:t>
            </a:r>
            <a:r>
              <a:rPr lang="es-ES" dirty="0" smtClean="0"/>
              <a:t> –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feedback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EAP tutor and final </a:t>
            </a:r>
            <a:r>
              <a:rPr lang="es-ES" dirty="0" err="1" smtClean="0"/>
              <a:t>feedback</a:t>
            </a:r>
            <a:r>
              <a:rPr lang="es-ES" dirty="0" smtClean="0"/>
              <a:t>/</a:t>
            </a:r>
            <a:r>
              <a:rPr lang="es-ES" dirty="0" err="1" smtClean="0"/>
              <a:t>assessment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subject</a:t>
            </a:r>
            <a:r>
              <a:rPr lang="es-ES" dirty="0" smtClean="0"/>
              <a:t> </a:t>
            </a:r>
            <a:r>
              <a:rPr lang="es-ES" dirty="0" err="1" smtClean="0"/>
              <a:t>specialist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078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957762"/>
              </p:ext>
            </p:extLst>
          </p:nvPr>
        </p:nvGraphicFramePr>
        <p:xfrm>
          <a:off x="1980483" y="719667"/>
          <a:ext cx="8128000" cy="5521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733961"/>
                <a:gridCol w="669702"/>
                <a:gridCol w="837126"/>
                <a:gridCol w="887211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f2f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Online 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Indep</a:t>
                      </a:r>
                      <a:r>
                        <a:rPr lang="es-ES" dirty="0" smtClean="0"/>
                        <a:t> 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b="1" dirty="0" err="1" smtClean="0"/>
                        <a:t>Semester</a:t>
                      </a:r>
                      <a:r>
                        <a:rPr lang="es-ES" sz="2000" b="1" baseline="0" dirty="0" smtClean="0"/>
                        <a:t> 1</a:t>
                      </a:r>
                      <a:r>
                        <a:rPr lang="es-ES" sz="2000" baseline="0" dirty="0" smtClean="0"/>
                        <a:t> </a:t>
                      </a:r>
                      <a:r>
                        <a:rPr lang="es-ES" sz="2000" dirty="0" smtClean="0"/>
                        <a:t>    </a:t>
                      </a:r>
                      <a:r>
                        <a:rPr lang="es-ES" sz="2000" dirty="0" err="1" smtClean="0"/>
                        <a:t>Listening</a:t>
                      </a:r>
                      <a:r>
                        <a:rPr lang="es-ES" sz="2000" dirty="0" smtClean="0"/>
                        <a:t> and </a:t>
                      </a:r>
                      <a:r>
                        <a:rPr lang="es-ES" sz="2000" dirty="0" err="1" smtClean="0"/>
                        <a:t>notetaking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√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                         </a:t>
                      </a:r>
                      <a:r>
                        <a:rPr lang="es-ES" sz="2000" dirty="0" err="1" smtClean="0"/>
                        <a:t>Speaking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                         </a:t>
                      </a:r>
                      <a:r>
                        <a:rPr lang="es-ES" sz="2000" dirty="0" err="1" smtClean="0"/>
                        <a:t>University</a:t>
                      </a:r>
                      <a:r>
                        <a:rPr lang="es-ES" sz="2000" dirty="0" smtClean="0"/>
                        <a:t> </a:t>
                      </a:r>
                      <a:r>
                        <a:rPr lang="es-ES" sz="2000" dirty="0" err="1" smtClean="0"/>
                        <a:t>Writing</a:t>
                      </a:r>
                      <a:r>
                        <a:rPr lang="es-ES" sz="2000" dirty="0" smtClean="0"/>
                        <a:t> (UG)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(</a:t>
                      </a:r>
                      <a:r>
                        <a:rPr lang="es-ES" dirty="0" err="1" smtClean="0"/>
                        <a:t>book</a:t>
                      </a:r>
                      <a:r>
                        <a:rPr lang="es-ES" dirty="0" smtClean="0"/>
                        <a:t>)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                         </a:t>
                      </a:r>
                      <a:r>
                        <a:rPr lang="es-ES" sz="2000" dirty="0" err="1" smtClean="0"/>
                        <a:t>Essential</a:t>
                      </a:r>
                      <a:r>
                        <a:rPr lang="es-ES" sz="2000" dirty="0" smtClean="0"/>
                        <a:t> </a:t>
                      </a:r>
                      <a:r>
                        <a:rPr lang="es-ES" sz="2000" dirty="0" err="1" smtClean="0"/>
                        <a:t>Grammar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                         </a:t>
                      </a:r>
                      <a:r>
                        <a:rPr lang="es-ES" sz="2000" dirty="0" err="1" smtClean="0"/>
                        <a:t>Writing</a:t>
                      </a:r>
                      <a:r>
                        <a:rPr lang="es-ES" sz="2000" dirty="0" smtClean="0"/>
                        <a:t> PG </a:t>
                      </a:r>
                      <a:r>
                        <a:rPr lang="es-ES" sz="2000" dirty="0" err="1" smtClean="0"/>
                        <a:t>Assignments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b="1" dirty="0" err="1" smtClean="0"/>
                        <a:t>Semester</a:t>
                      </a:r>
                      <a:r>
                        <a:rPr lang="es-ES" sz="2000" b="1" dirty="0" smtClean="0"/>
                        <a:t> 2</a:t>
                      </a:r>
                      <a:r>
                        <a:rPr lang="es-ES" sz="2000" baseline="0" dirty="0" smtClean="0"/>
                        <a:t>     </a:t>
                      </a:r>
                      <a:r>
                        <a:rPr lang="es-ES" sz="2000" dirty="0" err="1" smtClean="0"/>
                        <a:t>Presentation</a:t>
                      </a:r>
                      <a:r>
                        <a:rPr lang="es-ES" sz="2000" dirty="0" smtClean="0"/>
                        <a:t> </a:t>
                      </a:r>
                      <a:r>
                        <a:rPr lang="es-ES" sz="2000" dirty="0" err="1" smtClean="0"/>
                        <a:t>Skills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                         </a:t>
                      </a:r>
                      <a:r>
                        <a:rPr lang="es-ES" sz="2000" dirty="0" err="1" smtClean="0"/>
                        <a:t>Writing</a:t>
                      </a:r>
                      <a:r>
                        <a:rPr lang="es-ES" sz="2000" dirty="0" smtClean="0"/>
                        <a:t> PG </a:t>
                      </a:r>
                      <a:r>
                        <a:rPr lang="es-ES" sz="2000" dirty="0" err="1" smtClean="0"/>
                        <a:t>Assignments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                         </a:t>
                      </a:r>
                      <a:r>
                        <a:rPr lang="es-ES" sz="2000" dirty="0" err="1" smtClean="0"/>
                        <a:t>Essential</a:t>
                      </a:r>
                      <a:r>
                        <a:rPr lang="es-ES" sz="2000" dirty="0" smtClean="0"/>
                        <a:t> </a:t>
                      </a:r>
                      <a:r>
                        <a:rPr lang="es-ES" sz="2000" dirty="0" err="1" smtClean="0"/>
                        <a:t>Grammar</a:t>
                      </a:r>
                      <a:endParaRPr lang="es-ES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                         </a:t>
                      </a:r>
                      <a:r>
                        <a:rPr lang="es-ES" sz="2000" dirty="0" err="1" smtClean="0"/>
                        <a:t>Writing</a:t>
                      </a:r>
                      <a:r>
                        <a:rPr lang="es-ES" sz="2000" dirty="0" smtClean="0"/>
                        <a:t> a </a:t>
                      </a:r>
                      <a:r>
                        <a:rPr lang="es-ES" sz="2000" dirty="0" err="1" smtClean="0"/>
                        <a:t>First-Year</a:t>
                      </a:r>
                      <a:r>
                        <a:rPr lang="es-ES" sz="2000" dirty="0" smtClean="0"/>
                        <a:t> </a:t>
                      </a:r>
                      <a:r>
                        <a:rPr lang="es-ES" sz="2000" dirty="0" err="1" smtClean="0"/>
                        <a:t>Report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                         </a:t>
                      </a:r>
                      <a:r>
                        <a:rPr lang="es-ES" sz="2000" dirty="0" err="1" smtClean="0"/>
                        <a:t>Writing</a:t>
                      </a:r>
                      <a:r>
                        <a:rPr lang="es-ES" sz="2000" baseline="0" dirty="0" smtClean="0"/>
                        <a:t> Up </a:t>
                      </a:r>
                      <a:r>
                        <a:rPr lang="es-ES" sz="2000" baseline="0" dirty="0" err="1" smtClean="0"/>
                        <a:t>Qualitative</a:t>
                      </a:r>
                      <a:r>
                        <a:rPr lang="es-ES" sz="2000" baseline="0" dirty="0" smtClean="0"/>
                        <a:t> </a:t>
                      </a:r>
                      <a:r>
                        <a:rPr lang="es-ES" sz="2000" baseline="0" dirty="0" err="1" smtClean="0"/>
                        <a:t>Research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                         </a:t>
                      </a:r>
                      <a:r>
                        <a:rPr lang="es-ES" sz="2000" dirty="0" err="1" smtClean="0"/>
                        <a:t>Writing</a:t>
                      </a:r>
                      <a:r>
                        <a:rPr lang="es-ES" sz="2000" dirty="0" smtClean="0"/>
                        <a:t> Up </a:t>
                      </a:r>
                      <a:r>
                        <a:rPr lang="es-ES" sz="2000" dirty="0" err="1" smtClean="0"/>
                        <a:t>Quantitative</a:t>
                      </a:r>
                      <a:r>
                        <a:rPr lang="es-ES" sz="2000" baseline="0" dirty="0" smtClean="0"/>
                        <a:t> </a:t>
                      </a:r>
                      <a:r>
                        <a:rPr lang="es-ES" sz="2000" baseline="0" dirty="0" err="1" smtClean="0"/>
                        <a:t>Research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           (</a:t>
                      </a:r>
                      <a:r>
                        <a:rPr lang="es-ES" sz="2000" i="1" dirty="0" err="1" smtClean="0"/>
                        <a:t>Writing</a:t>
                      </a:r>
                      <a:r>
                        <a:rPr lang="es-ES" sz="2000" i="1" dirty="0" smtClean="0"/>
                        <a:t> </a:t>
                      </a:r>
                      <a:r>
                        <a:rPr lang="es-ES" sz="2000" i="1" dirty="0" err="1" smtClean="0"/>
                        <a:t>Examination</a:t>
                      </a:r>
                      <a:r>
                        <a:rPr lang="es-ES" sz="2000" i="1" dirty="0" smtClean="0"/>
                        <a:t> </a:t>
                      </a:r>
                      <a:r>
                        <a:rPr lang="es-ES" sz="2000" i="1" dirty="0" err="1" smtClean="0"/>
                        <a:t>Answers</a:t>
                      </a:r>
                      <a:r>
                        <a:rPr lang="es-ES" sz="2000" dirty="0" smtClean="0"/>
                        <a:t>)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           (</a:t>
                      </a:r>
                      <a:r>
                        <a:rPr lang="es-ES" sz="2000" i="1" dirty="0" err="1" smtClean="0"/>
                        <a:t>Effective</a:t>
                      </a:r>
                      <a:r>
                        <a:rPr lang="es-ES" sz="2000" i="1" dirty="0" smtClean="0"/>
                        <a:t> English </a:t>
                      </a:r>
                      <a:r>
                        <a:rPr lang="es-ES" sz="2000" i="1" dirty="0" err="1" smtClean="0"/>
                        <a:t>Learning</a:t>
                      </a:r>
                      <a:r>
                        <a:rPr lang="es-ES" sz="2000" dirty="0" smtClean="0"/>
                        <a:t>)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703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 smtClean="0"/>
              <a:t>My</a:t>
            </a:r>
            <a:r>
              <a:rPr lang="es-ES" b="1" dirty="0" smtClean="0"/>
              <a:t> </a:t>
            </a:r>
            <a:r>
              <a:rPr lang="es-ES" b="1" dirty="0" err="1" smtClean="0"/>
              <a:t>questions</a:t>
            </a:r>
            <a:r>
              <a:rPr lang="es-ES" b="1" dirty="0" smtClean="0"/>
              <a:t> </a:t>
            </a:r>
            <a:r>
              <a:rPr lang="es-ES" b="1" dirty="0" err="1" smtClean="0"/>
              <a:t>for</a:t>
            </a:r>
            <a:r>
              <a:rPr lang="es-ES" b="1" dirty="0" smtClean="0"/>
              <a:t> </a:t>
            </a:r>
            <a:r>
              <a:rPr lang="es-ES" b="1" dirty="0" err="1" smtClean="0"/>
              <a:t>Dr</a:t>
            </a:r>
            <a:r>
              <a:rPr lang="es-ES" b="1" dirty="0" smtClean="0"/>
              <a:t> </a:t>
            </a:r>
            <a:r>
              <a:rPr lang="es-ES" b="1" dirty="0" err="1" smtClean="0"/>
              <a:t>Carpenter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would</a:t>
            </a:r>
            <a:r>
              <a:rPr lang="es-ES" dirty="0" smtClean="0"/>
              <a:t> be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best</a:t>
            </a:r>
            <a:r>
              <a:rPr lang="es-ES" dirty="0" smtClean="0"/>
              <a:t> time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students</a:t>
            </a:r>
            <a:r>
              <a:rPr lang="es-ES" dirty="0" smtClean="0"/>
              <a:t> to </a:t>
            </a:r>
            <a:r>
              <a:rPr lang="es-ES" dirty="0" err="1" smtClean="0"/>
              <a:t>get</a:t>
            </a:r>
            <a:r>
              <a:rPr lang="es-ES" dirty="0" smtClean="0"/>
              <a:t> </a:t>
            </a:r>
            <a:r>
              <a:rPr lang="es-ES" dirty="0" err="1" smtClean="0"/>
              <a:t>additional</a:t>
            </a:r>
            <a:r>
              <a:rPr lang="es-ES" dirty="0" smtClean="0"/>
              <a:t> </a:t>
            </a:r>
            <a:r>
              <a:rPr lang="es-ES" dirty="0" err="1" smtClean="0"/>
              <a:t>writing</a:t>
            </a:r>
            <a:r>
              <a:rPr lang="es-ES" dirty="0" smtClean="0"/>
              <a:t> </a:t>
            </a:r>
            <a:r>
              <a:rPr lang="es-ES" dirty="0" err="1" smtClean="0"/>
              <a:t>tuition</a:t>
            </a:r>
            <a:r>
              <a:rPr lang="es-ES" dirty="0" smtClean="0"/>
              <a:t>?</a:t>
            </a:r>
          </a:p>
          <a:p>
            <a:endParaRPr lang="es-ES" dirty="0" smtClean="0"/>
          </a:p>
          <a:p>
            <a:r>
              <a:rPr lang="es-ES" dirty="0" err="1" smtClean="0"/>
              <a:t>Would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like</a:t>
            </a:r>
            <a:r>
              <a:rPr lang="es-ES" dirty="0" smtClean="0"/>
              <a:t> </a:t>
            </a:r>
            <a:r>
              <a:rPr lang="es-ES" dirty="0" err="1" smtClean="0"/>
              <a:t>us</a:t>
            </a:r>
            <a:r>
              <a:rPr lang="es-ES" dirty="0" smtClean="0"/>
              <a:t> to run a </a:t>
            </a:r>
            <a:r>
              <a:rPr lang="es-ES" dirty="0" err="1" smtClean="0"/>
              <a:t>dedicated</a:t>
            </a:r>
            <a:r>
              <a:rPr lang="es-ES" dirty="0" smtClean="0"/>
              <a:t> </a:t>
            </a:r>
            <a:r>
              <a:rPr lang="es-ES" dirty="0" err="1" smtClean="0"/>
              <a:t>writing</a:t>
            </a:r>
            <a:r>
              <a:rPr lang="es-ES" dirty="0" smtClean="0"/>
              <a:t> </a:t>
            </a:r>
            <a:r>
              <a:rPr lang="es-ES" dirty="0" err="1" smtClean="0"/>
              <a:t>course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MSc</a:t>
            </a:r>
            <a:r>
              <a:rPr lang="es-ES" dirty="0" smtClean="0"/>
              <a:t> </a:t>
            </a:r>
            <a:r>
              <a:rPr lang="es-ES" dirty="0" err="1" smtClean="0"/>
              <a:t>group</a:t>
            </a:r>
            <a:r>
              <a:rPr lang="es-ES" dirty="0" smtClean="0"/>
              <a:t>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4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err="1" smtClean="0"/>
              <a:t>Summary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b="1" dirty="0" err="1" smtClean="0"/>
              <a:t>Focus</a:t>
            </a:r>
            <a:endParaRPr lang="es-ES" b="1" dirty="0" smtClean="0"/>
          </a:p>
          <a:p>
            <a:r>
              <a:rPr lang="es-ES" dirty="0" err="1" smtClean="0"/>
              <a:t>What</a:t>
            </a:r>
            <a:r>
              <a:rPr lang="es-ES" dirty="0" smtClean="0"/>
              <a:t>? </a:t>
            </a:r>
            <a:r>
              <a:rPr lang="es-ES" dirty="0" err="1" smtClean="0"/>
              <a:t>Who</a:t>
            </a:r>
            <a:r>
              <a:rPr lang="es-ES" dirty="0" smtClean="0"/>
              <a:t>? </a:t>
            </a:r>
          </a:p>
          <a:p>
            <a:r>
              <a:rPr lang="es-ES" dirty="0" err="1" smtClean="0"/>
              <a:t>How</a:t>
            </a:r>
            <a:r>
              <a:rPr lang="es-ES" dirty="0" smtClean="0"/>
              <a:t>? </a:t>
            </a:r>
            <a:r>
              <a:rPr lang="es-ES" dirty="0" err="1" smtClean="0"/>
              <a:t>When</a:t>
            </a:r>
            <a:r>
              <a:rPr lang="es-ES" dirty="0" smtClean="0"/>
              <a:t>? / </a:t>
            </a:r>
            <a:r>
              <a:rPr lang="es-ES" dirty="0" err="1" smtClean="0"/>
              <a:t>How</a:t>
            </a:r>
            <a:r>
              <a:rPr lang="es-ES" dirty="0" smtClean="0"/>
              <a:t> </a:t>
            </a:r>
            <a:r>
              <a:rPr lang="es-ES" dirty="0" err="1" smtClean="0"/>
              <a:t>often</a:t>
            </a:r>
            <a:r>
              <a:rPr lang="es-ES" dirty="0" smtClean="0"/>
              <a:t>? </a:t>
            </a:r>
          </a:p>
          <a:p>
            <a:r>
              <a:rPr lang="es-ES" dirty="0" err="1" smtClean="0"/>
              <a:t>Why</a:t>
            </a:r>
            <a:r>
              <a:rPr lang="es-ES" dirty="0" smtClean="0"/>
              <a:t>?</a:t>
            </a:r>
          </a:p>
          <a:p>
            <a:pPr marL="0" indent="0">
              <a:buNone/>
            </a:pPr>
            <a:endParaRPr lang="es-ES" b="1" dirty="0" smtClean="0"/>
          </a:p>
          <a:p>
            <a:pPr marL="0" indent="0">
              <a:buNone/>
            </a:pPr>
            <a:r>
              <a:rPr lang="es-ES" b="1" dirty="0" err="1" smtClean="0"/>
              <a:t>Perspective</a:t>
            </a:r>
            <a:endParaRPr lang="es-ES" b="1" dirty="0" smtClean="0"/>
          </a:p>
          <a:p>
            <a:r>
              <a:rPr lang="es-ES" dirty="0" err="1" smtClean="0"/>
              <a:t>Product</a:t>
            </a:r>
            <a:endParaRPr lang="es-ES" dirty="0" smtClean="0"/>
          </a:p>
          <a:p>
            <a:r>
              <a:rPr lang="es-ES" dirty="0" err="1" smtClean="0"/>
              <a:t>Process</a:t>
            </a:r>
            <a:r>
              <a:rPr lang="es-ES" dirty="0" smtClean="0"/>
              <a:t> </a:t>
            </a:r>
          </a:p>
          <a:p>
            <a:r>
              <a:rPr lang="es-ES" dirty="0" err="1" smtClean="0"/>
              <a:t>Outcome</a:t>
            </a:r>
            <a:endParaRPr lang="es-ES" dirty="0"/>
          </a:p>
          <a:p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55852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err="1" smtClean="0"/>
              <a:t>Summary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b="1" dirty="0" err="1" smtClean="0"/>
              <a:t>Focus</a:t>
            </a:r>
            <a:endParaRPr lang="es-ES" b="1" dirty="0" smtClean="0"/>
          </a:p>
          <a:p>
            <a:r>
              <a:rPr lang="es-ES" dirty="0" err="1" smtClean="0"/>
              <a:t>What</a:t>
            </a:r>
            <a:r>
              <a:rPr lang="es-ES" dirty="0" smtClean="0"/>
              <a:t>? </a:t>
            </a:r>
            <a:r>
              <a:rPr lang="es-ES" dirty="0" err="1" smtClean="0"/>
              <a:t>Who</a:t>
            </a:r>
            <a:r>
              <a:rPr lang="es-ES" dirty="0" smtClean="0"/>
              <a:t>? </a:t>
            </a:r>
          </a:p>
          <a:p>
            <a:r>
              <a:rPr lang="es-ES" dirty="0" err="1" smtClean="0"/>
              <a:t>How</a:t>
            </a:r>
            <a:r>
              <a:rPr lang="es-ES" dirty="0" smtClean="0"/>
              <a:t>? </a:t>
            </a:r>
            <a:r>
              <a:rPr lang="es-ES" dirty="0" err="1" smtClean="0"/>
              <a:t>When</a:t>
            </a:r>
            <a:r>
              <a:rPr lang="es-ES" dirty="0" smtClean="0"/>
              <a:t>? / </a:t>
            </a:r>
            <a:r>
              <a:rPr lang="es-ES" dirty="0" err="1" smtClean="0"/>
              <a:t>How</a:t>
            </a:r>
            <a:r>
              <a:rPr lang="es-ES" dirty="0" smtClean="0"/>
              <a:t> </a:t>
            </a:r>
            <a:r>
              <a:rPr lang="es-ES" dirty="0" err="1" smtClean="0"/>
              <a:t>often</a:t>
            </a:r>
            <a:r>
              <a:rPr lang="es-ES" dirty="0" smtClean="0"/>
              <a:t>? </a:t>
            </a:r>
          </a:p>
          <a:p>
            <a:r>
              <a:rPr lang="es-ES" dirty="0" err="1" smtClean="0"/>
              <a:t>Why</a:t>
            </a:r>
            <a:r>
              <a:rPr lang="es-ES" dirty="0" smtClean="0"/>
              <a:t>?</a:t>
            </a:r>
          </a:p>
          <a:p>
            <a:pPr marL="0" indent="0">
              <a:buNone/>
            </a:pPr>
            <a:endParaRPr lang="es-ES" b="1" dirty="0" smtClean="0"/>
          </a:p>
          <a:p>
            <a:pPr marL="0" indent="0">
              <a:buNone/>
            </a:pPr>
            <a:r>
              <a:rPr lang="es-ES" b="1" dirty="0" err="1" smtClean="0"/>
              <a:t>Perspective</a:t>
            </a:r>
            <a:endParaRPr lang="es-ES" b="1" dirty="0" smtClean="0"/>
          </a:p>
          <a:p>
            <a:r>
              <a:rPr lang="es-ES" dirty="0" err="1" smtClean="0"/>
              <a:t>Product</a:t>
            </a:r>
            <a:endParaRPr lang="es-ES" dirty="0" smtClean="0"/>
          </a:p>
          <a:p>
            <a:r>
              <a:rPr lang="es-ES" dirty="0" err="1" smtClean="0"/>
              <a:t>Process</a:t>
            </a:r>
            <a:r>
              <a:rPr lang="es-ES" dirty="0" smtClean="0"/>
              <a:t> </a:t>
            </a:r>
          </a:p>
          <a:p>
            <a:r>
              <a:rPr lang="es-ES" dirty="0" err="1" smtClean="0"/>
              <a:t>Outcome</a:t>
            </a:r>
            <a:r>
              <a:rPr lang="es-ES" dirty="0" smtClean="0"/>
              <a:t> (= To </a:t>
            </a:r>
            <a:r>
              <a:rPr lang="es-ES" dirty="0" err="1" smtClean="0"/>
              <a:t>what</a:t>
            </a:r>
            <a:r>
              <a:rPr lang="es-ES" dirty="0" smtClean="0"/>
              <a:t> </a:t>
            </a:r>
            <a:r>
              <a:rPr lang="es-ES" dirty="0" err="1" smtClean="0"/>
              <a:t>effect</a:t>
            </a:r>
            <a:r>
              <a:rPr lang="es-ES" dirty="0" smtClean="0"/>
              <a:t>?)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25638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 smtClean="0"/>
              <a:t>Terminology</a:t>
            </a:r>
            <a:r>
              <a:rPr lang="es-ES" b="1" dirty="0" smtClean="0"/>
              <a:t> of </a:t>
            </a:r>
            <a:r>
              <a:rPr lang="es-ES" b="1" dirty="0" err="1" smtClean="0"/>
              <a:t>the</a:t>
            </a:r>
            <a:r>
              <a:rPr lang="es-ES" b="1" dirty="0" smtClean="0"/>
              <a:t> time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overseas</a:t>
            </a:r>
            <a:r>
              <a:rPr lang="es-ES" dirty="0" smtClean="0"/>
              <a:t> </a:t>
            </a:r>
            <a:r>
              <a:rPr lang="es-ES" dirty="0" err="1" smtClean="0"/>
              <a:t>students</a:t>
            </a:r>
            <a:endParaRPr lang="es-ES" dirty="0" smtClean="0"/>
          </a:p>
          <a:p>
            <a:r>
              <a:rPr lang="es-ES" dirty="0" err="1" smtClean="0"/>
              <a:t>Personnel</a:t>
            </a:r>
            <a:endParaRPr lang="es-ES" dirty="0" smtClean="0"/>
          </a:p>
          <a:p>
            <a:r>
              <a:rPr lang="es-ES" dirty="0" err="1" smtClean="0"/>
              <a:t>problems</a:t>
            </a:r>
            <a:endParaRPr lang="es-ES" dirty="0" smtClean="0"/>
          </a:p>
          <a:p>
            <a:r>
              <a:rPr lang="es-ES" dirty="0" smtClean="0"/>
              <a:t>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future</a:t>
            </a:r>
            <a:r>
              <a:rPr lang="es-ES" dirty="0" smtClean="0"/>
              <a:t> </a:t>
            </a:r>
          </a:p>
          <a:p>
            <a:r>
              <a:rPr lang="es-ES" dirty="0" err="1" smtClean="0"/>
              <a:t>teachers</a:t>
            </a:r>
            <a:endParaRPr lang="es-ES" dirty="0" smtClean="0"/>
          </a:p>
          <a:p>
            <a:r>
              <a:rPr lang="es-ES" dirty="0" err="1" smtClean="0"/>
              <a:t>forks</a:t>
            </a:r>
            <a:endParaRPr lang="es-E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94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                                                              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					</a:t>
            </a:r>
            <a:r>
              <a:rPr lang="es-ES" sz="9600" dirty="0" smtClean="0"/>
              <a:t>!</a:t>
            </a:r>
            <a:endParaRPr lang="en-GB" sz="9600" dirty="0"/>
          </a:p>
        </p:txBody>
      </p:sp>
    </p:spTree>
    <p:extLst>
      <p:ext uri="{BB962C8B-B14F-4D97-AF65-F5344CB8AC3E}">
        <p14:creationId xmlns:p14="http://schemas.microsoft.com/office/powerpoint/2010/main" val="77005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ES" sz="4000" dirty="0" smtClean="0">
              <a:hlinkClick r:id="rId2"/>
            </a:endParaRPr>
          </a:p>
          <a:p>
            <a:pPr marL="0" indent="0" algn="ctr">
              <a:buNone/>
            </a:pPr>
            <a:endParaRPr lang="es-ES" sz="4000" dirty="0">
              <a:hlinkClick r:id="rId2"/>
            </a:endParaRPr>
          </a:p>
          <a:p>
            <a:pPr marL="0" indent="0" algn="ctr">
              <a:buNone/>
            </a:pPr>
            <a:r>
              <a:rPr lang="es-ES" sz="4000" dirty="0" smtClean="0">
                <a:hlinkClick r:id="rId2"/>
              </a:rPr>
              <a:t>A.J.Lynch@ed.ac.uk</a:t>
            </a:r>
            <a:endParaRPr lang="es-ES" sz="40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502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b="1" dirty="0" err="1" smtClean="0"/>
              <a:t>Published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work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featured</a:t>
            </a:r>
            <a:r>
              <a:rPr lang="es-ES" sz="4000" b="1" dirty="0" smtClean="0"/>
              <a:t> in </a:t>
            </a:r>
            <a:r>
              <a:rPr lang="es-ES" sz="4000" b="1" smtClean="0"/>
              <a:t>the </a:t>
            </a:r>
            <a:r>
              <a:rPr lang="es-ES" sz="4000" b="1" dirty="0" err="1" smtClean="0"/>
              <a:t>talk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s-ES" sz="1700" dirty="0" smtClean="0"/>
              <a:t>Davies A. 1977. Do </a:t>
            </a:r>
            <a:r>
              <a:rPr lang="es-ES" sz="1700" dirty="0" err="1" smtClean="0"/>
              <a:t>foreign</a:t>
            </a:r>
            <a:r>
              <a:rPr lang="es-ES" sz="1700" dirty="0" smtClean="0"/>
              <a:t> </a:t>
            </a:r>
            <a:r>
              <a:rPr lang="es-ES" sz="1700" dirty="0" err="1" smtClean="0"/>
              <a:t>students</a:t>
            </a:r>
            <a:r>
              <a:rPr lang="es-ES" sz="1700" dirty="0" smtClean="0"/>
              <a:t> </a:t>
            </a:r>
            <a:r>
              <a:rPr lang="es-ES" sz="1700" dirty="0" err="1" smtClean="0"/>
              <a:t>have</a:t>
            </a:r>
            <a:r>
              <a:rPr lang="es-ES" sz="1700" dirty="0" smtClean="0"/>
              <a:t> </a:t>
            </a:r>
            <a:r>
              <a:rPr lang="es-ES" sz="1700" dirty="0" err="1" smtClean="0"/>
              <a:t>problems</a:t>
            </a:r>
            <a:r>
              <a:rPr lang="es-ES" sz="1700" dirty="0" smtClean="0"/>
              <a:t>? In JB </a:t>
            </a:r>
            <a:r>
              <a:rPr lang="es-ES" sz="1700" dirty="0" err="1" smtClean="0"/>
              <a:t>Heaton</a:t>
            </a:r>
            <a:r>
              <a:rPr lang="es-ES" sz="1700" dirty="0" smtClean="0"/>
              <a:t> &amp; AP </a:t>
            </a:r>
            <a:r>
              <a:rPr lang="es-ES" sz="1700" dirty="0" err="1" smtClean="0"/>
              <a:t>Cowie</a:t>
            </a:r>
            <a:r>
              <a:rPr lang="es-ES" sz="1700" dirty="0" smtClean="0"/>
              <a:t> (</a:t>
            </a:r>
            <a:r>
              <a:rPr lang="es-ES" sz="1700" dirty="0" err="1" smtClean="0"/>
              <a:t>eds</a:t>
            </a:r>
            <a:r>
              <a:rPr lang="es-ES" sz="1700" dirty="0" smtClean="0"/>
              <a:t>) </a:t>
            </a:r>
            <a:r>
              <a:rPr lang="es-ES" sz="1700" i="1" dirty="0" smtClean="0"/>
              <a:t>English </a:t>
            </a:r>
            <a:r>
              <a:rPr lang="es-ES" sz="1700" i="1" dirty="0" err="1" smtClean="0"/>
              <a:t>for</a:t>
            </a:r>
            <a:r>
              <a:rPr lang="es-ES" sz="1700" i="1" dirty="0" smtClean="0"/>
              <a:t> </a:t>
            </a:r>
            <a:r>
              <a:rPr lang="es-ES" sz="1700" i="1" dirty="0" err="1" smtClean="0"/>
              <a:t>Academic</a:t>
            </a:r>
            <a:r>
              <a:rPr lang="es-ES" sz="1700" i="1" dirty="0" smtClean="0"/>
              <a:t> </a:t>
            </a:r>
            <a:r>
              <a:rPr lang="es-ES" sz="1700" i="1" dirty="0" err="1" smtClean="0"/>
              <a:t>Purposes</a:t>
            </a:r>
            <a:r>
              <a:rPr lang="es-ES" sz="1700" i="1" dirty="0" smtClean="0"/>
              <a:t>: </a:t>
            </a:r>
            <a:r>
              <a:rPr lang="es-ES" sz="1700" i="1" dirty="0" err="1" smtClean="0"/>
              <a:t>Papers</a:t>
            </a:r>
            <a:r>
              <a:rPr lang="es-ES" sz="1700" i="1" dirty="0" smtClean="0"/>
              <a:t> </a:t>
            </a:r>
            <a:r>
              <a:rPr lang="es-ES" sz="1700" i="1" dirty="0" err="1" smtClean="0"/>
              <a:t>on</a:t>
            </a:r>
            <a:r>
              <a:rPr lang="es-ES" sz="1700" i="1" dirty="0" smtClean="0"/>
              <a:t> </a:t>
            </a:r>
            <a:r>
              <a:rPr lang="es-ES" sz="1700" i="1" dirty="0" err="1" smtClean="0"/>
              <a:t>the</a:t>
            </a:r>
            <a:r>
              <a:rPr lang="es-ES" sz="1700" i="1" dirty="0" smtClean="0"/>
              <a:t> </a:t>
            </a:r>
            <a:r>
              <a:rPr lang="es-ES" sz="1700" i="1" dirty="0" err="1" smtClean="0"/>
              <a:t>language</a:t>
            </a:r>
            <a:r>
              <a:rPr lang="es-ES" sz="1700" i="1" dirty="0" smtClean="0"/>
              <a:t> </a:t>
            </a:r>
            <a:r>
              <a:rPr lang="es-ES" sz="1700" i="1" dirty="0" err="1" smtClean="0"/>
              <a:t>problems</a:t>
            </a:r>
            <a:r>
              <a:rPr lang="es-ES" sz="1700" i="1" dirty="0" smtClean="0"/>
              <a:t> of </a:t>
            </a:r>
            <a:r>
              <a:rPr lang="es-ES" sz="1700" i="1" dirty="0" err="1" smtClean="0"/>
              <a:t>overseas</a:t>
            </a:r>
            <a:r>
              <a:rPr lang="es-ES" sz="1700" i="1" dirty="0" smtClean="0"/>
              <a:t> </a:t>
            </a:r>
            <a:r>
              <a:rPr lang="es-ES" sz="1700" i="1" dirty="0" err="1" smtClean="0"/>
              <a:t>students</a:t>
            </a:r>
            <a:r>
              <a:rPr lang="es-ES" sz="1700" i="1" dirty="0" smtClean="0"/>
              <a:t> in </a:t>
            </a:r>
            <a:r>
              <a:rPr lang="es-ES" sz="1700" i="1" dirty="0" err="1" smtClean="0"/>
              <a:t>Higher</a:t>
            </a:r>
            <a:r>
              <a:rPr lang="es-ES" sz="1700" i="1" dirty="0" smtClean="0"/>
              <a:t> </a:t>
            </a:r>
            <a:r>
              <a:rPr lang="es-ES" sz="1700" i="1" dirty="0" err="1" smtClean="0"/>
              <a:t>Education</a:t>
            </a:r>
            <a:r>
              <a:rPr lang="es-ES" sz="1700" i="1" dirty="0" smtClean="0"/>
              <a:t> in </a:t>
            </a:r>
            <a:r>
              <a:rPr lang="es-ES" sz="1700" i="1" dirty="0" err="1" smtClean="0"/>
              <a:t>the</a:t>
            </a:r>
            <a:r>
              <a:rPr lang="es-ES" sz="1700" i="1" dirty="0" smtClean="0"/>
              <a:t> UK. </a:t>
            </a:r>
            <a:r>
              <a:rPr lang="es-ES" sz="1700" dirty="0" smtClean="0"/>
              <a:t>Reading:</a:t>
            </a:r>
            <a:r>
              <a:rPr lang="es-ES" sz="1700" i="1" dirty="0" smtClean="0"/>
              <a:t> </a:t>
            </a:r>
            <a:r>
              <a:rPr lang="es-ES" sz="1700" dirty="0" smtClean="0"/>
              <a:t>BAAL/SELMOUS. 34-36.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700" dirty="0" smtClean="0"/>
              <a:t>Lynch T. 1994. </a:t>
            </a:r>
            <a:r>
              <a:rPr lang="es-ES" sz="1700" dirty="0" err="1" smtClean="0"/>
              <a:t>The</a:t>
            </a:r>
            <a:r>
              <a:rPr lang="es-ES" sz="1700" dirty="0" smtClean="0"/>
              <a:t> </a:t>
            </a:r>
            <a:r>
              <a:rPr lang="es-ES" sz="1700" dirty="0" err="1" smtClean="0"/>
              <a:t>University</a:t>
            </a:r>
            <a:r>
              <a:rPr lang="es-ES" sz="1700" dirty="0" smtClean="0"/>
              <a:t> of Edinburgh Test of English at </a:t>
            </a:r>
            <a:r>
              <a:rPr lang="es-ES" sz="1700" dirty="0" err="1" smtClean="0"/>
              <a:t>Matriculation</a:t>
            </a:r>
            <a:r>
              <a:rPr lang="es-ES" sz="1700" dirty="0" smtClean="0"/>
              <a:t>: </a:t>
            </a:r>
            <a:r>
              <a:rPr lang="es-ES" sz="1700" dirty="0" err="1" smtClean="0"/>
              <a:t>Validation</a:t>
            </a:r>
            <a:r>
              <a:rPr lang="es-ES" sz="1700" dirty="0" smtClean="0"/>
              <a:t> </a:t>
            </a:r>
            <a:r>
              <a:rPr lang="es-ES" sz="1700" dirty="0" err="1" smtClean="0"/>
              <a:t>report</a:t>
            </a:r>
            <a:r>
              <a:rPr lang="es-ES" sz="1700" dirty="0" smtClean="0"/>
              <a:t>. </a:t>
            </a:r>
            <a:r>
              <a:rPr lang="es-ES" sz="1700" i="1" dirty="0" smtClean="0"/>
              <a:t>Edinburgh </a:t>
            </a:r>
            <a:r>
              <a:rPr lang="es-ES" sz="1700" i="1" dirty="0" err="1" smtClean="0"/>
              <a:t>Working</a:t>
            </a:r>
            <a:r>
              <a:rPr lang="es-ES" sz="1700" i="1" dirty="0" smtClean="0"/>
              <a:t> </a:t>
            </a:r>
            <a:r>
              <a:rPr lang="es-ES" sz="1700" i="1" dirty="0" err="1" smtClean="0"/>
              <a:t>Papers</a:t>
            </a:r>
            <a:r>
              <a:rPr lang="es-ES" sz="1700" i="1" dirty="0" smtClean="0"/>
              <a:t> in </a:t>
            </a:r>
            <a:r>
              <a:rPr lang="es-ES" sz="1700" i="1" dirty="0" err="1" smtClean="0"/>
              <a:t>Applied</a:t>
            </a:r>
            <a:r>
              <a:rPr lang="es-ES" sz="1700" i="1" dirty="0" smtClean="0"/>
              <a:t> </a:t>
            </a:r>
            <a:r>
              <a:rPr lang="es-ES" sz="1700" i="1" dirty="0" err="1" smtClean="0"/>
              <a:t>Linguistics</a:t>
            </a:r>
            <a:r>
              <a:rPr lang="es-ES" sz="1700" i="1" dirty="0" smtClean="0"/>
              <a:t> </a:t>
            </a:r>
            <a:r>
              <a:rPr lang="es-ES" sz="1700" dirty="0" smtClean="0"/>
              <a:t>5: 66-67.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700" dirty="0" smtClean="0"/>
              <a:t>Lynch T. 2007. </a:t>
            </a:r>
            <a:r>
              <a:rPr lang="es-ES" sz="1700" dirty="0" err="1" smtClean="0"/>
              <a:t>Learning</a:t>
            </a:r>
            <a:r>
              <a:rPr lang="es-ES" sz="1700" dirty="0" smtClean="0"/>
              <a:t> </a:t>
            </a:r>
            <a:r>
              <a:rPr lang="es-ES" sz="1700" dirty="0" err="1" smtClean="0"/>
              <a:t>from</a:t>
            </a:r>
            <a:r>
              <a:rPr lang="es-ES" sz="1700" dirty="0" smtClean="0"/>
              <a:t> </a:t>
            </a:r>
            <a:r>
              <a:rPr lang="es-ES" sz="1700" dirty="0" err="1" smtClean="0"/>
              <a:t>the</a:t>
            </a:r>
            <a:r>
              <a:rPr lang="es-ES" sz="1700" dirty="0" smtClean="0"/>
              <a:t> </a:t>
            </a:r>
            <a:r>
              <a:rPr lang="es-ES" sz="1700" dirty="0" err="1" smtClean="0"/>
              <a:t>transcripts</a:t>
            </a:r>
            <a:r>
              <a:rPr lang="es-ES" sz="1700" dirty="0" smtClean="0"/>
              <a:t> of </a:t>
            </a:r>
            <a:r>
              <a:rPr lang="es-ES" sz="1700" dirty="0" err="1" smtClean="0"/>
              <a:t>an</a:t>
            </a:r>
            <a:r>
              <a:rPr lang="es-ES" sz="1700" dirty="0" smtClean="0"/>
              <a:t> oral </a:t>
            </a:r>
            <a:r>
              <a:rPr lang="es-ES" sz="1700" dirty="0" err="1" smtClean="0"/>
              <a:t>communication</a:t>
            </a:r>
            <a:r>
              <a:rPr lang="es-ES" sz="1700" dirty="0" smtClean="0"/>
              <a:t> </a:t>
            </a:r>
            <a:r>
              <a:rPr lang="es-ES" sz="1700" dirty="0" err="1" smtClean="0"/>
              <a:t>task</a:t>
            </a:r>
            <a:r>
              <a:rPr lang="es-ES" sz="1700" dirty="0" smtClean="0"/>
              <a:t>. </a:t>
            </a:r>
            <a:r>
              <a:rPr lang="es-ES" sz="1700" i="1" dirty="0" smtClean="0"/>
              <a:t>ELT </a:t>
            </a:r>
            <a:r>
              <a:rPr lang="es-ES" sz="1700" i="1" dirty="0" err="1" smtClean="0"/>
              <a:t>Journal</a:t>
            </a:r>
            <a:r>
              <a:rPr lang="es-ES" sz="1700" i="1" dirty="0" smtClean="0"/>
              <a:t> </a:t>
            </a:r>
            <a:r>
              <a:rPr lang="es-ES" sz="1700" dirty="0" smtClean="0"/>
              <a:t>61/4: 311-320</a:t>
            </a:r>
            <a:r>
              <a:rPr lang="es-ES" sz="1700" i="1" dirty="0" smtClean="0"/>
              <a:t>.</a:t>
            </a:r>
            <a:r>
              <a:rPr lang="es-ES" sz="1700" dirty="0" smtClean="0"/>
              <a:t> </a:t>
            </a:r>
          </a:p>
          <a:p>
            <a:pPr marL="0" lvl="0" indent="0">
              <a:lnSpc>
                <a:spcPct val="100000"/>
              </a:lnSpc>
              <a:buNone/>
              <a:tabLst>
                <a:tab pos="2637155" algn="l"/>
                <a:tab pos="5274310" algn="l"/>
              </a:tabLst>
            </a:pPr>
            <a:r>
              <a:rPr lang="en-GB" sz="17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Lynch T. </a:t>
            </a:r>
            <a:r>
              <a:rPr lang="en-GB" sz="17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2014. </a:t>
            </a:r>
            <a:r>
              <a:rPr lang="en-GB" sz="1700" i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Writing Up Qualitative Research</a:t>
            </a:r>
            <a:r>
              <a:rPr lang="en-GB" sz="17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sz="17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Independent study version. University </a:t>
            </a:r>
            <a:r>
              <a:rPr lang="en-GB" sz="17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GB" sz="17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Edinburgh. </a:t>
            </a:r>
            <a:r>
              <a:rPr lang="en-GB" sz="17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</a:t>
            </a:r>
            <a:r>
              <a:rPr lang="en-GB" sz="17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://www.ed.ac.uk/files/atoms/files/writing_up_your_phd_qualitative_research.pdf</a:t>
            </a:r>
            <a:r>
              <a:rPr lang="en-GB" sz="17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17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  <a:tabLst>
                <a:tab pos="2637155" algn="l"/>
                <a:tab pos="5274310" algn="l"/>
              </a:tabLst>
            </a:pPr>
            <a:r>
              <a:rPr lang="es-ES" sz="17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Lynch T. &amp; K. Anderson. 2003. </a:t>
            </a:r>
            <a:r>
              <a:rPr lang="es-ES" sz="17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Learner</a:t>
            </a:r>
            <a:r>
              <a:rPr lang="es-ES" sz="17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/non-</a:t>
            </a:r>
            <a:r>
              <a:rPr lang="es-ES" sz="17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teacher</a:t>
            </a:r>
            <a:r>
              <a:rPr lang="es-ES" sz="17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7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interactions</a:t>
            </a:r>
            <a:r>
              <a:rPr lang="es-ES" sz="17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ES" sz="17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s-ES" sz="17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7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contribution</a:t>
            </a:r>
            <a:r>
              <a:rPr lang="es-ES" sz="17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a </a:t>
            </a:r>
            <a:r>
              <a:rPr lang="es-ES" sz="17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course</a:t>
            </a:r>
            <a:r>
              <a:rPr lang="es-ES" sz="17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7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assistant</a:t>
            </a:r>
            <a:r>
              <a:rPr lang="es-ES" sz="17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EAP </a:t>
            </a:r>
            <a:r>
              <a:rPr lang="es-ES" sz="17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speaking</a:t>
            </a:r>
            <a:r>
              <a:rPr lang="es-ES" sz="17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7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classes</a:t>
            </a:r>
            <a:r>
              <a:rPr lang="es-ES" sz="17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sz="1700" dirty="0" smtClean="0"/>
              <a:t> </a:t>
            </a:r>
            <a:r>
              <a:rPr lang="en-GB" sz="1700" dirty="0"/>
              <a:t>In </a:t>
            </a:r>
            <a:r>
              <a:rPr lang="en-GB" sz="1700" dirty="0" smtClean="0"/>
              <a:t>J </a:t>
            </a:r>
            <a:r>
              <a:rPr lang="en-GB" sz="1700" dirty="0"/>
              <a:t>Burton </a:t>
            </a:r>
            <a:r>
              <a:rPr lang="en-GB" sz="1700" dirty="0" smtClean="0"/>
              <a:t>&amp; C </a:t>
            </a:r>
            <a:r>
              <a:rPr lang="en-GB" sz="1700" dirty="0" err="1"/>
              <a:t>Clennell</a:t>
            </a:r>
            <a:r>
              <a:rPr lang="en-GB" sz="1700" dirty="0"/>
              <a:t> (</a:t>
            </a:r>
            <a:r>
              <a:rPr lang="en-GB" sz="1700" dirty="0" err="1"/>
              <a:t>eds</a:t>
            </a:r>
            <a:r>
              <a:rPr lang="en-GB" sz="1700" dirty="0"/>
              <a:t>) </a:t>
            </a:r>
            <a:r>
              <a:rPr lang="en-GB" sz="1700" i="1" dirty="0"/>
              <a:t>Interaction and Language Learning.</a:t>
            </a:r>
            <a:r>
              <a:rPr lang="en-GB" sz="1700" dirty="0"/>
              <a:t>  </a:t>
            </a:r>
            <a:r>
              <a:rPr lang="en-GB" sz="1700" dirty="0" smtClean="0"/>
              <a:t>Alexandria</a:t>
            </a:r>
            <a:r>
              <a:rPr lang="en-GB" sz="1700" dirty="0"/>
              <a:t>, VA</a:t>
            </a:r>
            <a:r>
              <a:rPr lang="en-GB" sz="1700" i="1" dirty="0"/>
              <a:t>: </a:t>
            </a:r>
            <a:r>
              <a:rPr lang="en-GB" sz="1700" dirty="0"/>
              <a:t>TESOL. 7-22. </a:t>
            </a:r>
            <a:endParaRPr lang="en-GB" sz="1700" dirty="0" smtClean="0"/>
          </a:p>
          <a:p>
            <a:pPr marL="0" lvl="0" indent="0">
              <a:lnSpc>
                <a:spcPct val="100000"/>
              </a:lnSpc>
              <a:buNone/>
              <a:tabLst>
                <a:tab pos="2637155" algn="l"/>
                <a:tab pos="5274310" algn="l"/>
              </a:tabLst>
            </a:pPr>
            <a:r>
              <a:rPr lang="en-GB" sz="17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Lynch </a:t>
            </a:r>
            <a:r>
              <a:rPr lang="en-GB" sz="17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T. </a:t>
            </a:r>
            <a:r>
              <a:rPr lang="en-GB" sz="17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&amp; K. </a:t>
            </a:r>
            <a:r>
              <a:rPr lang="en-GB" sz="17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Anderson K. </a:t>
            </a:r>
            <a:r>
              <a:rPr lang="en-GB" sz="17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2012. </a:t>
            </a:r>
            <a:r>
              <a:rPr lang="en-GB" sz="1700" i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Effective English Learning</a:t>
            </a:r>
            <a:r>
              <a:rPr lang="en-GB" sz="17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University of Edinburgh. </a:t>
            </a:r>
            <a:r>
              <a:rPr lang="en-GB" sz="17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</a:t>
            </a:r>
            <a:r>
              <a:rPr lang="en-GB" sz="17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://www.ed.ac.uk/files/imports/fileManager/UNIT_1_Preparation.pdf</a:t>
            </a:r>
            <a:r>
              <a:rPr lang="en-GB" sz="17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17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374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(</a:t>
            </a:r>
            <a:r>
              <a:rPr lang="es-ES" dirty="0" smtClean="0"/>
              <a:t>Extra </a:t>
            </a:r>
            <a:r>
              <a:rPr lang="es-ES" dirty="0" err="1" smtClean="0"/>
              <a:t>slides</a:t>
            </a:r>
            <a:r>
              <a:rPr lang="es-ES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40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Matriculation tests at Edinburgh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39342"/>
            <a:ext cx="8229600" cy="4525963"/>
          </a:xfrm>
        </p:spPr>
        <p:txBody>
          <a:bodyPr/>
          <a:lstStyle/>
          <a:p>
            <a:pPr lvl="1"/>
            <a:r>
              <a:rPr lang="en-GB" dirty="0" smtClean="0"/>
              <a:t>1967-82  	Edinburgh Language Battery (ELBA) </a:t>
            </a:r>
          </a:p>
          <a:p>
            <a:pPr lvl="1"/>
            <a:r>
              <a:rPr lang="en-GB" dirty="0" smtClean="0"/>
              <a:t>1982-86  	English Language Testing System (ELTS)</a:t>
            </a:r>
          </a:p>
          <a:p>
            <a:pPr lvl="1"/>
            <a:r>
              <a:rPr lang="en-GB" dirty="0" smtClean="0"/>
              <a:t>1987-1994  	TEAM version 1</a:t>
            </a:r>
          </a:p>
          <a:p>
            <a:pPr lvl="1"/>
            <a:r>
              <a:rPr lang="en-GB" dirty="0" smtClean="0"/>
              <a:t>1994-2000  	TEAM version 2</a:t>
            </a:r>
          </a:p>
          <a:p>
            <a:pPr lvl="1"/>
            <a:r>
              <a:rPr lang="en-GB" dirty="0" smtClean="0"/>
              <a:t>2001- ?          	TEAM version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920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mtClean="0"/>
              <a:t>A </a:t>
            </a:r>
            <a:r>
              <a:rPr lang="es-ES" dirty="0" err="1" smtClean="0"/>
              <a:t>potted</a:t>
            </a:r>
            <a:r>
              <a:rPr lang="es-ES" dirty="0" smtClean="0"/>
              <a:t> </a:t>
            </a:r>
            <a:r>
              <a:rPr lang="es-ES" dirty="0" err="1" smtClean="0"/>
              <a:t>history</a:t>
            </a:r>
            <a:r>
              <a:rPr lang="es-ES" dirty="0" smtClean="0"/>
              <a:t> of IALS, ELTC and ELE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err="1" smtClean="0"/>
              <a:t>Board</a:t>
            </a:r>
            <a:r>
              <a:rPr lang="es-ES" dirty="0" smtClean="0"/>
              <a:t> of Extra-Mural </a:t>
            </a:r>
            <a:r>
              <a:rPr lang="es-ES" dirty="0" err="1" smtClean="0"/>
              <a:t>Studies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                     ↓</a:t>
            </a:r>
          </a:p>
          <a:p>
            <a:r>
              <a:rPr lang="es-ES" dirty="0" err="1" smtClean="0"/>
              <a:t>Department</a:t>
            </a:r>
            <a:r>
              <a:rPr lang="es-ES" dirty="0" smtClean="0"/>
              <a:t> of </a:t>
            </a:r>
            <a:r>
              <a:rPr lang="es-ES" dirty="0" err="1" smtClean="0"/>
              <a:t>Adult</a:t>
            </a:r>
            <a:r>
              <a:rPr lang="es-ES" dirty="0" smtClean="0"/>
              <a:t> and </a:t>
            </a:r>
            <a:r>
              <a:rPr lang="es-ES" dirty="0" err="1" smtClean="0"/>
              <a:t>Continuing</a:t>
            </a:r>
            <a:r>
              <a:rPr lang="es-ES" dirty="0" smtClean="0"/>
              <a:t> </a:t>
            </a:r>
            <a:r>
              <a:rPr lang="es-ES" dirty="0" err="1" smtClean="0"/>
              <a:t>Education</a:t>
            </a:r>
            <a:endParaRPr lang="es-ES" dirty="0" smtClean="0"/>
          </a:p>
          <a:p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                     ↓</a:t>
            </a:r>
          </a:p>
          <a:p>
            <a:r>
              <a:rPr lang="es-ES" dirty="0" smtClean="0"/>
              <a:t>Office of </a:t>
            </a:r>
            <a:r>
              <a:rPr lang="es-ES" dirty="0" err="1" smtClean="0"/>
              <a:t>Lifelong</a:t>
            </a:r>
            <a:r>
              <a:rPr lang="es-ES" dirty="0" smtClean="0"/>
              <a:t> </a:t>
            </a:r>
            <a:r>
              <a:rPr lang="es-ES" dirty="0" err="1" smtClean="0"/>
              <a:t>Learning</a:t>
            </a:r>
            <a:r>
              <a:rPr lang="es-ES" dirty="0" smtClean="0"/>
              <a:t>    ←←</a:t>
            </a:r>
          </a:p>
          <a:p>
            <a:pPr marL="0" indent="0">
              <a:buNone/>
            </a:pPr>
            <a:r>
              <a:rPr lang="es-ES" dirty="0">
                <a:solidFill>
                  <a:prstClr val="black"/>
                </a:solidFill>
              </a:rPr>
              <a:t> </a:t>
            </a:r>
            <a:r>
              <a:rPr lang="es-ES" dirty="0" smtClean="0">
                <a:solidFill>
                  <a:prstClr val="black"/>
                </a:solidFill>
              </a:rPr>
              <a:t>	          ↓</a:t>
            </a:r>
            <a:endParaRPr lang="es-ES" dirty="0" smtClean="0"/>
          </a:p>
          <a:p>
            <a:r>
              <a:rPr lang="es-ES" dirty="0" smtClean="0"/>
              <a:t>Centre </a:t>
            </a:r>
            <a:r>
              <a:rPr lang="es-ES" dirty="0" err="1" smtClean="0"/>
              <a:t>for</a:t>
            </a:r>
            <a:r>
              <a:rPr lang="es-ES" dirty="0" smtClean="0"/>
              <a:t> Open </a:t>
            </a:r>
            <a:r>
              <a:rPr lang="es-ES" dirty="0" err="1" smtClean="0"/>
              <a:t>Learning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(</a:t>
            </a:r>
            <a:r>
              <a:rPr lang="es-ES" dirty="0" err="1" smtClean="0"/>
              <a:t>Dept</a:t>
            </a:r>
            <a:r>
              <a:rPr lang="es-ES" dirty="0" smtClean="0"/>
              <a:t> of </a:t>
            </a:r>
            <a:r>
              <a:rPr lang="es-ES" dirty="0" err="1" smtClean="0"/>
              <a:t>Applied</a:t>
            </a:r>
            <a:r>
              <a:rPr lang="es-ES" dirty="0" smtClean="0"/>
              <a:t> </a:t>
            </a:r>
            <a:r>
              <a:rPr lang="es-ES" dirty="0" err="1" smtClean="0"/>
              <a:t>Linguistics</a:t>
            </a:r>
            <a:r>
              <a:rPr lang="es-ES" dirty="0" smtClean="0"/>
              <a:t>)</a:t>
            </a:r>
          </a:p>
          <a:p>
            <a:pPr marL="0" indent="0">
              <a:buNone/>
            </a:pPr>
            <a:r>
              <a:rPr lang="es-ES" i="1" dirty="0" smtClean="0"/>
              <a:t>                    </a:t>
            </a:r>
            <a:r>
              <a:rPr lang="es-ES" i="1" dirty="0" err="1" smtClean="0"/>
              <a:t>begat</a:t>
            </a:r>
            <a:endParaRPr lang="es-ES" i="1" dirty="0" smtClean="0"/>
          </a:p>
          <a:p>
            <a:r>
              <a:rPr lang="es-ES" dirty="0" err="1" smtClean="0"/>
              <a:t>Institute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Applied</a:t>
            </a:r>
            <a:r>
              <a:rPr lang="es-ES" dirty="0" smtClean="0"/>
              <a:t> </a:t>
            </a:r>
            <a:r>
              <a:rPr lang="es-ES" dirty="0" err="1" smtClean="0"/>
              <a:t>Language</a:t>
            </a:r>
            <a:r>
              <a:rPr lang="es-ES" dirty="0" smtClean="0"/>
              <a:t> </a:t>
            </a:r>
            <a:r>
              <a:rPr lang="es-ES" dirty="0" err="1" smtClean="0"/>
              <a:t>Studies</a:t>
            </a:r>
            <a:r>
              <a:rPr lang="es-ES" dirty="0" smtClean="0"/>
              <a:t> (1979)</a:t>
            </a:r>
          </a:p>
          <a:p>
            <a:pPr marL="0" indent="0">
              <a:buNone/>
            </a:pPr>
            <a:r>
              <a:rPr lang="es-ES" dirty="0" smtClean="0">
                <a:solidFill>
                  <a:prstClr val="black"/>
                </a:solidFill>
              </a:rPr>
              <a:t>                        </a:t>
            </a:r>
            <a:r>
              <a:rPr lang="es-ES" i="1" dirty="0" smtClean="0">
                <a:solidFill>
                  <a:prstClr val="black"/>
                </a:solidFill>
              </a:rPr>
              <a:t>      </a:t>
            </a:r>
          </a:p>
          <a:p>
            <a:pPr marL="0" indent="0">
              <a:buNone/>
            </a:pPr>
            <a:r>
              <a:rPr lang="es-ES" i="1" dirty="0" smtClean="0">
                <a:solidFill>
                  <a:prstClr val="black"/>
                </a:solidFill>
              </a:rPr>
              <a:t> 		 </a:t>
            </a:r>
            <a:r>
              <a:rPr lang="es-ES" dirty="0" smtClean="0">
                <a:solidFill>
                  <a:prstClr val="black"/>
                </a:solidFill>
              </a:rPr>
              <a:t>↓</a:t>
            </a:r>
            <a:endParaRPr lang="es-ES" i="1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s-ES" dirty="0" smtClean="0"/>
              <a:t>English </a:t>
            </a:r>
            <a:r>
              <a:rPr lang="es-ES" dirty="0" err="1" smtClean="0"/>
              <a:t>Language</a:t>
            </a:r>
            <a:r>
              <a:rPr lang="es-ES" dirty="0" smtClean="0"/>
              <a:t> </a:t>
            </a:r>
            <a:r>
              <a:rPr lang="es-ES" dirty="0" err="1" smtClean="0"/>
              <a:t>Teaching</a:t>
            </a:r>
            <a:r>
              <a:rPr lang="es-ES" dirty="0" smtClean="0"/>
              <a:t> Centre (2010)</a:t>
            </a:r>
          </a:p>
          <a:p>
            <a:pPr>
              <a:spcBef>
                <a:spcPts val="1600"/>
              </a:spcBef>
            </a:pPr>
            <a:r>
              <a:rPr lang="es-ES" i="1" dirty="0" err="1" smtClean="0"/>
              <a:t>now</a:t>
            </a:r>
            <a:r>
              <a:rPr lang="es-ES" dirty="0" smtClean="0"/>
              <a:t> English </a:t>
            </a:r>
            <a:r>
              <a:rPr lang="es-ES" dirty="0" err="1" smtClean="0"/>
              <a:t>Language</a:t>
            </a:r>
            <a:r>
              <a:rPr lang="es-ES" dirty="0" smtClean="0"/>
              <a:t> </a:t>
            </a:r>
            <a:r>
              <a:rPr lang="es-ES" dirty="0" err="1" smtClean="0"/>
              <a:t>Education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8785" y="3434623"/>
            <a:ext cx="425665" cy="49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81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EAP in </a:t>
            </a: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early</a:t>
            </a:r>
            <a:r>
              <a:rPr lang="es-ES" b="1" dirty="0" smtClean="0"/>
              <a:t> 1980s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1383"/>
            <a:ext cx="10515600" cy="4351338"/>
          </a:xfrm>
        </p:spPr>
        <p:txBody>
          <a:bodyPr/>
          <a:lstStyle/>
          <a:p>
            <a:r>
              <a:rPr lang="es-ES" dirty="0" err="1"/>
              <a:t>r</a:t>
            </a:r>
            <a:r>
              <a:rPr lang="es-ES" dirty="0" err="1" smtClean="0"/>
              <a:t>elatively</a:t>
            </a:r>
            <a:r>
              <a:rPr lang="es-ES" dirty="0" smtClean="0"/>
              <a:t> new</a:t>
            </a:r>
          </a:p>
          <a:p>
            <a:r>
              <a:rPr lang="es-ES" i="1" dirty="0" smtClean="0"/>
              <a:t>English </a:t>
            </a:r>
            <a:r>
              <a:rPr lang="es-ES" i="1" dirty="0" err="1" smtClean="0"/>
              <a:t>for</a:t>
            </a:r>
            <a:r>
              <a:rPr lang="es-ES" i="1" dirty="0" smtClean="0"/>
              <a:t> </a:t>
            </a:r>
            <a:r>
              <a:rPr lang="es-ES" i="1" dirty="0" err="1" smtClean="0"/>
              <a:t>Academic</a:t>
            </a:r>
            <a:r>
              <a:rPr lang="es-ES" i="1" dirty="0" smtClean="0"/>
              <a:t> </a:t>
            </a:r>
            <a:r>
              <a:rPr lang="es-ES" i="1" dirty="0" err="1" smtClean="0"/>
              <a:t>Study</a:t>
            </a:r>
            <a:r>
              <a:rPr lang="es-ES" i="1" dirty="0" smtClean="0"/>
              <a:t> </a:t>
            </a:r>
            <a:r>
              <a:rPr lang="es-ES" dirty="0" smtClean="0"/>
              <a:t>(1975) British Council</a:t>
            </a:r>
          </a:p>
          <a:p>
            <a:r>
              <a:rPr lang="es-ES" i="1" dirty="0" smtClean="0"/>
              <a:t>English </a:t>
            </a:r>
            <a:r>
              <a:rPr lang="es-ES" i="1" dirty="0" err="1" smtClean="0"/>
              <a:t>for</a:t>
            </a:r>
            <a:r>
              <a:rPr lang="es-ES" i="1" dirty="0" smtClean="0"/>
              <a:t> </a:t>
            </a:r>
            <a:r>
              <a:rPr lang="es-ES" i="1" dirty="0" err="1" smtClean="0"/>
              <a:t>Academic</a:t>
            </a:r>
            <a:r>
              <a:rPr lang="es-ES" i="1" dirty="0" smtClean="0"/>
              <a:t> </a:t>
            </a:r>
            <a:r>
              <a:rPr lang="es-ES" i="1" dirty="0" err="1" smtClean="0"/>
              <a:t>Purposes</a:t>
            </a:r>
            <a:r>
              <a:rPr lang="es-ES" i="1" dirty="0" smtClean="0"/>
              <a:t> </a:t>
            </a:r>
            <a:r>
              <a:rPr lang="es-ES" dirty="0" smtClean="0"/>
              <a:t>(1977) BAAL / SELMOUS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233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EAP at Edinburgh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Institute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Applied</a:t>
            </a:r>
            <a:r>
              <a:rPr lang="es-ES" dirty="0" smtClean="0"/>
              <a:t> </a:t>
            </a:r>
            <a:r>
              <a:rPr lang="es-ES" dirty="0" err="1" smtClean="0"/>
              <a:t>Language</a:t>
            </a:r>
            <a:r>
              <a:rPr lang="es-ES" dirty="0" smtClean="0"/>
              <a:t> </a:t>
            </a:r>
            <a:r>
              <a:rPr lang="es-ES" dirty="0" err="1" smtClean="0"/>
              <a:t>Studies</a:t>
            </a:r>
            <a:r>
              <a:rPr lang="es-ES" dirty="0" smtClean="0"/>
              <a:t> (1979-2010)</a:t>
            </a:r>
          </a:p>
          <a:p>
            <a:pPr lvl="1"/>
            <a:r>
              <a:rPr lang="es-ES" dirty="0" smtClean="0"/>
              <a:t>Pre-</a:t>
            </a:r>
            <a:r>
              <a:rPr lang="es-ES" dirty="0" err="1" smtClean="0"/>
              <a:t>sessional</a:t>
            </a:r>
            <a:r>
              <a:rPr lang="es-ES" dirty="0" smtClean="0"/>
              <a:t> </a:t>
            </a:r>
            <a:r>
              <a:rPr lang="es-ES" dirty="0" err="1" smtClean="0"/>
              <a:t>summer</a:t>
            </a:r>
            <a:r>
              <a:rPr lang="es-ES" dirty="0" smtClean="0"/>
              <a:t> </a:t>
            </a:r>
            <a:r>
              <a:rPr lang="es-ES" dirty="0" err="1" smtClean="0"/>
              <a:t>course</a:t>
            </a:r>
            <a:r>
              <a:rPr lang="es-ES" dirty="0" smtClean="0"/>
              <a:t> </a:t>
            </a:r>
            <a:endParaRPr lang="es-ES" dirty="0"/>
          </a:p>
          <a:p>
            <a:pPr lvl="1"/>
            <a:r>
              <a:rPr lang="es-ES" dirty="0" err="1" smtClean="0"/>
              <a:t>Matriculation</a:t>
            </a:r>
            <a:r>
              <a:rPr lang="es-ES" dirty="0" smtClean="0"/>
              <a:t> </a:t>
            </a:r>
            <a:r>
              <a:rPr lang="es-ES" dirty="0" err="1" smtClean="0"/>
              <a:t>testing</a:t>
            </a:r>
            <a:r>
              <a:rPr lang="es-ES" dirty="0" smtClean="0"/>
              <a:t> (ELBA, ELTS, TEAM)</a:t>
            </a:r>
          </a:p>
          <a:p>
            <a:pPr lvl="1"/>
            <a:r>
              <a:rPr lang="es-ES" dirty="0" smtClean="0"/>
              <a:t>In-</a:t>
            </a:r>
            <a:r>
              <a:rPr lang="es-ES" dirty="0" err="1" smtClean="0"/>
              <a:t>session</a:t>
            </a:r>
            <a:r>
              <a:rPr lang="es-ES" dirty="0" smtClean="0"/>
              <a:t> </a:t>
            </a:r>
            <a:r>
              <a:rPr lang="es-ES" dirty="0" err="1" smtClean="0"/>
              <a:t>courses</a:t>
            </a:r>
            <a:r>
              <a:rPr lang="es-ES" dirty="0" smtClean="0"/>
              <a:t> (English </a:t>
            </a:r>
            <a:r>
              <a:rPr lang="es-ES" dirty="0" err="1" smtClean="0"/>
              <a:t>Language</a:t>
            </a:r>
            <a:r>
              <a:rPr lang="es-ES" dirty="0" smtClean="0"/>
              <a:t> </a:t>
            </a:r>
            <a:r>
              <a:rPr lang="es-ES" dirty="0" err="1" smtClean="0"/>
              <a:t>Testing</a:t>
            </a:r>
            <a:r>
              <a:rPr lang="es-ES" dirty="0" smtClean="0"/>
              <a:t> and </a:t>
            </a:r>
            <a:r>
              <a:rPr lang="es-ES" dirty="0" err="1" smtClean="0"/>
              <a:t>Tuition</a:t>
            </a:r>
            <a:r>
              <a:rPr lang="es-ES" dirty="0" smtClean="0"/>
              <a:t> – ELTT)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871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ELTT in-</a:t>
            </a:r>
            <a:r>
              <a:rPr lang="es-ES" b="1" dirty="0" err="1" smtClean="0"/>
              <a:t>session</a:t>
            </a:r>
            <a:r>
              <a:rPr lang="es-ES" b="1" dirty="0" smtClean="0"/>
              <a:t> </a:t>
            </a:r>
            <a:r>
              <a:rPr lang="es-ES" b="1" dirty="0" err="1" smtClean="0"/>
              <a:t>courses</a:t>
            </a:r>
            <a:r>
              <a:rPr lang="es-ES" b="1" dirty="0" smtClean="0"/>
              <a:t> 1984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 err="1" smtClean="0"/>
              <a:t>Autumn</a:t>
            </a:r>
            <a:r>
              <a:rPr lang="es-ES" dirty="0" smtClean="0"/>
              <a:t> </a:t>
            </a:r>
            <a:r>
              <a:rPr lang="es-ES" dirty="0" err="1" smtClean="0"/>
              <a:t>Term</a:t>
            </a:r>
            <a:r>
              <a:rPr lang="es-ES" dirty="0" smtClean="0"/>
              <a:t>   </a:t>
            </a:r>
          </a:p>
          <a:p>
            <a:pPr lvl="1"/>
            <a:r>
              <a:rPr lang="es-ES" dirty="0" err="1" smtClean="0"/>
              <a:t>Listening</a:t>
            </a:r>
            <a:r>
              <a:rPr lang="es-ES" dirty="0" smtClean="0"/>
              <a:t> and </a:t>
            </a:r>
            <a:r>
              <a:rPr lang="es-ES" dirty="0" err="1" smtClean="0"/>
              <a:t>Notetaking</a:t>
            </a:r>
            <a:endParaRPr lang="es-ES" dirty="0" smtClean="0"/>
          </a:p>
          <a:p>
            <a:pPr lvl="1"/>
            <a:r>
              <a:rPr lang="es-ES" dirty="0" smtClean="0"/>
              <a:t>Reading</a:t>
            </a:r>
          </a:p>
          <a:p>
            <a:pPr lvl="1"/>
            <a:r>
              <a:rPr lang="es-ES" dirty="0" err="1" smtClean="0"/>
              <a:t>Speaking</a:t>
            </a:r>
            <a:endParaRPr lang="es-ES" dirty="0" smtClean="0"/>
          </a:p>
          <a:p>
            <a:pPr lvl="1"/>
            <a:r>
              <a:rPr lang="es-ES" dirty="0" err="1" smtClean="0"/>
              <a:t>Grammar</a:t>
            </a: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Winter </a:t>
            </a:r>
            <a:r>
              <a:rPr lang="es-ES" dirty="0" err="1" smtClean="0"/>
              <a:t>vacation</a:t>
            </a:r>
            <a:r>
              <a:rPr lang="es-ES" dirty="0" smtClean="0"/>
              <a:t>:  </a:t>
            </a:r>
            <a:r>
              <a:rPr lang="es-ES" sz="2600" dirty="0" err="1" smtClean="0"/>
              <a:t>Intensive</a:t>
            </a:r>
            <a:r>
              <a:rPr lang="es-ES" sz="2600" dirty="0" smtClean="0"/>
              <a:t> </a:t>
            </a:r>
            <a:r>
              <a:rPr lang="es-ES" sz="2600" dirty="0" err="1" smtClean="0"/>
              <a:t>course</a:t>
            </a:r>
            <a:r>
              <a:rPr lang="es-ES" sz="2600" dirty="0" smtClean="0"/>
              <a:t> (56 </a:t>
            </a:r>
            <a:r>
              <a:rPr lang="es-ES" sz="2600" dirty="0" err="1" smtClean="0"/>
              <a:t>hours</a:t>
            </a:r>
            <a:r>
              <a:rPr lang="es-ES" sz="2600" dirty="0" smtClean="0"/>
              <a:t>)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Spring </a:t>
            </a:r>
            <a:r>
              <a:rPr lang="es-ES" dirty="0" err="1" smtClean="0"/>
              <a:t>Term</a:t>
            </a:r>
            <a:endParaRPr lang="es-ES" dirty="0" smtClean="0"/>
          </a:p>
          <a:p>
            <a:pPr lvl="1"/>
            <a:r>
              <a:rPr lang="es-ES" dirty="0" err="1" smtClean="0"/>
              <a:t>Writing</a:t>
            </a:r>
            <a:r>
              <a:rPr lang="es-ES" dirty="0" smtClean="0"/>
              <a:t> </a:t>
            </a:r>
            <a:r>
              <a:rPr lang="es-ES" dirty="0" err="1" smtClean="0"/>
              <a:t>exam</a:t>
            </a:r>
            <a:r>
              <a:rPr lang="es-ES" dirty="0" smtClean="0"/>
              <a:t> </a:t>
            </a:r>
            <a:r>
              <a:rPr lang="es-ES" dirty="0" err="1" smtClean="0"/>
              <a:t>answers</a:t>
            </a:r>
            <a:endParaRPr lang="es-ES" dirty="0" smtClean="0"/>
          </a:p>
          <a:p>
            <a:pPr lvl="1"/>
            <a:r>
              <a:rPr lang="es-ES" dirty="0" err="1" smtClean="0"/>
              <a:t>Thesis</a:t>
            </a:r>
            <a:r>
              <a:rPr lang="es-ES" dirty="0" smtClean="0"/>
              <a:t> </a:t>
            </a:r>
            <a:r>
              <a:rPr lang="es-ES" dirty="0" err="1" smtClean="0"/>
              <a:t>writing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6312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awkward</a:t>
            </a:r>
            <a:r>
              <a:rPr lang="es-ES" b="1" dirty="0" smtClean="0"/>
              <a:t> </a:t>
            </a:r>
            <a:r>
              <a:rPr lang="es-ES" b="1" dirty="0" err="1" smtClean="0"/>
              <a:t>question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err="1" smtClean="0"/>
              <a:t>Dr</a:t>
            </a:r>
            <a:r>
              <a:rPr lang="es-ES" dirty="0" smtClean="0"/>
              <a:t> </a:t>
            </a:r>
            <a:r>
              <a:rPr lang="es-ES" dirty="0" err="1" smtClean="0"/>
              <a:t>Carpenter</a:t>
            </a:r>
            <a:r>
              <a:rPr lang="es-ES" dirty="0" smtClean="0"/>
              <a:t> (</a:t>
            </a:r>
            <a:r>
              <a:rPr lang="es-ES" dirty="0" err="1" smtClean="0"/>
              <a:t>Agriculture</a:t>
            </a:r>
            <a:r>
              <a:rPr lang="es-ES" dirty="0" smtClean="0"/>
              <a:t>):</a:t>
            </a:r>
          </a:p>
          <a:p>
            <a:pPr marL="0" indent="0">
              <a:buNone/>
            </a:pPr>
            <a:endParaRPr lang="es-ES" i="1" dirty="0" smtClean="0"/>
          </a:p>
          <a:p>
            <a:pPr marL="0" indent="0">
              <a:buNone/>
            </a:pPr>
            <a:r>
              <a:rPr lang="es-ES" i="1" dirty="0"/>
              <a:t>	</a:t>
            </a:r>
            <a:r>
              <a:rPr lang="es-ES" i="1" dirty="0" err="1" smtClean="0"/>
              <a:t>Would</a:t>
            </a:r>
            <a:r>
              <a:rPr lang="es-ES" i="1" dirty="0" smtClean="0"/>
              <a:t> </a:t>
            </a:r>
            <a:r>
              <a:rPr lang="es-ES" i="1" dirty="0" err="1" smtClean="0"/>
              <a:t>my</a:t>
            </a:r>
            <a:r>
              <a:rPr lang="es-ES" i="1" dirty="0" smtClean="0"/>
              <a:t> </a:t>
            </a:r>
            <a:r>
              <a:rPr lang="es-ES" i="1" dirty="0" err="1" smtClean="0"/>
              <a:t>students</a:t>
            </a:r>
            <a:r>
              <a:rPr lang="es-ES" i="1" dirty="0" smtClean="0"/>
              <a:t>´ </a:t>
            </a:r>
            <a:r>
              <a:rPr lang="es-ES" i="1" dirty="0" err="1" smtClean="0"/>
              <a:t>vacation</a:t>
            </a:r>
            <a:r>
              <a:rPr lang="es-ES" i="1" dirty="0" smtClean="0"/>
              <a:t> time be </a:t>
            </a:r>
            <a:r>
              <a:rPr lang="es-ES" i="1" dirty="0" err="1" smtClean="0"/>
              <a:t>better</a:t>
            </a:r>
            <a:r>
              <a:rPr lang="es-ES" i="1" dirty="0" smtClean="0"/>
              <a:t> </a:t>
            </a:r>
            <a:r>
              <a:rPr lang="es-ES" i="1" dirty="0" err="1" smtClean="0"/>
              <a:t>spent</a:t>
            </a:r>
            <a:r>
              <a:rPr lang="es-ES" i="1" dirty="0" smtClean="0"/>
              <a:t> in </a:t>
            </a:r>
          </a:p>
          <a:p>
            <a:pPr marL="0" indent="0">
              <a:buNone/>
            </a:pPr>
            <a:r>
              <a:rPr lang="es-ES" i="1" dirty="0"/>
              <a:t>	</a:t>
            </a:r>
            <a:r>
              <a:rPr lang="es-ES" i="1" dirty="0" smtClean="0"/>
              <a:t>ELTT </a:t>
            </a:r>
            <a:r>
              <a:rPr lang="es-ES" i="1" dirty="0" err="1" smtClean="0"/>
              <a:t>classes</a:t>
            </a:r>
            <a:r>
              <a:rPr lang="es-ES" i="1" dirty="0" smtClean="0"/>
              <a:t>, </a:t>
            </a:r>
            <a:r>
              <a:rPr lang="es-ES" i="1" dirty="0" err="1" smtClean="0"/>
              <a:t>or</a:t>
            </a:r>
            <a:r>
              <a:rPr lang="es-ES" i="1" dirty="0" smtClean="0"/>
              <a:t> </a:t>
            </a:r>
            <a:r>
              <a:rPr lang="es-ES" i="1" dirty="0" err="1" smtClean="0"/>
              <a:t>studying</a:t>
            </a:r>
            <a:r>
              <a:rPr lang="es-ES" i="1" dirty="0" smtClean="0"/>
              <a:t> </a:t>
            </a:r>
            <a:r>
              <a:rPr lang="es-ES" i="1" dirty="0" err="1" smtClean="0"/>
              <a:t>for</a:t>
            </a:r>
            <a:r>
              <a:rPr lang="es-ES" i="1" dirty="0" smtClean="0"/>
              <a:t> </a:t>
            </a:r>
            <a:r>
              <a:rPr lang="es-ES" i="1" dirty="0" err="1" smtClean="0"/>
              <a:t>their</a:t>
            </a:r>
            <a:r>
              <a:rPr lang="es-ES" i="1" dirty="0" smtClean="0"/>
              <a:t> </a:t>
            </a:r>
            <a:r>
              <a:rPr lang="es-ES" i="1" dirty="0" err="1" smtClean="0"/>
              <a:t>MSc</a:t>
            </a:r>
            <a:r>
              <a:rPr lang="es-ES" i="1" dirty="0" smtClean="0"/>
              <a:t> </a:t>
            </a:r>
            <a:r>
              <a:rPr lang="es-ES" i="1" dirty="0" err="1" smtClean="0"/>
              <a:t>course</a:t>
            </a:r>
            <a:r>
              <a:rPr lang="es-ES" i="1" dirty="0" smtClean="0"/>
              <a:t>?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92693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err="1" smtClean="0">
                <a:solidFill>
                  <a:srgbClr val="0070C0"/>
                </a:solidFill>
              </a:rPr>
              <a:t>The</a:t>
            </a:r>
            <a:r>
              <a:rPr lang="es-ES" b="1" dirty="0" smtClean="0">
                <a:solidFill>
                  <a:srgbClr val="0070C0"/>
                </a:solidFill>
              </a:rPr>
              <a:t> </a:t>
            </a:r>
            <a:r>
              <a:rPr lang="es-ES" b="1" dirty="0" err="1" smtClean="0">
                <a:solidFill>
                  <a:srgbClr val="0070C0"/>
                </a:solidFill>
              </a:rPr>
              <a:t>basic</a:t>
            </a:r>
            <a:r>
              <a:rPr lang="es-ES" b="1" dirty="0">
                <a:solidFill>
                  <a:srgbClr val="0070C0"/>
                </a:solidFill>
              </a:rPr>
              <a:t> </a:t>
            </a:r>
            <a:r>
              <a:rPr lang="es-ES" b="1" dirty="0" err="1" smtClean="0">
                <a:solidFill>
                  <a:srgbClr val="0070C0"/>
                </a:solidFill>
              </a:rPr>
              <a:t>questions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err="1" smtClean="0">
                <a:solidFill>
                  <a:srgbClr val="0070C0"/>
                </a:solidFill>
              </a:rPr>
              <a:t>What</a:t>
            </a:r>
            <a:r>
              <a:rPr lang="es-ES" dirty="0" smtClean="0">
                <a:solidFill>
                  <a:srgbClr val="0070C0"/>
                </a:solidFill>
              </a:rPr>
              <a:t>?</a:t>
            </a:r>
          </a:p>
          <a:p>
            <a:pPr marL="0" indent="0">
              <a:buNone/>
            </a:pPr>
            <a:r>
              <a:rPr lang="es-ES" dirty="0" err="1" smtClean="0">
                <a:solidFill>
                  <a:srgbClr val="0070C0"/>
                </a:solidFill>
              </a:rPr>
              <a:t>Who</a:t>
            </a:r>
            <a:r>
              <a:rPr lang="es-ES" dirty="0" smtClean="0">
                <a:solidFill>
                  <a:srgbClr val="0070C0"/>
                </a:solidFill>
              </a:rPr>
              <a:t>?</a:t>
            </a:r>
          </a:p>
          <a:p>
            <a:pPr marL="0" indent="0">
              <a:buNone/>
            </a:pPr>
            <a:r>
              <a:rPr lang="es-ES" dirty="0" err="1" smtClean="0">
                <a:solidFill>
                  <a:srgbClr val="0070C0"/>
                </a:solidFill>
              </a:rPr>
              <a:t>How</a:t>
            </a:r>
            <a:r>
              <a:rPr lang="es-ES" dirty="0" smtClean="0">
                <a:solidFill>
                  <a:srgbClr val="0070C0"/>
                </a:solidFill>
              </a:rPr>
              <a:t>?</a:t>
            </a:r>
          </a:p>
          <a:p>
            <a:pPr marL="0" indent="0">
              <a:buNone/>
            </a:pPr>
            <a:r>
              <a:rPr lang="es-ES" dirty="0" err="1" smtClean="0">
                <a:solidFill>
                  <a:srgbClr val="0070C0"/>
                </a:solidFill>
              </a:rPr>
              <a:t>When</a:t>
            </a:r>
            <a:r>
              <a:rPr lang="es-ES" dirty="0" smtClean="0">
                <a:solidFill>
                  <a:srgbClr val="0070C0"/>
                </a:solidFill>
              </a:rPr>
              <a:t>? / </a:t>
            </a:r>
            <a:r>
              <a:rPr lang="es-ES" dirty="0" err="1" smtClean="0">
                <a:solidFill>
                  <a:srgbClr val="0070C0"/>
                </a:solidFill>
              </a:rPr>
              <a:t>How</a:t>
            </a:r>
            <a:r>
              <a:rPr lang="es-ES" dirty="0" smtClean="0">
                <a:solidFill>
                  <a:srgbClr val="0070C0"/>
                </a:solidFill>
              </a:rPr>
              <a:t> </a:t>
            </a:r>
            <a:r>
              <a:rPr lang="es-ES" dirty="0" err="1" smtClean="0">
                <a:solidFill>
                  <a:srgbClr val="0070C0"/>
                </a:solidFill>
              </a:rPr>
              <a:t>often</a:t>
            </a:r>
            <a:r>
              <a:rPr lang="es-ES" dirty="0" smtClean="0">
                <a:solidFill>
                  <a:srgbClr val="0070C0"/>
                </a:solidFill>
              </a:rPr>
              <a:t>?</a:t>
            </a:r>
          </a:p>
          <a:p>
            <a:pPr marL="0" indent="0">
              <a:buNone/>
            </a:pPr>
            <a:r>
              <a:rPr lang="es-ES" dirty="0" err="1" smtClean="0">
                <a:solidFill>
                  <a:srgbClr val="0070C0"/>
                </a:solidFill>
              </a:rPr>
              <a:t>Why</a:t>
            </a:r>
            <a:r>
              <a:rPr lang="es-ES" dirty="0" smtClean="0">
                <a:solidFill>
                  <a:srgbClr val="0070C0"/>
                </a:solidFill>
              </a:rPr>
              <a:t>?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413000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1380</Words>
  <Application>Microsoft Office PowerPoint</Application>
  <PresentationFormat>Widescreen</PresentationFormat>
  <Paragraphs>343</Paragraphs>
  <Slides>45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45</vt:i4>
      </vt:variant>
    </vt:vector>
  </HeadingPairs>
  <TitlesOfParts>
    <vt:vector size="54" baseType="lpstr">
      <vt:lpstr>Arial Unicode MS</vt:lpstr>
      <vt:lpstr>Arial</vt:lpstr>
      <vt:lpstr>Calibri</vt:lpstr>
      <vt:lpstr>Calibri Light</vt:lpstr>
      <vt:lpstr>Garamond</vt:lpstr>
      <vt:lpstr>Times New Roman</vt:lpstr>
      <vt:lpstr>Office Theme</vt:lpstr>
      <vt:lpstr>3_Office Theme</vt:lpstr>
      <vt:lpstr>5_Office Theme</vt:lpstr>
      <vt:lpstr>Questions of evaluation </vt:lpstr>
      <vt:lpstr>Some basic questions</vt:lpstr>
      <vt:lpstr>1984</vt:lpstr>
      <vt:lpstr>Terminology of the time</vt:lpstr>
      <vt:lpstr>EAP in the early 1980s</vt:lpstr>
      <vt:lpstr>EAP at Edinburgh</vt:lpstr>
      <vt:lpstr>ELTT in-session courses 1984</vt:lpstr>
      <vt:lpstr>The awkward question</vt:lpstr>
      <vt:lpstr>The basic questions</vt:lpstr>
      <vt:lpstr>Example: How the questions interact</vt:lpstr>
      <vt:lpstr>What to evaluate?</vt:lpstr>
      <vt:lpstr>Techniques </vt:lpstr>
      <vt:lpstr>PowerPoint Presentation</vt:lpstr>
      <vt:lpstr>Transcript-based feedback study</vt:lpstr>
      <vt:lpstr>PowerPoint Presentation</vt:lpstr>
      <vt:lpstr>Comparing two techniques</vt:lpstr>
      <vt:lpstr>Findings</vt:lpstr>
      <vt:lpstr>Who does the evaluation?</vt:lpstr>
      <vt:lpstr>Students</vt:lpstr>
      <vt:lpstr>External bodies</vt:lpstr>
      <vt:lpstr>How to evaluate?</vt:lpstr>
      <vt:lpstr>Reflection on pre-sessional EAP</vt:lpstr>
      <vt:lpstr>Restructuring of 2012 pre-sessional</vt:lpstr>
      <vt:lpstr>Anon (senior colleague)</vt:lpstr>
      <vt:lpstr>When to evaluate (and how often)?</vt:lpstr>
      <vt:lpstr>Winter Vacation writing course (1996)</vt:lpstr>
      <vt:lpstr>Why evaluate?</vt:lpstr>
      <vt:lpstr>“Do foreign students have problems?”  (Davies 1977)</vt:lpstr>
      <vt:lpstr>Students’ evaluation of gains from a course</vt:lpstr>
      <vt:lpstr>Perspectives on evaluation</vt:lpstr>
      <vt:lpstr>Room for expansion?</vt:lpstr>
      <vt:lpstr>MSc outcome and  matriculation scores: Edinburgh</vt:lpstr>
      <vt:lpstr>Back to Dr Carpenter…</vt:lpstr>
      <vt:lpstr>ELTT in-session courses 1984</vt:lpstr>
      <vt:lpstr>Developments since Dr Carpenter´s question…</vt:lpstr>
      <vt:lpstr>PowerPoint Presentation</vt:lpstr>
      <vt:lpstr>My questions for Dr Carpenter</vt:lpstr>
      <vt:lpstr>Summary</vt:lpstr>
      <vt:lpstr>Summary</vt:lpstr>
      <vt:lpstr>PowerPoint Presentation</vt:lpstr>
      <vt:lpstr>PowerPoint Presentation</vt:lpstr>
      <vt:lpstr>Published work featured in the talk</vt:lpstr>
      <vt:lpstr>(Extra slides)</vt:lpstr>
      <vt:lpstr>Matriculation tests at Edinburgh </vt:lpstr>
      <vt:lpstr>A potted history of IALS, ELTC and ELE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of evaluation</dc:title>
  <dc:creator>TonyMauri</dc:creator>
  <cp:lastModifiedBy>BENSON Cathy</cp:lastModifiedBy>
  <cp:revision>80</cp:revision>
  <cp:lastPrinted>2017-03-13T11:38:41Z</cp:lastPrinted>
  <dcterms:created xsi:type="dcterms:W3CDTF">2016-12-28T10:45:28Z</dcterms:created>
  <dcterms:modified xsi:type="dcterms:W3CDTF">2017-03-15T19:25:41Z</dcterms:modified>
</cp:coreProperties>
</file>