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8"/>
  </p:notesMasterIdLst>
  <p:sldIdLst>
    <p:sldId id="256" r:id="rId2"/>
    <p:sldId id="282" r:id="rId3"/>
    <p:sldId id="284" r:id="rId4"/>
    <p:sldId id="277" r:id="rId5"/>
    <p:sldId id="266" r:id="rId6"/>
    <p:sldId id="283" r:id="rId7"/>
    <p:sldId id="267" r:id="rId8"/>
    <p:sldId id="268" r:id="rId9"/>
    <p:sldId id="285" r:id="rId10"/>
    <p:sldId id="269" r:id="rId11"/>
    <p:sldId id="286" r:id="rId12"/>
    <p:sldId id="288" r:id="rId13"/>
    <p:sldId id="289" r:id="rId14"/>
    <p:sldId id="291" r:id="rId15"/>
    <p:sldId id="293" r:id="rId16"/>
    <p:sldId id="294" r:id="rId17"/>
    <p:sldId id="295" r:id="rId18"/>
    <p:sldId id="296" r:id="rId19"/>
    <p:sldId id="300" r:id="rId20"/>
    <p:sldId id="287" r:id="rId21"/>
    <p:sldId id="297" r:id="rId22"/>
    <p:sldId id="298" r:id="rId23"/>
    <p:sldId id="299" r:id="rId24"/>
    <p:sldId id="270" r:id="rId25"/>
    <p:sldId id="271"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40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E188-47B3-4295-B2F0-CCC3E81E5B72}" type="datetimeFigureOut">
              <a:rPr lang="en-GB" smtClean="0"/>
              <a:t>05/04/2017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CB7DC-799E-44CE-A48E-B43F1326F1ED}" type="slidenum">
              <a:rPr lang="en-GB" smtClean="0"/>
              <a:t>‹#›</a:t>
            </a:fld>
            <a:endParaRPr lang="en-GB" dirty="0"/>
          </a:p>
        </p:txBody>
      </p:sp>
    </p:spTree>
    <p:extLst>
      <p:ext uri="{BB962C8B-B14F-4D97-AF65-F5344CB8AC3E}">
        <p14:creationId xmlns:p14="http://schemas.microsoft.com/office/powerpoint/2010/main" val="399014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Pruned = removal of all repeated and self-corrected words</a:t>
            </a:r>
          </a:p>
          <a:p>
            <a:endParaRPr lang="en-GB" dirty="0"/>
          </a:p>
          <a:p>
            <a:r>
              <a:rPr lang="en-GB" dirty="0"/>
              <a:t>4 participants over 23 weeks. * = 3 improved. </a:t>
            </a:r>
            <a:r>
              <a:rPr lang="en-GB" dirty="0">
                <a:sym typeface="Wingdings" panose="05000000000000000000" pitchFamily="2" charset="2"/>
              </a:rPr>
              <a:t> = Core as all 4 improved</a:t>
            </a:r>
            <a:endParaRPr lang="en-GB" dirty="0"/>
          </a:p>
        </p:txBody>
      </p:sp>
      <p:sp>
        <p:nvSpPr>
          <p:cNvPr id="4" name="Slide Number Placeholder 3"/>
          <p:cNvSpPr>
            <a:spLocks noGrp="1"/>
          </p:cNvSpPr>
          <p:nvPr>
            <p:ph type="sldNum" sz="quarter" idx="10"/>
          </p:nvPr>
        </p:nvSpPr>
        <p:spPr/>
        <p:txBody>
          <a:bodyPr/>
          <a:lstStyle/>
          <a:p>
            <a:fld id="{F4FCB7DC-799E-44CE-A48E-B43F1326F1ED}" type="slidenum">
              <a:rPr lang="en-GB" smtClean="0"/>
              <a:t>14</a:t>
            </a:fld>
            <a:endParaRPr lang="en-GB"/>
          </a:p>
        </p:txBody>
      </p:sp>
    </p:spTree>
    <p:extLst>
      <p:ext uri="{BB962C8B-B14F-4D97-AF65-F5344CB8AC3E}">
        <p14:creationId xmlns:p14="http://schemas.microsoft.com/office/powerpoint/2010/main" val="1980954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FCB7DC-799E-44CE-A48E-B43F1326F1ED}" type="slidenum">
              <a:rPr lang="en-GB" smtClean="0"/>
              <a:t>15</a:t>
            </a:fld>
            <a:endParaRPr lang="en-GB"/>
          </a:p>
        </p:txBody>
      </p:sp>
    </p:spTree>
    <p:extLst>
      <p:ext uri="{BB962C8B-B14F-4D97-AF65-F5344CB8AC3E}">
        <p14:creationId xmlns:p14="http://schemas.microsoft.com/office/powerpoint/2010/main" val="225533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FCB7DC-799E-44CE-A48E-B43F1326F1ED}" type="slidenum">
              <a:rPr lang="en-GB" smtClean="0"/>
              <a:t>16</a:t>
            </a:fld>
            <a:endParaRPr lang="en-GB" dirty="0"/>
          </a:p>
        </p:txBody>
      </p:sp>
    </p:spTree>
    <p:extLst>
      <p:ext uri="{BB962C8B-B14F-4D97-AF65-F5344CB8AC3E}">
        <p14:creationId xmlns:p14="http://schemas.microsoft.com/office/powerpoint/2010/main" val="93621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4FCB7DC-799E-44CE-A48E-B43F1326F1ED}" type="slidenum">
              <a:rPr lang="en-GB" smtClean="0"/>
              <a:t>17</a:t>
            </a:fld>
            <a:endParaRPr lang="en-GB" dirty="0"/>
          </a:p>
        </p:txBody>
      </p:sp>
    </p:spTree>
    <p:extLst>
      <p:ext uri="{BB962C8B-B14F-4D97-AF65-F5344CB8AC3E}">
        <p14:creationId xmlns:p14="http://schemas.microsoft.com/office/powerpoint/2010/main" val="11912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75" y="4650640"/>
            <a:ext cx="7772400" cy="859205"/>
          </a:xfrm>
          <a:effectLst>
            <a:outerShdw blurRad="50800" dist="38100" dir="2700000" algn="tl" rotWithShape="0">
              <a:prstClr val="black">
                <a:alpha val="40000"/>
              </a:prstClr>
            </a:outerShdw>
          </a:effectLst>
        </p:spPr>
        <p:txBody>
          <a:bodyPr>
            <a:normAutofit/>
          </a:bodyPr>
          <a:lstStyle>
            <a:lvl1pPr algn="ctr">
              <a:defRPr sz="3600">
                <a:solidFill>
                  <a:srgbClr val="FF9E1D"/>
                </a:solidFill>
              </a:defRPr>
            </a:lvl1pPr>
          </a:lstStyle>
          <a:p>
            <a:r>
              <a:rPr lang="en-US"/>
              <a:t>Click to edit Master title style</a:t>
            </a:r>
            <a:endParaRPr lang="en-US" dirty="0"/>
          </a:p>
        </p:txBody>
      </p:sp>
      <p:sp>
        <p:nvSpPr>
          <p:cNvPr id="3" name="Subtitle 2"/>
          <p:cNvSpPr>
            <a:spLocks noGrp="1"/>
          </p:cNvSpPr>
          <p:nvPr>
            <p:ph type="subTitle" idx="1"/>
          </p:nvPr>
        </p:nvSpPr>
        <p:spPr>
          <a:xfrm>
            <a:off x="1378005" y="5566870"/>
            <a:ext cx="6400800" cy="835455"/>
          </a:xfrm>
        </p:spPr>
        <p:txBody>
          <a:bodyPr>
            <a:normAutofit/>
          </a:bodyPr>
          <a:lstStyle>
            <a:lvl1pPr marL="0" indent="0" algn="ctr">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360698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272722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3842053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2517297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9E1D"/>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165535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9E1D"/>
                </a:solidFill>
              </a:defRPr>
            </a:lvl1pPr>
          </a:lstStyle>
          <a:p>
            <a:r>
              <a:rPr lang="en-US"/>
              <a:t>Click to edit Master title style</a:t>
            </a:r>
            <a:endParaRPr lang="en-US" dirty="0"/>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322406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369006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749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9E1D"/>
                </a:solidFill>
              </a:defRPr>
            </a:lvl1pPr>
          </a:lstStyle>
          <a:p>
            <a:r>
              <a:rPr lang="en-US"/>
              <a:t>Click to edit Master title style</a:t>
            </a:r>
            <a:endParaRPr lang="en-US" dirty="0"/>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270415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160865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64461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42F1E8-AFED-444E-8758-8254299BC20D}" type="datetimeFigureOut">
              <a:rPr lang="en-GB" smtClean="0"/>
              <a:t>05/04/2017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6EB1A8F-FE13-48F6-A012-2708F4729EF3}" type="slidenum">
              <a:rPr lang="en-GB" smtClean="0"/>
              <a:t>‹#›</a:t>
            </a:fld>
            <a:endParaRPr lang="en-GB" dirty="0"/>
          </a:p>
        </p:txBody>
      </p:sp>
    </p:spTree>
    <p:extLst>
      <p:ext uri="{BB962C8B-B14F-4D97-AF65-F5344CB8AC3E}">
        <p14:creationId xmlns:p14="http://schemas.microsoft.com/office/powerpoint/2010/main" val="3997460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2F1E8-AFED-444E-8758-8254299BC20D}" type="datetimeFigureOut">
              <a:rPr lang="en-GB" smtClean="0"/>
              <a:t>05/04/2017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B1A8F-FE13-48F6-A012-2708F4729EF3}" type="slidenum">
              <a:rPr lang="en-GB" smtClean="0"/>
              <a:t>‹#›</a:t>
            </a:fld>
            <a:endParaRPr lang="en-GB" dirty="0"/>
          </a:p>
        </p:txBody>
      </p:sp>
    </p:spTree>
    <p:extLst>
      <p:ext uri="{BB962C8B-B14F-4D97-AF65-F5344CB8AC3E}">
        <p14:creationId xmlns:p14="http://schemas.microsoft.com/office/powerpoint/2010/main" val="59274562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9.png"/><Relationship Id="rId4" Type="http://schemas.openxmlformats.org/officeDocument/2006/relationships/hyperlink" Target="http://languagetesting.info/whatis/scenarios/list.ph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anguagetesting.inf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700808"/>
            <a:ext cx="7414592" cy="2118097"/>
          </a:xfrm>
        </p:spPr>
        <p:txBody>
          <a:bodyPr>
            <a:normAutofit fontScale="90000"/>
          </a:bodyPr>
          <a:lstStyle/>
          <a:p>
            <a:r>
              <a:rPr lang="en-GB" sz="4000" b="1" dirty="0"/>
              <a:t>Cultivating Language Assessment Literacy as Collaborative CPD</a:t>
            </a:r>
            <a:br>
              <a:rPr lang="en-GB" dirty="0"/>
            </a:br>
            <a:br>
              <a:rPr lang="en-GB" dirty="0"/>
            </a:br>
            <a:endParaRPr lang="en-GB" dirty="0"/>
          </a:p>
        </p:txBody>
      </p:sp>
      <p:sp>
        <p:nvSpPr>
          <p:cNvPr id="3" name="Subtitle 2"/>
          <p:cNvSpPr>
            <a:spLocks noGrp="1"/>
          </p:cNvSpPr>
          <p:nvPr>
            <p:ph type="subTitle" idx="1"/>
          </p:nvPr>
        </p:nvSpPr>
        <p:spPr>
          <a:xfrm>
            <a:off x="1446825" y="4077072"/>
            <a:ext cx="6400800" cy="835455"/>
          </a:xfrm>
        </p:spPr>
        <p:txBody>
          <a:bodyPr/>
          <a:lstStyle/>
          <a:p>
            <a:r>
              <a:rPr lang="en-GB" dirty="0"/>
              <a:t>Glenn Fulcher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6069998"/>
            <a:ext cx="508259" cy="508259"/>
          </a:xfrm>
          <a:prstGeom prst="rect">
            <a:avLst/>
          </a:prstGeom>
        </p:spPr>
      </p:pic>
      <p:sp>
        <p:nvSpPr>
          <p:cNvPr id="5" name="TextBox 4"/>
          <p:cNvSpPr txBox="1"/>
          <p:nvPr/>
        </p:nvSpPr>
        <p:spPr>
          <a:xfrm>
            <a:off x="2915816" y="6069998"/>
            <a:ext cx="3960440" cy="461665"/>
          </a:xfrm>
          <a:prstGeom prst="rect">
            <a:avLst/>
          </a:prstGeom>
          <a:noFill/>
        </p:spPr>
        <p:txBody>
          <a:bodyPr wrap="square" rtlCol="0">
            <a:spAutoFit/>
          </a:bodyPr>
          <a:lstStyle/>
          <a:p>
            <a:r>
              <a:rPr lang="en-GB" sz="2400" dirty="0">
                <a:solidFill>
                  <a:schemeClr val="bg1"/>
                </a:solidFill>
              </a:rPr>
              <a:t>http://languagetesting.info</a:t>
            </a:r>
          </a:p>
        </p:txBody>
      </p:sp>
    </p:spTree>
    <p:extLst>
      <p:ext uri="{BB962C8B-B14F-4D97-AF65-F5344CB8AC3E}">
        <p14:creationId xmlns:p14="http://schemas.microsoft.com/office/powerpoint/2010/main" val="63963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20" y="1565920"/>
            <a:ext cx="4176464" cy="1143000"/>
          </a:xfrm>
        </p:spPr>
        <p:txBody>
          <a:bodyPr>
            <a:normAutofit fontScale="90000"/>
          </a:bodyPr>
          <a:lstStyle/>
          <a:p>
            <a:r>
              <a:rPr lang="en-GB" dirty="0"/>
              <a:t>Item / Task Specifications</a:t>
            </a:r>
          </a:p>
        </p:txBody>
      </p:sp>
      <p:sp>
        <p:nvSpPr>
          <p:cNvPr id="3" name="Content Placeholder 2"/>
          <p:cNvSpPr>
            <a:spLocks noGrp="1"/>
          </p:cNvSpPr>
          <p:nvPr>
            <p:ph idx="1"/>
          </p:nvPr>
        </p:nvSpPr>
        <p:spPr>
          <a:xfrm>
            <a:off x="251520" y="2708920"/>
            <a:ext cx="4104456" cy="3918803"/>
          </a:xfrm>
        </p:spPr>
        <p:txBody>
          <a:bodyPr>
            <a:normAutofit/>
          </a:bodyPr>
          <a:lstStyle/>
          <a:p>
            <a:r>
              <a:rPr lang="en-GB" dirty="0"/>
              <a:t>Title</a:t>
            </a:r>
          </a:p>
          <a:p>
            <a:r>
              <a:rPr lang="en-GB" dirty="0"/>
              <a:t>General Description</a:t>
            </a:r>
          </a:p>
          <a:p>
            <a:r>
              <a:rPr lang="en-GB" dirty="0"/>
              <a:t>Prompt Attributes</a:t>
            </a:r>
          </a:p>
          <a:p>
            <a:r>
              <a:rPr lang="en-GB" dirty="0"/>
              <a:t>Response Attributes</a:t>
            </a:r>
          </a:p>
          <a:p>
            <a:r>
              <a:rPr lang="en-GB" dirty="0"/>
              <a:t>Scoring Model</a:t>
            </a:r>
          </a:p>
          <a:p>
            <a:r>
              <a:rPr lang="en-GB" dirty="0"/>
              <a:t>Sample Items / Tasks</a:t>
            </a:r>
          </a:p>
          <a:p>
            <a:endParaRPr lang="en-GB" dirty="0"/>
          </a:p>
        </p:txBody>
      </p:sp>
      <p:sp>
        <p:nvSpPr>
          <p:cNvPr id="4" name="Title 1"/>
          <p:cNvSpPr txBox="1">
            <a:spLocks/>
          </p:cNvSpPr>
          <p:nvPr/>
        </p:nvSpPr>
        <p:spPr>
          <a:xfrm>
            <a:off x="4751512" y="1598196"/>
            <a:ext cx="4392488" cy="1143000"/>
          </a:xfrm>
          <a:prstGeom prst="rect">
            <a:avLst/>
          </a:prstGeom>
        </p:spPr>
        <p:txBody>
          <a:bodyPr vert="horz" lIns="91440" tIns="45720" rIns="91440" bIns="45720" rtlCol="0" anchor="ctr">
            <a:normAutofit fontScale="97500" lnSpcReduction="10000"/>
          </a:bodyPr>
          <a:lstStyle>
            <a:lvl1pPr algn="l" defTabSz="914400" rtl="0" eaLnBrk="1" latinLnBrk="0" hangingPunct="1">
              <a:spcBef>
                <a:spcPct val="0"/>
              </a:spcBef>
              <a:buNone/>
              <a:defRPr sz="3600" kern="1200">
                <a:solidFill>
                  <a:srgbClr val="FF9E1D"/>
                </a:solidFill>
                <a:latin typeface="+mj-lt"/>
                <a:ea typeface="+mj-ea"/>
                <a:cs typeface="+mj-cs"/>
              </a:defRPr>
            </a:lvl1pPr>
          </a:lstStyle>
          <a:p>
            <a:r>
              <a:rPr lang="en-GB" dirty="0"/>
              <a:t>Assessment Specifications</a:t>
            </a:r>
          </a:p>
        </p:txBody>
      </p:sp>
      <p:sp>
        <p:nvSpPr>
          <p:cNvPr id="5" name="Content Placeholder 2"/>
          <p:cNvSpPr txBox="1">
            <a:spLocks/>
          </p:cNvSpPr>
          <p:nvPr/>
        </p:nvSpPr>
        <p:spPr>
          <a:xfrm>
            <a:off x="4751512" y="2852937"/>
            <a:ext cx="4104456" cy="2160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Assembly</a:t>
            </a:r>
          </a:p>
          <a:p>
            <a:r>
              <a:rPr lang="en-GB" dirty="0"/>
              <a:t>Presentation</a:t>
            </a:r>
          </a:p>
          <a:p>
            <a:r>
              <a:rPr lang="en-GB" dirty="0"/>
              <a:t>Delivery</a:t>
            </a:r>
          </a:p>
          <a:p>
            <a:pPr marL="0" indent="0">
              <a:buNone/>
            </a:pPr>
            <a:endParaRPr lang="en-GB" dirty="0"/>
          </a:p>
        </p:txBody>
      </p:sp>
      <p:cxnSp>
        <p:nvCxnSpPr>
          <p:cNvPr id="7" name="Straight Connector 6"/>
          <p:cNvCxnSpPr/>
          <p:nvPr/>
        </p:nvCxnSpPr>
        <p:spPr>
          <a:xfrm>
            <a:off x="251520" y="3717032"/>
            <a:ext cx="3600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76056" y="5115143"/>
            <a:ext cx="2592288" cy="523220"/>
          </a:xfrm>
          <a:prstGeom prst="rect">
            <a:avLst/>
          </a:prstGeom>
          <a:noFill/>
          <a:ln>
            <a:solidFill>
              <a:schemeClr val="accent1">
                <a:shade val="95000"/>
                <a:satMod val="105000"/>
              </a:schemeClr>
            </a:solidFill>
          </a:ln>
        </p:spPr>
        <p:txBody>
          <a:bodyPr wrap="square" rtlCol="0">
            <a:spAutoFit/>
          </a:bodyPr>
          <a:lstStyle/>
          <a:p>
            <a:r>
              <a:rPr lang="en-GB" sz="2800" dirty="0">
                <a:solidFill>
                  <a:schemeClr val="bg1"/>
                </a:solidFill>
              </a:rPr>
              <a:t>Universal Design</a:t>
            </a:r>
          </a:p>
        </p:txBody>
      </p:sp>
      <p:cxnSp>
        <p:nvCxnSpPr>
          <p:cNvPr id="10" name="Straight Arrow Connector 9"/>
          <p:cNvCxnSpPr/>
          <p:nvPr/>
        </p:nvCxnSpPr>
        <p:spPr>
          <a:xfrm>
            <a:off x="5940152" y="4509120"/>
            <a:ext cx="0" cy="606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3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229600" cy="1296144"/>
          </a:xfrm>
        </p:spPr>
        <p:txBody>
          <a:bodyPr>
            <a:normAutofit/>
          </a:bodyPr>
          <a:lstStyle/>
          <a:p>
            <a:r>
              <a:rPr lang="en-GB" dirty="0"/>
              <a:t>Example 1: Principles</a:t>
            </a:r>
            <a:br>
              <a:rPr lang="en-GB" dirty="0"/>
            </a:br>
            <a:r>
              <a:rPr lang="en-GB" dirty="0"/>
              <a:t>Construct Driven CPD</a:t>
            </a:r>
          </a:p>
        </p:txBody>
      </p:sp>
      <p:sp>
        <p:nvSpPr>
          <p:cNvPr id="3" name="Content Placeholder 2"/>
          <p:cNvSpPr>
            <a:spLocks noGrp="1"/>
          </p:cNvSpPr>
          <p:nvPr>
            <p:ph idx="1"/>
          </p:nvPr>
        </p:nvSpPr>
        <p:spPr>
          <a:xfrm>
            <a:off x="539552" y="2708920"/>
            <a:ext cx="8229600" cy="2808312"/>
          </a:xfrm>
        </p:spPr>
        <p:txBody>
          <a:bodyPr>
            <a:normAutofit fontScale="92500" lnSpcReduction="10000"/>
          </a:bodyPr>
          <a:lstStyle/>
          <a:p>
            <a:r>
              <a:rPr lang="en-GB" sz="3200" u="sng" dirty="0"/>
              <a:t>Do we know what we’re talking about?</a:t>
            </a:r>
          </a:p>
          <a:p>
            <a:r>
              <a:rPr lang="en-GB" dirty="0"/>
              <a:t>Can we define what we intend to teach or assess?</a:t>
            </a:r>
          </a:p>
          <a:p>
            <a:r>
              <a:rPr lang="en-GB" dirty="0"/>
              <a:t>What kinds of tasks help learners to acquire a construct?</a:t>
            </a:r>
          </a:p>
          <a:p>
            <a:r>
              <a:rPr lang="en-GB" dirty="0"/>
              <a:t>What kinds of tasks generate evidence for acquisition?</a:t>
            </a:r>
          </a:p>
          <a:p>
            <a:r>
              <a:rPr lang="en-GB" dirty="0"/>
              <a:t>Can we make sound inferences from performance summaries (scores) that legitimately support decisions?</a:t>
            </a:r>
          </a:p>
          <a:p>
            <a:endParaRPr lang="en-GB" dirty="0"/>
          </a:p>
        </p:txBody>
      </p:sp>
      <p:sp>
        <p:nvSpPr>
          <p:cNvPr id="4" name="TextBox 3"/>
          <p:cNvSpPr txBox="1"/>
          <p:nvPr/>
        </p:nvSpPr>
        <p:spPr>
          <a:xfrm>
            <a:off x="539552" y="5805264"/>
            <a:ext cx="8064896" cy="523220"/>
          </a:xfrm>
          <a:prstGeom prst="rect">
            <a:avLst/>
          </a:prstGeom>
          <a:noFill/>
        </p:spPr>
        <p:txBody>
          <a:bodyPr wrap="square" rtlCol="0">
            <a:spAutoFit/>
          </a:bodyPr>
          <a:lstStyle/>
          <a:p>
            <a:r>
              <a:rPr lang="en-GB" sz="2800" dirty="0">
                <a:solidFill>
                  <a:schemeClr val="accent1"/>
                </a:solidFill>
              </a:rPr>
              <a:t>Collaborative Definition and Common Understanding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412776"/>
            <a:ext cx="1211328" cy="1008112"/>
          </a:xfrm>
          <a:prstGeom prst="rect">
            <a:avLst/>
          </a:prstGeom>
          <a:ln w="38100">
            <a:solidFill>
              <a:schemeClr val="accent1"/>
            </a:solidFill>
          </a:ln>
        </p:spPr>
      </p:pic>
      <p:cxnSp>
        <p:nvCxnSpPr>
          <p:cNvPr id="7" name="Straight Arrow Connector 6"/>
          <p:cNvCxnSpPr>
            <a:endCxn id="5" idx="1"/>
          </p:cNvCxnSpPr>
          <p:nvPr/>
        </p:nvCxnSpPr>
        <p:spPr>
          <a:xfrm>
            <a:off x="4788024" y="1700808"/>
            <a:ext cx="936104" cy="2160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91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constructs?</a:t>
            </a:r>
          </a:p>
        </p:txBody>
      </p:sp>
      <p:sp>
        <p:nvSpPr>
          <p:cNvPr id="3" name="Content Placeholder 2"/>
          <p:cNvSpPr>
            <a:spLocks noGrp="1"/>
          </p:cNvSpPr>
          <p:nvPr>
            <p:ph idx="1"/>
          </p:nvPr>
        </p:nvSpPr>
        <p:spPr>
          <a:xfrm>
            <a:off x="457200" y="2512771"/>
            <a:ext cx="8229600" cy="2614805"/>
          </a:xfrm>
        </p:spPr>
        <p:txBody>
          <a:bodyPr/>
          <a:lstStyle/>
          <a:p>
            <a:r>
              <a:rPr lang="en-GB" dirty="0"/>
              <a:t>Abstract nouns</a:t>
            </a:r>
          </a:p>
          <a:p>
            <a:r>
              <a:rPr lang="en-GB" dirty="0"/>
              <a:t>Concepts</a:t>
            </a:r>
          </a:p>
          <a:p>
            <a:r>
              <a:rPr lang="en-GB" dirty="0"/>
              <a:t>Associated with something observable</a:t>
            </a:r>
          </a:p>
          <a:p>
            <a:r>
              <a:rPr lang="en-GB" dirty="0"/>
              <a:t>Measurable</a:t>
            </a:r>
          </a:p>
        </p:txBody>
      </p:sp>
      <p:sp>
        <p:nvSpPr>
          <p:cNvPr id="5" name="Rectangle 4"/>
          <p:cNvSpPr/>
          <p:nvPr/>
        </p:nvSpPr>
        <p:spPr>
          <a:xfrm>
            <a:off x="3059832" y="5103289"/>
            <a:ext cx="2579553" cy="1015663"/>
          </a:xfrm>
          <a:prstGeom prst="rect">
            <a:avLst/>
          </a:prstGeom>
          <a:noFill/>
        </p:spPr>
        <p:txBody>
          <a:bodyPr wrap="none" lIns="91440" tIns="45720" rIns="91440" bIns="45720">
            <a:spAutoFit/>
          </a:bodyPr>
          <a:lstStyle/>
          <a:p>
            <a:pPr algn="ctr"/>
            <a:r>
              <a:rPr lang="en-US" sz="6000" b="0" cap="none" spc="0" dirty="0">
                <a:ln w="0"/>
                <a:solidFill>
                  <a:schemeClr val="accent1"/>
                </a:solidFill>
                <a:effectLst>
                  <a:outerShdw blurRad="38100" dist="25400" dir="5400000" algn="ctr" rotWithShape="0">
                    <a:srgbClr val="6E747A">
                      <a:alpha val="43000"/>
                    </a:srgbClr>
                  </a:outerShdw>
                </a:effectLst>
              </a:rPr>
              <a:t>Fluency</a:t>
            </a:r>
          </a:p>
        </p:txBody>
      </p:sp>
    </p:spTree>
    <p:extLst>
      <p:ext uri="{BB962C8B-B14F-4D97-AF65-F5344CB8AC3E}">
        <p14:creationId xmlns:p14="http://schemas.microsoft.com/office/powerpoint/2010/main" val="22774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Fluency: The Great Debate Begins</a:t>
            </a:r>
          </a:p>
        </p:txBody>
      </p:sp>
      <p:sp>
        <p:nvSpPr>
          <p:cNvPr id="3" name="Content Placeholder 2"/>
          <p:cNvSpPr>
            <a:spLocks noGrp="1"/>
          </p:cNvSpPr>
          <p:nvPr>
            <p:ph idx="1"/>
          </p:nvPr>
        </p:nvSpPr>
        <p:spPr/>
        <p:txBody>
          <a:bodyPr/>
          <a:lstStyle/>
          <a:p>
            <a:pPr marL="0" indent="0">
              <a:buNone/>
            </a:pPr>
            <a:r>
              <a:rPr lang="en-GB" dirty="0" err="1"/>
              <a:t>Brumfit</a:t>
            </a:r>
            <a:r>
              <a:rPr lang="en-GB" dirty="0"/>
              <a:t> (1984)</a:t>
            </a:r>
          </a:p>
          <a:p>
            <a:r>
              <a:rPr lang="en-GB" dirty="0"/>
              <a:t>Filing time with talk</a:t>
            </a:r>
          </a:p>
          <a:p>
            <a:r>
              <a:rPr lang="en-GB" dirty="0"/>
              <a:t>Production of coherent sentences</a:t>
            </a:r>
          </a:p>
          <a:p>
            <a:r>
              <a:rPr lang="en-GB" dirty="0"/>
              <a:t>Selecting appropriate content for context</a:t>
            </a:r>
          </a:p>
          <a:p>
            <a:r>
              <a:rPr lang="en-GB" dirty="0"/>
              <a:t>Being creative with the language</a:t>
            </a:r>
          </a:p>
          <a:p>
            <a:r>
              <a:rPr lang="en-GB" dirty="0"/>
              <a:t>Not accuracy</a:t>
            </a:r>
          </a:p>
          <a:p>
            <a:endParaRPr lang="en-GB" dirty="0"/>
          </a:p>
        </p:txBody>
      </p:sp>
    </p:spTree>
    <p:extLst>
      <p:ext uri="{BB962C8B-B14F-4D97-AF65-F5344CB8AC3E}">
        <p14:creationId xmlns:p14="http://schemas.microsoft.com/office/powerpoint/2010/main" val="338602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Fluency: Observable Phenomena</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Lennon (1990)</a:t>
            </a:r>
          </a:p>
          <a:p>
            <a:r>
              <a:rPr lang="en-GB" dirty="0"/>
              <a:t>Temporal Aspects</a:t>
            </a:r>
          </a:p>
          <a:p>
            <a:pPr lvl="1"/>
            <a:r>
              <a:rPr lang="en-GB" sz="1900" dirty="0"/>
              <a:t>Words per minute *</a:t>
            </a:r>
          </a:p>
          <a:p>
            <a:pPr lvl="1"/>
            <a:r>
              <a:rPr lang="en-GB" sz="1900" dirty="0"/>
              <a:t>Words per minute pruned </a:t>
            </a:r>
            <a:r>
              <a:rPr lang="en-GB" sz="1900" dirty="0">
                <a:sym typeface="Wingdings" panose="05000000000000000000" pitchFamily="2" charset="2"/>
              </a:rPr>
              <a:t></a:t>
            </a:r>
            <a:endParaRPr lang="en-GB" sz="1900" dirty="0"/>
          </a:p>
          <a:p>
            <a:pPr lvl="1"/>
            <a:r>
              <a:rPr lang="en-GB" sz="1900" dirty="0"/>
              <a:t>Filled/unfilled pauses as percentage of delivery time</a:t>
            </a:r>
          </a:p>
          <a:p>
            <a:pPr lvl="1"/>
            <a:r>
              <a:rPr lang="en-GB" sz="1900" dirty="0"/>
              <a:t>Mean length of speech runs between pauses *</a:t>
            </a:r>
          </a:p>
          <a:p>
            <a:pPr lvl="1"/>
            <a:r>
              <a:rPr lang="en-GB" sz="1900" dirty="0"/>
              <a:t>Percentage of T-units (main + subordinate clauses) followed by a pause * </a:t>
            </a:r>
            <a:r>
              <a:rPr lang="en-GB" sz="1900" dirty="0">
                <a:sym typeface="Wingdings" panose="05000000000000000000" pitchFamily="2" charset="2"/>
              </a:rPr>
              <a:t></a:t>
            </a:r>
            <a:endParaRPr lang="en-GB" sz="3000" dirty="0"/>
          </a:p>
          <a:p>
            <a:r>
              <a:rPr lang="en-GB" dirty="0"/>
              <a:t>Dysfluency Markers</a:t>
            </a:r>
          </a:p>
          <a:p>
            <a:pPr lvl="1"/>
            <a:r>
              <a:rPr lang="en-GB" sz="1900" dirty="0"/>
              <a:t>Repetitions per T-unit *</a:t>
            </a:r>
          </a:p>
          <a:p>
            <a:pPr lvl="1"/>
            <a:r>
              <a:rPr lang="en-GB" sz="1900" dirty="0"/>
              <a:t>Self-corrections per T-unit</a:t>
            </a:r>
          </a:p>
          <a:p>
            <a:pPr lvl="1"/>
            <a:r>
              <a:rPr lang="en-GB" sz="1900" dirty="0"/>
              <a:t>Filled pauses per T-unit * </a:t>
            </a:r>
            <a:r>
              <a:rPr lang="en-GB" sz="1900" dirty="0">
                <a:sym typeface="Wingdings" panose="05000000000000000000" pitchFamily="2" charset="2"/>
              </a:rPr>
              <a:t></a:t>
            </a:r>
            <a:endParaRPr lang="en-GB" sz="1900" dirty="0"/>
          </a:p>
          <a:p>
            <a:pPr lvl="1"/>
            <a:r>
              <a:rPr lang="en-GB" sz="1900" dirty="0"/>
              <a:t>Percentage of repeated and self-corrected words</a:t>
            </a:r>
          </a:p>
        </p:txBody>
      </p:sp>
    </p:spTree>
    <p:extLst>
      <p:ext uri="{BB962C8B-B14F-4D97-AF65-F5344CB8AC3E}">
        <p14:creationId xmlns:p14="http://schemas.microsoft.com/office/powerpoint/2010/main" val="2579527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Fluency: The Metaphorical Turn</a:t>
            </a:r>
          </a:p>
        </p:txBody>
      </p:sp>
      <p:sp>
        <p:nvSpPr>
          <p:cNvPr id="3" name="Content Placeholder 2"/>
          <p:cNvSpPr>
            <a:spLocks noGrp="1"/>
          </p:cNvSpPr>
          <p:nvPr>
            <p:ph idx="1"/>
          </p:nvPr>
        </p:nvSpPr>
        <p:spPr/>
        <p:txBody>
          <a:bodyPr/>
          <a:lstStyle/>
          <a:p>
            <a:pPr marL="0" indent="0">
              <a:buNone/>
            </a:pPr>
            <a:r>
              <a:rPr lang="en-GB" dirty="0" err="1"/>
              <a:t>Kaponen</a:t>
            </a:r>
            <a:r>
              <a:rPr lang="en-GB" dirty="0"/>
              <a:t> &amp; </a:t>
            </a:r>
            <a:r>
              <a:rPr lang="en-GB" dirty="0" err="1"/>
              <a:t>Riggenbach</a:t>
            </a:r>
            <a:r>
              <a:rPr lang="en-GB" dirty="0"/>
              <a:t> (2000)</a:t>
            </a:r>
          </a:p>
          <a:p>
            <a:r>
              <a:rPr lang="en-GB" dirty="0"/>
              <a:t>Language is motion</a:t>
            </a:r>
          </a:p>
          <a:p>
            <a:r>
              <a:rPr lang="en-GB" dirty="0"/>
              <a:t>Fluidity like a liquid</a:t>
            </a:r>
          </a:p>
          <a:p>
            <a:r>
              <a:rPr lang="en-GB" dirty="0"/>
              <a:t>Flowing like a river</a:t>
            </a:r>
          </a:p>
          <a:p>
            <a:r>
              <a:rPr lang="en-GB" dirty="0"/>
              <a:t>Smooth</a:t>
            </a:r>
          </a:p>
          <a:p>
            <a:r>
              <a:rPr lang="en-GB" dirty="0"/>
              <a:t>Rapid</a:t>
            </a:r>
          </a:p>
          <a:p>
            <a:r>
              <a:rPr lang="en-GB" dirty="0"/>
              <a:t>Effortless</a:t>
            </a:r>
          </a:p>
        </p:txBody>
      </p:sp>
    </p:spTree>
    <p:extLst>
      <p:ext uri="{BB962C8B-B14F-4D97-AF65-F5344CB8AC3E}">
        <p14:creationId xmlns:p14="http://schemas.microsoft.com/office/powerpoint/2010/main" val="324158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686800" cy="1143000"/>
          </a:xfrm>
        </p:spPr>
        <p:txBody>
          <a:bodyPr>
            <a:normAutofit/>
          </a:bodyPr>
          <a:lstStyle/>
          <a:p>
            <a:r>
              <a:rPr lang="en-GB" dirty="0"/>
              <a:t>Fluency: Cognitive Linguistics &amp; Automation</a:t>
            </a:r>
          </a:p>
        </p:txBody>
      </p:sp>
      <p:sp>
        <p:nvSpPr>
          <p:cNvPr id="3" name="Content Placeholder 2"/>
          <p:cNvSpPr>
            <a:spLocks noGrp="1"/>
          </p:cNvSpPr>
          <p:nvPr>
            <p:ph idx="1"/>
          </p:nvPr>
        </p:nvSpPr>
        <p:spPr>
          <a:xfrm>
            <a:off x="457200" y="2276872"/>
            <a:ext cx="8229600" cy="4464496"/>
          </a:xfrm>
        </p:spPr>
        <p:txBody>
          <a:bodyPr>
            <a:normAutofit fontScale="62500" lnSpcReduction="20000"/>
          </a:bodyPr>
          <a:lstStyle/>
          <a:p>
            <a:pPr marL="0" indent="0">
              <a:buNone/>
            </a:pPr>
            <a:r>
              <a:rPr lang="en-GB" dirty="0" err="1"/>
              <a:t>Segalowitz</a:t>
            </a:r>
            <a:r>
              <a:rPr lang="en-GB" dirty="0"/>
              <a:t> (2004; 2010) &amp; The Amsterdam School (De Jong, 2013)</a:t>
            </a:r>
          </a:p>
          <a:p>
            <a:r>
              <a:rPr lang="en-GB" dirty="0"/>
              <a:t>Utterance fluency (following Lennon, 1990)</a:t>
            </a:r>
          </a:p>
          <a:p>
            <a:pPr lvl="1"/>
            <a:r>
              <a:rPr lang="en-GB" dirty="0"/>
              <a:t>Timing</a:t>
            </a:r>
          </a:p>
          <a:p>
            <a:pPr lvl="1"/>
            <a:r>
              <a:rPr lang="en-GB" dirty="0"/>
              <a:t>Pausing/hesitation phenomena</a:t>
            </a:r>
          </a:p>
          <a:p>
            <a:pPr lvl="1"/>
            <a:r>
              <a:rPr lang="en-GB" dirty="0"/>
              <a:t>Repair features</a:t>
            </a:r>
          </a:p>
          <a:p>
            <a:endParaRPr lang="en-GB" dirty="0"/>
          </a:p>
          <a:p>
            <a:r>
              <a:rPr lang="en-GB" dirty="0"/>
              <a:t>Cognitive fluency</a:t>
            </a:r>
          </a:p>
          <a:p>
            <a:pPr marL="0" indent="0">
              <a:buNone/>
            </a:pPr>
            <a:r>
              <a:rPr lang="en-GB" dirty="0"/>
              <a:t> 	“…it is hoped that it will be possible to identify a reasonably     small set of cognitive    processes that can be reliably associated with an equally reasonably small set of utterance fluency phenomena.” </a:t>
            </a:r>
          </a:p>
          <a:p>
            <a:pPr lvl="1"/>
            <a:r>
              <a:rPr lang="en-GB" dirty="0"/>
              <a:t>Lexical access (deciding if nouns in a list are animate or non-animate)</a:t>
            </a:r>
          </a:p>
          <a:p>
            <a:pPr lvl="1"/>
            <a:r>
              <a:rPr lang="en-GB" dirty="0"/>
              <a:t>Attention control (selecting a word from a list that matches a stimulus word)</a:t>
            </a:r>
          </a:p>
          <a:p>
            <a:pPr lvl="1"/>
            <a:endParaRPr lang="en-GB" dirty="0"/>
          </a:p>
          <a:p>
            <a:pPr marL="457200" lvl="1" indent="0">
              <a:buNone/>
            </a:pPr>
            <a:r>
              <a:rPr lang="en-GB" dirty="0"/>
              <a:t>Key findings: </a:t>
            </a:r>
          </a:p>
          <a:p>
            <a:pPr marL="457200" lvl="1" indent="0">
              <a:buNone/>
            </a:pPr>
            <a:r>
              <a:rPr lang="en-GB" dirty="0"/>
              <a:t>Mean length run of speech without fillers and lexical access: r = .37</a:t>
            </a:r>
          </a:p>
          <a:p>
            <a:pPr marL="457200" lvl="1" indent="0">
              <a:buNone/>
            </a:pPr>
            <a:r>
              <a:rPr lang="en-GB" dirty="0"/>
              <a:t>Speech rate and attention control: r = -.48</a:t>
            </a:r>
          </a:p>
        </p:txBody>
      </p:sp>
    </p:spTree>
    <p:extLst>
      <p:ext uri="{BB962C8B-B14F-4D97-AF65-F5344CB8AC3E}">
        <p14:creationId xmlns:p14="http://schemas.microsoft.com/office/powerpoint/2010/main" val="88265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686800" cy="1143000"/>
          </a:xfrm>
        </p:spPr>
        <p:txBody>
          <a:bodyPr>
            <a:normAutofit/>
          </a:bodyPr>
          <a:lstStyle/>
          <a:p>
            <a:r>
              <a:rPr lang="en-GB" dirty="0"/>
              <a:t>Fluency: High Inference Interpretations</a:t>
            </a:r>
          </a:p>
        </p:txBody>
      </p:sp>
      <p:sp>
        <p:nvSpPr>
          <p:cNvPr id="3" name="Content Placeholder 2"/>
          <p:cNvSpPr>
            <a:spLocks noGrp="1"/>
          </p:cNvSpPr>
          <p:nvPr>
            <p:ph idx="1"/>
          </p:nvPr>
        </p:nvSpPr>
        <p:spPr>
          <a:xfrm>
            <a:off x="479996" y="2393504"/>
            <a:ext cx="8229600" cy="4464496"/>
          </a:xfrm>
        </p:spPr>
        <p:txBody>
          <a:bodyPr>
            <a:normAutofit lnSpcReduction="10000"/>
          </a:bodyPr>
          <a:lstStyle/>
          <a:p>
            <a:pPr marL="0" indent="0">
              <a:buNone/>
            </a:pPr>
            <a:r>
              <a:rPr lang="en-GB" dirty="0"/>
              <a:t>Fulcher (1987; 1993; 1996; 2003; 2016)</a:t>
            </a:r>
          </a:p>
          <a:p>
            <a:pPr marL="0" indent="0">
              <a:buNone/>
            </a:pPr>
            <a:endParaRPr lang="en-GB" dirty="0"/>
          </a:p>
          <a:p>
            <a:r>
              <a:rPr lang="en-GB" sz="2400" dirty="0"/>
              <a:t>Pausing as a turn taking mechanism (with falling intonation)</a:t>
            </a:r>
          </a:p>
          <a:p>
            <a:r>
              <a:rPr lang="en-GB" sz="2400" dirty="0"/>
              <a:t>Pausing as content planning</a:t>
            </a:r>
          </a:p>
          <a:p>
            <a:r>
              <a:rPr lang="en-GB" sz="2400" dirty="0"/>
              <a:t>Pausing as “oral parenthesis” in enumeration of examples or arguments</a:t>
            </a:r>
          </a:p>
          <a:p>
            <a:r>
              <a:rPr lang="en-GB" sz="2400" dirty="0"/>
              <a:t>Indication of propositional uncertainty</a:t>
            </a:r>
          </a:p>
          <a:p>
            <a:r>
              <a:rPr lang="en-GB" sz="2400" dirty="0"/>
              <a:t>Word search</a:t>
            </a:r>
          </a:p>
          <a:p>
            <a:r>
              <a:rPr lang="en-GB" sz="2400" dirty="0"/>
              <a:t>Repair and correction</a:t>
            </a:r>
          </a:p>
          <a:p>
            <a:r>
              <a:rPr lang="en-GB" sz="2400" dirty="0"/>
              <a:t>Communication breakdowns</a:t>
            </a:r>
          </a:p>
          <a:p>
            <a:endParaRPr lang="en-GB" sz="2000" dirty="0"/>
          </a:p>
          <a:p>
            <a:pPr marL="0" indent="0">
              <a:buNone/>
            </a:pPr>
            <a:endParaRPr lang="en-GB" sz="2000" dirty="0"/>
          </a:p>
          <a:p>
            <a:endParaRPr lang="en-GB" sz="2400" dirty="0"/>
          </a:p>
        </p:txBody>
      </p:sp>
    </p:spTree>
    <p:extLst>
      <p:ext uri="{BB962C8B-B14F-4D97-AF65-F5344CB8AC3E}">
        <p14:creationId xmlns:p14="http://schemas.microsoft.com/office/powerpoint/2010/main" val="382253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49" y="1316590"/>
            <a:ext cx="9722876" cy="1656184"/>
          </a:xfrm>
        </p:spPr>
        <p:txBody>
          <a:bodyPr>
            <a:normAutofit/>
          </a:bodyPr>
          <a:lstStyle/>
          <a:p>
            <a:r>
              <a:rPr lang="en-GB" dirty="0"/>
              <a:t>Fluency phenomena as culturally determined </a:t>
            </a:r>
            <a:br>
              <a:rPr lang="en-GB" dirty="0"/>
            </a:br>
            <a:r>
              <a:rPr lang="en-GB" dirty="0"/>
              <a:t>meta-communication</a:t>
            </a:r>
          </a:p>
        </p:txBody>
      </p:sp>
      <p:sp>
        <p:nvSpPr>
          <p:cNvPr id="3" name="Content Placeholder 2"/>
          <p:cNvSpPr>
            <a:spLocks noGrp="1"/>
          </p:cNvSpPr>
          <p:nvPr>
            <p:ph idx="1"/>
          </p:nvPr>
        </p:nvSpPr>
        <p:spPr>
          <a:xfrm>
            <a:off x="465749" y="2972774"/>
            <a:ext cx="8229600" cy="3918803"/>
          </a:xfrm>
        </p:spPr>
        <p:txBody>
          <a:bodyPr/>
          <a:lstStyle/>
          <a:p>
            <a:r>
              <a:rPr lang="en-GB" dirty="0"/>
              <a:t>Impressions, attitudes, emotions, intentions (including humour and contemplation)</a:t>
            </a:r>
          </a:p>
          <a:p>
            <a:pPr lvl="1"/>
            <a:r>
              <a:rPr lang="en-GB" dirty="0"/>
              <a:t>(</a:t>
            </a:r>
            <a:r>
              <a:rPr lang="en-GB" dirty="0" err="1"/>
              <a:t>Bruneau</a:t>
            </a:r>
            <a:r>
              <a:rPr lang="en-GB" dirty="0"/>
              <a:t>, 2008; </a:t>
            </a:r>
            <a:r>
              <a:rPr lang="en-GB" dirty="0" err="1"/>
              <a:t>Nakane</a:t>
            </a:r>
            <a:r>
              <a:rPr lang="en-GB" dirty="0"/>
              <a:t>, 2007)</a:t>
            </a:r>
          </a:p>
          <a:p>
            <a:r>
              <a:rPr lang="en-GB" dirty="0"/>
              <a:t>Establishing rapport; politeness indicators</a:t>
            </a:r>
          </a:p>
          <a:p>
            <a:pPr lvl="1"/>
            <a:r>
              <a:rPr lang="en-GB" dirty="0"/>
              <a:t>(</a:t>
            </a:r>
            <a:r>
              <a:rPr lang="en-GB" dirty="0" err="1"/>
              <a:t>Scollon</a:t>
            </a:r>
            <a:r>
              <a:rPr lang="en-GB" dirty="0"/>
              <a:t> &amp; </a:t>
            </a:r>
            <a:r>
              <a:rPr lang="en-GB" dirty="0" err="1"/>
              <a:t>Scollon</a:t>
            </a:r>
            <a:r>
              <a:rPr lang="en-GB" dirty="0"/>
              <a:t>, 1989; </a:t>
            </a:r>
            <a:r>
              <a:rPr lang="en-GB" dirty="0" err="1"/>
              <a:t>Fiksdal</a:t>
            </a:r>
            <a:r>
              <a:rPr lang="en-GB" dirty="0"/>
              <a:t>, 2000)</a:t>
            </a:r>
          </a:p>
          <a:p>
            <a:r>
              <a:rPr lang="en-GB" dirty="0"/>
              <a:t>Indicating social status</a:t>
            </a:r>
          </a:p>
          <a:p>
            <a:pPr lvl="1"/>
            <a:r>
              <a:rPr lang="en-GB" dirty="0"/>
              <a:t>(</a:t>
            </a:r>
            <a:r>
              <a:rPr lang="en-GB" dirty="0" err="1"/>
              <a:t>Nakane</a:t>
            </a:r>
            <a:r>
              <a:rPr lang="en-GB" dirty="0"/>
              <a:t>, 2012)</a:t>
            </a:r>
          </a:p>
        </p:txBody>
      </p:sp>
    </p:spTree>
    <p:extLst>
      <p:ext uri="{BB962C8B-B14F-4D97-AF65-F5344CB8AC3E}">
        <p14:creationId xmlns:p14="http://schemas.microsoft.com/office/powerpoint/2010/main" val="3284811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968552"/>
          </a:xfrm>
        </p:spPr>
        <p:txBody>
          <a:bodyPr>
            <a:normAutofit/>
          </a:bodyPr>
          <a:lstStyle/>
          <a:p>
            <a:pPr marL="0" indent="0">
              <a:buNone/>
            </a:pPr>
            <a:r>
              <a:rPr lang="en-GB" dirty="0"/>
              <a:t>What is your definition?</a:t>
            </a:r>
          </a:p>
          <a:p>
            <a:pPr marL="0" indent="0">
              <a:buNone/>
            </a:pPr>
            <a:endParaRPr lang="en-GB" dirty="0"/>
          </a:p>
          <a:p>
            <a:pPr marL="0" indent="0">
              <a:buNone/>
            </a:pPr>
            <a:r>
              <a:rPr lang="en-GB" dirty="0"/>
              <a:t>Do you share this understanding with colleagues?</a:t>
            </a:r>
          </a:p>
          <a:p>
            <a:pPr marL="0" indent="0">
              <a:buNone/>
            </a:pPr>
            <a:endParaRPr lang="en-GB" dirty="0"/>
          </a:p>
          <a:p>
            <a:pPr marL="0" indent="0">
              <a:buNone/>
            </a:pPr>
            <a:r>
              <a:rPr lang="en-GB" dirty="0"/>
              <a:t>If you score “fluency” do you interpret the phenomena your observe in the same way?</a:t>
            </a:r>
          </a:p>
          <a:p>
            <a:pPr marL="0" indent="0">
              <a:buNone/>
            </a:pPr>
            <a:endParaRPr lang="en-GB" dirty="0"/>
          </a:p>
          <a:p>
            <a:pPr marL="0" indent="0">
              <a:buNone/>
            </a:pPr>
            <a:r>
              <a:rPr lang="en-GB" dirty="0"/>
              <a:t>If you design “fluency activities” for a speaking class what are the key task variables that you would include?</a:t>
            </a:r>
          </a:p>
          <a:p>
            <a:pPr marL="0" indent="0">
              <a:buNone/>
            </a:pPr>
            <a:endParaRPr lang="en-GB" dirty="0"/>
          </a:p>
        </p:txBody>
      </p:sp>
    </p:spTree>
    <p:extLst>
      <p:ext uri="{BB962C8B-B14F-4D97-AF65-F5344CB8AC3E}">
        <p14:creationId xmlns:p14="http://schemas.microsoft.com/office/powerpoint/2010/main" val="210071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9" y="1916832"/>
            <a:ext cx="8229600" cy="1143000"/>
          </a:xfrm>
        </p:spPr>
        <p:txBody>
          <a:bodyPr>
            <a:normAutofit fontScale="90000"/>
          </a:bodyPr>
          <a:lstStyle/>
          <a:p>
            <a:r>
              <a:rPr lang="en-GB" dirty="0"/>
              <a:t>“We need a test for our pre-sessional by the end of next week. Can you write it and I’ll find someone who can give you a bit of feedback when you’re done”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288" y="3789040"/>
            <a:ext cx="8105423" cy="2520280"/>
          </a:xfrm>
        </p:spPr>
      </p:pic>
    </p:spTree>
    <p:extLst>
      <p:ext uri="{BB962C8B-B14F-4D97-AF65-F5344CB8AC3E}">
        <p14:creationId xmlns:p14="http://schemas.microsoft.com/office/powerpoint/2010/main" val="146972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2: Practices</a:t>
            </a:r>
            <a:br>
              <a:rPr lang="en-GB" dirty="0"/>
            </a:br>
            <a:r>
              <a:rPr lang="en-GB" dirty="0"/>
              <a:t>Task Design</a:t>
            </a:r>
          </a:p>
        </p:txBody>
      </p:sp>
      <p:sp>
        <p:nvSpPr>
          <p:cNvPr id="3" name="Content Placeholder 2"/>
          <p:cNvSpPr>
            <a:spLocks noGrp="1"/>
          </p:cNvSpPr>
          <p:nvPr>
            <p:ph idx="1"/>
          </p:nvPr>
        </p:nvSpPr>
        <p:spPr/>
        <p:txBody>
          <a:bodyPr>
            <a:normAutofit/>
          </a:bodyPr>
          <a:lstStyle/>
          <a:p>
            <a:pPr marL="0" indent="0">
              <a:buNone/>
            </a:pPr>
            <a:r>
              <a:rPr lang="en-GB" dirty="0"/>
              <a:t>Construct:    The integration of knowledge and ideas in 		short written texts</a:t>
            </a:r>
          </a:p>
          <a:p>
            <a:pPr marL="0" indent="0">
              <a:buNone/>
            </a:pPr>
            <a:endParaRPr lang="en-GB" dirty="0"/>
          </a:p>
          <a:p>
            <a:pPr marL="0" indent="0">
              <a:buNone/>
            </a:pPr>
            <a:r>
              <a:rPr lang="en-GB" dirty="0"/>
              <a:t>Task type suggested:</a:t>
            </a:r>
          </a:p>
          <a:p>
            <a:pPr marL="0" indent="0">
              <a:buNone/>
            </a:pPr>
            <a:r>
              <a:rPr lang="en-GB" dirty="0"/>
              <a:t>Translate quantitative or technical information expressed in words in a text into visual information (e.g., a table or chart) and translate information expressed visually or numerically into words.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412776"/>
            <a:ext cx="1211328" cy="1008112"/>
          </a:xfrm>
          <a:prstGeom prst="rect">
            <a:avLst/>
          </a:prstGeom>
          <a:ln w="38100">
            <a:solidFill>
              <a:schemeClr val="accent1"/>
            </a:solidFill>
          </a:ln>
        </p:spPr>
      </p:pic>
      <p:cxnSp>
        <p:nvCxnSpPr>
          <p:cNvPr id="5" name="Straight Arrow Connector 4"/>
          <p:cNvCxnSpPr>
            <a:cxnSpLocks/>
          </p:cNvCxnSpPr>
          <p:nvPr/>
        </p:nvCxnSpPr>
        <p:spPr>
          <a:xfrm>
            <a:off x="4211960" y="1700808"/>
            <a:ext cx="1512168" cy="57606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466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16832"/>
            <a:ext cx="2987824" cy="219231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437112"/>
            <a:ext cx="3144548" cy="221664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1892500"/>
            <a:ext cx="2955531" cy="2216648"/>
          </a:xfrm>
          <a:prstGeom prst="rect">
            <a:avLst/>
          </a:prstGeom>
        </p:spPr>
      </p:pic>
      <p:sp>
        <p:nvSpPr>
          <p:cNvPr id="10" name="TextBox 9"/>
          <p:cNvSpPr txBox="1"/>
          <p:nvPr/>
        </p:nvSpPr>
        <p:spPr>
          <a:xfrm>
            <a:off x="3399623" y="2677658"/>
            <a:ext cx="2382512" cy="646331"/>
          </a:xfrm>
          <a:prstGeom prst="rect">
            <a:avLst/>
          </a:prstGeom>
          <a:noFill/>
        </p:spPr>
        <p:txBody>
          <a:bodyPr wrap="none" rtlCol="0">
            <a:spAutoFit/>
          </a:bodyPr>
          <a:lstStyle/>
          <a:p>
            <a:r>
              <a:rPr lang="en-GB" sz="3600" dirty="0">
                <a:solidFill>
                  <a:schemeClr val="bg1"/>
                </a:solidFill>
              </a:rPr>
              <a:t>The Prompt</a:t>
            </a:r>
          </a:p>
        </p:txBody>
      </p:sp>
    </p:spTree>
    <p:extLst>
      <p:ext uri="{BB962C8B-B14F-4D97-AF65-F5344CB8AC3E}">
        <p14:creationId xmlns:p14="http://schemas.microsoft.com/office/powerpoint/2010/main" val="4217003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0914749"/>
              </p:ext>
            </p:extLst>
          </p:nvPr>
        </p:nvGraphicFramePr>
        <p:xfrm>
          <a:off x="1475656" y="1772816"/>
          <a:ext cx="6480719" cy="4562232"/>
        </p:xfrm>
        <a:graphic>
          <a:graphicData uri="http://schemas.openxmlformats.org/drawingml/2006/table">
            <a:tbl>
              <a:tblPr firstRow="1" firstCol="1" bandRow="1">
                <a:tableStyleId>{5C22544A-7EE6-4342-B048-85BDC9FD1C3A}</a:tableStyleId>
              </a:tblPr>
              <a:tblGrid>
                <a:gridCol w="2160000">
                  <a:extLst>
                    <a:ext uri="{9D8B030D-6E8A-4147-A177-3AD203B41FA5}">
                      <a16:colId xmlns:a16="http://schemas.microsoft.com/office/drawing/2014/main" val="4179667637"/>
                    </a:ext>
                  </a:extLst>
                </a:gridCol>
                <a:gridCol w="2160000">
                  <a:extLst>
                    <a:ext uri="{9D8B030D-6E8A-4147-A177-3AD203B41FA5}">
                      <a16:colId xmlns:a16="http://schemas.microsoft.com/office/drawing/2014/main" val="3194367979"/>
                    </a:ext>
                  </a:extLst>
                </a:gridCol>
                <a:gridCol w="2160719">
                  <a:extLst>
                    <a:ext uri="{9D8B030D-6E8A-4147-A177-3AD203B41FA5}">
                      <a16:colId xmlns:a16="http://schemas.microsoft.com/office/drawing/2014/main" val="1538949521"/>
                    </a:ext>
                  </a:extLst>
                </a:gridCol>
              </a:tblGrid>
              <a:tr h="306705">
                <a:tc>
                  <a:txBody>
                    <a:bodyPr/>
                    <a:lstStyle/>
                    <a:p>
                      <a:pPr>
                        <a:lnSpc>
                          <a:spcPct val="107000"/>
                        </a:lnSpc>
                        <a:spcAft>
                          <a:spcPts val="0"/>
                        </a:spcAft>
                      </a:pPr>
                      <a:r>
                        <a:rPr lang="en-GB" sz="1100">
                          <a:effectLst/>
                        </a:rPr>
                        <a:t>Department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First Choice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Second Choice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6473674"/>
                  </a:ext>
                </a:extLst>
              </a:tr>
              <a:tr h="306705">
                <a:tc>
                  <a:txBody>
                    <a:bodyPr/>
                    <a:lstStyle/>
                    <a:p>
                      <a:pPr>
                        <a:lnSpc>
                          <a:spcPct val="107000"/>
                        </a:lnSpc>
                        <a:spcAft>
                          <a:spcPts val="0"/>
                        </a:spcAft>
                      </a:pPr>
                      <a:r>
                        <a:rPr lang="en-GB" sz="1100">
                          <a:effectLst/>
                        </a:rPr>
                        <a:t>English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5089686"/>
                  </a:ext>
                </a:extLst>
              </a:tr>
              <a:tr h="306705">
                <a:tc>
                  <a:txBody>
                    <a:bodyPr/>
                    <a:lstStyle/>
                    <a:p>
                      <a:pPr>
                        <a:lnSpc>
                          <a:spcPct val="107000"/>
                        </a:lnSpc>
                        <a:spcAft>
                          <a:spcPts val="0"/>
                        </a:spcAft>
                      </a:pPr>
                      <a:r>
                        <a:rPr lang="en-GB" sz="1100">
                          <a:effectLst/>
                        </a:rPr>
                        <a:t>Modern Languages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427227"/>
                  </a:ext>
                </a:extLst>
              </a:tr>
              <a:tr h="306705">
                <a:tc>
                  <a:txBody>
                    <a:bodyPr/>
                    <a:lstStyle/>
                    <a:p>
                      <a:pPr>
                        <a:lnSpc>
                          <a:spcPct val="107000"/>
                        </a:lnSpc>
                        <a:spcAft>
                          <a:spcPts val="0"/>
                        </a:spcAft>
                      </a:pPr>
                      <a:r>
                        <a:rPr lang="en-GB" sz="1100">
                          <a:effectLst/>
                        </a:rPr>
                        <a:t>Mathematics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9393099"/>
                  </a:ext>
                </a:extLst>
              </a:tr>
              <a:tr h="306705">
                <a:tc>
                  <a:txBody>
                    <a:bodyPr/>
                    <a:lstStyle/>
                    <a:p>
                      <a:pPr>
                        <a:lnSpc>
                          <a:spcPct val="107000"/>
                        </a:lnSpc>
                        <a:spcAft>
                          <a:spcPts val="0"/>
                        </a:spcAft>
                      </a:pPr>
                      <a:r>
                        <a:rPr lang="en-GB" sz="1100">
                          <a:effectLst/>
                        </a:rPr>
                        <a:t>Computing Science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0484599"/>
                  </a:ext>
                </a:extLst>
              </a:tr>
              <a:tr h="306705">
                <a:tc>
                  <a:txBody>
                    <a:bodyPr/>
                    <a:lstStyle/>
                    <a:p>
                      <a:pPr>
                        <a:lnSpc>
                          <a:spcPct val="107000"/>
                        </a:lnSpc>
                        <a:spcAft>
                          <a:spcPts val="0"/>
                        </a:spcAft>
                      </a:pPr>
                      <a:r>
                        <a:rPr lang="en-GB" sz="1100">
                          <a:effectLst/>
                        </a:rPr>
                        <a:t>Media Studies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Coffee Shop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4945435"/>
                  </a:ext>
                </a:extLst>
              </a:tr>
              <a:tr h="268362">
                <a:tc>
                  <a:txBody>
                    <a:bodyPr/>
                    <a:lstStyle/>
                    <a:p>
                      <a:pPr>
                        <a:lnSpc>
                          <a:spcPct val="107000"/>
                        </a:lnSpc>
                        <a:spcAft>
                          <a:spcPts val="0"/>
                        </a:spcAft>
                      </a:pPr>
                      <a:r>
                        <a:rPr lang="en-GB" sz="1100">
                          <a:effectLst/>
                        </a:rPr>
                        <a:t>Physics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2706345"/>
                  </a:ext>
                </a:extLst>
              </a:tr>
              <a:tr h="306705">
                <a:tc>
                  <a:txBody>
                    <a:bodyPr/>
                    <a:lstStyle/>
                    <a:p>
                      <a:pPr>
                        <a:lnSpc>
                          <a:spcPct val="107000"/>
                        </a:lnSpc>
                        <a:spcAft>
                          <a:spcPts val="0"/>
                        </a:spcAft>
                      </a:pPr>
                      <a:r>
                        <a:rPr lang="en-GB" sz="1100">
                          <a:effectLst/>
                        </a:rPr>
                        <a:t>History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Reading Room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260662"/>
                  </a:ext>
                </a:extLst>
              </a:tr>
              <a:tr h="306705">
                <a:tc>
                  <a:txBody>
                    <a:bodyPr/>
                    <a:lstStyle/>
                    <a:p>
                      <a:pPr>
                        <a:lnSpc>
                          <a:spcPct val="107000"/>
                        </a:lnSpc>
                        <a:spcAft>
                          <a:spcPts val="0"/>
                        </a:spcAft>
                      </a:pPr>
                      <a:r>
                        <a:rPr lang="en-GB" sz="1100">
                          <a:effectLst/>
                        </a:rPr>
                        <a:t>Politics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Coffee Shop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5504304"/>
                  </a:ext>
                </a:extLst>
              </a:tr>
              <a:tr h="306705">
                <a:tc>
                  <a:txBody>
                    <a:bodyPr/>
                    <a:lstStyle/>
                    <a:p>
                      <a:pPr>
                        <a:lnSpc>
                          <a:spcPct val="107000"/>
                        </a:lnSpc>
                        <a:spcAft>
                          <a:spcPts val="0"/>
                        </a:spcAft>
                      </a:pPr>
                      <a:r>
                        <a:rPr lang="en-GB" sz="1100">
                          <a:effectLst/>
                        </a:rPr>
                        <a:t>Medicine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8780317"/>
                  </a:ext>
                </a:extLst>
              </a:tr>
              <a:tr h="306705">
                <a:tc>
                  <a:txBody>
                    <a:bodyPr/>
                    <a:lstStyle/>
                    <a:p>
                      <a:pPr>
                        <a:lnSpc>
                          <a:spcPct val="107000"/>
                        </a:lnSpc>
                        <a:spcAft>
                          <a:spcPts val="0"/>
                        </a:spcAft>
                      </a:pPr>
                      <a:r>
                        <a:rPr lang="en-GB" sz="1100">
                          <a:effectLst/>
                        </a:rPr>
                        <a:t>Archaeology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0837807"/>
                  </a:ext>
                </a:extLst>
              </a:tr>
              <a:tr h="306705">
                <a:tc>
                  <a:txBody>
                    <a:bodyPr/>
                    <a:lstStyle/>
                    <a:p>
                      <a:pPr>
                        <a:lnSpc>
                          <a:spcPct val="107000"/>
                        </a:lnSpc>
                        <a:spcAft>
                          <a:spcPts val="0"/>
                        </a:spcAft>
                      </a:pPr>
                      <a:r>
                        <a:rPr lang="en-GB" sz="1100">
                          <a:effectLst/>
                        </a:rPr>
                        <a:t>Philosophy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3249158"/>
                  </a:ext>
                </a:extLst>
              </a:tr>
              <a:tr h="306705">
                <a:tc>
                  <a:txBody>
                    <a:bodyPr/>
                    <a:lstStyle/>
                    <a:p>
                      <a:pPr>
                        <a:lnSpc>
                          <a:spcPct val="107000"/>
                        </a:lnSpc>
                        <a:spcAft>
                          <a:spcPts val="0"/>
                        </a:spcAft>
                      </a:pPr>
                      <a:r>
                        <a:rPr lang="en-GB" sz="1100">
                          <a:effectLst/>
                        </a:rPr>
                        <a:t>Law</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Coffee Shop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5106012"/>
                  </a:ext>
                </a:extLst>
              </a:tr>
              <a:tr h="306705">
                <a:tc>
                  <a:txBody>
                    <a:bodyPr/>
                    <a:lstStyle/>
                    <a:p>
                      <a:pPr>
                        <a:lnSpc>
                          <a:spcPct val="107000"/>
                        </a:lnSpc>
                        <a:spcAft>
                          <a:spcPts val="0"/>
                        </a:spcAft>
                      </a:pPr>
                      <a:r>
                        <a:rPr lang="en-GB" sz="1100">
                          <a:effectLst/>
                        </a:rPr>
                        <a:t>Education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5726547"/>
                  </a:ext>
                </a:extLst>
              </a:tr>
              <a:tr h="306705">
                <a:tc>
                  <a:txBody>
                    <a:bodyPr/>
                    <a:lstStyle/>
                    <a:p>
                      <a:pPr>
                        <a:lnSpc>
                          <a:spcPct val="107000"/>
                        </a:lnSpc>
                        <a:spcAft>
                          <a:spcPts val="0"/>
                        </a:spcAft>
                      </a:pPr>
                      <a:r>
                        <a:rPr lang="en-GB" sz="1100">
                          <a:effectLst/>
                        </a:rPr>
                        <a:t>Sociology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Coffee Shop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Reading Room</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204190"/>
                  </a:ext>
                </a:extLst>
              </a:tr>
            </a:tbl>
          </a:graphicData>
        </a:graphic>
      </p:graphicFrame>
    </p:spTree>
    <p:extLst>
      <p:ext uri="{BB962C8B-B14F-4D97-AF65-F5344CB8AC3E}">
        <p14:creationId xmlns:p14="http://schemas.microsoft.com/office/powerpoint/2010/main" val="63228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050" y="1129308"/>
            <a:ext cx="8229600" cy="1143000"/>
          </a:xfrm>
        </p:spPr>
        <p:txBody>
          <a:bodyPr/>
          <a:lstStyle/>
          <a:p>
            <a:r>
              <a:rPr lang="en-GB" dirty="0"/>
              <a:t>Sample Response (Level 4)</a:t>
            </a:r>
          </a:p>
        </p:txBody>
      </p:sp>
      <p:sp>
        <p:nvSpPr>
          <p:cNvPr id="4" name="Rectangle 1"/>
          <p:cNvSpPr>
            <a:spLocks noGrp="1" noChangeArrowheads="1"/>
          </p:cNvSpPr>
          <p:nvPr>
            <p:ph idx="1"/>
          </p:nvPr>
        </p:nvSpPr>
        <p:spPr bwMode="auto">
          <a:xfrm>
            <a:off x="478799" y="1412776"/>
            <a:ext cx="532883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050" b="0" i="0" u="none" strike="noStrike" cap="none" normalizeH="0" baseline="0" dirty="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first step was to make a raw count of the preferences across all departments and creating a new table. It seemed reasonable that the first choice should be given double weighting in arriving at a decision, so the “preference score” was calculated with the first choice multiplied by 2.  Following this process the clear winner is the coffee shop, and so I will recommend this option to the Entertainment Committee of my Student Union.  </a:t>
            </a:r>
            <a:endParaRPr kumimoji="0" lang="en-GB" altLang="en-US" sz="3600" b="0" i="0" u="none" strike="noStrike" cap="none" normalizeH="0" baseline="0" dirty="0">
              <a:ln>
                <a:noFill/>
              </a:ln>
              <a:solidFill>
                <a:schemeClr val="bg1"/>
              </a:solidFill>
              <a:effectLst/>
              <a:latin typeface="Arial" panose="020B0604020202020204" pitchFamily="34" charset="0"/>
            </a:endParaRPr>
          </a:p>
        </p:txBody>
      </p:sp>
      <p:sp>
        <p:nvSpPr>
          <p:cNvPr id="5" name="TextBox 4"/>
          <p:cNvSpPr txBox="1"/>
          <p:nvPr/>
        </p:nvSpPr>
        <p:spPr>
          <a:xfrm>
            <a:off x="2627784" y="5301208"/>
            <a:ext cx="4669612" cy="1384995"/>
          </a:xfrm>
          <a:prstGeom prst="rect">
            <a:avLst/>
          </a:prstGeom>
          <a:noFill/>
          <a:ln w="38100">
            <a:solidFill>
              <a:schemeClr val="accent1"/>
            </a:solidFill>
          </a:ln>
        </p:spPr>
        <p:txBody>
          <a:bodyPr wrap="none" rtlCol="0">
            <a:spAutoFit/>
          </a:bodyPr>
          <a:lstStyle/>
          <a:p>
            <a:r>
              <a:rPr lang="en-GB" sz="2800" dirty="0">
                <a:solidFill>
                  <a:schemeClr val="bg1"/>
                </a:solidFill>
              </a:rPr>
              <a:t>The integration of knowledge </a:t>
            </a:r>
          </a:p>
          <a:p>
            <a:r>
              <a:rPr lang="en-GB" sz="2800" dirty="0">
                <a:solidFill>
                  <a:schemeClr val="bg1"/>
                </a:solidFill>
              </a:rPr>
              <a:t>and ideas in short written texts</a:t>
            </a:r>
          </a:p>
          <a:p>
            <a:endParaRPr lang="en-GB" sz="28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96283746"/>
              </p:ext>
            </p:extLst>
          </p:nvPr>
        </p:nvGraphicFramePr>
        <p:xfrm>
          <a:off x="6012160" y="2204864"/>
          <a:ext cx="2962288" cy="1818243"/>
        </p:xfrm>
        <a:graphic>
          <a:graphicData uri="http://schemas.openxmlformats.org/drawingml/2006/table">
            <a:tbl>
              <a:tblPr firstRow="1" firstCol="1" bandRow="1">
                <a:tableStyleId>{5C22544A-7EE6-4342-B048-85BDC9FD1C3A}</a:tableStyleId>
              </a:tblPr>
              <a:tblGrid>
                <a:gridCol w="1185195">
                  <a:extLst>
                    <a:ext uri="{9D8B030D-6E8A-4147-A177-3AD203B41FA5}">
                      <a16:colId xmlns:a16="http://schemas.microsoft.com/office/drawing/2014/main" val="254026910"/>
                    </a:ext>
                  </a:extLst>
                </a:gridCol>
                <a:gridCol w="725449">
                  <a:extLst>
                    <a:ext uri="{9D8B030D-6E8A-4147-A177-3AD203B41FA5}">
                      <a16:colId xmlns:a16="http://schemas.microsoft.com/office/drawing/2014/main" val="265823897"/>
                    </a:ext>
                  </a:extLst>
                </a:gridCol>
                <a:gridCol w="525822">
                  <a:extLst>
                    <a:ext uri="{9D8B030D-6E8A-4147-A177-3AD203B41FA5}">
                      <a16:colId xmlns:a16="http://schemas.microsoft.com/office/drawing/2014/main" val="2008408428"/>
                    </a:ext>
                  </a:extLst>
                </a:gridCol>
                <a:gridCol w="525822">
                  <a:extLst>
                    <a:ext uri="{9D8B030D-6E8A-4147-A177-3AD203B41FA5}">
                      <a16:colId xmlns:a16="http://schemas.microsoft.com/office/drawing/2014/main" val="251475748"/>
                    </a:ext>
                  </a:extLst>
                </a:gridCol>
              </a:tblGrid>
              <a:tr h="809073">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Coffee Shop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Reading 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Discotheque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5683417"/>
                  </a:ext>
                </a:extLst>
              </a:tr>
              <a:tr h="291620">
                <a:tc>
                  <a:txBody>
                    <a:bodyPr/>
                    <a:lstStyle/>
                    <a:p>
                      <a:pPr>
                        <a:lnSpc>
                          <a:spcPct val="107000"/>
                        </a:lnSpc>
                        <a:spcAft>
                          <a:spcPts val="0"/>
                        </a:spcAft>
                      </a:pPr>
                      <a:r>
                        <a:rPr lang="en-GB" sz="1100">
                          <a:effectLst/>
                        </a:rPr>
                        <a:t>No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6 x 2 = 12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4 x 2 = 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4 x 2 = 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6317146"/>
                  </a:ext>
                </a:extLst>
              </a:tr>
              <a:tr h="291620">
                <a:tc>
                  <a:txBody>
                    <a:bodyPr/>
                    <a:lstStyle/>
                    <a:p>
                      <a:pPr>
                        <a:lnSpc>
                          <a:spcPct val="107000"/>
                        </a:lnSpc>
                        <a:spcAft>
                          <a:spcPts val="0"/>
                        </a:spcAft>
                      </a:pPr>
                      <a:r>
                        <a:rPr lang="en-GB" sz="1100">
                          <a:effectLst/>
                        </a:rPr>
                        <a:t>No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931716"/>
                  </a:ext>
                </a:extLst>
              </a:tr>
              <a:tr h="291620">
                <a:tc>
                  <a:txBody>
                    <a:bodyPr/>
                    <a:lstStyle/>
                    <a:p>
                      <a:pPr>
                        <a:lnSpc>
                          <a:spcPct val="107000"/>
                        </a:lnSpc>
                        <a:spcAft>
                          <a:spcPts val="0"/>
                        </a:spcAft>
                      </a:pPr>
                      <a:r>
                        <a:rPr lang="en-GB" sz="1100">
                          <a:effectLst/>
                        </a:rPr>
                        <a:t>Total ((No 1 x 2) + No 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12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6629800"/>
                  </a:ext>
                </a:extLst>
              </a:tr>
            </a:tbl>
          </a:graphicData>
        </a:graphic>
      </p:graphicFrame>
    </p:spTree>
    <p:extLst>
      <p:ext uri="{BB962C8B-B14F-4D97-AF65-F5344CB8AC3E}">
        <p14:creationId xmlns:p14="http://schemas.microsoft.com/office/powerpoint/2010/main" val="296977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65381" y="1700808"/>
            <a:ext cx="2376264" cy="4032448"/>
          </a:xfrm>
        </p:spPr>
        <p:txBody>
          <a:bodyPr>
            <a:normAutofit fontScale="90000"/>
          </a:bodyPr>
          <a:lstStyle/>
          <a:p>
            <a:r>
              <a:rPr lang="en-GB" sz="2400" dirty="0"/>
              <a:t>Scenario-based assessment design: </a:t>
            </a:r>
            <a:br>
              <a:rPr lang="en-GB" sz="2400" dirty="0"/>
            </a:br>
            <a:r>
              <a:rPr lang="en-GB" sz="2400" dirty="0">
                <a:hlinkClick r:id="rId4"/>
              </a:rPr>
              <a:t>http://languagetesting.info/whatis/scenarios/list.php</a:t>
            </a:r>
            <a:br>
              <a:rPr lang="en-GB" sz="2400" dirty="0"/>
            </a:br>
            <a:br>
              <a:rPr lang="en-GB" sz="2400" dirty="0"/>
            </a:br>
            <a:r>
              <a:rPr lang="en-GB" sz="2400" dirty="0"/>
              <a:t>Exploring Issues in Intercultural Communication</a:t>
            </a:r>
          </a:p>
        </p:txBody>
      </p:sp>
      <p:pic>
        <p:nvPicPr>
          <p:cNvPr id="4" name="Health Professionals.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541645" y="1700808"/>
            <a:ext cx="6456717" cy="4842538"/>
          </a:xfrm>
          <a:prstGeom prst="rect">
            <a:avLst/>
          </a:prstGeom>
        </p:spPr>
      </p:pic>
    </p:spTree>
    <p:extLst>
      <p:ext uri="{BB962C8B-B14F-4D97-AF65-F5344CB8AC3E}">
        <p14:creationId xmlns:p14="http://schemas.microsoft.com/office/powerpoint/2010/main" val="2441413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Example 3: Society, Policy &amp; Impact</a:t>
            </a:r>
            <a:br>
              <a:rPr lang="en-GB" dirty="0"/>
            </a:br>
            <a:r>
              <a:rPr lang="en-GB" dirty="0"/>
              <a:t>News Tasks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hlinkClick r:id="rId2"/>
              </a:rPr>
              <a:t>http://languagetesting.info</a:t>
            </a:r>
            <a:endParaRPr lang="en-GB" dirty="0"/>
          </a:p>
          <a:p>
            <a:pPr marL="0" indent="0">
              <a:buNone/>
            </a:pPr>
            <a:r>
              <a:rPr lang="en-GB" dirty="0"/>
              <a:t>Live or from “features”</a:t>
            </a:r>
          </a:p>
          <a:p>
            <a:pPr marL="0" indent="0">
              <a:buNone/>
            </a:pPr>
            <a:endParaRPr lang="en-GB" dirty="0"/>
          </a:p>
          <a:p>
            <a:pPr marL="0" indent="0">
              <a:buNone/>
            </a:pPr>
            <a:r>
              <a:rPr lang="en-GB" dirty="0"/>
              <a:t>Roles:</a:t>
            </a:r>
          </a:p>
          <a:p>
            <a:pPr marL="0" indent="0">
              <a:buNone/>
            </a:pPr>
            <a:endParaRPr lang="en-GB" dirty="0"/>
          </a:p>
          <a:p>
            <a:pPr marL="0" indent="0">
              <a:buNone/>
            </a:pPr>
            <a:r>
              <a:rPr lang="en-GB" sz="2200" b="1" dirty="0"/>
              <a:t>Producer</a:t>
            </a:r>
            <a:r>
              <a:rPr lang="en-GB" sz="2200" dirty="0"/>
              <a:t>: Overall responsibility for content and production</a:t>
            </a:r>
          </a:p>
          <a:p>
            <a:pPr marL="0" indent="0">
              <a:buNone/>
            </a:pPr>
            <a:r>
              <a:rPr lang="en-GB" sz="2200" b="1" dirty="0"/>
              <a:t>Journalis</a:t>
            </a:r>
            <a:r>
              <a:rPr lang="en-GB" sz="2200" dirty="0"/>
              <a:t>t: Selects the most interesting stories from those collected</a:t>
            </a:r>
          </a:p>
          <a:p>
            <a:pPr marL="0" indent="0">
              <a:buNone/>
            </a:pPr>
            <a:r>
              <a:rPr lang="en-GB" sz="2200" b="1" dirty="0"/>
              <a:t>Presenter</a:t>
            </a:r>
            <a:r>
              <a:rPr lang="en-GB" sz="2200" dirty="0"/>
              <a:t>: Introduces stories and guests; asks questions</a:t>
            </a:r>
          </a:p>
          <a:p>
            <a:pPr marL="0" indent="0">
              <a:buNone/>
            </a:pPr>
            <a:r>
              <a:rPr lang="en-GB" sz="2200" b="1" dirty="0"/>
              <a:t>Editor</a:t>
            </a:r>
            <a:r>
              <a:rPr lang="en-GB" sz="2200" dirty="0"/>
              <a:t>: Edits the various recordings and produces the final product</a:t>
            </a:r>
          </a:p>
          <a:p>
            <a:pPr marL="0" indent="0">
              <a:buNone/>
            </a:pPr>
            <a:r>
              <a:rPr lang="en-GB" sz="2200" b="1" dirty="0"/>
              <a:t>Guests</a:t>
            </a:r>
            <a:r>
              <a:rPr lang="en-GB" sz="2200" dirty="0"/>
              <a:t>: Assigned to stories and required to prepare statements for interview</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1678" y="1465338"/>
            <a:ext cx="1211328" cy="1008112"/>
          </a:xfrm>
          <a:prstGeom prst="rect">
            <a:avLst/>
          </a:prstGeom>
          <a:ln w="38100">
            <a:solidFill>
              <a:schemeClr val="accent1"/>
            </a:solidFill>
          </a:ln>
        </p:spPr>
      </p:pic>
      <p:cxnSp>
        <p:nvCxnSpPr>
          <p:cNvPr id="5" name="Straight Arrow Connector 4"/>
          <p:cNvCxnSpPr>
            <a:cxnSpLocks/>
          </p:cNvCxnSpPr>
          <p:nvPr/>
        </p:nvCxnSpPr>
        <p:spPr>
          <a:xfrm>
            <a:off x="6588224" y="1628800"/>
            <a:ext cx="1008112"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42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638" y="1196752"/>
            <a:ext cx="8229600" cy="1935088"/>
          </a:xfrm>
        </p:spPr>
        <p:txBody>
          <a:bodyPr>
            <a:normAutofit/>
          </a:bodyPr>
          <a:lstStyle/>
          <a:p>
            <a:pPr algn="ctr"/>
            <a:r>
              <a:rPr lang="en-GB" dirty="0"/>
              <a:t>Good Assessment is achieved through </a:t>
            </a:r>
            <a:br>
              <a:rPr lang="en-GB" dirty="0"/>
            </a:br>
            <a:r>
              <a:rPr lang="en-GB" dirty="0"/>
              <a:t>local shared meaning and practice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94" y="3124013"/>
            <a:ext cx="8496944" cy="2642550"/>
          </a:xfrm>
          <a:prstGeom prst="rect">
            <a:avLst/>
          </a:prstGeom>
        </p:spPr>
      </p:pic>
      <p:sp>
        <p:nvSpPr>
          <p:cNvPr id="3" name="Rectangle 2"/>
          <p:cNvSpPr/>
          <p:nvPr/>
        </p:nvSpPr>
        <p:spPr>
          <a:xfrm>
            <a:off x="2776545" y="6021288"/>
            <a:ext cx="3814442" cy="369332"/>
          </a:xfrm>
          <a:prstGeom prst="rect">
            <a:avLst/>
          </a:prstGeom>
        </p:spPr>
        <p:txBody>
          <a:bodyPr wrap="none">
            <a:spAutoFit/>
          </a:bodyPr>
          <a:lstStyle/>
          <a:p>
            <a:r>
              <a:rPr lang="en-GB" b="1" dirty="0">
                <a:solidFill>
                  <a:srgbClr val="00B0F0"/>
                </a:solidFill>
              </a:rPr>
              <a:t>Working Together = Learning Together</a:t>
            </a:r>
            <a:endParaRPr lang="en-GB" dirty="0"/>
          </a:p>
        </p:txBody>
      </p:sp>
    </p:spTree>
    <p:extLst>
      <p:ext uri="{BB962C8B-B14F-4D97-AF65-F5344CB8AC3E}">
        <p14:creationId xmlns:p14="http://schemas.microsoft.com/office/powerpoint/2010/main" val="2657239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Questions</a:t>
            </a:r>
          </a:p>
        </p:txBody>
      </p:sp>
      <p:sp>
        <p:nvSpPr>
          <p:cNvPr id="3" name="Content Placeholder 2"/>
          <p:cNvSpPr>
            <a:spLocks noGrp="1"/>
          </p:cNvSpPr>
          <p:nvPr>
            <p:ph idx="1"/>
          </p:nvPr>
        </p:nvSpPr>
        <p:spPr>
          <a:xfrm>
            <a:off x="457200" y="2780928"/>
            <a:ext cx="8229600" cy="3918803"/>
          </a:xfrm>
        </p:spPr>
        <p:txBody>
          <a:bodyPr/>
          <a:lstStyle/>
          <a:p>
            <a:r>
              <a:rPr lang="en-GB" dirty="0"/>
              <a:t>What assessment literacy do we need for the successful practice of EAP assessment?</a:t>
            </a:r>
          </a:p>
          <a:p>
            <a:endParaRPr lang="en-GB" dirty="0"/>
          </a:p>
          <a:p>
            <a:r>
              <a:rPr lang="en-GB" dirty="0"/>
              <a:t>How can the practice of assessment form a key component CPD and programme development?</a:t>
            </a:r>
          </a:p>
          <a:p>
            <a:pPr marL="0" indent="0">
              <a:buNone/>
            </a:pPr>
            <a:r>
              <a:rPr lang="en-GB" dirty="0"/>
              <a:t>	</a:t>
            </a:r>
          </a:p>
          <a:p>
            <a:pPr marL="0" indent="0">
              <a:buNone/>
            </a:pPr>
            <a:r>
              <a:rPr lang="en-GB" b="1" dirty="0">
                <a:solidFill>
                  <a:srgbClr val="00B0F0"/>
                </a:solidFill>
              </a:rPr>
              <a:t>	Working Together = Learning Together</a:t>
            </a:r>
            <a:endParaRPr lang="en-GB" dirty="0">
              <a:solidFill>
                <a:srgbClr val="00B0F0"/>
              </a:solidFill>
            </a:endParaRPr>
          </a:p>
        </p:txBody>
      </p:sp>
    </p:spTree>
    <p:extLst>
      <p:ext uri="{BB962C8B-B14F-4D97-AF65-F5344CB8AC3E}">
        <p14:creationId xmlns:p14="http://schemas.microsoft.com/office/powerpoint/2010/main" val="31147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369770"/>
            <a:ext cx="6120680" cy="1143000"/>
          </a:xfrm>
        </p:spPr>
        <p:txBody>
          <a:bodyPr>
            <a:normAutofit fontScale="90000"/>
          </a:bodyPr>
          <a:lstStyle/>
          <a:p>
            <a:r>
              <a:rPr lang="en-GB" dirty="0"/>
              <a:t>Current working definition of LAL</a:t>
            </a:r>
          </a:p>
        </p:txBody>
      </p:sp>
      <p:sp>
        <p:nvSpPr>
          <p:cNvPr id="3" name="Content Placeholder 2"/>
          <p:cNvSpPr>
            <a:spLocks noGrp="1"/>
          </p:cNvSpPr>
          <p:nvPr>
            <p:ph idx="1"/>
          </p:nvPr>
        </p:nvSpPr>
        <p:spPr>
          <a:xfrm>
            <a:off x="899592" y="2512770"/>
            <a:ext cx="7787208" cy="3918803"/>
          </a:xfrm>
        </p:spPr>
        <p:txBody>
          <a:bodyPr>
            <a:normAutofit fontScale="85000" lnSpcReduction="20000"/>
          </a:bodyPr>
          <a:lstStyle/>
          <a:p>
            <a:pPr marL="0" lvl="0" indent="0">
              <a:buNone/>
            </a:pPr>
            <a:r>
              <a:rPr lang="en-GB" dirty="0"/>
              <a:t>The knowledge, skills and abilities required to design, develop, maintain or evaluate, large-scale standardized and/or classroom based tests, familiarity with test processes, and awareness of principles and concepts that guide and underpin practice, including ethics and codes of practice. The ability to place knowledge, skills, processes, principles and concepts within wider historical, social, political and philosophical frameworks  in order understand why practices have arisen as they have, and to evaluate the role and impact of testing on society, institutions, and individuals.</a:t>
            </a:r>
          </a:p>
          <a:p>
            <a:pPr marL="0" lvl="0" indent="0">
              <a:buNone/>
            </a:pPr>
            <a:endParaRPr lang="en-GB" dirty="0"/>
          </a:p>
          <a:p>
            <a:pPr marL="0" lvl="0" indent="0">
              <a:buNone/>
            </a:pPr>
            <a:r>
              <a:rPr lang="en-GB" dirty="0"/>
              <a:t>(Fulcher, 2012)</a:t>
            </a:r>
          </a:p>
        </p:txBody>
      </p:sp>
    </p:spTree>
    <p:extLst>
      <p:ext uri="{BB962C8B-B14F-4D97-AF65-F5344CB8AC3E}">
        <p14:creationId xmlns:p14="http://schemas.microsoft.com/office/powerpoint/2010/main" val="249213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7895486" cy="1383580"/>
          </a:xfrm>
        </p:spPr>
        <p:txBody>
          <a:bodyPr>
            <a:normAutofit/>
          </a:bodyPr>
          <a:lstStyle/>
          <a:p>
            <a:r>
              <a:rPr lang="en-GB" dirty="0"/>
              <a:t>Elements of LAL for EAP Professionals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324324"/>
            <a:ext cx="5191407" cy="4320480"/>
          </a:xfrm>
          <a:prstGeom prst="rect">
            <a:avLst/>
          </a:prstGeom>
          <a:ln w="38100">
            <a:solidFill>
              <a:schemeClr val="accent1"/>
            </a:solidFill>
          </a:ln>
        </p:spPr>
      </p:pic>
    </p:spTree>
    <p:extLst>
      <p:ext uri="{BB962C8B-B14F-4D97-AF65-F5344CB8AC3E}">
        <p14:creationId xmlns:p14="http://schemas.microsoft.com/office/powerpoint/2010/main" val="91014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50" y="1052736"/>
            <a:ext cx="7895486" cy="1383580"/>
          </a:xfrm>
        </p:spPr>
        <p:txBody>
          <a:bodyPr>
            <a:normAutofit/>
          </a:bodyPr>
          <a:lstStyle/>
          <a:p>
            <a:r>
              <a:rPr lang="en-GB" dirty="0"/>
              <a:t>Elements of LAL for EAP Professionals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26" y="3068960"/>
            <a:ext cx="3528392" cy="2936458"/>
          </a:xfrm>
          <a:prstGeom prst="rect">
            <a:avLst/>
          </a:prstGeom>
          <a:ln w="38100">
            <a:solidFill>
              <a:schemeClr val="accent1"/>
            </a:solidFill>
          </a:ln>
        </p:spPr>
      </p:pic>
      <p:sp>
        <p:nvSpPr>
          <p:cNvPr id="5" name="TextBox 4"/>
          <p:cNvSpPr txBox="1"/>
          <p:nvPr/>
        </p:nvSpPr>
        <p:spPr>
          <a:xfrm>
            <a:off x="4486970" y="4947257"/>
            <a:ext cx="2926578" cy="1754326"/>
          </a:xfrm>
          <a:prstGeom prst="rect">
            <a:avLst/>
          </a:prstGeom>
          <a:noFill/>
          <a:ln>
            <a:solidFill>
              <a:schemeClr val="accent1"/>
            </a:solidFill>
          </a:ln>
        </p:spPr>
        <p:txBody>
          <a:bodyPr wrap="square" rtlCol="0">
            <a:spAutoFit/>
          </a:bodyPr>
          <a:lstStyle/>
          <a:p>
            <a:r>
              <a:rPr lang="en-GB" dirty="0">
                <a:solidFill>
                  <a:schemeClr val="bg1"/>
                </a:solidFill>
              </a:rPr>
              <a:t>Deciding what to test</a:t>
            </a:r>
          </a:p>
          <a:p>
            <a:r>
              <a:rPr lang="en-GB" dirty="0">
                <a:solidFill>
                  <a:schemeClr val="bg1"/>
                </a:solidFill>
              </a:rPr>
              <a:t>Writing specifications</a:t>
            </a:r>
          </a:p>
          <a:p>
            <a:r>
              <a:rPr lang="en-GB" dirty="0">
                <a:solidFill>
                  <a:schemeClr val="bg1"/>
                </a:solidFill>
              </a:rPr>
              <a:t>Writing items and tasks</a:t>
            </a:r>
          </a:p>
          <a:p>
            <a:r>
              <a:rPr lang="en-GB" dirty="0">
                <a:solidFill>
                  <a:schemeClr val="bg1"/>
                </a:solidFill>
              </a:rPr>
              <a:t>Designing scoring models</a:t>
            </a:r>
          </a:p>
          <a:p>
            <a:r>
              <a:rPr lang="en-GB" dirty="0">
                <a:solidFill>
                  <a:schemeClr val="bg1"/>
                </a:solidFill>
              </a:rPr>
              <a:t>Evaluation</a:t>
            </a:r>
          </a:p>
          <a:p>
            <a:endParaRPr lang="en-GB" dirty="0">
              <a:solidFill>
                <a:schemeClr val="bg1"/>
              </a:solidFill>
            </a:endParaRPr>
          </a:p>
        </p:txBody>
      </p:sp>
      <p:sp>
        <p:nvSpPr>
          <p:cNvPr id="6" name="TextBox 5"/>
          <p:cNvSpPr txBox="1"/>
          <p:nvPr/>
        </p:nvSpPr>
        <p:spPr>
          <a:xfrm>
            <a:off x="4480907" y="3547652"/>
            <a:ext cx="2952328" cy="1200329"/>
          </a:xfrm>
          <a:prstGeom prst="rect">
            <a:avLst/>
          </a:prstGeom>
          <a:noFill/>
          <a:ln>
            <a:solidFill>
              <a:schemeClr val="accent1"/>
            </a:solidFill>
          </a:ln>
        </p:spPr>
        <p:txBody>
          <a:bodyPr wrap="square" rtlCol="0">
            <a:spAutoFit/>
          </a:bodyPr>
          <a:lstStyle/>
          <a:p>
            <a:r>
              <a:rPr lang="en-GB" dirty="0">
                <a:solidFill>
                  <a:schemeClr val="bg1"/>
                </a:solidFill>
              </a:rPr>
              <a:t>Setting standards</a:t>
            </a:r>
          </a:p>
          <a:p>
            <a:r>
              <a:rPr lang="en-GB" dirty="0">
                <a:solidFill>
                  <a:schemeClr val="bg1"/>
                </a:solidFill>
              </a:rPr>
              <a:t>Conducting statistical analysis</a:t>
            </a:r>
          </a:p>
          <a:p>
            <a:r>
              <a:rPr lang="en-GB" dirty="0">
                <a:solidFill>
                  <a:schemeClr val="bg1"/>
                </a:solidFill>
              </a:rPr>
              <a:t>Interpreting scores</a:t>
            </a:r>
          </a:p>
          <a:p>
            <a:r>
              <a:rPr lang="en-GB" dirty="0">
                <a:solidFill>
                  <a:schemeClr val="bg1"/>
                </a:solidFill>
              </a:rPr>
              <a:t>Using scores</a:t>
            </a:r>
          </a:p>
        </p:txBody>
      </p:sp>
      <p:sp>
        <p:nvSpPr>
          <p:cNvPr id="7" name="TextBox 6"/>
          <p:cNvSpPr txBox="1"/>
          <p:nvPr/>
        </p:nvSpPr>
        <p:spPr>
          <a:xfrm>
            <a:off x="4460893" y="2148047"/>
            <a:ext cx="2917992" cy="1200329"/>
          </a:xfrm>
          <a:prstGeom prst="rect">
            <a:avLst/>
          </a:prstGeom>
          <a:noFill/>
          <a:ln>
            <a:solidFill>
              <a:schemeClr val="accent1"/>
            </a:solidFill>
          </a:ln>
        </p:spPr>
        <p:txBody>
          <a:bodyPr wrap="square" rtlCol="0">
            <a:spAutoFit/>
          </a:bodyPr>
          <a:lstStyle/>
          <a:p>
            <a:r>
              <a:rPr lang="en-GB" dirty="0">
                <a:solidFill>
                  <a:schemeClr val="bg1"/>
                </a:solidFill>
              </a:rPr>
              <a:t>History and Philosophy</a:t>
            </a:r>
          </a:p>
          <a:p>
            <a:r>
              <a:rPr lang="en-GB" dirty="0">
                <a:solidFill>
                  <a:schemeClr val="bg1"/>
                </a:solidFill>
              </a:rPr>
              <a:t>Ethical Practice</a:t>
            </a:r>
          </a:p>
          <a:p>
            <a:r>
              <a:rPr lang="en-GB" dirty="0">
                <a:solidFill>
                  <a:schemeClr val="bg1"/>
                </a:solidFill>
              </a:rPr>
              <a:t>Mandates and policy</a:t>
            </a:r>
          </a:p>
          <a:p>
            <a:r>
              <a:rPr lang="en-GB" dirty="0">
                <a:solidFill>
                  <a:schemeClr val="bg1"/>
                </a:solidFill>
              </a:rPr>
              <a:t>Washback and impact</a:t>
            </a:r>
          </a:p>
        </p:txBody>
      </p:sp>
      <p:sp>
        <p:nvSpPr>
          <p:cNvPr id="8" name="TextBox 7"/>
          <p:cNvSpPr txBox="1"/>
          <p:nvPr/>
        </p:nvSpPr>
        <p:spPr>
          <a:xfrm>
            <a:off x="7815515" y="2135373"/>
            <a:ext cx="738664" cy="4566210"/>
          </a:xfrm>
          <a:prstGeom prst="rect">
            <a:avLst/>
          </a:prstGeom>
          <a:noFill/>
          <a:ln>
            <a:solidFill>
              <a:schemeClr val="accent1"/>
            </a:solidFill>
          </a:ln>
        </p:spPr>
        <p:txBody>
          <a:bodyPr vert="vert270" wrap="square" rtlCol="0">
            <a:spAutoFit/>
          </a:bodyPr>
          <a:lstStyle/>
          <a:p>
            <a:pPr algn="ctr"/>
            <a:r>
              <a:rPr lang="en-GB" sz="3600" dirty="0">
                <a:solidFill>
                  <a:schemeClr val="bg1"/>
                </a:solidFill>
              </a:rPr>
              <a:t>Validity &amp; Reliability</a:t>
            </a:r>
            <a:endParaRPr lang="en-GB" dirty="0">
              <a:solidFill>
                <a:schemeClr val="bg1"/>
              </a:solidFill>
            </a:endParaRPr>
          </a:p>
        </p:txBody>
      </p:sp>
    </p:spTree>
    <p:extLst>
      <p:ext uri="{BB962C8B-B14F-4D97-AF65-F5344CB8AC3E}">
        <p14:creationId xmlns:p14="http://schemas.microsoft.com/office/powerpoint/2010/main" val="382882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60848"/>
            <a:ext cx="2952328" cy="1143000"/>
          </a:xfrm>
        </p:spPr>
        <p:txBody>
          <a:bodyPr>
            <a:normAutofit fontScale="90000"/>
          </a:bodyPr>
          <a:lstStyle/>
          <a:p>
            <a:r>
              <a:rPr lang="en-GB" dirty="0"/>
              <a:t>Embedded </a:t>
            </a:r>
            <a:br>
              <a:rPr lang="en-GB" dirty="0"/>
            </a:br>
            <a:r>
              <a:rPr lang="en-GB" dirty="0"/>
              <a:t>within the </a:t>
            </a:r>
            <a:br>
              <a:rPr lang="en-GB" dirty="0"/>
            </a:br>
            <a:r>
              <a:rPr lang="en-GB" dirty="0"/>
              <a:t>Design Cycle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1556792"/>
            <a:ext cx="5372436" cy="5061380"/>
          </a:xfrm>
          <a:prstGeom prst="rect">
            <a:avLst/>
          </a:prstGeom>
          <a:ln w="50800">
            <a:solidFill>
              <a:schemeClr val="accent1"/>
            </a:solidFill>
          </a:ln>
        </p:spPr>
      </p:pic>
    </p:spTree>
    <p:extLst>
      <p:ext uri="{BB962C8B-B14F-4D97-AF65-F5344CB8AC3E}">
        <p14:creationId xmlns:p14="http://schemas.microsoft.com/office/powerpoint/2010/main" val="374426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Second Question</a:t>
            </a:r>
          </a:p>
        </p:txBody>
      </p:sp>
      <p:sp>
        <p:nvSpPr>
          <p:cNvPr id="3" name="TextBox 2"/>
          <p:cNvSpPr txBox="1"/>
          <p:nvPr/>
        </p:nvSpPr>
        <p:spPr>
          <a:xfrm>
            <a:off x="539552" y="2996952"/>
            <a:ext cx="7920880" cy="1231106"/>
          </a:xfrm>
          <a:prstGeom prst="rect">
            <a:avLst/>
          </a:prstGeom>
          <a:noFill/>
        </p:spPr>
        <p:txBody>
          <a:bodyPr wrap="square" rtlCol="0">
            <a:spAutoFit/>
          </a:bodyPr>
          <a:lstStyle/>
          <a:p>
            <a:r>
              <a:rPr lang="en-GB" sz="2800" dirty="0">
                <a:solidFill>
                  <a:schemeClr val="bg1"/>
                </a:solidFill>
              </a:rPr>
              <a:t>How can the practice of assessment form a key component of CPD and programme development?</a:t>
            </a:r>
          </a:p>
          <a:p>
            <a:endParaRPr lang="en-GB" dirty="0"/>
          </a:p>
        </p:txBody>
      </p:sp>
    </p:spTree>
    <p:extLst>
      <p:ext uri="{BB962C8B-B14F-4D97-AF65-F5344CB8AC3E}">
        <p14:creationId xmlns:p14="http://schemas.microsoft.com/office/powerpoint/2010/main" val="788825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979005"/>
            <a:ext cx="6552728" cy="1220258"/>
          </a:xfrm>
        </p:spPr>
        <p:txBody>
          <a:bodyPr>
            <a:normAutofit/>
          </a:bodyPr>
          <a:lstStyle/>
          <a:p>
            <a:r>
              <a:rPr lang="en-GB" dirty="0"/>
              <a:t>A Preliminary: Tests and Forms</a:t>
            </a:r>
          </a:p>
        </p:txBody>
      </p:sp>
      <p:sp>
        <p:nvSpPr>
          <p:cNvPr id="4" name="TextBox 3"/>
          <p:cNvSpPr txBox="1"/>
          <p:nvPr/>
        </p:nvSpPr>
        <p:spPr>
          <a:xfrm>
            <a:off x="5956557" y="5083358"/>
            <a:ext cx="2621743" cy="830997"/>
          </a:xfrm>
          <a:prstGeom prst="rect">
            <a:avLst/>
          </a:prstGeom>
          <a:noFill/>
        </p:spPr>
        <p:txBody>
          <a:bodyPr wrap="none" rtlCol="0">
            <a:spAutoFit/>
          </a:bodyPr>
          <a:lstStyle/>
          <a:p>
            <a:r>
              <a:rPr lang="en-GB" sz="4800" dirty="0">
                <a:solidFill>
                  <a:schemeClr val="bg1"/>
                </a:solidFill>
              </a:rPr>
              <a:t>Test Form</a:t>
            </a:r>
          </a:p>
        </p:txBody>
      </p:sp>
      <p:sp>
        <p:nvSpPr>
          <p:cNvPr id="5" name="TextBox 4"/>
          <p:cNvSpPr txBox="1"/>
          <p:nvPr/>
        </p:nvSpPr>
        <p:spPr>
          <a:xfrm>
            <a:off x="643034" y="3532485"/>
            <a:ext cx="923330" cy="3083345"/>
          </a:xfrm>
          <a:prstGeom prst="rect">
            <a:avLst/>
          </a:prstGeom>
          <a:noFill/>
        </p:spPr>
        <p:txBody>
          <a:bodyPr vert="vert270" wrap="none" rtlCol="0">
            <a:spAutoFit/>
          </a:bodyPr>
          <a:lstStyle/>
          <a:p>
            <a:r>
              <a:rPr lang="en-GB" sz="4800" dirty="0">
                <a:solidFill>
                  <a:schemeClr val="bg1"/>
                </a:solidFill>
              </a:rPr>
              <a:t>Test Version</a:t>
            </a:r>
          </a:p>
        </p:txBody>
      </p:sp>
      <p:sp>
        <p:nvSpPr>
          <p:cNvPr id="6" name="Rectangle 5"/>
          <p:cNvSpPr/>
          <p:nvPr/>
        </p:nvSpPr>
        <p:spPr>
          <a:xfrm>
            <a:off x="5995392" y="3412232"/>
            <a:ext cx="1272037"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6147792" y="3564632"/>
            <a:ext cx="1272037"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6300192" y="3717032"/>
            <a:ext cx="1272037"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6452592" y="3869432"/>
            <a:ext cx="1272037"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6604992" y="4021832"/>
            <a:ext cx="1272037" cy="5040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2123728" y="5208879"/>
            <a:ext cx="1272037" cy="50405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Spec 2</a:t>
            </a:r>
          </a:p>
        </p:txBody>
      </p:sp>
      <p:sp>
        <p:nvSpPr>
          <p:cNvPr id="12" name="Rectangle 11"/>
          <p:cNvSpPr/>
          <p:nvPr/>
        </p:nvSpPr>
        <p:spPr>
          <a:xfrm>
            <a:off x="2123728" y="5927229"/>
            <a:ext cx="1272037" cy="5040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Spec 1</a:t>
            </a:r>
          </a:p>
        </p:txBody>
      </p:sp>
      <p:sp>
        <p:nvSpPr>
          <p:cNvPr id="13" name="Rectangle 12"/>
          <p:cNvSpPr/>
          <p:nvPr/>
        </p:nvSpPr>
        <p:spPr>
          <a:xfrm>
            <a:off x="2123726" y="3717032"/>
            <a:ext cx="1272037" cy="5040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Spec 4</a:t>
            </a:r>
          </a:p>
        </p:txBody>
      </p:sp>
      <p:sp>
        <p:nvSpPr>
          <p:cNvPr id="14" name="Rectangle 13"/>
          <p:cNvSpPr/>
          <p:nvPr/>
        </p:nvSpPr>
        <p:spPr>
          <a:xfrm>
            <a:off x="2123727" y="4447356"/>
            <a:ext cx="1272037" cy="50405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Spec 3</a:t>
            </a:r>
          </a:p>
        </p:txBody>
      </p:sp>
      <p:cxnSp>
        <p:nvCxnSpPr>
          <p:cNvPr id="15" name="Straight Arrow Connector 14"/>
          <p:cNvCxnSpPr/>
          <p:nvPr/>
        </p:nvCxnSpPr>
        <p:spPr>
          <a:xfrm flipV="1">
            <a:off x="1835696" y="3717032"/>
            <a:ext cx="0" cy="2714253"/>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35896" y="3928323"/>
            <a:ext cx="2016224" cy="40737"/>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83580" y="2083029"/>
            <a:ext cx="2952328" cy="923330"/>
          </a:xfrm>
          <a:prstGeom prst="rect">
            <a:avLst/>
          </a:prstGeom>
          <a:noFill/>
          <a:ln w="50800">
            <a:solidFill>
              <a:schemeClr val="accent1">
                <a:shade val="50000"/>
              </a:schemeClr>
            </a:solidFill>
          </a:ln>
        </p:spPr>
        <p:txBody>
          <a:bodyPr wrap="square" rtlCol="0">
            <a:spAutoFit/>
          </a:bodyPr>
          <a:lstStyle/>
          <a:p>
            <a:pPr algn="ctr"/>
            <a:r>
              <a:rPr lang="en-GB" dirty="0">
                <a:solidFill>
                  <a:schemeClr val="bg1"/>
                </a:solidFill>
              </a:rPr>
              <a:t>A “test” or “assessment” IS</a:t>
            </a:r>
          </a:p>
          <a:p>
            <a:pPr algn="ctr"/>
            <a:r>
              <a:rPr lang="en-GB" dirty="0">
                <a:solidFill>
                  <a:schemeClr val="bg1"/>
                </a:solidFill>
              </a:rPr>
              <a:t>its current specification,</a:t>
            </a:r>
          </a:p>
          <a:p>
            <a:pPr algn="ctr"/>
            <a:r>
              <a:rPr lang="en-GB" dirty="0">
                <a:solidFill>
                  <a:schemeClr val="bg1"/>
                </a:solidFill>
              </a:rPr>
              <a:t>NOT a form</a:t>
            </a:r>
          </a:p>
        </p:txBody>
      </p:sp>
      <p:cxnSp>
        <p:nvCxnSpPr>
          <p:cNvPr id="20" name="Straight Arrow Connector 19"/>
          <p:cNvCxnSpPr>
            <a:cxnSpLocks/>
          </p:cNvCxnSpPr>
          <p:nvPr/>
        </p:nvCxnSpPr>
        <p:spPr>
          <a:xfrm>
            <a:off x="2759744" y="3038506"/>
            <a:ext cx="0" cy="52612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0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29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2903</Template>
  <TotalTime>1611</TotalTime>
  <Words>978</Words>
  <Application>Microsoft Office PowerPoint</Application>
  <PresentationFormat>On-screen Show (4:3)</PresentationFormat>
  <Paragraphs>230</Paragraphs>
  <Slides>26</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2903</vt:lpstr>
      <vt:lpstr>Cultivating Language Assessment Literacy as Collaborative CPD  </vt:lpstr>
      <vt:lpstr>“We need a test for our pre-sessional by the end of next week. Can you write it and I’ll find someone who can give you a bit of feedback when you’re done”</vt:lpstr>
      <vt:lpstr>Two Questions</vt:lpstr>
      <vt:lpstr>Current working definition of LAL</vt:lpstr>
      <vt:lpstr>Elements of LAL for EAP Professionals</vt:lpstr>
      <vt:lpstr>Elements of LAL for EAP Professionals</vt:lpstr>
      <vt:lpstr>Embedded  within the  Design Cycle</vt:lpstr>
      <vt:lpstr>The Second Question</vt:lpstr>
      <vt:lpstr>A Preliminary: Tests and Forms</vt:lpstr>
      <vt:lpstr>Item / Task Specifications</vt:lpstr>
      <vt:lpstr>Example 1: Principles Construct Driven CPD</vt:lpstr>
      <vt:lpstr>What are constructs?</vt:lpstr>
      <vt:lpstr>Fluency: The Great Debate Begins</vt:lpstr>
      <vt:lpstr>Fluency: Observable Phenomena</vt:lpstr>
      <vt:lpstr>Fluency: The Metaphorical Turn</vt:lpstr>
      <vt:lpstr>Fluency: Cognitive Linguistics &amp; Automation</vt:lpstr>
      <vt:lpstr>Fluency: High Inference Interpretations</vt:lpstr>
      <vt:lpstr>Fluency phenomena as culturally determined  meta-communication</vt:lpstr>
      <vt:lpstr>PowerPoint Presentation</vt:lpstr>
      <vt:lpstr>Example 2: Practices Task Design</vt:lpstr>
      <vt:lpstr>PowerPoint Presentation</vt:lpstr>
      <vt:lpstr>PowerPoint Presentation</vt:lpstr>
      <vt:lpstr>Sample Response (Level 4)</vt:lpstr>
      <vt:lpstr>Scenario-based assessment design:  http://languagetesting.info/whatis/scenarios/list.php  Exploring Issues in Intercultural Communication</vt:lpstr>
      <vt:lpstr>Example 3: Society, Policy &amp; Impact News Tasks</vt:lpstr>
      <vt:lpstr>Good Assessment is achieved through  local shared meaning and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Operationalising Language Assessment Literacy</dc:title>
  <dc:creator>Fulcher</dc:creator>
  <cp:lastModifiedBy>Glenn Fulcher</cp:lastModifiedBy>
  <cp:revision>69</cp:revision>
  <dcterms:created xsi:type="dcterms:W3CDTF">2016-09-14T15:41:56Z</dcterms:created>
  <dcterms:modified xsi:type="dcterms:W3CDTF">2017-04-05T14:31:52Z</dcterms:modified>
</cp:coreProperties>
</file>