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58"/>
  </p:notesMasterIdLst>
  <p:handoutMasterIdLst>
    <p:handoutMasterId r:id="rId59"/>
  </p:handoutMasterIdLst>
  <p:sldIdLst>
    <p:sldId id="266" r:id="rId2"/>
    <p:sldId id="329" r:id="rId3"/>
    <p:sldId id="415" r:id="rId4"/>
    <p:sldId id="450" r:id="rId5"/>
    <p:sldId id="416" r:id="rId6"/>
    <p:sldId id="451" r:id="rId7"/>
    <p:sldId id="453" r:id="rId8"/>
    <p:sldId id="455" r:id="rId9"/>
    <p:sldId id="454" r:id="rId10"/>
    <p:sldId id="420" r:id="rId11"/>
    <p:sldId id="419" r:id="rId12"/>
    <p:sldId id="410" r:id="rId13"/>
    <p:sldId id="446" r:id="rId14"/>
    <p:sldId id="421" r:id="rId15"/>
    <p:sldId id="422" r:id="rId16"/>
    <p:sldId id="445" r:id="rId17"/>
    <p:sldId id="425" r:id="rId18"/>
    <p:sldId id="428" r:id="rId19"/>
    <p:sldId id="429" r:id="rId20"/>
    <p:sldId id="426" r:id="rId21"/>
    <p:sldId id="430" r:id="rId22"/>
    <p:sldId id="431" r:id="rId23"/>
    <p:sldId id="427" r:id="rId24"/>
    <p:sldId id="432" r:id="rId25"/>
    <p:sldId id="433" r:id="rId26"/>
    <p:sldId id="434" r:id="rId27"/>
    <p:sldId id="435" r:id="rId28"/>
    <p:sldId id="436" r:id="rId29"/>
    <p:sldId id="459" r:id="rId30"/>
    <p:sldId id="437" r:id="rId31"/>
    <p:sldId id="441" r:id="rId32"/>
    <p:sldId id="460" r:id="rId33"/>
    <p:sldId id="438" r:id="rId34"/>
    <p:sldId id="439" r:id="rId35"/>
    <p:sldId id="440" r:id="rId36"/>
    <p:sldId id="444" r:id="rId37"/>
    <p:sldId id="442" r:id="rId38"/>
    <p:sldId id="443" r:id="rId39"/>
    <p:sldId id="423" r:id="rId40"/>
    <p:sldId id="414" r:id="rId41"/>
    <p:sldId id="418" r:id="rId42"/>
    <p:sldId id="447" r:id="rId43"/>
    <p:sldId id="449" r:id="rId44"/>
    <p:sldId id="448" r:id="rId45"/>
    <p:sldId id="452" r:id="rId46"/>
    <p:sldId id="463" r:id="rId47"/>
    <p:sldId id="461" r:id="rId48"/>
    <p:sldId id="464" r:id="rId49"/>
    <p:sldId id="413" r:id="rId50"/>
    <p:sldId id="462" r:id="rId51"/>
    <p:sldId id="412" r:id="rId52"/>
    <p:sldId id="465" r:id="rId53"/>
    <p:sldId id="456" r:id="rId54"/>
    <p:sldId id="466" r:id="rId55"/>
    <p:sldId id="458" r:id="rId56"/>
    <p:sldId id="457" r:id="rId57"/>
  </p:sldIdLst>
  <p:sldSz cx="9144000" cy="6858000" type="screen4x3"/>
  <p:notesSz cx="6797675" cy="9926638"/>
  <p:embeddedFontLst>
    <p:embeddedFont>
      <p:font typeface="Effra Heavy" panose="020B0604020202020204" charset="0"/>
      <p:bold r:id="rId60"/>
      <p:boldItalic r:id="rId61"/>
    </p:embeddedFont>
    <p:embeddedFont>
      <p:font typeface="Effra Light" panose="020B0604020202020204" charset="0"/>
      <p:regular r:id="rId62"/>
      <p:italic r:id="rId63"/>
    </p:embeddedFont>
    <p:embeddedFont>
      <p:font typeface="Effra Bold" panose="020B0604020202020204" charset="0"/>
      <p:bold r:id="rId64"/>
    </p:embeddedFont>
    <p:embeddedFont>
      <p:font typeface="Effra" panose="020B0604020202020204" charset="0"/>
      <p:regular r:id="rId65"/>
      <p:bold r:id="rId66"/>
      <p:italic r:id="rId67"/>
      <p:boldItalic r:id="rId68"/>
    </p:embeddedFont>
    <p:embeddedFont>
      <p:font typeface="AngsanaUPC" panose="02020603050405020304" pitchFamily="18" charset="-34"/>
      <p:regular r:id="rId69"/>
      <p:bold r:id="rId70"/>
      <p:italic r:id="rId71"/>
      <p:boldItalic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 autoAdjust="0"/>
    <p:restoredTop sz="94434" autoAdjust="0"/>
  </p:normalViewPr>
  <p:slideViewPr>
    <p:cSldViewPr showGuides="1"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0795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34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F050EA-1993-43E5-9D50-818A1DC900B2}" type="datetimeFigureOut">
              <a:rPr lang="en-GB" smtClean="0"/>
              <a:t>07/04/2017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5303-9E22-4C90-9A1A-55028BE5D3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7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  <p:sldLayoutId id="214748371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laninternational.com/" TargetMode="External"/><Relationship Id="rId2" Type="http://schemas.openxmlformats.org/officeDocument/2006/relationships/hyperlink" Target="https://www.reading.ac.uk/isli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planpathways.com/about/partners/university-partner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global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orate.studygroup.com/about-study-group/working-with-institutions/international-study-centre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leap.org/wp-content/uploads/2016/04/teap-competency-framework.pdf" TargetMode="External"/><Relationship Id="rId2" Type="http://schemas.openxmlformats.org/officeDocument/2006/relationships/hyperlink" Target="http://www2.warwick.ac.uk/fac/soc/al/research/collections/elt_archive/presentations/history_of_ea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</a:rPr>
              <a:t>State of the Union: What union?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7</a:t>
            </a:r>
            <a:r>
              <a:rPr lang="en-GB" dirty="0" smtClean="0">
                <a:solidFill>
                  <a:schemeClr val="tx1"/>
                </a:solidFill>
              </a:rPr>
              <a:t> April 2017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BALEAP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Clare Furneaux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University of Reading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38" y="476672"/>
            <a:ext cx="8280000" cy="828000"/>
          </a:xfrm>
        </p:spPr>
        <p:txBody>
          <a:bodyPr/>
          <a:lstStyle/>
          <a:p>
            <a:r>
              <a:rPr lang="en-GB" dirty="0" smtClean="0"/>
              <a:t>Who are the students?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72" y="1412776"/>
            <a:ext cx="8280000" cy="39600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UK Universities 2015-16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r>
              <a:rPr lang="en-GB" sz="2800" dirty="0" smtClean="0"/>
              <a:t>1. How many students?</a:t>
            </a:r>
          </a:p>
          <a:p>
            <a:pPr marL="0" indent="0">
              <a:buNone/>
            </a:pPr>
            <a:r>
              <a:rPr lang="en-GB" sz="2800" dirty="0" smtClean="0"/>
              <a:t>	2.3 million</a:t>
            </a:r>
          </a:p>
          <a:p>
            <a:pPr marL="0" indent="0">
              <a:buNone/>
            </a:pPr>
            <a:r>
              <a:rPr lang="en-GB" sz="2800" dirty="0" smtClean="0"/>
              <a:t>2. How many international (non-UK) students? (%/no)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19.2% = 438,000</a:t>
            </a:r>
          </a:p>
          <a:p>
            <a:pPr marL="0" indent="0">
              <a:buNone/>
            </a:pPr>
            <a:r>
              <a:rPr lang="en-GB" sz="2800" dirty="0" smtClean="0"/>
              <a:t>3. How many international UG students?</a:t>
            </a:r>
          </a:p>
          <a:p>
            <a:pPr marL="0" indent="0">
              <a:buNone/>
            </a:pPr>
            <a:r>
              <a:rPr lang="en-GB" sz="2800" dirty="0" smtClean="0"/>
              <a:t>	13.6</a:t>
            </a:r>
            <a:r>
              <a:rPr lang="en-GB" sz="2800" dirty="0"/>
              <a:t>% = </a:t>
            </a:r>
            <a:r>
              <a:rPr lang="en-GB" sz="2800" dirty="0" smtClean="0"/>
              <a:t>238,000</a:t>
            </a:r>
          </a:p>
          <a:p>
            <a:pPr marL="0" indent="0">
              <a:buNone/>
            </a:pPr>
            <a:r>
              <a:rPr lang="en-GB" sz="2800" dirty="0" smtClean="0"/>
              <a:t>4. How many international PG students?</a:t>
            </a:r>
          </a:p>
          <a:p>
            <a:pPr marL="0" indent="0">
              <a:buNone/>
            </a:pPr>
            <a:r>
              <a:rPr lang="en-GB" sz="2800" dirty="0" smtClean="0"/>
              <a:t>	37.5</a:t>
            </a:r>
            <a:r>
              <a:rPr lang="en-GB" sz="2800" dirty="0"/>
              <a:t>% = </a:t>
            </a:r>
            <a:r>
              <a:rPr lang="en-GB" sz="2800" dirty="0" smtClean="0"/>
              <a:t>200,000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4630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234800"/>
            <a:ext cx="8539688" cy="828000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2015-16 </a:t>
            </a:r>
            <a:r>
              <a:rPr lang="en-GB" dirty="0" err="1" smtClean="0"/>
              <a:t>Hesa</a:t>
            </a:r>
            <a:r>
              <a:rPr lang="en-GB" dirty="0" smtClean="0"/>
              <a:t> data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67632"/>
              </p:ext>
            </p:extLst>
          </p:nvPr>
        </p:nvGraphicFramePr>
        <p:xfrm>
          <a:off x="827584" y="2636912"/>
          <a:ext cx="7200940" cy="296792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800235"/>
                <a:gridCol w="1800235"/>
                <a:gridCol w="1800235"/>
                <a:gridCol w="18002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% 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Non-UK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All students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  2.3 million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80.8%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19.2% = 438 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UG students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  1.75 million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86.4%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13.6% = 238 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PG students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&gt; 0.5 million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>
                          <a:effectLst/>
                        </a:rPr>
                        <a:t>62.5%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>
                          <a:effectLst/>
                        </a:rPr>
                        <a:t>37.5% = 200 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287221" y="-73300"/>
            <a:ext cx="11501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27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8752"/>
            <a:ext cx="8280000" cy="828000"/>
          </a:xfrm>
        </p:spPr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80000" cy="3960000"/>
          </a:xfrm>
        </p:spPr>
        <p:txBody>
          <a:bodyPr/>
          <a:lstStyle/>
          <a:p>
            <a:r>
              <a:rPr lang="en-GB" sz="3200" dirty="0" smtClean="0"/>
              <a:t>BALEAP has 100+ affiliated institutions</a:t>
            </a:r>
          </a:p>
          <a:p>
            <a:r>
              <a:rPr lang="en-GB" sz="3200" dirty="0" smtClean="0"/>
              <a:t>UK affiliated institutional reps surveyed</a:t>
            </a:r>
          </a:p>
          <a:p>
            <a:pPr lvl="1"/>
            <a:r>
              <a:rPr lang="en-GB" sz="3200" dirty="0" smtClean="0"/>
              <a:t>16 replied – so not representative</a:t>
            </a:r>
          </a:p>
          <a:p>
            <a:pPr lvl="1"/>
            <a:r>
              <a:rPr lang="en-GB" sz="3200" dirty="0"/>
              <a:t>b</a:t>
            </a:r>
            <a:r>
              <a:rPr lang="en-GB" sz="3200" dirty="0" smtClean="0"/>
              <a:t>ut examples of good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481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000" cy="828000"/>
          </a:xfrm>
        </p:spPr>
        <p:txBody>
          <a:bodyPr/>
          <a:lstStyle/>
          <a:p>
            <a:r>
              <a:rPr lang="en-GB" dirty="0" smtClean="0"/>
              <a:t>Survey questions re: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80000" cy="3960000"/>
          </a:xfrm>
        </p:spPr>
        <p:txBody>
          <a:bodyPr/>
          <a:lstStyle/>
          <a:p>
            <a:pPr lvl="1"/>
            <a:r>
              <a:rPr lang="en-GB" sz="3200" dirty="0" smtClean="0"/>
              <a:t>Name/type/location </a:t>
            </a:r>
            <a:r>
              <a:rPr lang="en-GB" sz="3200" dirty="0"/>
              <a:t>of EAP provision?</a:t>
            </a:r>
          </a:p>
          <a:p>
            <a:pPr lvl="1"/>
            <a:r>
              <a:rPr lang="en-GB" sz="3200" dirty="0"/>
              <a:t>Courses?</a:t>
            </a:r>
          </a:p>
          <a:p>
            <a:pPr lvl="1"/>
            <a:r>
              <a:rPr lang="en-GB" sz="3200" dirty="0"/>
              <a:t>Who runs EAP provision?</a:t>
            </a:r>
          </a:p>
          <a:p>
            <a:pPr lvl="1"/>
            <a:r>
              <a:rPr lang="en-GB" sz="3200" dirty="0" smtClean="0"/>
              <a:t>Whom </a:t>
            </a:r>
            <a:r>
              <a:rPr lang="en-GB" sz="3200" dirty="0"/>
              <a:t>do they, and EAP colleagues, work with?</a:t>
            </a:r>
          </a:p>
          <a:p>
            <a:pPr lvl="1"/>
            <a:r>
              <a:rPr lang="en-GB" sz="3200" dirty="0"/>
              <a:t>Staff contracts, professional development, and promotion?</a:t>
            </a:r>
          </a:p>
          <a:p>
            <a:pPr lvl="1"/>
            <a:r>
              <a:rPr lang="en-GB" sz="3200" dirty="0"/>
              <a:t>Advantages and disadvantages of the context in which EAP operates?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747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3600" dirty="0" smtClean="0"/>
              <a:t>Centre</a:t>
            </a:r>
          </a:p>
          <a:p>
            <a:pPr lvl="1"/>
            <a:r>
              <a:rPr lang="en-GB" sz="3600" dirty="0" smtClean="0"/>
              <a:t>Institute</a:t>
            </a:r>
          </a:p>
          <a:p>
            <a:pPr lvl="1"/>
            <a:r>
              <a:rPr lang="en-GB" sz="3600" dirty="0" smtClean="0"/>
              <a:t>Section</a:t>
            </a:r>
          </a:p>
          <a:p>
            <a:pPr lvl="1"/>
            <a:r>
              <a:rPr lang="en-GB" sz="3600" dirty="0" smtClean="0"/>
              <a:t>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285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22272"/>
            <a:ext cx="8280000" cy="82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556792"/>
            <a:ext cx="8280000" cy="3960000"/>
          </a:xfrm>
        </p:spPr>
        <p:txBody>
          <a:bodyPr/>
          <a:lstStyle/>
          <a:p>
            <a:r>
              <a:rPr lang="en-GB" sz="3200" dirty="0" smtClean="0"/>
              <a:t>Within an academic Department/School: 7/16</a:t>
            </a:r>
          </a:p>
          <a:p>
            <a:pPr lvl="1"/>
            <a:r>
              <a:rPr lang="en-GB" sz="3200" dirty="0" smtClean="0"/>
              <a:t>Languages - and intercultural studies/applied linguistics</a:t>
            </a:r>
          </a:p>
          <a:p>
            <a:pPr lvl="1"/>
            <a:r>
              <a:rPr lang="en-GB" sz="3200" dirty="0" smtClean="0"/>
              <a:t>Humanities</a:t>
            </a:r>
          </a:p>
          <a:p>
            <a:r>
              <a:rPr lang="en-GB" sz="3200" dirty="0"/>
              <a:t>Within a student support centre: </a:t>
            </a:r>
            <a:r>
              <a:rPr lang="en-GB" sz="3200" dirty="0" smtClean="0"/>
              <a:t>3/16</a:t>
            </a:r>
          </a:p>
          <a:p>
            <a:pPr lvl="1"/>
            <a:r>
              <a:rPr lang="en-GB" sz="3200" dirty="0" err="1" smtClean="0"/>
              <a:t>Eg</a:t>
            </a:r>
            <a:r>
              <a:rPr lang="en-GB" sz="3200" dirty="0" smtClean="0"/>
              <a:t> Skills Centre; Library; International Office; Registry</a:t>
            </a:r>
            <a:endParaRPr lang="en-GB" sz="32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099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In </a:t>
            </a:r>
            <a:r>
              <a:rPr lang="en-GB" sz="3200" dirty="0"/>
              <a:t>a private provider embedded within a </a:t>
            </a:r>
            <a:r>
              <a:rPr lang="en-GB" sz="3200" dirty="0" err="1"/>
              <a:t>Uni</a:t>
            </a:r>
            <a:r>
              <a:rPr lang="en-GB" sz="3200" dirty="0"/>
              <a:t>: 2/16</a:t>
            </a:r>
          </a:p>
          <a:p>
            <a:r>
              <a:rPr lang="en-GB" sz="3200" dirty="0" smtClean="0"/>
              <a:t>In </a:t>
            </a:r>
            <a:r>
              <a:rPr lang="en-GB" sz="3200" dirty="0"/>
              <a:t>an independent, free-standing unit within the </a:t>
            </a:r>
            <a:r>
              <a:rPr lang="en-GB" sz="3200" dirty="0" err="1"/>
              <a:t>Uni</a:t>
            </a:r>
            <a:r>
              <a:rPr lang="en-GB" sz="3200" dirty="0"/>
              <a:t>: 1/16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5900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828"/>
            <a:ext cx="8280000" cy="828000"/>
          </a:xfrm>
        </p:spPr>
        <p:txBody>
          <a:bodyPr/>
          <a:lstStyle/>
          <a:p>
            <a:r>
              <a:rPr lang="en-GB" dirty="0" smtClean="0"/>
              <a:t>What courses do we run?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5" y="980728"/>
            <a:ext cx="8280000" cy="3960000"/>
          </a:xfrm>
        </p:spPr>
        <p:txBody>
          <a:bodyPr/>
          <a:lstStyle/>
          <a:p>
            <a:r>
              <a:rPr lang="en-GB" sz="3200" dirty="0" smtClean="0"/>
              <a:t>Pre-sessional</a:t>
            </a:r>
          </a:p>
          <a:p>
            <a:pPr lvl="1"/>
            <a:r>
              <a:rPr lang="en-GB" sz="3200" dirty="0" smtClean="0"/>
              <a:t>4-6 weeks -14</a:t>
            </a:r>
          </a:p>
          <a:p>
            <a:pPr lvl="1"/>
            <a:r>
              <a:rPr lang="en-GB" sz="3200" dirty="0" smtClean="0"/>
              <a:t>2-3 months – 14</a:t>
            </a:r>
          </a:p>
          <a:p>
            <a:pPr lvl="1"/>
            <a:r>
              <a:rPr lang="en-GB" sz="3200" dirty="0"/>
              <a:t>5</a:t>
            </a:r>
            <a:r>
              <a:rPr lang="en-GB" sz="3200" dirty="0" smtClean="0"/>
              <a:t>-6 months – 10</a:t>
            </a:r>
          </a:p>
          <a:p>
            <a:pPr lvl="1"/>
            <a:r>
              <a:rPr lang="en-GB" sz="3200" dirty="0" smtClean="0"/>
              <a:t>Whole year - 11</a:t>
            </a:r>
          </a:p>
          <a:p>
            <a:r>
              <a:rPr lang="en-GB" sz="3200" dirty="0" err="1" smtClean="0"/>
              <a:t>Insessional</a:t>
            </a:r>
            <a:endParaRPr lang="en-GB" sz="3200" dirty="0" smtClean="0"/>
          </a:p>
          <a:p>
            <a:pPr lvl="1"/>
            <a:r>
              <a:rPr lang="en-GB" sz="3200" dirty="0" smtClean="0"/>
              <a:t>Generic</a:t>
            </a:r>
          </a:p>
          <a:p>
            <a:pPr lvl="1"/>
            <a:r>
              <a:rPr lang="en-GB" sz="3200" dirty="0" smtClean="0"/>
              <a:t>Embedded –for credit (9); not for credit (11)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870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Open-door English language courses: 7</a:t>
            </a:r>
          </a:p>
          <a:p>
            <a:r>
              <a:rPr lang="en-GB" sz="3200" dirty="0" smtClean="0"/>
              <a:t>International Foundation </a:t>
            </a:r>
            <a:r>
              <a:rPr lang="en-GB" sz="3200" dirty="0"/>
              <a:t>P</a:t>
            </a:r>
            <a:r>
              <a:rPr lang="en-GB" sz="3200" dirty="0" smtClean="0"/>
              <a:t>rogramme: 7</a:t>
            </a:r>
          </a:p>
          <a:p>
            <a:r>
              <a:rPr lang="en-GB" sz="3200" dirty="0" smtClean="0"/>
              <a:t>Institution-wide courses in other languages: 6</a:t>
            </a:r>
          </a:p>
          <a:p>
            <a:r>
              <a:rPr lang="en-GB" sz="3200" dirty="0" smtClean="0"/>
              <a:t>Academic skills for home students: 6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19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332656"/>
            <a:ext cx="8280000" cy="82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09" y="1484784"/>
            <a:ext cx="8280000" cy="396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And:  </a:t>
            </a:r>
          </a:p>
          <a:p>
            <a:r>
              <a:rPr lang="en-GB" sz="3200" dirty="0" smtClean="0"/>
              <a:t>Contribution to information literacy skills drop-in sessions (Power Hours)</a:t>
            </a:r>
          </a:p>
          <a:p>
            <a:r>
              <a:rPr lang="en-GB" sz="3200" dirty="0" smtClean="0"/>
              <a:t>British Studies modules for visiting students (in a STEM </a:t>
            </a:r>
            <a:r>
              <a:rPr lang="en-GB" sz="3200" dirty="0" err="1" smtClean="0"/>
              <a:t>uni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MAs in TESOL</a:t>
            </a:r>
          </a:p>
          <a:p>
            <a:r>
              <a:rPr lang="en-GB" sz="3200" dirty="0" smtClean="0"/>
              <a:t>CPD courses for HE lecturers, including EMI</a:t>
            </a:r>
          </a:p>
          <a:p>
            <a:r>
              <a:rPr lang="en-GB" sz="3200" dirty="0" smtClean="0"/>
              <a:t>Supporting TNE activity off-shore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444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00" y="548680"/>
            <a:ext cx="8280000" cy="828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2" y="1466316"/>
            <a:ext cx="8280000" cy="396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It’s not all about me!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The meaning of life… </a:t>
            </a:r>
          </a:p>
          <a:p>
            <a:pPr marL="360000" lvl="1" indent="0">
              <a:buNone/>
            </a:pPr>
            <a:r>
              <a:rPr lang="en-GB" sz="3600" dirty="0">
                <a:solidFill>
                  <a:srgbClr val="000000"/>
                </a:solidFill>
              </a:rPr>
              <a:t>	</a:t>
            </a:r>
            <a:r>
              <a:rPr lang="en-GB" sz="3600" dirty="0" smtClean="0">
                <a:solidFill>
                  <a:srgbClr val="000000"/>
                </a:solidFill>
              </a:rPr>
              <a:t>(well, </a:t>
            </a:r>
            <a:r>
              <a:rPr lang="en-GB" sz="3600" i="1" dirty="0" smtClean="0">
                <a:solidFill>
                  <a:srgbClr val="000000"/>
                </a:solidFill>
              </a:rPr>
              <a:t>our</a:t>
            </a:r>
            <a:r>
              <a:rPr lang="en-GB" sz="3600" dirty="0" smtClean="0">
                <a:solidFill>
                  <a:srgbClr val="000000"/>
                </a:solidFill>
              </a:rPr>
              <a:t> life in EAP)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7214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boss called?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Director (7)</a:t>
            </a:r>
          </a:p>
          <a:p>
            <a:r>
              <a:rPr lang="en-GB" sz="3200" dirty="0" smtClean="0"/>
              <a:t>Programme Manager</a:t>
            </a:r>
          </a:p>
          <a:p>
            <a:r>
              <a:rPr lang="en-GB" sz="3200" dirty="0" smtClean="0"/>
              <a:t>Head of Department</a:t>
            </a:r>
          </a:p>
          <a:p>
            <a:r>
              <a:rPr lang="en-GB" sz="3200" dirty="0" smtClean="0"/>
              <a:t>Manager</a:t>
            </a:r>
          </a:p>
          <a:p>
            <a:r>
              <a:rPr lang="en-GB" sz="3200" dirty="0"/>
              <a:t>Senior Teaching Fellow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56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do they report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Head of  Department/Centre/School - 8</a:t>
            </a:r>
          </a:p>
          <a:p>
            <a:r>
              <a:rPr lang="en-GB" sz="3200" dirty="0" smtClean="0"/>
              <a:t>Director of International Education unit - 1</a:t>
            </a:r>
          </a:p>
          <a:p>
            <a:r>
              <a:rPr lang="en-GB" sz="3200" dirty="0" smtClean="0"/>
              <a:t>Dean of Faculty - 1</a:t>
            </a:r>
          </a:p>
          <a:p>
            <a:r>
              <a:rPr lang="en-GB" sz="3200" dirty="0" smtClean="0"/>
              <a:t>Pro-Vice Chancellor T&amp;L/Vice Principal – </a:t>
            </a:r>
            <a:r>
              <a:rPr lang="en-GB" sz="3200" dirty="0"/>
              <a:t>2</a:t>
            </a:r>
            <a:r>
              <a:rPr lang="en-GB" sz="3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269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000" cy="828000"/>
          </a:xfrm>
        </p:spPr>
        <p:txBody>
          <a:bodyPr/>
          <a:lstStyle/>
          <a:p>
            <a:r>
              <a:rPr lang="en-GB" dirty="0" smtClean="0"/>
              <a:t>Whom do we work with?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35" y="1088648"/>
            <a:ext cx="8280000" cy="3960000"/>
          </a:xfrm>
        </p:spPr>
        <p:txBody>
          <a:bodyPr/>
          <a:lstStyle/>
          <a:p>
            <a:r>
              <a:rPr lang="en-GB" sz="3200" dirty="0" smtClean="0"/>
              <a:t>Academic staff  - programme directors: 12/16</a:t>
            </a:r>
          </a:p>
          <a:p>
            <a:r>
              <a:rPr lang="en-GB" sz="3200" dirty="0" smtClean="0"/>
              <a:t>Heads of Schools: 11</a:t>
            </a:r>
          </a:p>
          <a:p>
            <a:r>
              <a:rPr lang="en-GB" sz="3200" dirty="0" smtClean="0"/>
              <a:t>Other academic staff on programmes: 11</a:t>
            </a:r>
          </a:p>
          <a:p>
            <a:r>
              <a:rPr lang="en-GB" sz="3200" dirty="0" smtClean="0"/>
              <a:t>Student support centre managers: 11</a:t>
            </a:r>
          </a:p>
          <a:p>
            <a:r>
              <a:rPr lang="en-GB" sz="3200" dirty="0" smtClean="0"/>
              <a:t>Student support centre colleagues: 9</a:t>
            </a:r>
          </a:p>
          <a:p>
            <a:r>
              <a:rPr lang="en-GB" sz="3200" dirty="0" smtClean="0"/>
              <a:t>Faculty/T&amp;L Deans: 8</a:t>
            </a:r>
          </a:p>
          <a:p>
            <a:r>
              <a:rPr lang="en-GB" sz="3200" dirty="0" smtClean="0"/>
              <a:t>Pro-Vice chancellor or equivalent: 5</a:t>
            </a:r>
          </a:p>
          <a:p>
            <a:r>
              <a:rPr lang="en-GB" sz="3200" dirty="0" smtClean="0"/>
              <a:t>And:  colleagues in: Finance, Admissions, Recruitment; HR; Accommodation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551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000" cy="828000"/>
          </a:xfrm>
        </p:spPr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628800"/>
            <a:ext cx="8280000" cy="3960000"/>
          </a:xfrm>
        </p:spPr>
        <p:txBody>
          <a:bodyPr/>
          <a:lstStyle/>
          <a:p>
            <a:r>
              <a:rPr lang="en-GB" sz="3200" dirty="0" smtClean="0"/>
              <a:t>Full-time (FT) lecturers: 12/16</a:t>
            </a:r>
          </a:p>
          <a:p>
            <a:r>
              <a:rPr lang="en-GB" sz="3200" dirty="0" smtClean="0"/>
              <a:t>Part-time (PT)  lecturers: 10</a:t>
            </a:r>
          </a:p>
          <a:p>
            <a:r>
              <a:rPr lang="en-GB" sz="3200" dirty="0" smtClean="0"/>
              <a:t>Hourly paid </a:t>
            </a:r>
            <a:r>
              <a:rPr lang="en-GB" sz="3200" dirty="0" err="1" smtClean="0"/>
              <a:t>sessionals</a:t>
            </a:r>
            <a:r>
              <a:rPr lang="en-GB" sz="3200" dirty="0" smtClean="0"/>
              <a:t>: 8</a:t>
            </a:r>
          </a:p>
          <a:p>
            <a:r>
              <a:rPr lang="en-GB" sz="3200" dirty="0" smtClean="0"/>
              <a:t>Full-time non-academic contracts: 5</a:t>
            </a:r>
          </a:p>
          <a:p>
            <a:r>
              <a:rPr lang="en-GB" sz="3200" dirty="0" smtClean="0"/>
              <a:t>Part-time non-academic contracts: 2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5658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3" y="75701"/>
            <a:ext cx="8280000" cy="82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000" cy="3960000"/>
          </a:xfrm>
        </p:spPr>
        <p:txBody>
          <a:bodyPr/>
          <a:lstStyle/>
          <a:p>
            <a:r>
              <a:rPr lang="en-GB" sz="3200" dirty="0"/>
              <a:t>Mix </a:t>
            </a:r>
            <a:r>
              <a:rPr lang="en-GB" sz="3200" dirty="0" smtClean="0"/>
              <a:t>of ranges</a:t>
            </a:r>
            <a:r>
              <a:rPr lang="en-GB" sz="3200" dirty="0"/>
              <a:t>:</a:t>
            </a:r>
          </a:p>
          <a:p>
            <a:pPr lvl="1"/>
            <a:r>
              <a:rPr lang="en-GB" sz="3200" dirty="0" smtClean="0"/>
              <a:t>100% FT teaching fellow contracts</a:t>
            </a:r>
          </a:p>
          <a:p>
            <a:pPr lvl="1"/>
            <a:r>
              <a:rPr lang="en-GB" sz="3200" dirty="0" smtClean="0"/>
              <a:t>75</a:t>
            </a:r>
            <a:r>
              <a:rPr lang="en-GB" sz="3200" dirty="0"/>
              <a:t>% FT lecturer and 25% PT non-academic contracts</a:t>
            </a:r>
          </a:p>
          <a:p>
            <a:pPr lvl="1"/>
            <a:r>
              <a:rPr lang="en-GB" sz="3200" dirty="0"/>
              <a:t>20% FT lecturer, 30% PT lecturer; 50% FT academic contract</a:t>
            </a:r>
          </a:p>
          <a:p>
            <a:pPr lvl="1"/>
            <a:r>
              <a:rPr lang="en-GB" sz="3200" dirty="0"/>
              <a:t>6FT teaching only staff; 30 FT associates over the summer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701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EAP staff development sessions: 15/16</a:t>
            </a:r>
          </a:p>
          <a:p>
            <a:r>
              <a:rPr lang="en-GB" sz="3200" dirty="0" err="1" smtClean="0"/>
              <a:t>Uni</a:t>
            </a:r>
            <a:r>
              <a:rPr lang="en-GB" sz="3200" dirty="0" smtClean="0"/>
              <a:t>-wide staff training sessions: 14</a:t>
            </a:r>
          </a:p>
          <a:p>
            <a:r>
              <a:rPr lang="en-GB" sz="3200" dirty="0" smtClean="0"/>
              <a:t>Support for HEA Fellowship scheme: 14</a:t>
            </a:r>
          </a:p>
          <a:p>
            <a:r>
              <a:rPr lang="en-GB" sz="3200" dirty="0" smtClean="0"/>
              <a:t>Support for BALEAP TEAP scheme: 11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development: </a:t>
            </a:r>
            <a:br>
              <a:rPr lang="en-GB" dirty="0" smtClean="0"/>
            </a:br>
            <a:r>
              <a:rPr lang="en-GB" dirty="0" smtClean="0"/>
              <a:t>in-house?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48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development:</a:t>
            </a:r>
            <a:br>
              <a:rPr lang="en-GB" dirty="0" smtClean="0"/>
            </a:br>
            <a:r>
              <a:rPr lang="en-GB" dirty="0" smtClean="0"/>
              <a:t>external?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Conference funding: 14</a:t>
            </a:r>
          </a:p>
          <a:p>
            <a:r>
              <a:rPr lang="en-GB" sz="3200" dirty="0" smtClean="0"/>
              <a:t>Only if presenting: 3</a:t>
            </a:r>
          </a:p>
          <a:p>
            <a:r>
              <a:rPr lang="en-GB" sz="3200" dirty="0" smtClean="0"/>
              <a:t>Fees for attendance at training sessions: 13</a:t>
            </a:r>
          </a:p>
          <a:p>
            <a:r>
              <a:rPr lang="en-GB" sz="3200" dirty="0" smtClean="0"/>
              <a:t>Funding for PGT/PGR study: 3</a:t>
            </a:r>
          </a:p>
          <a:p>
            <a:pPr marL="360000" lvl="1" indent="0">
              <a:buNone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469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80000" cy="828000"/>
          </a:xfrm>
        </p:spPr>
        <p:txBody>
          <a:bodyPr/>
          <a:lstStyle/>
          <a:p>
            <a:r>
              <a:rPr lang="en-GB" dirty="0" smtClean="0"/>
              <a:t>Promotion?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8280000" cy="396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Varies widely:</a:t>
            </a:r>
          </a:p>
          <a:p>
            <a:r>
              <a:rPr lang="en-GB" sz="3200" dirty="0"/>
              <a:t>By applying for a higher level job: </a:t>
            </a:r>
            <a:r>
              <a:rPr lang="en-GB" sz="3200" dirty="0" smtClean="0"/>
              <a:t>7</a:t>
            </a:r>
          </a:p>
          <a:p>
            <a:r>
              <a:rPr lang="en-GB" sz="3200" dirty="0" smtClean="0"/>
              <a:t>Within </a:t>
            </a:r>
            <a:r>
              <a:rPr lang="en-GB" sz="3200" dirty="0" err="1" smtClean="0"/>
              <a:t>Uni</a:t>
            </a:r>
            <a:r>
              <a:rPr lang="en-GB" sz="3200" dirty="0" smtClean="0"/>
              <a:t> promotions system: 3</a:t>
            </a:r>
            <a:endParaRPr lang="en-GB" sz="3200" dirty="0"/>
          </a:p>
          <a:p>
            <a:r>
              <a:rPr lang="en-GB" sz="3200" dirty="0"/>
              <a:t>Up to ceiling (Senior Lecturer)</a:t>
            </a:r>
          </a:p>
          <a:p>
            <a:r>
              <a:rPr lang="en-GB" sz="3200" dirty="0" smtClean="0"/>
              <a:t>A range of  levels within the EAP unit: 2 </a:t>
            </a:r>
          </a:p>
          <a:p>
            <a:r>
              <a:rPr lang="en-GB" sz="3200" dirty="0" smtClean="0"/>
              <a:t>As senior roles become available</a:t>
            </a:r>
          </a:p>
          <a:p>
            <a:r>
              <a:rPr lang="en-GB" sz="3200" dirty="0" smtClean="0"/>
              <a:t>Very limited: 2</a:t>
            </a:r>
            <a:endParaRPr lang="en-GB" sz="32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647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78256"/>
            <a:ext cx="8280000" cy="828000"/>
          </a:xfrm>
        </p:spPr>
        <p:txBody>
          <a:bodyPr/>
          <a:lstStyle/>
          <a:p>
            <a:r>
              <a:rPr lang="en-GB" dirty="0" smtClean="0"/>
              <a:t>Voices from colleagues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38" y="1484784"/>
            <a:ext cx="8280000" cy="3960000"/>
          </a:xfrm>
        </p:spPr>
        <p:txBody>
          <a:bodyPr/>
          <a:lstStyle/>
          <a:p>
            <a:r>
              <a:rPr lang="en-GB" sz="2800" i="1" dirty="0" smtClean="0"/>
              <a:t>‘</a:t>
            </a:r>
            <a:r>
              <a:rPr lang="en-GB" sz="2800" i="1" dirty="0" smtClean="0">
                <a:solidFill>
                  <a:srgbClr val="FF0000"/>
                </a:solidFill>
              </a:rPr>
              <a:t>Promotion is based on business need – there is no mechanism for progression on merit’</a:t>
            </a:r>
          </a:p>
          <a:p>
            <a:r>
              <a:rPr lang="en-GB" sz="2800" i="1" dirty="0" smtClean="0"/>
              <a:t>‘Promotion </a:t>
            </a:r>
            <a:r>
              <a:rPr lang="en-GB" sz="2800" i="1" dirty="0"/>
              <a:t>from hourly paid for lecturer/senior lecturer is by applying for </a:t>
            </a:r>
            <a:r>
              <a:rPr lang="en-GB" sz="2800" i="1" dirty="0" smtClean="0"/>
              <a:t>advertised vacancies </a:t>
            </a:r>
            <a:r>
              <a:rPr lang="en-GB" sz="2800" i="1" dirty="0"/>
              <a:t>only. Promotion above L/SL is rare and involves taking </a:t>
            </a:r>
            <a:r>
              <a:rPr lang="en-GB" sz="2800" i="1" dirty="0" smtClean="0"/>
              <a:t>management responsibilities</a:t>
            </a:r>
            <a:r>
              <a:rPr lang="en-GB" sz="2800" i="1" dirty="0"/>
              <a:t>. We have no professors/readers</a:t>
            </a:r>
            <a:r>
              <a:rPr lang="en-GB" sz="2800" i="1" dirty="0" smtClean="0"/>
              <a:t>.’</a:t>
            </a:r>
          </a:p>
          <a:p>
            <a:r>
              <a:rPr lang="en-GB" sz="2800" i="1" dirty="0"/>
              <a:t>‘</a:t>
            </a:r>
            <a:r>
              <a:rPr lang="en-GB" sz="2800" i="1" dirty="0">
                <a:solidFill>
                  <a:srgbClr val="002060"/>
                </a:solidFill>
              </a:rPr>
              <a:t>teacher &gt;&gt; co-ordinator/senior teacher &gt;&gt; Deputy Programme Manager &gt;&gt; Programme Manager’</a:t>
            </a:r>
          </a:p>
          <a:p>
            <a:r>
              <a:rPr lang="en-GB" sz="2800" i="1" dirty="0" smtClean="0">
                <a:solidFill>
                  <a:schemeClr val="accent1"/>
                </a:solidFill>
              </a:rPr>
              <a:t>‘As </a:t>
            </a:r>
            <a:r>
              <a:rPr lang="en-GB" sz="2800" i="1" dirty="0">
                <a:solidFill>
                  <a:schemeClr val="accent1"/>
                </a:solidFill>
              </a:rPr>
              <a:t>for any other academics in the institution</a:t>
            </a:r>
            <a:r>
              <a:rPr lang="en-GB" sz="2800" i="1" dirty="0" smtClean="0">
                <a:solidFill>
                  <a:schemeClr val="accent1"/>
                </a:solidFill>
              </a:rPr>
              <a:t>.’</a:t>
            </a:r>
            <a:endParaRPr lang="en-GB" sz="2800" i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937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Just joking!</a:t>
            </a:r>
          </a:p>
          <a:p>
            <a:pPr marL="0" indent="0">
              <a:buNone/>
            </a:pPr>
            <a:r>
              <a:rPr lang="en-GB" sz="3600" dirty="0" smtClean="0"/>
              <a:t>With a neighbour, describe:</a:t>
            </a:r>
          </a:p>
          <a:p>
            <a:pPr marL="0" indent="0">
              <a:buNone/>
            </a:pPr>
            <a:r>
              <a:rPr lang="en-GB" sz="3600" dirty="0"/>
              <a:t>t</a:t>
            </a:r>
            <a:r>
              <a:rPr lang="en-GB" sz="3600" dirty="0" smtClean="0"/>
              <a:t>he advantages in your EAP context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769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408" y="692696"/>
            <a:ext cx="8280000" cy="828000"/>
          </a:xfrm>
        </p:spPr>
        <p:txBody>
          <a:bodyPr/>
          <a:lstStyle/>
          <a:p>
            <a:r>
              <a:rPr lang="en-GB" dirty="0" smtClean="0"/>
              <a:t>Where do we come from?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408" y="1888282"/>
            <a:ext cx="8309392" cy="4133005"/>
          </a:xfrm>
        </p:spPr>
        <p:txBody>
          <a:bodyPr/>
          <a:lstStyle/>
          <a:p>
            <a:r>
              <a:rPr lang="en-GB" sz="3200" dirty="0" smtClean="0"/>
              <a:t>1969: </a:t>
            </a:r>
            <a:r>
              <a:rPr lang="en-GB" sz="3200" b="1" dirty="0" smtClean="0"/>
              <a:t>Colchester English Study Centre </a:t>
            </a:r>
            <a:r>
              <a:rPr lang="en-GB" sz="3200" dirty="0" smtClean="0"/>
              <a:t>– funded by OUP to develop thinking and ESP materials</a:t>
            </a:r>
          </a:p>
          <a:p>
            <a:r>
              <a:rPr lang="en-GB" sz="3200" dirty="0" smtClean="0"/>
              <a:t>1974: </a:t>
            </a:r>
            <a:r>
              <a:rPr lang="en-GB" sz="3200" b="1" dirty="0" smtClean="0"/>
              <a:t>Essex Language Centre </a:t>
            </a:r>
            <a:r>
              <a:rPr lang="en-GB" sz="3200" dirty="0" smtClean="0"/>
              <a:t>opened: pre-sessional and teacher-training courses</a:t>
            </a:r>
          </a:p>
          <a:p>
            <a:pPr lvl="1"/>
            <a:r>
              <a:rPr lang="en-GB" sz="3200" dirty="0" smtClean="0"/>
              <a:t>set up independently by two staff members; </a:t>
            </a:r>
            <a:r>
              <a:rPr lang="en-GB" sz="3200" dirty="0" err="1" smtClean="0"/>
              <a:t>Uni</a:t>
            </a:r>
            <a:r>
              <a:rPr lang="en-GB" sz="3200" dirty="0" smtClean="0"/>
              <a:t> only gave rooms.</a:t>
            </a:r>
          </a:p>
          <a:p>
            <a:pPr lvl="1"/>
            <a:r>
              <a:rPr lang="en-GB" sz="3200" dirty="0" err="1" smtClean="0"/>
              <a:t>Uni</a:t>
            </a:r>
            <a:r>
              <a:rPr lang="en-GB" sz="3200" dirty="0" smtClean="0"/>
              <a:t> took over after 2-3 years.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21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28" y="548680"/>
            <a:ext cx="8280000" cy="828000"/>
          </a:xfrm>
        </p:spPr>
        <p:txBody>
          <a:bodyPr/>
          <a:lstStyle/>
          <a:p>
            <a:r>
              <a:rPr lang="en-GB" dirty="0" err="1" smtClean="0"/>
              <a:t>eap</a:t>
            </a:r>
            <a:r>
              <a:rPr lang="en-GB" dirty="0" smtClean="0"/>
              <a:t> context: Advantages?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4" y="1376680"/>
            <a:ext cx="8280000" cy="396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Independence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Flexibility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Wide-ranging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Opportunities for scholarship and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Working in a friendly team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Seen as crucial to the </a:t>
            </a:r>
            <a:r>
              <a:rPr lang="en-GB" sz="2800" dirty="0" err="1" smtClean="0"/>
              <a:t>Uni</a:t>
            </a:r>
            <a:r>
              <a:rPr lang="en-GB" sz="2800" dirty="0" smtClean="0"/>
              <a:t>  - clear mandate from it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Well-embedded within </a:t>
            </a:r>
            <a:r>
              <a:rPr lang="en-GB" sz="2800" dirty="0" err="1" smtClean="0"/>
              <a:t>Uni</a:t>
            </a:r>
            <a:r>
              <a:rPr lang="en-GB" sz="2800" dirty="0" smtClean="0"/>
              <a:t> - good relationships across 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Our strong reputation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Highly-resourced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354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Colleague’s comment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 smtClean="0"/>
              <a:t>‘As </a:t>
            </a:r>
            <a:r>
              <a:rPr lang="en-GB" sz="2800" i="1" dirty="0"/>
              <a:t>an EAP unit we have the freedom and flexibility to design our own courses and </a:t>
            </a:r>
            <a:r>
              <a:rPr lang="en-GB" sz="2800" i="1" dirty="0" smtClean="0"/>
              <a:t>develop our </a:t>
            </a:r>
            <a:r>
              <a:rPr lang="en-GB" sz="2800" i="1" dirty="0"/>
              <a:t>own materials which meet the needs of our particular students. We have close </a:t>
            </a:r>
            <a:r>
              <a:rPr lang="en-GB" sz="2800" i="1" dirty="0" smtClean="0"/>
              <a:t>working relationships </a:t>
            </a:r>
            <a:r>
              <a:rPr lang="en-GB" sz="2800" i="1" dirty="0"/>
              <a:t>with the subject tutors on our foundation programmes and can therefore </a:t>
            </a:r>
            <a:r>
              <a:rPr lang="en-GB" sz="2800" i="1" dirty="0" smtClean="0"/>
              <a:t>tailor materials </a:t>
            </a:r>
            <a:r>
              <a:rPr lang="en-GB" sz="2800" i="1" dirty="0"/>
              <a:t>depending on tutor feedback and advice - this also leads to greater embedding </a:t>
            </a:r>
            <a:r>
              <a:rPr lang="en-GB" sz="2800" i="1" dirty="0" smtClean="0"/>
              <a:t>of English </a:t>
            </a:r>
            <a:r>
              <a:rPr lang="en-GB" sz="2800" i="1" dirty="0"/>
              <a:t>language into the subject modules</a:t>
            </a:r>
            <a:r>
              <a:rPr lang="en-GB" sz="2800" i="1" dirty="0" smtClean="0"/>
              <a:t>.’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150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With a neighbour, describe:</a:t>
            </a:r>
          </a:p>
          <a:p>
            <a:pPr marL="0" indent="0">
              <a:buNone/>
            </a:pPr>
            <a:r>
              <a:rPr lang="en-GB" sz="3600" dirty="0"/>
              <a:t>t</a:t>
            </a:r>
            <a:r>
              <a:rPr lang="en-GB" sz="3600" dirty="0" smtClean="0"/>
              <a:t>he disadvantages in your EAP context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013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eap</a:t>
            </a:r>
            <a:r>
              <a:rPr lang="en-GB" dirty="0" smtClean="0"/>
              <a:t> context: </a:t>
            </a:r>
            <a:r>
              <a:rPr lang="en-GB" dirty="0" err="1" smtClean="0"/>
              <a:t>disAdvantages</a:t>
            </a:r>
            <a:r>
              <a:rPr lang="en-GB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None at </a:t>
            </a:r>
            <a:r>
              <a:rPr lang="en-GB" sz="2800" dirty="0" smtClean="0"/>
              <a:t>present</a:t>
            </a:r>
            <a:r>
              <a:rPr lang="en-GB" sz="2800" dirty="0"/>
              <a:t> </a:t>
            </a:r>
            <a:r>
              <a:rPr lang="en-GB" sz="2800" dirty="0" smtClean="0"/>
              <a:t>(3)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Seen as competition by other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Not visible in the </a:t>
            </a:r>
            <a:r>
              <a:rPr lang="en-GB" sz="2800" dirty="0" err="1" smtClean="0"/>
              <a:t>Uni</a:t>
            </a:r>
            <a:r>
              <a:rPr lang="en-GB" sz="2800" dirty="0" smtClean="0"/>
              <a:t> – seen as Study Skills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Overlooked by senior management in </a:t>
            </a:r>
            <a:r>
              <a:rPr lang="en-GB" sz="2800" dirty="0" err="1" smtClean="0"/>
              <a:t>Uni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Lack of understanding of international education/language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Funding-driven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Unit name off-putting for L1 students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814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8</a:t>
            </a:r>
            <a:r>
              <a:rPr lang="en-GB" sz="2800" dirty="0" smtClean="0"/>
              <a:t>. Can’t </a:t>
            </a:r>
            <a:r>
              <a:rPr lang="en-GB" sz="2800" dirty="0"/>
              <a:t>be agile because limited by </a:t>
            </a:r>
            <a:r>
              <a:rPr lang="en-GB" sz="2800" dirty="0" err="1" smtClean="0"/>
              <a:t>Uni</a:t>
            </a:r>
            <a:r>
              <a:rPr lang="en-GB" sz="2800" dirty="0" smtClean="0"/>
              <a:t> </a:t>
            </a:r>
            <a:r>
              <a:rPr lang="en-GB" sz="2800" dirty="0" err="1"/>
              <a:t>regs</a:t>
            </a:r>
            <a:r>
              <a:rPr lang="en-GB" sz="2800" dirty="0"/>
              <a:t> re programme development</a:t>
            </a:r>
          </a:p>
          <a:p>
            <a:r>
              <a:rPr lang="en-GB" sz="2800" dirty="0"/>
              <a:t>9</a:t>
            </a:r>
            <a:r>
              <a:rPr lang="en-GB" sz="2800" dirty="0" smtClean="0"/>
              <a:t>. Not </a:t>
            </a:r>
            <a:r>
              <a:rPr lang="en-GB" sz="2800" dirty="0"/>
              <a:t>in a unit with a clear T&amp;L remit</a:t>
            </a:r>
          </a:p>
          <a:p>
            <a:r>
              <a:rPr lang="en-GB" sz="2800" dirty="0" smtClean="0"/>
              <a:t>10. Professional </a:t>
            </a:r>
            <a:r>
              <a:rPr lang="en-GB" sz="2800" dirty="0"/>
              <a:t>development funding limited </a:t>
            </a:r>
            <a:endParaRPr lang="en-GB" sz="2800" dirty="0" smtClean="0"/>
          </a:p>
          <a:p>
            <a:r>
              <a:rPr lang="en-GB" sz="2800" dirty="0" smtClean="0"/>
              <a:t>11. All </a:t>
            </a:r>
            <a:r>
              <a:rPr lang="en-GB" sz="2800" dirty="0"/>
              <a:t>year round commitments for staff – no time for pedagogical research</a:t>
            </a:r>
          </a:p>
          <a:p>
            <a:r>
              <a:rPr lang="en-GB" sz="2800" dirty="0" smtClean="0"/>
              <a:t>12. Focus </a:t>
            </a:r>
            <a:r>
              <a:rPr lang="en-GB" sz="2800" dirty="0"/>
              <a:t>on culture, not </a:t>
            </a:r>
            <a:r>
              <a:rPr lang="en-GB" sz="2800" dirty="0" smtClean="0"/>
              <a:t>language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222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>
                <a:solidFill>
                  <a:schemeClr val="accent1"/>
                </a:solidFill>
              </a:rPr>
              <a:t>‘Staff </a:t>
            </a:r>
            <a:r>
              <a:rPr lang="en-GB" sz="2800" i="1" dirty="0">
                <a:solidFill>
                  <a:schemeClr val="accent1"/>
                </a:solidFill>
              </a:rPr>
              <a:t>feel that they are not seen as 'academic' - though most admit that they never </a:t>
            </a:r>
            <a:r>
              <a:rPr lang="en-GB" sz="2800" i="1" dirty="0" smtClean="0">
                <a:solidFill>
                  <a:schemeClr val="accent1"/>
                </a:solidFill>
              </a:rPr>
              <a:t>were. We </a:t>
            </a:r>
            <a:r>
              <a:rPr lang="en-GB" sz="2800" i="1" dirty="0">
                <a:solidFill>
                  <a:schemeClr val="accent1"/>
                </a:solidFill>
              </a:rPr>
              <a:t>are above the parapet so have nowhere to </a:t>
            </a:r>
            <a:r>
              <a:rPr lang="en-GB" sz="2800" i="1" dirty="0" smtClean="0">
                <a:solidFill>
                  <a:schemeClr val="accent1"/>
                </a:solidFill>
              </a:rPr>
              <a:t>hide.’</a:t>
            </a:r>
          </a:p>
          <a:p>
            <a:r>
              <a:rPr lang="en-GB" sz="2800" i="1" dirty="0" smtClean="0">
                <a:solidFill>
                  <a:schemeClr val="tx1"/>
                </a:solidFill>
              </a:rPr>
              <a:t>‘poor </a:t>
            </a:r>
            <a:r>
              <a:rPr lang="en-GB" sz="2800" i="1" dirty="0">
                <a:solidFill>
                  <a:schemeClr val="tx1"/>
                </a:solidFill>
              </a:rPr>
              <a:t>relationship between university teaching staff and </a:t>
            </a:r>
            <a:r>
              <a:rPr lang="en-GB" sz="2800" i="1" dirty="0" smtClean="0">
                <a:solidFill>
                  <a:schemeClr val="tx1"/>
                </a:solidFill>
              </a:rPr>
              <a:t>EAP </a:t>
            </a:r>
            <a:r>
              <a:rPr lang="en-GB" sz="2800" i="1" dirty="0">
                <a:solidFill>
                  <a:schemeClr val="tx1"/>
                </a:solidFill>
              </a:rPr>
              <a:t>staff in </a:t>
            </a:r>
            <a:r>
              <a:rPr lang="en-GB" sz="2800" i="1" dirty="0" smtClean="0">
                <a:solidFill>
                  <a:schemeClr val="tx1"/>
                </a:solidFill>
              </a:rPr>
              <a:t>general’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66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comments?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067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Location, location,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‘Being </a:t>
            </a:r>
            <a:r>
              <a:rPr lang="en-GB" sz="3600" dirty="0"/>
              <a:t>an academic School within the University is invaluable for the opportunity it </a:t>
            </a:r>
            <a:r>
              <a:rPr lang="en-GB" sz="3600" dirty="0" smtClean="0"/>
              <a:t>provides for </a:t>
            </a:r>
            <a:r>
              <a:rPr lang="en-GB" sz="3600" dirty="0"/>
              <a:t>networking, which ensures our provision remains relevant to the University's needs</a:t>
            </a:r>
            <a:r>
              <a:rPr lang="en-GB" sz="3600" dirty="0" smtClean="0"/>
              <a:t>.’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509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Friends in high places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</a:rPr>
              <a:t>‘We are fortunate because we have the support of the VC as well as DVC and PVC, who is a language specialist so understands our area better than most. But we are in a better position now in the University than we ever have been.’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8996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Laurel resting?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/>
              <a:t>‘we </a:t>
            </a:r>
            <a:r>
              <a:rPr lang="en-GB" sz="3200" dirty="0"/>
              <a:t>continually need to get out and about to promote our </a:t>
            </a:r>
            <a:r>
              <a:rPr lang="en-GB" sz="3200" dirty="0" smtClean="0"/>
              <a:t>activity’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1579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63" y="0"/>
            <a:ext cx="8280000" cy="82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63" y="848070"/>
            <a:ext cx="8280000" cy="3960000"/>
          </a:xfrm>
        </p:spPr>
        <p:txBody>
          <a:bodyPr/>
          <a:lstStyle/>
          <a:p>
            <a:r>
              <a:rPr lang="en-GB" sz="3200" dirty="0"/>
              <a:t> 1975 Centre for Applied Language Centre opened at Reading; purpose-built building funded by Longman</a:t>
            </a:r>
          </a:p>
          <a:p>
            <a:r>
              <a:rPr lang="en-GB" sz="3200" dirty="0"/>
              <a:t>Funding from:</a:t>
            </a:r>
          </a:p>
          <a:p>
            <a:pPr lvl="1"/>
            <a:r>
              <a:rPr lang="en-GB" sz="3200" dirty="0"/>
              <a:t> </a:t>
            </a:r>
            <a:r>
              <a:rPr lang="en-GB" sz="3200" dirty="0" smtClean="0"/>
              <a:t>publishers (1969 OUP: Colchester English Study Centre)</a:t>
            </a:r>
            <a:endParaRPr lang="en-GB" sz="3200" dirty="0"/>
          </a:p>
          <a:p>
            <a:pPr lvl="1"/>
            <a:r>
              <a:rPr lang="en-GB" sz="3200" dirty="0" smtClean="0"/>
              <a:t>governments </a:t>
            </a:r>
            <a:r>
              <a:rPr lang="en-GB" sz="3200" dirty="0"/>
              <a:t>(</a:t>
            </a:r>
            <a:r>
              <a:rPr lang="en-GB" sz="3200" dirty="0" err="1"/>
              <a:t>eg</a:t>
            </a:r>
            <a:r>
              <a:rPr lang="en-GB" sz="3200" dirty="0"/>
              <a:t> Venezuela, </a:t>
            </a:r>
            <a:r>
              <a:rPr lang="en-GB" sz="3200" dirty="0" smtClean="0"/>
              <a:t>Iran -oil)</a:t>
            </a:r>
            <a:endParaRPr lang="en-GB" sz="3200" dirty="0"/>
          </a:p>
          <a:p>
            <a:pPr lvl="1"/>
            <a:r>
              <a:rPr lang="en-GB" sz="3200" dirty="0"/>
              <a:t>British Council </a:t>
            </a:r>
            <a:r>
              <a:rPr lang="en-GB" sz="3200" dirty="0" smtClean="0"/>
              <a:t>scholarships included </a:t>
            </a:r>
            <a:r>
              <a:rPr lang="en-GB" sz="3200" dirty="0"/>
              <a:t>pre-sessional </a:t>
            </a:r>
            <a:r>
              <a:rPr lang="en-GB" sz="3200" dirty="0" smtClean="0"/>
              <a:t>courses</a:t>
            </a:r>
          </a:p>
          <a:p>
            <a:pPr lvl="1"/>
            <a:r>
              <a:rPr lang="en-GB" sz="3200" dirty="0" smtClean="0"/>
              <a:t>students</a:t>
            </a:r>
            <a:endParaRPr lang="en-GB" sz="3200" dirty="0"/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800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success stories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International Study and Language Institute – University of Reading</a:t>
            </a:r>
          </a:p>
          <a:p>
            <a:r>
              <a:rPr lang="en-GB" sz="3600" dirty="0" smtClean="0"/>
              <a:t>Academic Skills Centre – University of Bath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31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present ourselves?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 traditional way: </a:t>
            </a:r>
            <a:r>
              <a:rPr lang="en-GB" sz="3600" dirty="0" smtClean="0">
                <a:hlinkClick r:id="rId2"/>
              </a:rPr>
              <a:t>ISLI</a:t>
            </a:r>
            <a:endParaRPr lang="en-GB" sz="3600" dirty="0" smtClean="0"/>
          </a:p>
          <a:p>
            <a:r>
              <a:rPr lang="en-GB" sz="3600" dirty="0" smtClean="0"/>
              <a:t>New kids on the block: </a:t>
            </a:r>
            <a:r>
              <a:rPr lang="en-GB" sz="3600" dirty="0" smtClean="0">
                <a:hlinkClick r:id="rId3"/>
              </a:rPr>
              <a:t>Kaplan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186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000" cy="828000"/>
          </a:xfrm>
        </p:spPr>
        <p:txBody>
          <a:bodyPr/>
          <a:lstStyle/>
          <a:p>
            <a:r>
              <a:rPr lang="en-GB" dirty="0" smtClean="0"/>
              <a:t>Who are we? </a:t>
            </a:r>
            <a:br>
              <a:rPr lang="en-GB" dirty="0" smtClean="0"/>
            </a:br>
            <a:r>
              <a:rPr lang="en-GB" dirty="0" smtClean="0"/>
              <a:t>Private providers*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11" y="1412776"/>
            <a:ext cx="8280000" cy="3960000"/>
          </a:xfrm>
        </p:spPr>
        <p:txBody>
          <a:bodyPr/>
          <a:lstStyle/>
          <a:p>
            <a:r>
              <a:rPr lang="en-GB" sz="2800" dirty="0" smtClean="0"/>
              <a:t>Kaplan – 2005, US:</a:t>
            </a:r>
          </a:p>
          <a:p>
            <a:pPr lvl="1"/>
            <a:r>
              <a:rPr lang="en-GB" sz="2800" dirty="0" smtClean="0"/>
              <a:t>English Language Schools</a:t>
            </a:r>
          </a:p>
          <a:p>
            <a:pPr lvl="1"/>
            <a:r>
              <a:rPr lang="en-GB" sz="2800" dirty="0" smtClean="0"/>
              <a:t>On-campus-partnerships (10 in UK)</a:t>
            </a:r>
          </a:p>
          <a:p>
            <a:pPr lvl="1"/>
            <a:r>
              <a:rPr lang="en-GB" sz="2800" dirty="0" smtClean="0"/>
              <a:t>TNE in Singapore &amp; Hong Kong </a:t>
            </a:r>
          </a:p>
          <a:p>
            <a:pPr lvl="1"/>
            <a:r>
              <a:rPr lang="en-GB" sz="2800" dirty="0" smtClean="0"/>
              <a:t>Foundation programmes (UG &amp; PGT)</a:t>
            </a:r>
          </a:p>
          <a:p>
            <a:pPr lvl="1"/>
            <a:r>
              <a:rPr lang="en-GB" sz="2800" dirty="0" smtClean="0"/>
              <a:t>Online delivery of UG &amp; PG degrees</a:t>
            </a:r>
          </a:p>
          <a:p>
            <a:pPr lvl="1"/>
            <a:r>
              <a:rPr lang="en-GB" sz="2800" dirty="0"/>
              <a:t>Kaplan International </a:t>
            </a:r>
            <a:r>
              <a:rPr lang="en-GB" sz="2800" dirty="0" smtClean="0"/>
              <a:t>Pathways: </a:t>
            </a:r>
            <a:r>
              <a:rPr lang="en-GB" sz="2800" dirty="0" smtClean="0">
                <a:hlinkClick r:id="rId2"/>
              </a:rPr>
              <a:t>advantages </a:t>
            </a:r>
            <a:r>
              <a:rPr lang="en-GB" sz="2800" dirty="0"/>
              <a:t>offered to </a:t>
            </a:r>
            <a:r>
              <a:rPr lang="en-GB" sz="2800" dirty="0" smtClean="0"/>
              <a:t>universities</a:t>
            </a:r>
          </a:p>
          <a:p>
            <a:pPr marL="360000" lvl="1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				* from their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08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476672"/>
            <a:ext cx="8280000" cy="82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74" y="1556792"/>
            <a:ext cx="8280000" cy="3960000"/>
          </a:xfrm>
        </p:spPr>
        <p:txBody>
          <a:bodyPr/>
          <a:lstStyle/>
          <a:p>
            <a:r>
              <a:rPr lang="en-GB" sz="2800" dirty="0"/>
              <a:t>INTO  -  2005, UK (UEA)</a:t>
            </a:r>
          </a:p>
          <a:p>
            <a:pPr lvl="1"/>
            <a:r>
              <a:rPr lang="en-GB" sz="2800" dirty="0"/>
              <a:t>International study centres – 10 UK </a:t>
            </a:r>
            <a:r>
              <a:rPr lang="en-GB" sz="2800" dirty="0" err="1"/>
              <a:t>Uni</a:t>
            </a:r>
            <a:r>
              <a:rPr lang="en-GB" sz="2800" dirty="0"/>
              <a:t> partners</a:t>
            </a:r>
          </a:p>
          <a:p>
            <a:pPr lvl="1"/>
            <a:r>
              <a:rPr lang="en-GB" sz="2800" dirty="0"/>
              <a:t>Academic and English Language courses – UG and PGT</a:t>
            </a:r>
          </a:p>
          <a:p>
            <a:pPr lvl="1"/>
            <a:r>
              <a:rPr lang="en-GB" sz="2800" dirty="0"/>
              <a:t>2013: World Education Centre in London: pre-</a:t>
            </a:r>
            <a:r>
              <a:rPr lang="en-GB" sz="2800" dirty="0" err="1"/>
              <a:t>Uni</a:t>
            </a:r>
            <a:r>
              <a:rPr lang="en-GB" sz="2800" dirty="0"/>
              <a:t> Prep </a:t>
            </a:r>
            <a:r>
              <a:rPr lang="en-GB" sz="2800" dirty="0" smtClean="0"/>
              <a:t>Courses</a:t>
            </a:r>
          </a:p>
          <a:p>
            <a:pPr lvl="1"/>
            <a:r>
              <a:rPr lang="en-GB" sz="2800" dirty="0" smtClean="0"/>
              <a:t>14,000 students per year from 150 countries</a:t>
            </a:r>
          </a:p>
          <a:p>
            <a:pPr lvl="1"/>
            <a:r>
              <a:rPr lang="en-GB" sz="2800" dirty="0" smtClean="0"/>
              <a:t>1350 staff</a:t>
            </a:r>
          </a:p>
          <a:p>
            <a:pPr lvl="1"/>
            <a:r>
              <a:rPr lang="en-GB" sz="2800" dirty="0"/>
              <a:t>The </a:t>
            </a:r>
            <a:r>
              <a:rPr lang="en-GB" sz="2800" dirty="0">
                <a:hlinkClick r:id="rId2"/>
              </a:rPr>
              <a:t>INTO advantage</a:t>
            </a:r>
            <a:endParaRPr lang="en-GB" sz="2800" dirty="0"/>
          </a:p>
          <a:p>
            <a:pPr lvl="1"/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786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Study Group: UK (formerly </a:t>
            </a:r>
            <a:r>
              <a:rPr lang="en-GB" sz="3200" dirty="0" err="1" smtClean="0"/>
              <a:t>Bellerbys</a:t>
            </a:r>
            <a:r>
              <a:rPr lang="en-GB" sz="3200" dirty="0" smtClean="0"/>
              <a:t> language school); 14 UK partner Unis</a:t>
            </a:r>
          </a:p>
          <a:p>
            <a:pPr lvl="1"/>
            <a:r>
              <a:rPr lang="en-GB" sz="3200" dirty="0">
                <a:hlinkClick r:id="rId2"/>
              </a:rPr>
              <a:t>International Study Centre </a:t>
            </a:r>
            <a:r>
              <a:rPr lang="en-GB" sz="3200" dirty="0"/>
              <a:t>(ISC)</a:t>
            </a:r>
            <a:endParaRPr lang="en-GB" sz="3200" dirty="0" smtClean="0"/>
          </a:p>
          <a:p>
            <a:r>
              <a:rPr lang="en-GB" sz="3200" dirty="0" err="1" smtClean="0"/>
              <a:t>Navitas</a:t>
            </a:r>
            <a:r>
              <a:rPr lang="en-GB" sz="3200" dirty="0" smtClean="0"/>
              <a:t>: Australia – 8 UK partner Unis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300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000" cy="828000"/>
          </a:xfrm>
        </p:spPr>
        <p:txBody>
          <a:bodyPr/>
          <a:lstStyle/>
          <a:p>
            <a:r>
              <a:rPr lang="en-GB" dirty="0" smtClean="0"/>
              <a:t>Private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000" cy="3960000"/>
          </a:xfrm>
        </p:spPr>
        <p:txBody>
          <a:bodyPr/>
          <a:lstStyle/>
          <a:p>
            <a:r>
              <a:rPr lang="en-GB" sz="3600" dirty="0" smtClean="0"/>
              <a:t>have different relationship with unis, </a:t>
            </a:r>
          </a:p>
          <a:p>
            <a:pPr lvl="1"/>
            <a:r>
              <a:rPr lang="en-GB" sz="3600" dirty="0" smtClean="0"/>
              <a:t>but share a common model:</a:t>
            </a:r>
          </a:p>
          <a:p>
            <a:pPr lvl="1"/>
            <a:r>
              <a:rPr lang="en-GB" sz="3600" dirty="0"/>
              <a:t>f</a:t>
            </a:r>
            <a:r>
              <a:rPr lang="en-GB" sz="3600" dirty="0" smtClean="0"/>
              <a:t>or a fee they help students develop</a:t>
            </a:r>
          </a:p>
          <a:p>
            <a:pPr lvl="2"/>
            <a:r>
              <a:rPr lang="en-GB" sz="3600" dirty="0"/>
              <a:t>the study skills</a:t>
            </a:r>
          </a:p>
          <a:p>
            <a:pPr lvl="2"/>
            <a:r>
              <a:rPr lang="en-GB" sz="3600" dirty="0"/>
              <a:t>academic foundation</a:t>
            </a:r>
          </a:p>
          <a:p>
            <a:pPr lvl="2"/>
            <a:r>
              <a:rPr lang="en-GB" sz="3600" dirty="0"/>
              <a:t>English language </a:t>
            </a:r>
            <a:r>
              <a:rPr lang="en-GB" sz="3600" dirty="0" smtClean="0"/>
              <a:t>development</a:t>
            </a:r>
          </a:p>
          <a:p>
            <a:pPr lvl="1"/>
            <a:r>
              <a:rPr lang="en-GB" sz="3600" dirty="0"/>
              <a:t>n</a:t>
            </a:r>
            <a:r>
              <a:rPr lang="en-GB" sz="3600" dirty="0" smtClean="0"/>
              <a:t>eeded to get in to and to study in a UK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614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the union?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Is there one?</a:t>
            </a:r>
          </a:p>
          <a:p>
            <a:r>
              <a:rPr lang="en-GB" sz="3200" dirty="0" smtClean="0"/>
              <a:t>Is it under threat?</a:t>
            </a:r>
          </a:p>
          <a:p>
            <a:r>
              <a:rPr lang="en-GB" sz="3200" dirty="0" smtClean="0"/>
              <a:t>Does it matter?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18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mainstream?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Putting our heads above the parapet</a:t>
            </a:r>
          </a:p>
          <a:p>
            <a:r>
              <a:rPr lang="en-GB" sz="3200" dirty="0" smtClean="0"/>
              <a:t>Sharing </a:t>
            </a:r>
          </a:p>
          <a:p>
            <a:pPr lvl="1"/>
            <a:r>
              <a:rPr lang="en-GB" sz="3200" dirty="0" smtClean="0"/>
              <a:t>our knowledge (of learning, of students, of teaching) </a:t>
            </a:r>
          </a:p>
          <a:p>
            <a:pPr lvl="1"/>
            <a:r>
              <a:rPr lang="en-GB" sz="3200" dirty="0" smtClean="0"/>
              <a:t>and skills (in developing students as  communicators and learners)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248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161" y="368752"/>
            <a:ext cx="8280000" cy="828000"/>
          </a:xfrm>
        </p:spPr>
        <p:txBody>
          <a:bodyPr/>
          <a:lstStyle/>
          <a:p>
            <a:r>
              <a:rPr lang="en-GB" sz="3200" dirty="0"/>
              <a:t>Contributing to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institution-wide </a:t>
            </a:r>
            <a:r>
              <a:rPr lang="en-GB" sz="3200" dirty="0"/>
              <a:t>activities</a:t>
            </a:r>
            <a:r>
              <a:rPr lang="en-GB" sz="3200" dirty="0" smtClean="0"/>
              <a:t>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3" y="1196752"/>
            <a:ext cx="8280000" cy="3960000"/>
          </a:xfrm>
        </p:spPr>
        <p:txBody>
          <a:bodyPr/>
          <a:lstStyle/>
          <a:p>
            <a:pPr lvl="1"/>
            <a:r>
              <a:rPr lang="en-GB" sz="3200" b="1" dirty="0" smtClean="0"/>
              <a:t>Take part </a:t>
            </a:r>
            <a:r>
              <a:rPr lang="en-GB" sz="3200" dirty="0" smtClean="0"/>
              <a:t>in T&amp;L showcase events</a:t>
            </a:r>
          </a:p>
          <a:p>
            <a:pPr lvl="2"/>
            <a:r>
              <a:rPr lang="en-GB" sz="3200" dirty="0"/>
              <a:t>a</a:t>
            </a:r>
            <a:r>
              <a:rPr lang="en-GB" sz="3200" dirty="0" smtClean="0"/>
              <a:t>nd </a:t>
            </a:r>
            <a:r>
              <a:rPr lang="en-GB" sz="3200" dirty="0" err="1" smtClean="0"/>
              <a:t>uni</a:t>
            </a:r>
            <a:r>
              <a:rPr lang="en-GB" sz="3200" dirty="0" smtClean="0"/>
              <a:t>-wide training sessions</a:t>
            </a:r>
          </a:p>
          <a:p>
            <a:pPr lvl="1"/>
            <a:r>
              <a:rPr lang="en-GB" sz="3200" b="1" dirty="0" smtClean="0"/>
              <a:t>Join</a:t>
            </a:r>
            <a:r>
              <a:rPr lang="en-GB" sz="3200" dirty="0" smtClean="0"/>
              <a:t> Sub-Committees/Working Groups/ Review panels</a:t>
            </a:r>
          </a:p>
          <a:p>
            <a:pPr lvl="1"/>
            <a:r>
              <a:rPr lang="en-GB" sz="3200" b="1" dirty="0" smtClean="0"/>
              <a:t>Initiate/join </a:t>
            </a:r>
            <a:r>
              <a:rPr lang="en-GB" sz="3200" dirty="0" smtClean="0"/>
              <a:t>T&amp;L projects in Departments, with Careers, Admissions, Support Services</a:t>
            </a:r>
          </a:p>
          <a:p>
            <a:pPr lvl="1"/>
            <a:r>
              <a:rPr lang="en-GB" sz="3200" b="1" dirty="0" smtClean="0"/>
              <a:t>Nominate</a:t>
            </a:r>
            <a:r>
              <a:rPr lang="en-GB" sz="3200" dirty="0" smtClean="0"/>
              <a:t> the projects for team teaching awards (</a:t>
            </a:r>
            <a:r>
              <a:rPr lang="en-GB" sz="3200" dirty="0" err="1" smtClean="0"/>
              <a:t>eg</a:t>
            </a:r>
            <a:r>
              <a:rPr lang="en-GB" sz="3200" dirty="0" smtClean="0"/>
              <a:t> CATE)</a:t>
            </a:r>
          </a:p>
          <a:p>
            <a:pPr lvl="1"/>
            <a:r>
              <a:rPr lang="en-GB" sz="3200" b="1" dirty="0" smtClean="0"/>
              <a:t>Become </a:t>
            </a:r>
            <a:r>
              <a:rPr lang="en-GB" sz="3200" dirty="0" smtClean="0"/>
              <a:t>a University Teaching Fellow</a:t>
            </a:r>
            <a:endParaRPr lang="en-GB" sz="3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515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Experts on Teaching and Learning within </a:t>
            </a:r>
            <a:r>
              <a:rPr lang="en-GB" sz="3600" dirty="0" err="1" smtClean="0"/>
              <a:t>Uni</a:t>
            </a:r>
            <a:r>
              <a:rPr lang="en-GB" sz="3600" dirty="0" smtClean="0"/>
              <a:t>-wide pedagogic centres (</a:t>
            </a:r>
            <a:r>
              <a:rPr lang="en-GB" sz="3600" dirty="0" err="1" smtClean="0"/>
              <a:t>eg</a:t>
            </a:r>
            <a:r>
              <a:rPr lang="en-GB" sz="3600" dirty="0" smtClean="0"/>
              <a:t> running PGCAPs)</a:t>
            </a:r>
          </a:p>
          <a:p>
            <a:r>
              <a:rPr lang="en-GB" sz="3600" dirty="0"/>
              <a:t>Teaching and Learning Deans 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49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4177500" y="322894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25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000" cy="82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412776"/>
            <a:ext cx="8280000" cy="3960000"/>
          </a:xfrm>
        </p:spPr>
        <p:txBody>
          <a:bodyPr/>
          <a:lstStyle/>
          <a:p>
            <a:r>
              <a:rPr lang="en-GB" sz="2800" dirty="0"/>
              <a:t>IATEFL?</a:t>
            </a:r>
          </a:p>
          <a:p>
            <a:r>
              <a:rPr lang="en-GB" sz="2800" dirty="0"/>
              <a:t>1969</a:t>
            </a:r>
          </a:p>
          <a:p>
            <a:r>
              <a:rPr lang="en-GB" sz="2800" dirty="0" smtClean="0"/>
              <a:t>BALEAP?</a:t>
            </a:r>
          </a:p>
          <a:p>
            <a:r>
              <a:rPr lang="en-GB" sz="2800" dirty="0"/>
              <a:t> 1972 pre-cursor</a:t>
            </a:r>
            <a:r>
              <a:rPr lang="en-GB" sz="2800" dirty="0" smtClean="0"/>
              <a:t>: SELMOUS - Bob Jordan</a:t>
            </a:r>
          </a:p>
          <a:p>
            <a:r>
              <a:rPr lang="en-GB" sz="2800" dirty="0" smtClean="0"/>
              <a:t>Special English Language Materials for Overseas University Students</a:t>
            </a:r>
          </a:p>
          <a:p>
            <a:r>
              <a:rPr lang="en-GB" sz="2800" dirty="0" smtClean="0"/>
              <a:t>4 unis (Birmingham, Newcastle, Leeds, Manchester) –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conference 1975 </a:t>
            </a:r>
          </a:p>
          <a:p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70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90" y="836712"/>
            <a:ext cx="8280000" cy="828000"/>
          </a:xfrm>
        </p:spPr>
        <p:txBody>
          <a:bodyPr/>
          <a:lstStyle/>
          <a:p>
            <a:r>
              <a:rPr lang="en-GB" dirty="0" smtClean="0"/>
              <a:t>Seek recognition more widely…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693046"/>
            <a:ext cx="8280000" cy="3960000"/>
          </a:xfrm>
        </p:spPr>
        <p:txBody>
          <a:bodyPr/>
          <a:lstStyle/>
          <a:p>
            <a:r>
              <a:rPr lang="en-GB" sz="3600" dirty="0" smtClean="0"/>
              <a:t>Stages: </a:t>
            </a:r>
          </a:p>
          <a:p>
            <a:pPr lvl="1"/>
            <a:r>
              <a:rPr lang="en-GB" sz="3600" dirty="0" smtClean="0"/>
              <a:t>National – HEA fellowships</a:t>
            </a:r>
          </a:p>
          <a:p>
            <a:pPr lvl="1"/>
            <a:r>
              <a:rPr lang="en-GB" sz="3600" dirty="0"/>
              <a:t>I</a:t>
            </a:r>
            <a:r>
              <a:rPr lang="en-GB" sz="3600" dirty="0" smtClean="0"/>
              <a:t>nternational stages:</a:t>
            </a:r>
            <a:endParaRPr lang="en-GB" sz="3600" dirty="0"/>
          </a:p>
          <a:p>
            <a:r>
              <a:rPr lang="en-GB" sz="3600" dirty="0" smtClean="0"/>
              <a:t>Go to conferences – on EAP, on skills, on HE pedagogy 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862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800" y="476672"/>
            <a:ext cx="8280000" cy="828000"/>
          </a:xfrm>
        </p:spPr>
        <p:txBody>
          <a:bodyPr/>
          <a:lstStyle/>
          <a:p>
            <a:r>
              <a:rPr lang="en-GB" dirty="0" smtClean="0"/>
              <a:t>Recognition some examples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20128"/>
            <a:ext cx="8280000" cy="3960000"/>
          </a:xfrm>
        </p:spPr>
        <p:txBody>
          <a:bodyPr/>
          <a:lstStyle/>
          <a:p>
            <a:r>
              <a:rPr lang="en-GB" sz="3200" b="1" dirty="0"/>
              <a:t>OBE:</a:t>
            </a:r>
            <a:r>
              <a:rPr lang="en-GB" sz="3200" dirty="0"/>
              <a:t> </a:t>
            </a:r>
            <a:r>
              <a:rPr lang="en-GB" sz="3200" dirty="0" err="1"/>
              <a:t>Ros</a:t>
            </a:r>
            <a:r>
              <a:rPr lang="en-GB" sz="3200" dirty="0"/>
              <a:t> Richards, </a:t>
            </a:r>
            <a:r>
              <a:rPr lang="en-GB" sz="3200" dirty="0" smtClean="0"/>
              <a:t>Director of ISLI Reading, </a:t>
            </a:r>
            <a:endParaRPr lang="en-GB" sz="3200" dirty="0"/>
          </a:p>
          <a:p>
            <a:pPr lvl="1"/>
            <a:r>
              <a:rPr lang="en-GB" sz="3200" dirty="0"/>
              <a:t>for </a:t>
            </a:r>
            <a:r>
              <a:rPr lang="en-GB" sz="3200" dirty="0" smtClean="0"/>
              <a:t>‘services </a:t>
            </a:r>
            <a:r>
              <a:rPr lang="en-GB" sz="3200" dirty="0"/>
              <a:t>to language support for international </a:t>
            </a:r>
            <a:r>
              <a:rPr lang="en-GB" sz="3200" dirty="0" smtClean="0"/>
              <a:t>education’</a:t>
            </a:r>
            <a:endParaRPr lang="en-GB" sz="3200" dirty="0"/>
          </a:p>
          <a:p>
            <a:r>
              <a:rPr lang="en-GB" sz="3200" b="1" dirty="0" smtClean="0"/>
              <a:t>National </a:t>
            </a:r>
            <a:r>
              <a:rPr lang="en-GB" sz="3200" b="1" dirty="0"/>
              <a:t>Teaching Awards </a:t>
            </a:r>
            <a:r>
              <a:rPr lang="en-GB" sz="3200" dirty="0"/>
              <a:t>since 2000– now 50 per year 500 in total</a:t>
            </a:r>
          </a:p>
          <a:p>
            <a:pPr marL="0" indent="0">
              <a:buNone/>
            </a:pPr>
            <a:r>
              <a:rPr lang="en-GB" sz="3200" dirty="0" smtClean="0"/>
              <a:t>	11 </a:t>
            </a:r>
            <a:r>
              <a:rPr lang="en-GB" sz="3200" dirty="0"/>
              <a:t>with an EFL/EAP </a:t>
            </a:r>
            <a:r>
              <a:rPr lang="en-GB" sz="3200" dirty="0" smtClean="0"/>
              <a:t>background</a:t>
            </a:r>
            <a:endParaRPr lang="en-GB" sz="3200" dirty="0"/>
          </a:p>
          <a:p>
            <a:r>
              <a:rPr lang="en-GB" sz="3200" b="1" dirty="0" smtClean="0"/>
              <a:t>Fellowship </a:t>
            </a:r>
            <a:r>
              <a:rPr lang="en-GB" sz="3200" b="1" dirty="0"/>
              <a:t>of the Academy of Social </a:t>
            </a:r>
            <a:r>
              <a:rPr lang="en-GB" sz="3200" b="1" dirty="0" smtClean="0"/>
              <a:t>Science</a:t>
            </a:r>
            <a:r>
              <a:rPr lang="en-GB" sz="3200" dirty="0" smtClean="0"/>
              <a:t>: </a:t>
            </a:r>
          </a:p>
          <a:p>
            <a:pPr lvl="1"/>
            <a:r>
              <a:rPr lang="en-GB" sz="3200" dirty="0" smtClean="0"/>
              <a:t>Barry O’Sullivan, Head of Assessment Research and Development, the British Council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51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821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4" y="134240"/>
            <a:ext cx="8280000" cy="828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62240"/>
            <a:ext cx="8280000" cy="3960000"/>
          </a:xfrm>
        </p:spPr>
        <p:txBody>
          <a:bodyPr/>
          <a:lstStyle/>
          <a:p>
            <a:r>
              <a:rPr lang="en-GB" sz="3200" dirty="0"/>
              <a:t>Do </a:t>
            </a:r>
            <a:r>
              <a:rPr lang="en-GB" sz="3200" dirty="0" smtClean="0"/>
              <a:t>research:</a:t>
            </a:r>
          </a:p>
          <a:p>
            <a:pPr lvl="1"/>
            <a:r>
              <a:rPr lang="en-GB" sz="3200" dirty="0" smtClean="0"/>
              <a:t>action </a:t>
            </a:r>
          </a:p>
          <a:p>
            <a:pPr lvl="1"/>
            <a:r>
              <a:rPr lang="en-GB" sz="3200" dirty="0" smtClean="0"/>
              <a:t>exploratory</a:t>
            </a:r>
          </a:p>
          <a:p>
            <a:pPr lvl="1"/>
            <a:r>
              <a:rPr lang="en-GB" sz="3200" dirty="0" smtClean="0"/>
              <a:t> qualitative/quantitative: any –</a:t>
            </a:r>
            <a:r>
              <a:rPr lang="en-GB" sz="3200" dirty="0" err="1" smtClean="0"/>
              <a:t>ive</a:t>
            </a:r>
            <a:r>
              <a:rPr lang="en-GB" sz="3200" dirty="0" smtClean="0"/>
              <a:t>! </a:t>
            </a:r>
          </a:p>
          <a:p>
            <a:pPr lvl="1"/>
            <a:r>
              <a:rPr lang="en-GB" sz="3200" dirty="0" smtClean="0"/>
              <a:t>on </a:t>
            </a:r>
            <a:r>
              <a:rPr lang="en-GB" sz="3200" dirty="0"/>
              <a:t>your </a:t>
            </a:r>
            <a:r>
              <a:rPr lang="en-GB" sz="3200" dirty="0" smtClean="0"/>
              <a:t>own; with colleagues/students</a:t>
            </a:r>
            <a:endParaRPr lang="en-GB" sz="3200" dirty="0"/>
          </a:p>
          <a:p>
            <a:r>
              <a:rPr lang="en-GB" sz="3200" dirty="0"/>
              <a:t>Publish</a:t>
            </a:r>
            <a:r>
              <a:rPr lang="en-GB" sz="3200" dirty="0" smtClean="0"/>
              <a:t>!</a:t>
            </a:r>
          </a:p>
          <a:p>
            <a:pPr lvl="1"/>
            <a:r>
              <a:rPr lang="en-GB" sz="3200" dirty="0"/>
              <a:t>b</a:t>
            </a:r>
            <a:r>
              <a:rPr lang="en-GB" sz="3200" dirty="0" smtClean="0"/>
              <a:t>logs</a:t>
            </a:r>
          </a:p>
          <a:p>
            <a:pPr lvl="1"/>
            <a:r>
              <a:rPr lang="en-GB" sz="3200" dirty="0"/>
              <a:t>a</a:t>
            </a:r>
            <a:r>
              <a:rPr lang="en-GB" sz="3200" dirty="0" smtClean="0"/>
              <a:t>rticles</a:t>
            </a:r>
          </a:p>
          <a:p>
            <a:pPr lvl="1"/>
            <a:r>
              <a:rPr lang="en-GB" sz="3200" dirty="0" smtClean="0"/>
              <a:t>books</a:t>
            </a:r>
          </a:p>
          <a:p>
            <a:endParaRPr lang="en-GB" sz="3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50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02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order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i="1" dirty="0" smtClean="0">
                <a:solidFill>
                  <a:srgbClr val="FF0000"/>
                </a:solidFill>
              </a:rPr>
              <a:t>Conference themes alert!</a:t>
            </a:r>
          </a:p>
          <a:p>
            <a:pPr lvl="1"/>
            <a:r>
              <a:rPr lang="en-GB" sz="4000" dirty="0" smtClean="0"/>
              <a:t>work and learn together</a:t>
            </a:r>
          </a:p>
          <a:p>
            <a:pPr lvl="1"/>
            <a:r>
              <a:rPr lang="en-GB" sz="4000" dirty="0" smtClean="0"/>
              <a:t>keep the Union – however we think it works best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955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55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6" y="15240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442883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56</a:t>
            </a:fld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6" y="128270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3324525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BALEAP: 1989 </a:t>
            </a:r>
            <a:r>
              <a:rPr lang="en-GB" sz="3200" dirty="0" smtClean="0"/>
              <a:t>(+ Professional </a:t>
            </a:r>
            <a:r>
              <a:rPr lang="en-GB" sz="3200" dirty="0"/>
              <a:t>Interest Meetings)</a:t>
            </a:r>
          </a:p>
          <a:p>
            <a:r>
              <a:rPr lang="en-GB" sz="3200" dirty="0">
                <a:hlinkClick r:id="rId2"/>
              </a:rPr>
              <a:t>History </a:t>
            </a:r>
            <a:r>
              <a:rPr lang="en-GB" sz="3200" dirty="0"/>
              <a:t>of BALEAP 2013 conference</a:t>
            </a:r>
          </a:p>
          <a:p>
            <a:r>
              <a:rPr lang="en-GB" sz="3200" dirty="0"/>
              <a:t>Accreditation </a:t>
            </a:r>
            <a:r>
              <a:rPr lang="en-GB" sz="3200" dirty="0" smtClean="0"/>
              <a:t>schemes </a:t>
            </a:r>
            <a:r>
              <a:rPr lang="en-GB" sz="3200" dirty="0"/>
              <a:t>– of </a:t>
            </a:r>
            <a:r>
              <a:rPr lang="en-GB" sz="3200" dirty="0" smtClean="0"/>
              <a:t>courses &amp; teachers</a:t>
            </a:r>
            <a:endParaRPr lang="en-GB" sz="3200" dirty="0"/>
          </a:p>
          <a:p>
            <a:r>
              <a:rPr lang="en-GB" sz="3200" dirty="0"/>
              <a:t>Teaching English Academic Purposes: </a:t>
            </a:r>
            <a:r>
              <a:rPr lang="en-GB" sz="3200" dirty="0">
                <a:hlinkClick r:id="rId3"/>
              </a:rPr>
              <a:t>competency framework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938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608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96E1-FE19-476C-9CF0-3BB4903735D9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6" y="128270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120950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6" y="15240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569151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 essentials supporting students policies Feb 2015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1740</Words>
  <Application>Microsoft Office PowerPoint</Application>
  <PresentationFormat>On-screen Show (4:3)</PresentationFormat>
  <Paragraphs>340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Effra Heavy</vt:lpstr>
      <vt:lpstr>Times New Roman</vt:lpstr>
      <vt:lpstr>Effra Light</vt:lpstr>
      <vt:lpstr>Effra Bold</vt:lpstr>
      <vt:lpstr>Arial</vt:lpstr>
      <vt:lpstr>Effra</vt:lpstr>
      <vt:lpstr>AngsanaUPC</vt:lpstr>
      <vt:lpstr>Calibri</vt:lpstr>
      <vt:lpstr>tL essentials supporting students policies Feb 2015</vt:lpstr>
      <vt:lpstr>State of the Union: What union?</vt:lpstr>
      <vt:lpstr>Overview</vt:lpstr>
      <vt:lpstr>Where do we come from?</vt:lpstr>
      <vt:lpstr>PowerPoint Presentation</vt:lpstr>
      <vt:lpstr>PowerPoint Presentation</vt:lpstr>
      <vt:lpstr>PowerPoint Presentation</vt:lpstr>
      <vt:lpstr>Why are we here?</vt:lpstr>
      <vt:lpstr>PowerPoint Presentation</vt:lpstr>
      <vt:lpstr>PowerPoint Presentation</vt:lpstr>
      <vt:lpstr>Who are the students?</vt:lpstr>
      <vt:lpstr>    2015-16 Hesa data</vt:lpstr>
      <vt:lpstr>Where are we now?</vt:lpstr>
      <vt:lpstr>Survey questions re:</vt:lpstr>
      <vt:lpstr>Where do we work?</vt:lpstr>
      <vt:lpstr>PowerPoint Presentation</vt:lpstr>
      <vt:lpstr>PowerPoint Presentation</vt:lpstr>
      <vt:lpstr>What courses do we run?</vt:lpstr>
      <vt:lpstr>PowerPoint Presentation</vt:lpstr>
      <vt:lpstr>PowerPoint Presentation</vt:lpstr>
      <vt:lpstr>What is our boss called?</vt:lpstr>
      <vt:lpstr>Who do they report to?</vt:lpstr>
      <vt:lpstr>Whom do we work with?</vt:lpstr>
      <vt:lpstr>Who are we?</vt:lpstr>
      <vt:lpstr>PowerPoint Presentation</vt:lpstr>
      <vt:lpstr>Professional development:  in-house?</vt:lpstr>
      <vt:lpstr>professional development: external?</vt:lpstr>
      <vt:lpstr>Promotion?</vt:lpstr>
      <vt:lpstr>Voices from colleagues</vt:lpstr>
      <vt:lpstr>Group work</vt:lpstr>
      <vt:lpstr>eap context: Advantages?</vt:lpstr>
      <vt:lpstr>Colleague’s comment</vt:lpstr>
      <vt:lpstr>Group work</vt:lpstr>
      <vt:lpstr>eap context: disAdvantages?</vt:lpstr>
      <vt:lpstr>PowerPoint Presentation</vt:lpstr>
      <vt:lpstr>PowerPoint Presentation</vt:lpstr>
      <vt:lpstr>Other comments?</vt:lpstr>
      <vt:lpstr>Location, location, location</vt:lpstr>
      <vt:lpstr>Friends in high places</vt:lpstr>
      <vt:lpstr>Laurel resting?</vt:lpstr>
      <vt:lpstr>Two success stories</vt:lpstr>
      <vt:lpstr>How do we present ourselves?</vt:lpstr>
      <vt:lpstr>Who are we?  Private providers*</vt:lpstr>
      <vt:lpstr>PowerPoint Presentation</vt:lpstr>
      <vt:lpstr>PowerPoint Presentation</vt:lpstr>
      <vt:lpstr>Private providers</vt:lpstr>
      <vt:lpstr>State of the union?</vt:lpstr>
      <vt:lpstr>Going mainstream?</vt:lpstr>
      <vt:lpstr>Contributing to  institution-wide activities:</vt:lpstr>
      <vt:lpstr>Move on…</vt:lpstr>
      <vt:lpstr>Seek recognition more widely…</vt:lpstr>
      <vt:lpstr>Recognition some examples</vt:lpstr>
      <vt:lpstr>PowerPoint Presentation</vt:lpstr>
      <vt:lpstr>Why are we here?</vt:lpstr>
      <vt:lpstr>In order to: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Essentials: Policy and Procedures Relating To  Student Performance And Progression</dc:title>
  <dc:creator>shsmchlr</dc:creator>
  <cp:lastModifiedBy>Maxine Gillway</cp:lastModifiedBy>
  <cp:revision>178</cp:revision>
  <cp:lastPrinted>2016-11-23T09:45:03Z</cp:lastPrinted>
  <dcterms:created xsi:type="dcterms:W3CDTF">2015-09-21T08:24:13Z</dcterms:created>
  <dcterms:modified xsi:type="dcterms:W3CDTF">2017-04-07T14:06:06Z</dcterms:modified>
</cp:coreProperties>
</file>