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0" r:id="rId3"/>
    <p:sldId id="258" r:id="rId4"/>
    <p:sldId id="280" r:id="rId5"/>
    <p:sldId id="281" r:id="rId6"/>
    <p:sldId id="262" r:id="rId7"/>
    <p:sldId id="263" r:id="rId8"/>
    <p:sldId id="261" r:id="rId9"/>
    <p:sldId id="278" r:id="rId10"/>
    <p:sldId id="264" r:id="rId11"/>
    <p:sldId id="265" r:id="rId12"/>
    <p:sldId id="266" r:id="rId13"/>
    <p:sldId id="273" r:id="rId14"/>
    <p:sldId id="267" r:id="rId15"/>
    <p:sldId id="268" r:id="rId16"/>
    <p:sldId id="271" r:id="rId17"/>
    <p:sldId id="269" r:id="rId18"/>
    <p:sldId id="279" r:id="rId19"/>
    <p:sldId id="277" r:id="rId20"/>
    <p:sldId id="270" r:id="rId21"/>
    <p:sldId id="272" r:id="rId22"/>
    <p:sldId id="275"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9882" autoAdjust="0"/>
  </p:normalViewPr>
  <p:slideViewPr>
    <p:cSldViewPr snapToGrid="0" snapToObjects="1">
      <p:cViewPr varScale="1">
        <p:scale>
          <a:sx n="87" d="100"/>
          <a:sy n="87" d="100"/>
        </p:scale>
        <p:origin x="690" y="78"/>
      </p:cViewPr>
      <p:guideLst>
        <p:guide orient="horz" pos="2160"/>
        <p:guide pos="2880"/>
      </p:guideLst>
    </p:cSldViewPr>
  </p:slideViewPr>
  <p:outlineViewPr>
    <p:cViewPr>
      <p:scale>
        <a:sx n="33" d="100"/>
        <a:sy n="33" d="100"/>
      </p:scale>
      <p:origin x="0" y="-3486"/>
    </p:cViewPr>
  </p:outlineViewPr>
  <p:notesTextViewPr>
    <p:cViewPr>
      <p:scale>
        <a:sx n="100" d="100"/>
        <a:sy n="100" d="100"/>
      </p:scale>
      <p:origin x="0" y="0"/>
    </p:cViewPr>
  </p:notesTextViewPr>
  <p:sorterViewPr>
    <p:cViewPr>
      <p:scale>
        <a:sx n="100" d="100"/>
        <a:sy n="100" d="100"/>
      </p:scale>
      <p:origin x="0" y="-978"/>
    </p:cViewPr>
  </p:sorterViewPr>
  <p:notesViewPr>
    <p:cSldViewPr snapToGrid="0" snapToObjects="1">
      <p:cViewPr varScale="1">
        <p:scale>
          <a:sx n="52" d="100"/>
          <a:sy n="52" d="100"/>
        </p:scale>
        <p:origin x="29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tracie\Desktop\SurveySummary_03122017.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tracie\Desktop\SurveySummary_03122017.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sz="2400">
                <a:solidFill>
                  <a:schemeClr val="bg1"/>
                </a:solidFill>
              </a:rPr>
              <a:t>I feel more confident about my academic writing because</a:t>
            </a:r>
            <a:r>
              <a:rPr lang="en-US" sz="2400" baseline="0">
                <a:solidFill>
                  <a:schemeClr val="bg1"/>
                </a:solidFill>
              </a:rPr>
              <a:t> of EAP</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'Question 1'!$C$13:$I$13</c:f>
              <c:numCache>
                <c:formatCode>General</c:formatCode>
                <c:ptCount val="7"/>
                <c:pt idx="0">
                  <c:v>3</c:v>
                </c:pt>
                <c:pt idx="1">
                  <c:v>0</c:v>
                </c:pt>
                <c:pt idx="2">
                  <c:v>0</c:v>
                </c:pt>
                <c:pt idx="3">
                  <c:v>2</c:v>
                </c:pt>
                <c:pt idx="4">
                  <c:v>5</c:v>
                </c:pt>
                <c:pt idx="5">
                  <c:v>4</c:v>
                </c:pt>
                <c:pt idx="6">
                  <c:v>4</c:v>
                </c:pt>
              </c:numCache>
            </c:numRef>
          </c:val>
          <c:extLst xmlns:c16r2="http://schemas.microsoft.com/office/drawing/2015/06/chart">
            <c:ext xmlns:c16="http://schemas.microsoft.com/office/drawing/2014/chart" uri="{C3380CC4-5D6E-409C-BE32-E72D297353CC}">
              <c16:uniqueId val="{00000000-2F5C-44FD-A568-3267C5D8F598}"/>
            </c:ext>
          </c:extLst>
        </c:ser>
        <c:dLbls>
          <c:showLegendKey val="0"/>
          <c:showVal val="0"/>
          <c:showCatName val="0"/>
          <c:showSerName val="0"/>
          <c:showPercent val="0"/>
          <c:showBubbleSize val="0"/>
        </c:dLbls>
        <c:gapWidth val="219"/>
        <c:overlap val="-27"/>
        <c:axId val="233670600"/>
        <c:axId val="233670992"/>
      </c:barChart>
      <c:catAx>
        <c:axId val="23367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33670992"/>
        <c:crosses val="autoZero"/>
        <c:auto val="1"/>
        <c:lblAlgn val="ctr"/>
        <c:lblOffset val="100"/>
        <c:noMultiLvlLbl val="0"/>
      </c:catAx>
      <c:valAx>
        <c:axId val="23367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33670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Overall, EAP has been helpful for other courses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'Question 1'!$C$4:$H$4</c:f>
              <c:numCache>
                <c:formatCode>General</c:formatCode>
                <c:ptCount val="6"/>
                <c:pt idx="0">
                  <c:v>2</c:v>
                </c:pt>
                <c:pt idx="1">
                  <c:v>1</c:v>
                </c:pt>
                <c:pt idx="2">
                  <c:v>0</c:v>
                </c:pt>
                <c:pt idx="3">
                  <c:v>2</c:v>
                </c:pt>
                <c:pt idx="4">
                  <c:v>3</c:v>
                </c:pt>
                <c:pt idx="5">
                  <c:v>6</c:v>
                </c:pt>
              </c:numCache>
            </c:numRef>
          </c:val>
          <c:extLst xmlns:c16r2="http://schemas.microsoft.com/office/drawing/2015/06/chart">
            <c:ext xmlns:c16="http://schemas.microsoft.com/office/drawing/2014/chart" uri="{C3380CC4-5D6E-409C-BE32-E72D297353CC}">
              <c16:uniqueId val="{00000000-0376-493C-9A4C-9D0E4CEB66C1}"/>
            </c:ext>
          </c:extLst>
        </c:ser>
        <c:dLbls>
          <c:showLegendKey val="0"/>
          <c:showVal val="0"/>
          <c:showCatName val="0"/>
          <c:showSerName val="0"/>
          <c:showPercent val="0"/>
          <c:showBubbleSize val="0"/>
        </c:dLbls>
        <c:gapWidth val="219"/>
        <c:overlap val="-27"/>
        <c:axId val="233671776"/>
        <c:axId val="233672168"/>
      </c:barChart>
      <c:catAx>
        <c:axId val="2336717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33672168"/>
        <c:crosses val="autoZero"/>
        <c:auto val="1"/>
        <c:lblAlgn val="ctr"/>
        <c:lblOffset val="100"/>
        <c:noMultiLvlLbl val="0"/>
      </c:catAx>
      <c:valAx>
        <c:axId val="233672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3367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EDEF1-00F7-4A8D-BB67-E85BB5D725D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C54DD86-864B-43CD-9639-CDEA7D3E3761}">
      <dgm:prSet phldrT="[Text]" phldr="1"/>
      <dgm:spPr/>
      <dgm:t>
        <a:bodyPr/>
        <a:lstStyle/>
        <a:p>
          <a:endParaRPr lang="en-GB"/>
        </a:p>
      </dgm:t>
    </dgm:pt>
    <dgm:pt modelId="{7E28A5FE-14B8-494E-A167-4D2AF961DBC7}" type="parTrans" cxnId="{858AF294-45C3-4EEC-ADBC-12A88C7AE335}">
      <dgm:prSet/>
      <dgm:spPr/>
      <dgm:t>
        <a:bodyPr/>
        <a:lstStyle/>
        <a:p>
          <a:endParaRPr lang="en-GB"/>
        </a:p>
      </dgm:t>
    </dgm:pt>
    <dgm:pt modelId="{C9BF2E26-3474-40F6-8FF1-D772DE574C50}" type="sibTrans" cxnId="{858AF294-45C3-4EEC-ADBC-12A88C7AE33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dgm:spPr>
      <dgm:t>
        <a:bodyPr/>
        <a:lstStyle/>
        <a:p>
          <a:endParaRPr lang="en-GB"/>
        </a:p>
      </dgm:t>
    </dgm:pt>
    <dgm:pt modelId="{7DEC6A89-727C-4F10-B8E9-9E4697A4AE11}" type="pres">
      <dgm:prSet presAssocID="{037EDEF1-00F7-4A8D-BB67-E85BB5D725D0}" presName="Name0" presStyleCnt="0">
        <dgm:presLayoutVars>
          <dgm:chMax val="7"/>
          <dgm:chPref val="7"/>
          <dgm:dir/>
        </dgm:presLayoutVars>
      </dgm:prSet>
      <dgm:spPr/>
    </dgm:pt>
    <dgm:pt modelId="{13A88D6C-CCC3-44DD-B266-FB22990FD013}" type="pres">
      <dgm:prSet presAssocID="{037EDEF1-00F7-4A8D-BB67-E85BB5D725D0}" presName="Name1" presStyleCnt="0"/>
      <dgm:spPr/>
    </dgm:pt>
    <dgm:pt modelId="{DD544F47-B7CB-4879-A334-AFA032FAAA8D}" type="pres">
      <dgm:prSet presAssocID="{C9BF2E26-3474-40F6-8FF1-D772DE574C50}" presName="picture_1" presStyleCnt="0"/>
      <dgm:spPr/>
    </dgm:pt>
    <dgm:pt modelId="{1AE7ED8C-FBBD-422A-83EF-CA81483CB8EE}" type="pres">
      <dgm:prSet presAssocID="{C9BF2E26-3474-40F6-8FF1-D772DE574C50}" presName="pictureRepeatNode" presStyleLbl="alignImgPlace1" presStyleIdx="0" presStyleCnt="1" custScaleX="110357" custScaleY="106978"/>
      <dgm:spPr/>
      <dgm:t>
        <a:bodyPr/>
        <a:lstStyle/>
        <a:p>
          <a:endParaRPr lang="en-US"/>
        </a:p>
      </dgm:t>
    </dgm:pt>
    <dgm:pt modelId="{A978CDCF-5021-4E18-8BB5-F17964799E8C}" type="pres">
      <dgm:prSet presAssocID="{EC54DD86-864B-43CD-9639-CDEA7D3E3761}" presName="text_1" presStyleLbl="node1" presStyleIdx="0" presStyleCnt="0">
        <dgm:presLayoutVars>
          <dgm:bulletEnabled val="1"/>
        </dgm:presLayoutVars>
      </dgm:prSet>
      <dgm:spPr/>
      <dgm:t>
        <a:bodyPr/>
        <a:lstStyle/>
        <a:p>
          <a:endParaRPr lang="en-US"/>
        </a:p>
      </dgm:t>
    </dgm:pt>
  </dgm:ptLst>
  <dgm:cxnLst>
    <dgm:cxn modelId="{97F5B21A-40EF-4965-BEEB-0DE971136528}" type="presOf" srcId="{037EDEF1-00F7-4A8D-BB67-E85BB5D725D0}" destId="{7DEC6A89-727C-4F10-B8E9-9E4697A4AE11}" srcOrd="0" destOrd="0" presId="urn:microsoft.com/office/officeart/2008/layout/CircularPictureCallout"/>
    <dgm:cxn modelId="{125FFC89-E349-4F48-A411-E774BD9CCD7D}" type="presOf" srcId="{EC54DD86-864B-43CD-9639-CDEA7D3E3761}" destId="{A978CDCF-5021-4E18-8BB5-F17964799E8C}" srcOrd="0" destOrd="0" presId="urn:microsoft.com/office/officeart/2008/layout/CircularPictureCallout"/>
    <dgm:cxn modelId="{81C0D3B4-448B-429E-B148-93CCB69C0D4A}" type="presOf" srcId="{C9BF2E26-3474-40F6-8FF1-D772DE574C50}" destId="{1AE7ED8C-FBBD-422A-83EF-CA81483CB8EE}" srcOrd="0" destOrd="0" presId="urn:microsoft.com/office/officeart/2008/layout/CircularPictureCallout"/>
    <dgm:cxn modelId="{858AF294-45C3-4EEC-ADBC-12A88C7AE335}" srcId="{037EDEF1-00F7-4A8D-BB67-E85BB5D725D0}" destId="{EC54DD86-864B-43CD-9639-CDEA7D3E3761}" srcOrd="0" destOrd="0" parTransId="{7E28A5FE-14B8-494E-A167-4D2AF961DBC7}" sibTransId="{C9BF2E26-3474-40F6-8FF1-D772DE574C50}"/>
    <dgm:cxn modelId="{381EDEF4-364F-4E6B-BD57-819C1D040A09}" type="presParOf" srcId="{7DEC6A89-727C-4F10-B8E9-9E4697A4AE11}" destId="{13A88D6C-CCC3-44DD-B266-FB22990FD013}" srcOrd="0" destOrd="0" presId="urn:microsoft.com/office/officeart/2008/layout/CircularPictureCallout"/>
    <dgm:cxn modelId="{157FDD51-2929-423F-9F21-8C8035AD30DE}" type="presParOf" srcId="{13A88D6C-CCC3-44DD-B266-FB22990FD013}" destId="{DD544F47-B7CB-4879-A334-AFA032FAAA8D}" srcOrd="0" destOrd="0" presId="urn:microsoft.com/office/officeart/2008/layout/CircularPictureCallout"/>
    <dgm:cxn modelId="{28B1A597-CF51-4816-A34E-2FC155D32D18}" type="presParOf" srcId="{DD544F47-B7CB-4879-A334-AFA032FAAA8D}" destId="{1AE7ED8C-FBBD-422A-83EF-CA81483CB8EE}" srcOrd="0" destOrd="0" presId="urn:microsoft.com/office/officeart/2008/layout/CircularPictureCallout"/>
    <dgm:cxn modelId="{FBBD702B-08E9-4B64-9748-BFA9C4F7933B}" type="presParOf" srcId="{13A88D6C-CCC3-44DD-B266-FB22990FD013}" destId="{A978CDCF-5021-4E18-8BB5-F17964799E8C}"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Franklin Gothic Book"/>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954FB53-17E5-B34A-AD82-8343C32E0D32}" type="datetimeFigureOut">
              <a:rPr lang="en-US" smtClean="0">
                <a:latin typeface="Franklin Gothic Book"/>
              </a:rPr>
              <a:t>3/16/2017</a:t>
            </a:fld>
            <a:endParaRPr lang="en-US" dirty="0">
              <a:latin typeface="Franklin Gothic Book"/>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Franklin Gothic Book"/>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B209D65-D798-CE43-B183-F4945C4DFD14}" type="slidenum">
              <a:rPr lang="en-US" smtClean="0">
                <a:latin typeface="Franklin Gothic Book"/>
              </a:rPr>
              <a:t>‹#›</a:t>
            </a:fld>
            <a:endParaRPr lang="en-US" dirty="0">
              <a:latin typeface="Franklin Gothic Book"/>
            </a:endParaRPr>
          </a:p>
        </p:txBody>
      </p:sp>
    </p:spTree>
    <p:extLst>
      <p:ext uri="{BB962C8B-B14F-4D97-AF65-F5344CB8AC3E}">
        <p14:creationId xmlns:p14="http://schemas.microsoft.com/office/powerpoint/2010/main" val="2744849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Franklin Gothic Book"/>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Franklin Gothic Book"/>
              </a:defRPr>
            </a:lvl1pPr>
          </a:lstStyle>
          <a:p>
            <a:fld id="{2F40A276-8532-D24C-85F3-4984A4216F1A}" type="datetimeFigureOut">
              <a:rPr lang="en-US" smtClean="0"/>
              <a:pPr/>
              <a:t>3/16/2017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Franklin Gothic Book"/>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Franklin Gothic Book"/>
              </a:defRPr>
            </a:lvl1pPr>
          </a:lstStyle>
          <a:p>
            <a:fld id="{2619DF5F-25B5-D049-A7C9-FFF43815C83A}" type="slidenum">
              <a:rPr lang="en-US" smtClean="0"/>
              <a:pPr/>
              <a:t>‹#›</a:t>
            </a:fld>
            <a:endParaRPr lang="en-US" dirty="0"/>
          </a:p>
        </p:txBody>
      </p:sp>
    </p:spTree>
    <p:extLst>
      <p:ext uri="{BB962C8B-B14F-4D97-AF65-F5344CB8AC3E}">
        <p14:creationId xmlns:p14="http://schemas.microsoft.com/office/powerpoint/2010/main" val="8052233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Franklin Gothic Book"/>
        <a:ea typeface="+mn-ea"/>
        <a:cs typeface="+mn-cs"/>
      </a:defRPr>
    </a:lvl1pPr>
    <a:lvl2pPr marL="457200" algn="l" defTabSz="457200" rtl="0" eaLnBrk="1" latinLnBrk="0" hangingPunct="1">
      <a:defRPr sz="1200" kern="1200">
        <a:solidFill>
          <a:schemeClr val="tx1"/>
        </a:solidFill>
        <a:latin typeface="Franklin Gothic Book"/>
        <a:ea typeface="+mn-ea"/>
        <a:cs typeface="+mn-cs"/>
      </a:defRPr>
    </a:lvl2pPr>
    <a:lvl3pPr marL="914400" algn="l" defTabSz="457200" rtl="0" eaLnBrk="1" latinLnBrk="0" hangingPunct="1">
      <a:defRPr sz="1200" kern="1200">
        <a:solidFill>
          <a:schemeClr val="tx1"/>
        </a:solidFill>
        <a:latin typeface="Franklin Gothic Book"/>
        <a:ea typeface="+mn-ea"/>
        <a:cs typeface="+mn-cs"/>
      </a:defRPr>
    </a:lvl3pPr>
    <a:lvl4pPr marL="1371600" algn="l" defTabSz="457200" rtl="0" eaLnBrk="1" latinLnBrk="0" hangingPunct="1">
      <a:defRPr sz="1200" kern="1200">
        <a:solidFill>
          <a:schemeClr val="tx1"/>
        </a:solidFill>
        <a:latin typeface="Franklin Gothic Book"/>
        <a:ea typeface="+mn-ea"/>
        <a:cs typeface="+mn-cs"/>
      </a:defRPr>
    </a:lvl4pPr>
    <a:lvl5pPr marL="1828800" algn="l" defTabSz="457200" rtl="0" eaLnBrk="1" latinLnBrk="0" hangingPunct="1">
      <a:defRPr sz="1200" kern="1200">
        <a:solidFill>
          <a:schemeClr val="tx1"/>
        </a:solidFill>
        <a:latin typeface="Franklin Gothic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slide</a:t>
            </a:r>
            <a:r>
              <a:rPr lang="en-US" baseline="0" dirty="0" smtClean="0"/>
              <a:t> once we decide final content?</a:t>
            </a:r>
            <a:endParaRPr lang="en-US"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2</a:t>
            </a:fld>
            <a:endParaRPr lang="en-US" dirty="0"/>
          </a:p>
        </p:txBody>
      </p:sp>
    </p:spTree>
    <p:extLst>
      <p:ext uri="{BB962C8B-B14F-4D97-AF65-F5344CB8AC3E}">
        <p14:creationId xmlns:p14="http://schemas.microsoft.com/office/powerpoint/2010/main" val="172991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Wide range of reactions to placement – hard to find</a:t>
            </a:r>
            <a:r>
              <a:rPr lang="en-GB" baseline="0" dirty="0" smtClean="0"/>
              <a:t> any consistent data except that see it as pass/fail</a:t>
            </a:r>
          </a:p>
          <a:p>
            <a:r>
              <a:rPr lang="en-GB" baseline="0" dirty="0" smtClean="0"/>
              <a:t>Some curious as not sure what to expect</a:t>
            </a:r>
          </a:p>
          <a:p>
            <a:r>
              <a:rPr lang="en-GB" baseline="0" dirty="0" smtClean="0"/>
              <a:t>Source: </a:t>
            </a:r>
            <a:r>
              <a:rPr lang="en-GB" baseline="0" dirty="0" err="1" smtClean="0"/>
              <a:t>Ss</a:t>
            </a:r>
            <a:r>
              <a:rPr lang="en-GB" baseline="0" dirty="0" smtClean="0"/>
              <a:t> questionnaires and interviews</a:t>
            </a:r>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13</a:t>
            </a:fld>
            <a:endParaRPr lang="en-US" dirty="0"/>
          </a:p>
        </p:txBody>
      </p:sp>
    </p:spTree>
    <p:extLst>
      <p:ext uri="{BB962C8B-B14F-4D97-AF65-F5344CB8AC3E}">
        <p14:creationId xmlns:p14="http://schemas.microsoft.com/office/powerpoint/2010/main" val="323432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were trying to work out why students weren’t very engaged, and hoped they’d appreciate the hard work later, because</a:t>
            </a:r>
            <a:r>
              <a:rPr lang="en-GB" baseline="0" dirty="0" smtClean="0"/>
              <a:t> some students have told us that they really appreciated EAP in later years when they started using the skills more. Surprisingly, we found the opposite – despite skipping classes and not submitting assignments, current students are happier overall than former students. Could be because we’ve m</a:t>
            </a:r>
            <a:r>
              <a:rPr lang="en-GB" dirty="0" smtClean="0"/>
              <a:t>ade</a:t>
            </a:r>
            <a:r>
              <a:rPr lang="en-GB" baseline="0" dirty="0" smtClean="0"/>
              <a:t> a few modifications over past year e.g. textbook, type of assignments, though changes haven’t completely solved the problems of students failing, the students seem to appreciate them. </a:t>
            </a:r>
          </a:p>
          <a:p>
            <a:r>
              <a:rPr lang="en-GB" baseline="0" dirty="0" err="1" smtClean="0"/>
              <a:t>Ss</a:t>
            </a:r>
            <a:r>
              <a:rPr lang="en-GB" baseline="0" dirty="0" smtClean="0"/>
              <a:t> happier now, not proved initial theory that will get happier after use skills in CC.</a:t>
            </a:r>
          </a:p>
          <a:p>
            <a:r>
              <a:rPr lang="en-GB" baseline="0" dirty="0" smtClean="0"/>
              <a:t>NB Q2 on agree/disagree scale, not satisfied/dissatisfied</a:t>
            </a:r>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14</a:t>
            </a:fld>
            <a:endParaRPr lang="en-US" dirty="0"/>
          </a:p>
        </p:txBody>
      </p:sp>
    </p:spTree>
    <p:extLst>
      <p:ext uri="{BB962C8B-B14F-4D97-AF65-F5344CB8AC3E}">
        <p14:creationId xmlns:p14="http://schemas.microsoft.com/office/powerpoint/2010/main" val="1739197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 </a:t>
            </a:r>
            <a:r>
              <a:rPr lang="en-US" dirty="0" smtClean="0"/>
              <a:t>Cannot measure impact of EAP objectively because a student placed in EAP has to take the course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 Potential bias tends to show on the negative side: some students that are placed in 130 tend to feel that they were evaluated unfairly and chose not to work on EAP</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a:t>
            </a:r>
            <a:r>
              <a:rPr lang="mr-IN" baseline="0" dirty="0" smtClean="0"/>
              <a:t>–</a:t>
            </a:r>
            <a:r>
              <a:rPr lang="en-US" baseline="0" dirty="0" smtClean="0"/>
              <a:t> with a small sample space it is difficult to remove outliers because the histogram does not approximate the statistical distribution, however, from the example we can see that there are outliers that tend to bias the evaluation on the negative side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 Pilot study so not yet developed objective test to measure performance before and after EAP</a:t>
            </a:r>
          </a:p>
        </p:txBody>
      </p:sp>
      <p:sp>
        <p:nvSpPr>
          <p:cNvPr id="4" name="Slide Number Placeholder 3"/>
          <p:cNvSpPr>
            <a:spLocks noGrp="1"/>
          </p:cNvSpPr>
          <p:nvPr>
            <p:ph type="sldNum" sz="quarter" idx="10"/>
          </p:nvPr>
        </p:nvSpPr>
        <p:spPr/>
        <p:txBody>
          <a:bodyPr/>
          <a:lstStyle/>
          <a:p>
            <a:fld id="{2619DF5F-25B5-D049-A7C9-FFF43815C83A}" type="slidenum">
              <a:rPr lang="en-US" smtClean="0"/>
              <a:pPr/>
              <a:t>15</a:t>
            </a:fld>
            <a:endParaRPr lang="en-US" dirty="0"/>
          </a:p>
        </p:txBody>
      </p:sp>
    </p:spTree>
    <p:extLst>
      <p:ext uri="{BB962C8B-B14F-4D97-AF65-F5344CB8AC3E}">
        <p14:creationId xmlns:p14="http://schemas.microsoft.com/office/powerpoint/2010/main" val="121476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a small sample space it is difficult to remove outliers, however, from the example we can see that there are outliers that tend to bias the evaluation on the negative side. These are likely to be the students that feel that they were wrongly placed into EAP due to self-image. In the presence of negative outliers, mean shifts downwards, while the mode stays put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People that are placed in 130 exhibit fewer linguistic problems and tend to be more touchy about being placed in EAP in the first place. Some of them are upset and tend to become outliers. The mean goes, consequently, down, and we need to look at the (main) mode to figure out whether the results would be the same after outlier removal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Outliers show up as a secondary low peak in the histogram (a</a:t>
            </a:r>
            <a:r>
              <a:rPr lang="en-US" baseline="0" dirty="0" smtClean="0"/>
              <a:t> local mode)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the histogram had just one mode (no outliers),</a:t>
            </a:r>
            <a:r>
              <a:rPr lang="en-US" baseline="0" dirty="0" smtClean="0"/>
              <a:t> the mean would be closer to the mode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presence of outliers, the mode tends to tell us more about how the mean should be after outlier removal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in the summary tables we reported the mean, which would change (upward) if we removed the outliers</a:t>
            </a:r>
          </a:p>
        </p:txBody>
      </p:sp>
      <p:sp>
        <p:nvSpPr>
          <p:cNvPr id="4" name="Slide Number Placeholder 3"/>
          <p:cNvSpPr>
            <a:spLocks noGrp="1"/>
          </p:cNvSpPr>
          <p:nvPr>
            <p:ph type="sldNum" sz="quarter" idx="10"/>
          </p:nvPr>
        </p:nvSpPr>
        <p:spPr/>
        <p:txBody>
          <a:bodyPr/>
          <a:lstStyle/>
          <a:p>
            <a:fld id="{2619DF5F-25B5-D049-A7C9-FFF43815C83A}" type="slidenum">
              <a:rPr lang="en-US" smtClean="0"/>
              <a:pPr/>
              <a:t>16</a:t>
            </a:fld>
            <a:endParaRPr lang="en-US" dirty="0"/>
          </a:p>
        </p:txBody>
      </p:sp>
    </p:spTree>
    <p:extLst>
      <p:ext uri="{BB962C8B-B14F-4D97-AF65-F5344CB8AC3E}">
        <p14:creationId xmlns:p14="http://schemas.microsoft.com/office/powerpoint/2010/main" val="185862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Heeeeeeeere’s</a:t>
            </a:r>
            <a:r>
              <a:rPr lang="en-US" baseline="0" dirty="0" smtClean="0"/>
              <a:t> Tracie!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120 </a:t>
            </a:r>
            <a:r>
              <a:rPr lang="it-IT" dirty="0" err="1" smtClean="0"/>
              <a:t>students</a:t>
            </a:r>
            <a:r>
              <a:rPr lang="it-IT" dirty="0" smtClean="0"/>
              <a:t> </a:t>
            </a:r>
            <a:r>
              <a:rPr lang="it-IT" dirty="0" err="1" smtClean="0"/>
              <a:t>know</a:t>
            </a:r>
            <a:r>
              <a:rPr lang="it-IT" dirty="0" smtClean="0"/>
              <a:t> </a:t>
            </a:r>
            <a:r>
              <a:rPr lang="it-IT" dirty="0" err="1" smtClean="0"/>
              <a:t>they</a:t>
            </a:r>
            <a:r>
              <a:rPr lang="it-IT" dirty="0" smtClean="0"/>
              <a:t> </a:t>
            </a:r>
            <a:r>
              <a:rPr lang="it-IT" dirty="0" err="1" smtClean="0"/>
              <a:t>need</a:t>
            </a:r>
            <a:r>
              <a:rPr lang="it-IT" dirty="0" smtClean="0"/>
              <a:t> a </a:t>
            </a:r>
            <a:r>
              <a:rPr lang="it-IT" dirty="0" err="1" smtClean="0"/>
              <a:t>language</a:t>
            </a:r>
            <a:r>
              <a:rPr lang="it-IT" dirty="0" smtClean="0"/>
              <a:t> </a:t>
            </a:r>
            <a:r>
              <a:rPr lang="it-IT" dirty="0" err="1" smtClean="0"/>
              <a:t>course</a:t>
            </a:r>
            <a:r>
              <a:rPr lang="it-IT" dirty="0" smtClean="0"/>
              <a:t>:  </a:t>
            </a:r>
            <a:r>
              <a:rPr lang="it-IT" dirty="0" err="1" smtClean="0"/>
              <a:t>does</a:t>
            </a:r>
            <a:r>
              <a:rPr lang="it-IT" dirty="0" smtClean="0"/>
              <a:t> </a:t>
            </a:r>
            <a:r>
              <a:rPr lang="it-IT" dirty="0" err="1" smtClean="0"/>
              <a:t>this</a:t>
            </a:r>
            <a:r>
              <a:rPr lang="it-IT" dirty="0" smtClean="0"/>
              <a:t> </a:t>
            </a:r>
            <a:r>
              <a:rPr lang="it-IT" dirty="0" err="1" smtClean="0"/>
              <a:t>make</a:t>
            </a:r>
            <a:r>
              <a:rPr lang="it-IT" dirty="0" smtClean="0"/>
              <a:t> </a:t>
            </a:r>
            <a:r>
              <a:rPr lang="it-IT" dirty="0" err="1" smtClean="0"/>
              <a:t>them</a:t>
            </a:r>
            <a:r>
              <a:rPr lang="it-IT" dirty="0" smtClean="0"/>
              <a:t> more </a:t>
            </a:r>
            <a:r>
              <a:rPr lang="it-IT" dirty="0" err="1" smtClean="0"/>
              <a:t>accepting</a:t>
            </a:r>
            <a:r>
              <a:rPr lang="it-IT" dirty="0" smtClean="0"/>
              <a:t>?  </a:t>
            </a:r>
            <a:r>
              <a:rPr lang="it-IT" dirty="0" err="1" smtClean="0"/>
              <a:t>Does</a:t>
            </a:r>
            <a:r>
              <a:rPr lang="it-IT" dirty="0" smtClean="0"/>
              <a:t> </a:t>
            </a:r>
            <a:r>
              <a:rPr lang="it-IT" dirty="0" err="1" smtClean="0"/>
              <a:t>this</a:t>
            </a:r>
            <a:r>
              <a:rPr lang="it-IT" dirty="0" smtClean="0"/>
              <a:t> </a:t>
            </a:r>
            <a:r>
              <a:rPr lang="it-IT" dirty="0" err="1" smtClean="0"/>
              <a:t>affect</a:t>
            </a:r>
            <a:r>
              <a:rPr lang="it-IT" dirty="0" smtClean="0"/>
              <a:t> </a:t>
            </a:r>
            <a:r>
              <a:rPr lang="it-IT" dirty="0" err="1" smtClean="0"/>
              <a:t>their</a:t>
            </a:r>
            <a:r>
              <a:rPr lang="it-IT" dirty="0" smtClean="0"/>
              <a:t> </a:t>
            </a:r>
            <a:r>
              <a:rPr lang="it-IT" dirty="0" err="1" smtClean="0"/>
              <a:t>attitude</a:t>
            </a:r>
            <a:r>
              <a:rPr lang="it-IT" baseline="0" dirty="0" smtClean="0"/>
              <a:t> and </a:t>
            </a:r>
            <a:r>
              <a:rPr lang="it-IT" baseline="0" dirty="0" err="1" smtClean="0"/>
              <a:t>thus</a:t>
            </a:r>
            <a:r>
              <a:rPr lang="it-IT" baseline="0" dirty="0" smtClean="0"/>
              <a:t> </a:t>
            </a:r>
            <a:r>
              <a:rPr lang="it-IT" baseline="0" dirty="0" err="1" smtClean="0"/>
              <a:t>their</a:t>
            </a:r>
            <a:r>
              <a:rPr lang="it-IT" baseline="0" dirty="0" smtClean="0"/>
              <a:t> </a:t>
            </a:r>
            <a:r>
              <a:rPr lang="it-IT" baseline="0" dirty="0" err="1" smtClean="0"/>
              <a:t>motivation</a:t>
            </a:r>
            <a:r>
              <a:rPr lang="it-IT"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err="1" smtClean="0"/>
              <a:t>Unifying</a:t>
            </a:r>
            <a:r>
              <a:rPr lang="it-IT" baseline="0" dirty="0" smtClean="0"/>
              <a:t> </a:t>
            </a:r>
            <a:r>
              <a:rPr lang="it-IT" baseline="0" dirty="0" err="1" smtClean="0"/>
              <a:t>factor</a:t>
            </a:r>
            <a:r>
              <a:rPr lang="it-IT" baseline="0" dirty="0" smtClean="0"/>
              <a:t>:  </a:t>
            </a:r>
            <a:r>
              <a:rPr lang="it-IT" baseline="0" dirty="0" err="1" smtClean="0"/>
              <a:t>motivation</a:t>
            </a:r>
            <a:r>
              <a:rPr lang="it-IT" baseline="0" dirty="0" smtClean="0"/>
              <a:t>:  idea of </a:t>
            </a:r>
            <a:r>
              <a:rPr lang="it-IT" baseline="0" dirty="0" err="1" smtClean="0"/>
              <a:t>quantity</a:t>
            </a:r>
            <a:r>
              <a:rPr lang="it-IT" baseline="0" dirty="0" smtClean="0"/>
              <a:t> vs.  </a:t>
            </a:r>
            <a:r>
              <a:rPr lang="it-IT" baseline="0" dirty="0" err="1" smtClean="0"/>
              <a:t>Quality</a:t>
            </a:r>
            <a:r>
              <a:rPr lang="it-IT" baseline="0" dirty="0" smtClean="0"/>
              <a:t>. (</a:t>
            </a:r>
            <a:r>
              <a:rPr lang="it-IT" baseline="0" dirty="0" err="1" smtClean="0"/>
              <a:t>this</a:t>
            </a:r>
            <a:r>
              <a:rPr lang="it-IT" baseline="0" dirty="0" smtClean="0"/>
              <a:t> </a:t>
            </a:r>
            <a:r>
              <a:rPr lang="it-IT" baseline="0" dirty="0" err="1" smtClean="0"/>
              <a:t>was</a:t>
            </a:r>
            <a:r>
              <a:rPr lang="it-IT" baseline="0" dirty="0" smtClean="0"/>
              <a:t> in </a:t>
            </a:r>
            <a:r>
              <a:rPr lang="it-IT" baseline="0" dirty="0" err="1" smtClean="0"/>
              <a:t>my</a:t>
            </a:r>
            <a:r>
              <a:rPr lang="it-IT" baseline="0" dirty="0" smtClean="0"/>
              <a:t> notes,  </a:t>
            </a:r>
            <a:r>
              <a:rPr lang="it-IT" baseline="0" dirty="0" err="1" smtClean="0"/>
              <a:t>don’t</a:t>
            </a:r>
            <a:r>
              <a:rPr lang="it-IT" baseline="0" dirty="0" smtClean="0"/>
              <a:t> </a:t>
            </a:r>
            <a:r>
              <a:rPr lang="it-IT" baseline="0" dirty="0" err="1" smtClean="0"/>
              <a:t>remember</a:t>
            </a:r>
            <a:r>
              <a:rPr lang="it-IT" baseline="0" dirty="0" smtClean="0"/>
              <a:t> </a:t>
            </a:r>
            <a:r>
              <a:rPr lang="it-IT" baseline="0" dirty="0" err="1" smtClean="0"/>
              <a:t>what</a:t>
            </a:r>
            <a:r>
              <a:rPr lang="it-IT" baseline="0" dirty="0" smtClean="0"/>
              <a:t> </a:t>
            </a:r>
            <a:r>
              <a:rPr lang="it-IT" baseline="0" dirty="0" err="1" smtClean="0"/>
              <a:t>referring</a:t>
            </a:r>
            <a:r>
              <a:rPr lang="it-IT" baseline="0" dirty="0" smtClean="0"/>
              <a:t> to </a:t>
            </a:r>
            <a:r>
              <a:rPr lang="it-IT" baseline="0" dirty="0" err="1" smtClean="0"/>
              <a:t>precisely</a:t>
            </a:r>
            <a:r>
              <a:rPr lang="it-IT"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Franklin Gothic Book"/>
                <a:ea typeface="+mn-ea"/>
                <a:cs typeface="+mn-cs"/>
              </a:rPr>
              <a:t>Those who chose an initial negative adjective were less satisfied across the board, and I think that’s what you need to </a:t>
            </a:r>
            <a:r>
              <a:rPr lang="en-US" sz="1200" b="0" i="0" kern="1200" dirty="0" err="1" smtClean="0">
                <a:solidFill>
                  <a:schemeClr val="tx1"/>
                </a:solidFill>
                <a:effectLst/>
                <a:latin typeface="Franklin Gothic Book"/>
                <a:ea typeface="+mn-ea"/>
                <a:cs typeface="+mn-cs"/>
              </a:rPr>
              <a:t>emphasise</a:t>
            </a:r>
            <a:r>
              <a:rPr lang="en-US" sz="1200" b="0" i="0" kern="1200" dirty="0" smtClean="0">
                <a:solidFill>
                  <a:schemeClr val="tx1"/>
                </a:solidFill>
                <a:effectLst/>
                <a:latin typeface="Franklin Gothic Book"/>
                <a:ea typeface="+mn-ea"/>
                <a:cs typeface="+mn-cs"/>
              </a:rPr>
              <a:t> – on every question except quantity of work they came in lower on average, and quantity of work was the question on which the whole population was least satisfied. The fact that on that particular question only the group who had chosen neutral adjectives were on average slightly more negative still even than those who were more generally less satisfied is certainly curious – but what does it show? I don’t think it’s something to make too much of.</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619DF5F-25B5-D049-A7C9-FFF43815C83A}" type="slidenum">
              <a:rPr lang="en-US" smtClean="0"/>
              <a:pPr/>
              <a:t>17</a:t>
            </a:fld>
            <a:endParaRPr lang="en-US" dirty="0"/>
          </a:p>
        </p:txBody>
      </p:sp>
    </p:spTree>
    <p:extLst>
      <p:ext uri="{BB962C8B-B14F-4D97-AF65-F5344CB8AC3E}">
        <p14:creationId xmlns:p14="http://schemas.microsoft.com/office/powerpoint/2010/main" val="1986424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Motivation = key to success</a:t>
            </a:r>
          </a:p>
          <a:p>
            <a:r>
              <a:rPr lang="en-GB" dirty="0" smtClean="0"/>
              <a:t>Students</a:t>
            </a:r>
            <a:r>
              <a:rPr lang="en-GB" baseline="0" dirty="0" smtClean="0"/>
              <a:t> need both intrinsic and extrinsic motivation to succeed (</a:t>
            </a:r>
            <a:r>
              <a:rPr lang="en-GB" baseline="0" dirty="0" err="1" smtClean="0"/>
              <a:t>Elhaj</a:t>
            </a:r>
            <a:r>
              <a:rPr lang="en-GB" baseline="0" dirty="0" smtClean="0"/>
              <a:t> et al ? – check)</a:t>
            </a:r>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18</a:t>
            </a:fld>
            <a:endParaRPr lang="en-US" dirty="0"/>
          </a:p>
        </p:txBody>
      </p:sp>
    </p:spTree>
    <p:extLst>
      <p:ext uri="{BB962C8B-B14F-4D97-AF65-F5344CB8AC3E}">
        <p14:creationId xmlns:p14="http://schemas.microsoft.com/office/powerpoint/2010/main" val="83444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Faculty - EAP courses as developing academic skills </a:t>
            </a:r>
          </a:p>
          <a:p>
            <a:r>
              <a:rPr lang="en-GB" dirty="0" smtClean="0"/>
              <a:t>Target population generally tends to be </a:t>
            </a:r>
            <a:r>
              <a:rPr lang="en-GB" dirty="0" err="1" smtClean="0"/>
              <a:t>nns</a:t>
            </a:r>
            <a:r>
              <a:rPr lang="en-GB" dirty="0" smtClean="0"/>
              <a:t> as they are </a:t>
            </a:r>
            <a:r>
              <a:rPr lang="en-GB" dirty="0" err="1" smtClean="0"/>
              <a:t>tendentially</a:t>
            </a:r>
            <a:r>
              <a:rPr lang="en-GB" dirty="0" smtClean="0"/>
              <a:t> the students  (as a group) who have not had or who have had limited exposure to the type of academic skills expected  </a:t>
            </a:r>
          </a:p>
          <a:p>
            <a:endParaRPr lang="en-GB" dirty="0" smtClean="0"/>
          </a:p>
          <a:p>
            <a:r>
              <a:rPr lang="en-GB" dirty="0" smtClean="0"/>
              <a:t>SS - Tend to see EAP as Language course/developing language skills</a:t>
            </a:r>
          </a:p>
          <a:p>
            <a:r>
              <a:rPr lang="en-GB" dirty="0" smtClean="0"/>
              <a:t>Thus placement in EAP a formal declaration of lack of knowledge/ability</a:t>
            </a:r>
          </a:p>
          <a:p>
            <a:r>
              <a:rPr lang="en-GB" dirty="0" smtClean="0"/>
              <a:t>“Ghetto-</a:t>
            </a:r>
            <a:r>
              <a:rPr lang="en-GB" dirty="0" err="1" smtClean="0"/>
              <a:t>isation</a:t>
            </a:r>
            <a:r>
              <a:rPr lang="en-GB" dirty="0" smtClean="0"/>
              <a:t>”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it-IT" baseline="0" dirty="0" smtClean="0"/>
              <a:t>EAP ss tend to see EAP as addressing Language issues.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it-IT" baseline="0" dirty="0" smtClean="0"/>
              <a:t>Faculty </a:t>
            </a:r>
            <a:r>
              <a:rPr lang="mr-IN" baseline="0" dirty="0" smtClean="0"/>
              <a:t>–</a:t>
            </a:r>
            <a:r>
              <a:rPr lang="it-IT" baseline="0" dirty="0" smtClean="0"/>
              <a:t> those teaching in EAP program and those teaching “curricular courses” tend to see EAP as addressing academic skills. (necessary and often lacking  not only for EAP students,  but for entire student population).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it-IT" baseline="0" dirty="0" smtClean="0"/>
              <a:t>NB – Glasses pic as staff see it as one thing, Ss another, put together has deeper picture.</a:t>
            </a:r>
          </a:p>
          <a:p>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19</a:t>
            </a:fld>
            <a:endParaRPr lang="en-US" dirty="0"/>
          </a:p>
        </p:txBody>
      </p:sp>
    </p:spTree>
    <p:extLst>
      <p:ext uri="{BB962C8B-B14F-4D97-AF65-F5344CB8AC3E}">
        <p14:creationId xmlns:p14="http://schemas.microsoft.com/office/powerpoint/2010/main" val="241385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Loop: Motivation seems to be essential factor </a:t>
            </a:r>
            <a:r>
              <a:rPr lang="mr-IN" baseline="0" dirty="0" smtClean="0"/>
              <a:t>–</a:t>
            </a:r>
            <a:r>
              <a:rPr lang="en-US" baseline="0" dirty="0" smtClean="0"/>
              <a:t> influences satisfaction,  which influences effectiveness. Especially motivation at outset.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Attitude:  at placement,  and towards EAP program.  Affected by a) self-image/self assessment of level</a:t>
            </a:r>
            <a:r>
              <a:rPr lang="it-IT" baseline="0" dirty="0" smtClean="0"/>
              <a:t>. b) perception of exactly what EAP is:  </a:t>
            </a:r>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it-IT" baseline="0"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2619DF5F-25B5-D049-A7C9-FFF43815C83A}" type="slidenum">
              <a:rPr lang="en-US" smtClean="0"/>
              <a:pPr/>
              <a:t>20</a:t>
            </a:fld>
            <a:endParaRPr lang="en-US" dirty="0"/>
          </a:p>
        </p:txBody>
      </p:sp>
    </p:spTree>
    <p:extLst>
      <p:ext uri="{BB962C8B-B14F-4D97-AF65-F5344CB8AC3E}">
        <p14:creationId xmlns:p14="http://schemas.microsoft.com/office/powerpoint/2010/main" val="38254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a:t>
            </a:r>
            <a:r>
              <a:rPr lang="en-US" baseline="0" dirty="0" smtClean="0"/>
              <a:t> loop:  attitude affects motivation which affects (perception of ) effectiveness.  </a:t>
            </a:r>
          </a:p>
          <a:p>
            <a:endParaRPr lang="en-US" baseline="0" dirty="0" smtClean="0"/>
          </a:p>
          <a:p>
            <a:r>
              <a:rPr lang="en-US" baseline="0" dirty="0" smtClean="0"/>
              <a:t>But also goes other way.</a:t>
            </a:r>
          </a:p>
          <a:p>
            <a:endParaRPr lang="en-US" baseline="0" dirty="0" smtClean="0"/>
          </a:p>
          <a:p>
            <a:r>
              <a:rPr lang="en-US" baseline="0" dirty="0" smtClean="0"/>
              <a:t>Can address any of the three points of the loop:</a:t>
            </a:r>
          </a:p>
          <a:p>
            <a:endParaRPr lang="en-US" baseline="0" dirty="0" smtClean="0"/>
          </a:p>
          <a:p>
            <a:r>
              <a:rPr lang="en-US" baseline="0" dirty="0" smtClean="0"/>
              <a:t>Attitude at outset AND attitude throughout courses</a:t>
            </a:r>
          </a:p>
          <a:p>
            <a:endParaRPr lang="en-US" baseline="0" dirty="0" smtClean="0"/>
          </a:p>
          <a:p>
            <a:r>
              <a:rPr lang="en-US" baseline="0" dirty="0" smtClean="0"/>
              <a:t>Effectiveness of course affected by attitude and by motivation.</a:t>
            </a:r>
          </a:p>
          <a:p>
            <a:endParaRPr lang="en-US" baseline="0" dirty="0" smtClean="0"/>
          </a:p>
          <a:p>
            <a:r>
              <a:rPr lang="en-US" baseline="0" dirty="0" smtClean="0"/>
              <a:t>Motivation </a:t>
            </a:r>
            <a:r>
              <a:rPr lang="mr-IN" baseline="0" dirty="0" smtClean="0"/>
              <a:t>–</a:t>
            </a:r>
            <a:r>
              <a:rPr lang="en-US" baseline="0" dirty="0" smtClean="0"/>
              <a:t> perhaps the easiest to address,  as can be addressed at multiple points,  in multiple ways:  overall face validity - course contents</a:t>
            </a:r>
            <a:r>
              <a:rPr lang="it-IT" baseline="0" dirty="0" smtClean="0"/>
              <a:t> (</a:t>
            </a:r>
            <a:r>
              <a:rPr lang="it-IT" baseline="0" dirty="0" err="1" smtClean="0"/>
              <a:t>course</a:t>
            </a:r>
            <a:r>
              <a:rPr lang="it-IT" baseline="0" dirty="0" smtClean="0"/>
              <a:t> </a:t>
            </a:r>
            <a:r>
              <a:rPr lang="it-IT" baseline="0" dirty="0" err="1" smtClean="0"/>
              <a:t>description</a:t>
            </a:r>
            <a:r>
              <a:rPr lang="it-IT" baseline="0" dirty="0" smtClean="0"/>
              <a:t> and promotion,  </a:t>
            </a:r>
            <a:r>
              <a:rPr lang="en-US" baseline="0" dirty="0" smtClean="0"/>
              <a:t>assignments</a:t>
            </a:r>
            <a:r>
              <a:rPr lang="it-IT" baseline="0" dirty="0" smtClean="0"/>
              <a:t>,  </a:t>
            </a:r>
            <a:r>
              <a:rPr lang="it-IT" baseline="0" dirty="0" err="1" smtClean="0"/>
              <a:t>skills</a:t>
            </a:r>
            <a:r>
              <a:rPr lang="it-IT" baseline="0" dirty="0" smtClean="0"/>
              <a:t> </a:t>
            </a:r>
            <a:r>
              <a:rPr lang="it-IT" baseline="0" dirty="0" err="1" smtClean="0"/>
              <a:t>addressed</a:t>
            </a:r>
            <a:r>
              <a:rPr lang="it-IT" baseline="0" dirty="0" smtClean="0"/>
              <a:t>,  transfer to </a:t>
            </a:r>
            <a:r>
              <a:rPr lang="it-IT" baseline="0" dirty="0" err="1" smtClean="0"/>
              <a:t>curricular</a:t>
            </a:r>
            <a:r>
              <a:rPr lang="it-IT" baseline="0" dirty="0" smtClean="0"/>
              <a:t> </a:t>
            </a:r>
            <a:r>
              <a:rPr lang="it-IT" baseline="0" dirty="0" err="1" smtClean="0"/>
              <a:t>courses</a:t>
            </a:r>
            <a:r>
              <a:rPr lang="it-IT" baseline="0" dirty="0" smtClean="0"/>
              <a:t>.</a:t>
            </a:r>
          </a:p>
          <a:p>
            <a:endParaRPr lang="it-IT" baseline="0" dirty="0" smtClean="0"/>
          </a:p>
          <a:p>
            <a:r>
              <a:rPr lang="it-IT" baseline="0" dirty="0" err="1" smtClean="0"/>
              <a:t>Question</a:t>
            </a:r>
            <a:r>
              <a:rPr lang="it-IT" baseline="0" dirty="0" smtClean="0"/>
              <a:t>:  HOW TO MOTIVATE DISENGAGED STUDENTS?   With neighbor:  2-3 ideas for motivating the disengaged EAP student at any point throughout a course.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21</a:t>
            </a:fld>
            <a:endParaRPr lang="en-US" dirty="0"/>
          </a:p>
        </p:txBody>
      </p:sp>
    </p:spTree>
    <p:extLst>
      <p:ext uri="{BB962C8B-B14F-4D97-AF65-F5344CB8AC3E}">
        <p14:creationId xmlns:p14="http://schemas.microsoft.com/office/powerpoint/2010/main" val="161823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but diverse</a:t>
            </a:r>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3</a:t>
            </a:fld>
            <a:endParaRPr lang="en-US" dirty="0"/>
          </a:p>
        </p:txBody>
      </p:sp>
    </p:spTree>
    <p:extLst>
      <p:ext uri="{BB962C8B-B14F-4D97-AF65-F5344CB8AC3E}">
        <p14:creationId xmlns:p14="http://schemas.microsoft.com/office/powerpoint/2010/main" val="253446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a:t>
            </a:r>
            <a:r>
              <a:rPr lang="en-GB" baseline="0" dirty="0" smtClean="0"/>
              <a:t> added EAP 128 this semester</a:t>
            </a:r>
          </a:p>
          <a:p>
            <a:r>
              <a:rPr lang="en-GB" baseline="0" dirty="0" smtClean="0"/>
              <a:t>Start them thinking critically – not easy!</a:t>
            </a:r>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6</a:t>
            </a:fld>
            <a:endParaRPr lang="en-US" dirty="0"/>
          </a:p>
        </p:txBody>
      </p:sp>
    </p:spTree>
    <p:extLst>
      <p:ext uri="{BB962C8B-B14F-4D97-AF65-F5344CB8AC3E}">
        <p14:creationId xmlns:p14="http://schemas.microsoft.com/office/powerpoint/2010/main" val="321050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to say that we cannot measure impact of EAP for students who were placed into EAP but did not take EAP courses with those who were placed but did not participate</a:t>
            </a:r>
            <a:r>
              <a:rPr lang="it-IT" baseline="0" dirty="0" smtClean="0"/>
              <a:t>. </a:t>
            </a:r>
            <a:r>
              <a:rPr lang="en-US" baseline="0" dirty="0" smtClean="0"/>
              <a:t>by comparing results with and without EAP courses, because students who are placed into EAP are obliged to participate in the EAP program.  Therefore  - </a:t>
            </a:r>
            <a:r>
              <a:rPr lang="it-IT" baseline="0" dirty="0" err="1" smtClean="0"/>
              <a:t>Necessary</a:t>
            </a:r>
            <a:r>
              <a:rPr lang="it-IT" baseline="0" dirty="0" smtClean="0"/>
              <a:t> to use self-</a:t>
            </a:r>
            <a:r>
              <a:rPr lang="it-IT" baseline="0" dirty="0" err="1" smtClean="0"/>
              <a:t>assessment</a:t>
            </a: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err="1" smtClean="0"/>
              <a:t>Questionnaires</a:t>
            </a:r>
            <a:r>
              <a:rPr lang="it-IT" baseline="0" dirty="0" smtClean="0"/>
              <a:t>: </a:t>
            </a:r>
            <a:r>
              <a:rPr lang="it-IT" baseline="0" dirty="0" err="1" smtClean="0"/>
              <a:t>looking</a:t>
            </a:r>
            <a:r>
              <a:rPr lang="it-IT" baseline="0" dirty="0" smtClean="0"/>
              <a:t> </a:t>
            </a:r>
            <a:r>
              <a:rPr lang="it-IT" baseline="0" dirty="0" err="1" smtClean="0"/>
              <a:t>at</a:t>
            </a:r>
            <a:r>
              <a:rPr lang="it-IT" baseline="0" dirty="0" smtClean="0"/>
              <a:t> Emotive </a:t>
            </a:r>
            <a:r>
              <a:rPr lang="it-IT" baseline="0" dirty="0" err="1" smtClean="0"/>
              <a:t>response</a:t>
            </a: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err="1" smtClean="0"/>
              <a:t>Interviews</a:t>
            </a:r>
            <a:r>
              <a:rPr lang="it-IT" baseline="0" dirty="0" smtClean="0"/>
              <a:t>:  </a:t>
            </a:r>
            <a:r>
              <a:rPr lang="it-IT" baseline="0" dirty="0" err="1" smtClean="0"/>
              <a:t>looking</a:t>
            </a:r>
            <a:r>
              <a:rPr lang="it-IT" baseline="0" dirty="0" smtClean="0"/>
              <a:t> </a:t>
            </a:r>
            <a:r>
              <a:rPr lang="it-IT" baseline="0" dirty="0" err="1" smtClean="0"/>
              <a:t>at</a:t>
            </a:r>
            <a:r>
              <a:rPr lang="it-IT" baseline="0" dirty="0" smtClean="0"/>
              <a:t> </a:t>
            </a:r>
            <a:r>
              <a:rPr lang="it-IT" baseline="0" dirty="0" err="1" smtClean="0"/>
              <a:t>Pragmatic</a:t>
            </a:r>
            <a:r>
              <a:rPr lang="it-IT" baseline="0" dirty="0" smtClean="0"/>
              <a:t> </a:t>
            </a:r>
            <a:r>
              <a:rPr lang="it-IT" baseline="0" dirty="0" err="1" smtClean="0"/>
              <a:t>response</a:t>
            </a: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619DF5F-25B5-D049-A7C9-FFF43815C83A}" type="slidenum">
              <a:rPr lang="en-US" smtClean="0"/>
              <a:pPr/>
              <a:t>7</a:t>
            </a:fld>
            <a:endParaRPr lang="en-US" dirty="0"/>
          </a:p>
        </p:txBody>
      </p:sp>
    </p:spTree>
    <p:extLst>
      <p:ext uri="{BB962C8B-B14F-4D97-AF65-F5344CB8AC3E}">
        <p14:creationId xmlns:p14="http://schemas.microsoft.com/office/powerpoint/2010/main" val="83981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Diverse group</a:t>
            </a:r>
            <a:r>
              <a:rPr lang="en-GB" baseline="0" dirty="0" smtClean="0"/>
              <a:t> – in just 2 classes = 23(?) nationalities</a:t>
            </a:r>
            <a:r>
              <a:rPr lang="it-IT" baseline="0" dirty="0" smtClean="0"/>
              <a:t>. (</a:t>
            </a:r>
            <a:r>
              <a:rPr lang="it-IT" baseline="0" dirty="0" err="1" smtClean="0"/>
              <a:t>see</a:t>
            </a:r>
            <a:r>
              <a:rPr lang="it-IT" baseline="0" dirty="0" smtClean="0"/>
              <a:t> </a:t>
            </a:r>
            <a:r>
              <a:rPr lang="it-IT" baseline="0" dirty="0" err="1" smtClean="0"/>
              <a:t>map</a:t>
            </a:r>
            <a:r>
              <a:rPr lang="it-IT" baseline="0" dirty="0" smtClean="0"/>
              <a:t>)</a:t>
            </a:r>
          </a:p>
          <a:p>
            <a:endParaRPr lang="it-IT" baseline="0" dirty="0" smtClean="0"/>
          </a:p>
          <a:p>
            <a:endParaRPr lang="it-IT" baseline="0" dirty="0" smtClean="0"/>
          </a:p>
          <a:p>
            <a:endParaRPr lang="it-IT" baseline="0" dirty="0" smtClean="0"/>
          </a:p>
          <a:p>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8</a:t>
            </a:fld>
            <a:endParaRPr lang="en-US" dirty="0"/>
          </a:p>
        </p:txBody>
      </p:sp>
    </p:spTree>
    <p:extLst>
      <p:ext uri="{BB962C8B-B14F-4D97-AF65-F5344CB8AC3E}">
        <p14:creationId xmlns:p14="http://schemas.microsoft.com/office/powerpoint/2010/main" val="9978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IONA</a:t>
            </a:r>
          </a:p>
          <a:p>
            <a:r>
              <a:rPr lang="en-GB" dirty="0" smtClean="0"/>
              <a:t>Why we set out to do this pilot study:</a:t>
            </a:r>
            <a:endParaRPr lang="en-GB" baseline="0" dirty="0" smtClean="0"/>
          </a:p>
          <a:p>
            <a:r>
              <a:rPr lang="en-GB" baseline="0" dirty="0" smtClean="0"/>
              <a:t>Need to assess program  (its current global  iteration)</a:t>
            </a:r>
            <a:endParaRPr lang="en-GB" dirty="0" smtClean="0"/>
          </a:p>
          <a:p>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9</a:t>
            </a:fld>
            <a:endParaRPr lang="en-US" dirty="0"/>
          </a:p>
        </p:txBody>
      </p:sp>
    </p:spTree>
    <p:extLst>
      <p:ext uri="{BB962C8B-B14F-4D97-AF65-F5344CB8AC3E}">
        <p14:creationId xmlns:p14="http://schemas.microsoft.com/office/powerpoint/2010/main" val="2087191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now,  </a:t>
            </a:r>
            <a:r>
              <a:rPr lang="en-GB" baseline="0" dirty="0" err="1" smtClean="0"/>
              <a:t>Heeeeeere’s</a:t>
            </a:r>
            <a:r>
              <a:rPr lang="en-GB" baseline="0" dirty="0" smtClean="0"/>
              <a:t> Iona!</a:t>
            </a:r>
          </a:p>
          <a:p>
            <a:r>
              <a:rPr lang="en-GB" baseline="0" dirty="0" smtClean="0"/>
              <a:t>Break down data according to 3 “lenses” hoped would reflect Ss’ satisfaction best both for course itself and its effectiveness.</a:t>
            </a:r>
          </a:p>
          <a:p>
            <a:r>
              <a:rPr lang="en-GB" baseline="0" dirty="0" smtClean="0"/>
              <a:t>We were puzzled about why a lot of students were not doing their homework, weren’t participating in class and weren’t even submitting the major assignments, and were consequently failing when they could have passed. So we decided to conduct our own research to try and get more information about these issues. </a:t>
            </a:r>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10</a:t>
            </a:fld>
            <a:endParaRPr lang="en-US" dirty="0"/>
          </a:p>
        </p:txBody>
      </p:sp>
    </p:spTree>
    <p:extLst>
      <p:ext uri="{BB962C8B-B14F-4D97-AF65-F5344CB8AC3E}">
        <p14:creationId xmlns:p14="http://schemas.microsoft.com/office/powerpoint/2010/main" val="314517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Nos = mean on 7 point Likert</a:t>
            </a:r>
            <a:r>
              <a:rPr lang="en-GB" baseline="0" dirty="0" smtClean="0"/>
              <a:t> scale. </a:t>
            </a:r>
          </a:p>
          <a:p>
            <a:r>
              <a:rPr lang="en-GB" baseline="0" dirty="0" smtClean="0"/>
              <a:t>RQ 1 – small but noticeable difference – EAP 120 </a:t>
            </a:r>
            <a:r>
              <a:rPr lang="en-GB" baseline="0" dirty="0" err="1" smtClean="0"/>
              <a:t>Ss</a:t>
            </a:r>
            <a:r>
              <a:rPr lang="en-GB" baseline="0" dirty="0" smtClean="0"/>
              <a:t> more positive on average about where placed</a:t>
            </a:r>
          </a:p>
          <a:p>
            <a:r>
              <a:rPr lang="en-GB" baseline="0" dirty="0" smtClean="0"/>
              <a:t>(NB – Fall 2016 first time we switched to online PT, shorter piece of writing) </a:t>
            </a:r>
          </a:p>
          <a:p>
            <a:r>
              <a:rPr lang="en-GB" baseline="0" dirty="0" smtClean="0"/>
              <a:t>Nos representative of a pattern we found in the data generally.</a:t>
            </a:r>
          </a:p>
          <a:p>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11</a:t>
            </a:fld>
            <a:endParaRPr lang="en-US" dirty="0"/>
          </a:p>
        </p:txBody>
      </p:sp>
    </p:spTree>
    <p:extLst>
      <p:ext uri="{BB962C8B-B14F-4D97-AF65-F5344CB8AC3E}">
        <p14:creationId xmlns:p14="http://schemas.microsoft.com/office/powerpoint/2010/main" val="112097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a:t>
            </a:r>
            <a:r>
              <a:rPr lang="en-GB" dirty="0" err="1" smtClean="0"/>
              <a:t>ppl</a:t>
            </a:r>
            <a:r>
              <a:rPr lang="en-GB" dirty="0" smtClean="0"/>
              <a:t> satisfied</a:t>
            </a:r>
          </a:p>
          <a:p>
            <a:r>
              <a:rPr lang="en-GB" dirty="0" err="1" smtClean="0"/>
              <a:t>Ppl</a:t>
            </a:r>
            <a:r>
              <a:rPr lang="en-GB" baseline="0" dirty="0" smtClean="0"/>
              <a:t> happy with placement  got more out of course</a:t>
            </a:r>
          </a:p>
          <a:p>
            <a:r>
              <a:rPr lang="en-GB" baseline="0" dirty="0" smtClean="0"/>
              <a:t>Skills – got it right re: balance of skills</a:t>
            </a:r>
          </a:p>
          <a:p>
            <a:r>
              <a:rPr lang="en-GB" baseline="0" dirty="0" smtClean="0"/>
              <a:t>Positive adjective – </a:t>
            </a:r>
            <a:r>
              <a:rPr lang="en-GB" baseline="0" dirty="0" err="1" smtClean="0"/>
              <a:t>Ss</a:t>
            </a:r>
            <a:r>
              <a:rPr lang="en-GB" baseline="0" dirty="0" smtClean="0"/>
              <a:t> had a more positive perception of the effectiveness of the course</a:t>
            </a:r>
            <a:endParaRPr lang="en-GB" dirty="0"/>
          </a:p>
        </p:txBody>
      </p:sp>
      <p:sp>
        <p:nvSpPr>
          <p:cNvPr id="4" name="Slide Number Placeholder 3"/>
          <p:cNvSpPr>
            <a:spLocks noGrp="1"/>
          </p:cNvSpPr>
          <p:nvPr>
            <p:ph type="sldNum" sz="quarter" idx="10"/>
          </p:nvPr>
        </p:nvSpPr>
        <p:spPr/>
        <p:txBody>
          <a:bodyPr/>
          <a:lstStyle/>
          <a:p>
            <a:fld id="{2619DF5F-25B5-D049-A7C9-FFF43815C83A}" type="slidenum">
              <a:rPr lang="en-US" smtClean="0"/>
              <a:pPr/>
              <a:t>12</a:t>
            </a:fld>
            <a:endParaRPr lang="en-US" dirty="0"/>
          </a:p>
        </p:txBody>
      </p:sp>
    </p:spTree>
    <p:extLst>
      <p:ext uri="{BB962C8B-B14F-4D97-AF65-F5344CB8AC3E}">
        <p14:creationId xmlns:p14="http://schemas.microsoft.com/office/powerpoint/2010/main" val="334139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atin typeface="Euclid Flex Bold" panose="020B0800030000000000" pitchFamily="34" charset="0"/>
              </a:defRPr>
            </a:lvl1pPr>
          </a:lstStyle>
          <a:p>
            <a:r>
              <a:rPr lang="en-US" dirty="0" smtClean="0"/>
              <a:t>MAIN 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3"/>
          <p:cNvSpPr>
            <a:spLocks noGrp="1"/>
          </p:cNvSpPr>
          <p:nvPr>
            <p:ph type="sldNum" sz="quarter" idx="4"/>
          </p:nvPr>
        </p:nvSpPr>
        <p:spPr>
          <a:xfrm>
            <a:off x="6882448" y="6356350"/>
            <a:ext cx="2133600" cy="365125"/>
          </a:xfrm>
          <a:prstGeom prst="rect">
            <a:avLst/>
          </a:prstGeom>
        </p:spPr>
        <p:txBody>
          <a:bodyPr/>
          <a:lstStyle>
            <a:lvl1pPr algn="r">
              <a:defRPr>
                <a:solidFill>
                  <a:schemeClr val="bg1">
                    <a:lumMod val="75000"/>
                  </a:schemeClr>
                </a:solidFill>
              </a:defRPr>
            </a:lvl1pPr>
          </a:lstStyle>
          <a:p>
            <a:fld id="{677D97D4-0410-464E-9B58-FE5E068C87A4}" type="slidenum">
              <a:rPr lang="en-US" smtClean="0"/>
              <a:pPr/>
              <a:t>‹#›</a:t>
            </a:fld>
            <a:endParaRPr lang="en-US" dirty="0"/>
          </a:p>
        </p:txBody>
      </p:sp>
    </p:spTree>
    <p:extLst>
      <p:ext uri="{BB962C8B-B14F-4D97-AF65-F5344CB8AC3E}">
        <p14:creationId xmlns:p14="http://schemas.microsoft.com/office/powerpoint/2010/main" val="107026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77D97D4-0410-464E-9B58-FE5E068C87A4}" type="slidenum">
              <a:rPr lang="en-US" smtClean="0"/>
              <a:pPr/>
              <a:t>‹#›</a:t>
            </a:fld>
            <a:endParaRPr lang="en-US" dirty="0"/>
          </a:p>
        </p:txBody>
      </p:sp>
      <p:sp>
        <p:nvSpPr>
          <p:cNvPr id="4" name="Rectangle 3"/>
          <p:cNvSpPr/>
          <p:nvPr userDrawn="1"/>
        </p:nvSpPr>
        <p:spPr>
          <a:xfrm>
            <a:off x="0" y="1728463"/>
            <a:ext cx="9144000" cy="44211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09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ackground - Ful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7D97D4-0410-464E-9B58-FE5E068C87A4}" type="slidenum">
              <a:rPr lang="en-US" smtClean="0"/>
              <a:pPr/>
              <a:t>‹#›</a:t>
            </a:fld>
            <a:endParaRPr lang="en-US" dirty="0"/>
          </a:p>
        </p:txBody>
      </p:sp>
      <p:sp>
        <p:nvSpPr>
          <p:cNvPr id="4" name="Rectangle 3"/>
          <p:cNvSpPr/>
          <p:nvPr userDrawn="1"/>
        </p:nvSpPr>
        <p:spPr>
          <a:xfrm>
            <a:off x="0" y="0"/>
            <a:ext cx="9144000" cy="61495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47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defRPr/>
            </a:lvl1pPr>
            <a:lvl2pPr marL="519113" indent="-228600">
              <a:defRPr/>
            </a:lvl2pPr>
            <a:lvl3pPr marL="800100" indent="-228600">
              <a:defRPr/>
            </a:lvl3pPr>
            <a:lvl4pPr marL="1090613" indent="-228600">
              <a:defRPr/>
            </a:lvl4pPr>
            <a:lvl5pPr marL="1319213"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Tree>
    <p:extLst>
      <p:ext uri="{BB962C8B-B14F-4D97-AF65-F5344CB8AC3E}">
        <p14:creationId xmlns:p14="http://schemas.microsoft.com/office/powerpoint/2010/main" val="217149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60525"/>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6603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Tree>
    <p:extLst>
      <p:ext uri="{BB962C8B-B14F-4D97-AF65-F5344CB8AC3E}">
        <p14:creationId xmlns:p14="http://schemas.microsoft.com/office/powerpoint/2010/main" val="37489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633413" indent="-176213">
              <a:defRPr sz="2400"/>
            </a:lvl2pPr>
            <a:lvl3pPr marL="862013" indent="-176213">
              <a:defRPr sz="2000"/>
            </a:lvl3pPr>
            <a:lvl4pPr marL="1090613" indent="-176213">
              <a:defRPr sz="1800"/>
            </a:lvl4pPr>
            <a:lvl5pPr marL="1257300" indent="-166688">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
        <p:nvSpPr>
          <p:cNvPr id="7" name="Content Placeholder 2"/>
          <p:cNvSpPr>
            <a:spLocks noGrp="1"/>
          </p:cNvSpPr>
          <p:nvPr>
            <p:ph sz="half" idx="13"/>
          </p:nvPr>
        </p:nvSpPr>
        <p:spPr>
          <a:xfrm>
            <a:off x="4648200" y="1600200"/>
            <a:ext cx="4038600" cy="4525963"/>
          </a:xfrm>
        </p:spPr>
        <p:txBody>
          <a:bodyPr/>
          <a:lstStyle>
            <a:lvl1pPr>
              <a:defRPr sz="2800"/>
            </a:lvl1pPr>
            <a:lvl2pPr marL="633413" indent="-176213">
              <a:defRPr sz="2400"/>
            </a:lvl2pPr>
            <a:lvl3pPr marL="862013" indent="-176213">
              <a:defRPr sz="2000"/>
            </a:lvl3pPr>
            <a:lvl4pPr marL="1090613" indent="-176213">
              <a:defRPr sz="1800"/>
            </a:lvl4pPr>
            <a:lvl5pPr marL="1257300" indent="-166688">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006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Tree>
    <p:extLst>
      <p:ext uri="{BB962C8B-B14F-4D97-AF65-F5344CB8AC3E}">
        <p14:creationId xmlns:p14="http://schemas.microsoft.com/office/powerpoint/2010/main" val="18085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Tree>
    <p:extLst>
      <p:ext uri="{BB962C8B-B14F-4D97-AF65-F5344CB8AC3E}">
        <p14:creationId xmlns:p14="http://schemas.microsoft.com/office/powerpoint/2010/main" val="21386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Tree>
    <p:extLst>
      <p:ext uri="{BB962C8B-B14F-4D97-AF65-F5344CB8AC3E}">
        <p14:creationId xmlns:p14="http://schemas.microsoft.com/office/powerpoint/2010/main" val="427950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Tree>
    <p:extLst>
      <p:ext uri="{BB962C8B-B14F-4D97-AF65-F5344CB8AC3E}">
        <p14:creationId xmlns:p14="http://schemas.microsoft.com/office/powerpoint/2010/main" val="257143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9505" y="4953457"/>
            <a:ext cx="7161159" cy="566738"/>
          </a:xfrm>
        </p:spPr>
        <p:txBody>
          <a:bodyPr anchor="b"/>
          <a:lstStyle>
            <a:lvl1pPr algn="l">
              <a:defRPr sz="2000" b="1">
                <a:solidFill>
                  <a:schemeClr val="bg1">
                    <a:lumMod val="85000"/>
                  </a:schemeClr>
                </a:solidFill>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999505" y="612775"/>
            <a:ext cx="71611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Slide Number Placeholder 3"/>
          <p:cNvSpPr>
            <a:spLocks noGrp="1"/>
          </p:cNvSpPr>
          <p:nvPr>
            <p:ph type="sldNum" sz="quarter" idx="12"/>
          </p:nvPr>
        </p:nvSpPr>
        <p:spPr>
          <a:xfrm>
            <a:off x="6882448" y="6356350"/>
            <a:ext cx="2133600" cy="365125"/>
          </a:xfrm>
          <a:prstGeom prst="rect">
            <a:avLst/>
          </a:prstGeom>
        </p:spPr>
        <p:txBody>
          <a:bodyPr/>
          <a:lstStyle/>
          <a:p>
            <a:fld id="{677D97D4-0410-464E-9B58-FE5E068C87A4}" type="slidenum">
              <a:rPr lang="en-US" smtClean="0"/>
              <a:t>‹#›</a:t>
            </a:fld>
            <a:endParaRPr lang="en-US"/>
          </a:p>
        </p:txBody>
      </p:sp>
    </p:spTree>
    <p:extLst>
      <p:ext uri="{BB962C8B-B14F-4D97-AF65-F5344CB8AC3E}">
        <p14:creationId xmlns:p14="http://schemas.microsoft.com/office/powerpoint/2010/main" val="154856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6268018"/>
            <a:ext cx="2273300" cy="426244"/>
          </a:xfrm>
          <a:prstGeom prst="rect">
            <a:avLst/>
          </a:prstGeom>
        </p:spPr>
      </p:pic>
      <p:sp>
        <p:nvSpPr>
          <p:cNvPr id="8" name="Slide Number Placeholder 3"/>
          <p:cNvSpPr>
            <a:spLocks noGrp="1"/>
          </p:cNvSpPr>
          <p:nvPr>
            <p:ph type="sldNum" sz="quarter" idx="4"/>
          </p:nvPr>
        </p:nvSpPr>
        <p:spPr>
          <a:xfrm>
            <a:off x="6882448" y="6356350"/>
            <a:ext cx="2133600" cy="365125"/>
          </a:xfrm>
          <a:prstGeom prst="rect">
            <a:avLst/>
          </a:prstGeom>
        </p:spPr>
        <p:txBody>
          <a:bodyPr/>
          <a:lstStyle>
            <a:lvl1pPr algn="r">
              <a:defRPr>
                <a:solidFill>
                  <a:schemeClr val="bg1">
                    <a:lumMod val="75000"/>
                  </a:schemeClr>
                </a:solidFill>
              </a:defRPr>
            </a:lvl1pPr>
          </a:lstStyle>
          <a:p>
            <a:fld id="{677D97D4-0410-464E-9B58-FE5E068C87A4}" type="slidenum">
              <a:rPr lang="en-US" smtClean="0"/>
              <a:pPr/>
              <a:t>‹#›</a:t>
            </a:fld>
            <a:endParaRPr lang="en-US" dirty="0"/>
          </a:p>
        </p:txBody>
      </p:sp>
    </p:spTree>
    <p:extLst>
      <p:ext uri="{BB962C8B-B14F-4D97-AF65-F5344CB8AC3E}">
        <p14:creationId xmlns:p14="http://schemas.microsoft.com/office/powerpoint/2010/main" val="3955389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228600" indent="-228600" algn="l" defTabSz="457200" rtl="0" eaLnBrk="1" latinLnBrk="0" hangingPunct="1">
        <a:spcBef>
          <a:spcPct val="20000"/>
        </a:spcBef>
        <a:buFont typeface="Arial"/>
        <a:buChar char="•"/>
        <a:defRPr sz="3200" kern="1200">
          <a:solidFill>
            <a:srgbClr val="FFFFFF"/>
          </a:solidFill>
          <a:latin typeface="Franklin Gothic Book"/>
          <a:ea typeface="+mn-ea"/>
          <a:cs typeface="+mn-cs"/>
        </a:defRPr>
      </a:lvl1pPr>
      <a:lvl2pPr marL="457200" indent="-223838" algn="l" defTabSz="457200" rtl="0" eaLnBrk="1" latinLnBrk="0" hangingPunct="1">
        <a:spcBef>
          <a:spcPct val="20000"/>
        </a:spcBef>
        <a:buFont typeface="Arial"/>
        <a:buChar char="•"/>
        <a:defRPr sz="2800" kern="1200">
          <a:solidFill>
            <a:srgbClr val="FFFFFF"/>
          </a:solidFill>
          <a:latin typeface="Franklin Gothic Book"/>
          <a:ea typeface="+mn-ea"/>
          <a:cs typeface="+mn-cs"/>
        </a:defRPr>
      </a:lvl2pPr>
      <a:lvl3pPr marL="685800" indent="-166688" algn="l" defTabSz="457200" rtl="0" eaLnBrk="1" latinLnBrk="0" hangingPunct="1">
        <a:spcBef>
          <a:spcPct val="20000"/>
        </a:spcBef>
        <a:buFont typeface="Arial"/>
        <a:buChar char="•"/>
        <a:defRPr sz="2400" kern="1200">
          <a:solidFill>
            <a:srgbClr val="FFFFFF"/>
          </a:solidFill>
          <a:latin typeface="Franklin Gothic Book"/>
          <a:ea typeface="+mn-ea"/>
          <a:cs typeface="+mn-cs"/>
        </a:defRPr>
      </a:lvl3pPr>
      <a:lvl4pPr marL="862013" indent="-176213" algn="l" defTabSz="457200" rtl="0" eaLnBrk="1" latinLnBrk="0" hangingPunct="1">
        <a:spcBef>
          <a:spcPct val="20000"/>
        </a:spcBef>
        <a:buFont typeface="Arial"/>
        <a:buChar char="•"/>
        <a:defRPr sz="2000" kern="1200">
          <a:solidFill>
            <a:srgbClr val="FFFFFF"/>
          </a:solidFill>
          <a:latin typeface="Franklin Gothic Book"/>
          <a:ea typeface="+mn-ea"/>
          <a:cs typeface="+mn-cs"/>
        </a:defRPr>
      </a:lvl4pPr>
      <a:lvl5pPr marL="1028700" indent="-166688" algn="l" defTabSz="457200" rtl="0" eaLnBrk="1" latinLnBrk="0" hangingPunct="1">
        <a:spcBef>
          <a:spcPct val="20000"/>
        </a:spcBef>
        <a:buSzPct val="85000"/>
        <a:buFont typeface="Arial"/>
        <a:buChar char="•"/>
        <a:defRPr sz="2000" kern="1200">
          <a:solidFill>
            <a:srgbClr val="FFFFFF"/>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fus.edu/about/basic-facts-and-figure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in the EAP Lane</a:t>
            </a:r>
            <a:endParaRPr lang="en-US" dirty="0"/>
          </a:p>
        </p:txBody>
      </p:sp>
      <p:sp>
        <p:nvSpPr>
          <p:cNvPr id="3" name="Subtitle 2"/>
          <p:cNvSpPr>
            <a:spLocks noGrp="1"/>
          </p:cNvSpPr>
          <p:nvPr>
            <p:ph type="subTitle" idx="1"/>
          </p:nvPr>
        </p:nvSpPr>
        <p:spPr>
          <a:xfrm>
            <a:off x="898071" y="3600450"/>
            <a:ext cx="7298872" cy="2038350"/>
          </a:xfrm>
        </p:spPr>
        <p:txBody>
          <a:bodyPr>
            <a:normAutofit fontScale="25000" lnSpcReduction="20000"/>
          </a:bodyPr>
          <a:lstStyle/>
          <a:p>
            <a:r>
              <a:rPr lang="en-US" sz="9600" b="1" dirty="0" smtClean="0">
                <a:solidFill>
                  <a:schemeClr val="bg1"/>
                </a:solidFill>
              </a:rPr>
              <a:t>Student Perceptions of the Effectiveness of EAP</a:t>
            </a:r>
          </a:p>
          <a:p>
            <a:endParaRPr lang="en-US" sz="9600" b="1" dirty="0">
              <a:solidFill>
                <a:schemeClr val="bg1"/>
              </a:solidFill>
            </a:endParaRPr>
          </a:p>
          <a:p>
            <a:r>
              <a:rPr lang="en-US" sz="9600" b="1" dirty="0" smtClean="0">
                <a:solidFill>
                  <a:schemeClr val="bg1"/>
                </a:solidFill>
              </a:rPr>
              <a:t>Iona Dawson</a:t>
            </a:r>
          </a:p>
          <a:p>
            <a:r>
              <a:rPr lang="en-US" sz="9600" b="1" dirty="0" smtClean="0">
                <a:solidFill>
                  <a:schemeClr val="bg1"/>
                </a:solidFill>
              </a:rPr>
              <a:t>Tracie </a:t>
            </a:r>
            <a:r>
              <a:rPr lang="en-US" sz="9600" b="1" dirty="0" err="1" smtClean="0">
                <a:solidFill>
                  <a:schemeClr val="bg1"/>
                </a:solidFill>
              </a:rPr>
              <a:t>MacKenzie</a:t>
            </a:r>
            <a:endParaRPr lang="en-US" sz="9600" b="1" dirty="0" smtClean="0">
              <a:solidFill>
                <a:schemeClr val="bg1"/>
              </a:solidFill>
            </a:endParaRPr>
          </a:p>
          <a:p>
            <a:r>
              <a:rPr lang="en-US" sz="9600" b="1" dirty="0">
                <a:solidFill>
                  <a:schemeClr val="bg1"/>
                </a:solidFill>
              </a:rPr>
              <a:t>Chris Dawson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773" y="393748"/>
            <a:ext cx="3037113" cy="2006889"/>
          </a:xfrm>
          <a:prstGeom prst="rect">
            <a:avLst/>
          </a:prstGeom>
        </p:spPr>
      </p:pic>
    </p:spTree>
    <p:extLst>
      <p:ext uri="{BB962C8B-B14F-4D97-AF65-F5344CB8AC3E}">
        <p14:creationId xmlns:p14="http://schemas.microsoft.com/office/powerpoint/2010/main" val="221779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a:t>
            </a:r>
            <a:endParaRPr lang="en-US" dirty="0"/>
          </a:p>
        </p:txBody>
      </p:sp>
      <p:sp>
        <p:nvSpPr>
          <p:cNvPr id="3" name="Content Placeholder 2"/>
          <p:cNvSpPr>
            <a:spLocks noGrp="1"/>
          </p:cNvSpPr>
          <p:nvPr>
            <p:ph idx="1"/>
          </p:nvPr>
        </p:nvSpPr>
        <p:spPr>
          <a:xfrm>
            <a:off x="457200" y="1231393"/>
            <a:ext cx="8229600" cy="3962400"/>
          </a:xfrm>
        </p:spPr>
        <p:txBody>
          <a:bodyPr>
            <a:normAutofit fontScale="25000" lnSpcReduction="20000"/>
          </a:bodyPr>
          <a:lstStyle/>
          <a:p>
            <a:pPr marL="0" indent="0">
              <a:buNone/>
            </a:pPr>
            <a:r>
              <a:rPr lang="en-US" dirty="0"/>
              <a:t> </a:t>
            </a:r>
            <a:r>
              <a:rPr lang="en-US" dirty="0" smtClean="0"/>
              <a:t>  </a:t>
            </a:r>
            <a:r>
              <a:rPr lang="en-US" sz="9600" dirty="0" smtClean="0"/>
              <a:t>1. Placement level</a:t>
            </a:r>
          </a:p>
          <a:p>
            <a:pPr lvl="1">
              <a:buFont typeface="Arial" charset="0"/>
              <a:buChar char="•"/>
            </a:pPr>
            <a:r>
              <a:rPr lang="en-US" sz="9600" dirty="0" smtClean="0"/>
              <a:t>Does degree of satisfaction vary according to starting level?</a:t>
            </a:r>
          </a:p>
          <a:p>
            <a:pPr lvl="1">
              <a:buFont typeface="Arial" charset="0"/>
              <a:buChar char="•"/>
            </a:pPr>
            <a:endParaRPr lang="en-US" sz="9600" dirty="0"/>
          </a:p>
          <a:p>
            <a:pPr marL="290513" lvl="1" indent="0">
              <a:buNone/>
            </a:pPr>
            <a:r>
              <a:rPr lang="en-US" sz="9600" dirty="0" smtClean="0"/>
              <a:t>2. Academic skills </a:t>
            </a:r>
          </a:p>
          <a:p>
            <a:pPr lvl="1">
              <a:buFont typeface="Arial" charset="0"/>
              <a:buChar char="•"/>
            </a:pPr>
            <a:r>
              <a:rPr lang="en-US" sz="9600" dirty="0" smtClean="0"/>
              <a:t>Number and type</a:t>
            </a:r>
          </a:p>
          <a:p>
            <a:pPr lvl="1">
              <a:buFont typeface="Arial" charset="0"/>
              <a:buChar char="•"/>
            </a:pPr>
            <a:r>
              <a:rPr lang="en-US" sz="9600" dirty="0" smtClean="0"/>
              <a:t>Relevance</a:t>
            </a:r>
          </a:p>
          <a:p>
            <a:pPr lvl="1">
              <a:buFont typeface="Arial" charset="0"/>
              <a:buChar char="•"/>
            </a:pPr>
            <a:r>
              <a:rPr lang="en-US" sz="9600" dirty="0" smtClean="0"/>
              <a:t>Improvement</a:t>
            </a:r>
          </a:p>
          <a:p>
            <a:pPr marL="290513" lvl="1" indent="0">
              <a:buNone/>
            </a:pPr>
            <a:endParaRPr lang="en-US" sz="9600" dirty="0" smtClean="0"/>
          </a:p>
          <a:p>
            <a:pPr marL="290513" lvl="1" indent="0">
              <a:buNone/>
            </a:pPr>
            <a:r>
              <a:rPr lang="en-US" sz="9600" dirty="0" smtClean="0"/>
              <a:t>3. Assignments</a:t>
            </a:r>
          </a:p>
          <a:p>
            <a:pPr lvl="1">
              <a:buFont typeface="Arial" charset="0"/>
              <a:buChar char="•"/>
            </a:pPr>
            <a:r>
              <a:rPr lang="en-US" sz="9600" dirty="0" smtClean="0"/>
              <a:t>Quantity (work load)</a:t>
            </a:r>
          </a:p>
          <a:p>
            <a:pPr lvl="1">
              <a:buFont typeface="Arial" charset="0"/>
              <a:buChar char="•"/>
            </a:pPr>
            <a:r>
              <a:rPr lang="en-US" sz="9600" dirty="0" smtClean="0"/>
              <a:t>Type and application (usefulness to own development and transfer to other courses)</a:t>
            </a:r>
          </a:p>
          <a:p>
            <a:pPr lvl="1">
              <a:buFont typeface="Arial" charset="0"/>
              <a:buChar char="•"/>
            </a:pPr>
            <a:r>
              <a:rPr lang="en-US" sz="9600" dirty="0" smtClean="0"/>
              <a:t>Difficulty </a:t>
            </a:r>
            <a:endParaRPr lang="en-US" sz="9600" dirty="0"/>
          </a:p>
          <a:p>
            <a:pPr lvl="1">
              <a:buFont typeface="Wingdings" charset="2"/>
              <a:buChar char="Ø"/>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930" y="2494788"/>
            <a:ext cx="4579034" cy="2125980"/>
          </a:xfrm>
          <a:prstGeom prst="rect">
            <a:avLst/>
          </a:prstGeom>
        </p:spPr>
      </p:pic>
    </p:spTree>
    <p:extLst>
      <p:ext uri="{BB962C8B-B14F-4D97-AF65-F5344CB8AC3E}">
        <p14:creationId xmlns:p14="http://schemas.microsoft.com/office/powerpoint/2010/main" val="123872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
            <a:ext cx="8229600" cy="1143000"/>
          </a:xfrm>
        </p:spPr>
        <p:txBody>
          <a:bodyPr/>
          <a:lstStyle/>
          <a:p>
            <a:r>
              <a:rPr lang="en-US" dirty="0" smtClean="0"/>
              <a:t>Satisfaction: placement level</a:t>
            </a:r>
            <a:endParaRPr lang="en-US" dirty="0"/>
          </a:p>
        </p:txBody>
      </p:sp>
      <p:sp>
        <p:nvSpPr>
          <p:cNvPr id="3" name="Content Placeholder 2"/>
          <p:cNvSpPr>
            <a:spLocks noGrp="1"/>
          </p:cNvSpPr>
          <p:nvPr>
            <p:ph idx="1"/>
          </p:nvPr>
        </p:nvSpPr>
        <p:spPr>
          <a:xfrm>
            <a:off x="457200" y="1240972"/>
            <a:ext cx="8229600" cy="4885192"/>
          </a:xfrm>
        </p:spPr>
        <p:txBody>
          <a:bodyPr/>
          <a:lstStyle/>
          <a:p>
            <a:pPr marL="0" indent="0" algn="ctr">
              <a:buNone/>
            </a:pPr>
            <a:r>
              <a:rPr lang="en-US" dirty="0" smtClean="0"/>
              <a:t> Student responses on 7-point Likert Scale</a:t>
            </a:r>
          </a:p>
          <a:p>
            <a:pPr marL="0" indent="0" algn="ctr">
              <a:buNone/>
            </a:pPr>
            <a:r>
              <a:rPr lang="en-US" sz="2400" dirty="0" smtClean="0"/>
              <a:t>1 = strongly disagree        7 = strongly agree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728146816"/>
              </p:ext>
            </p:extLst>
          </p:nvPr>
        </p:nvGraphicFramePr>
        <p:xfrm>
          <a:off x="0" y="2446713"/>
          <a:ext cx="9144001" cy="4289077"/>
        </p:xfrm>
        <a:graphic>
          <a:graphicData uri="http://schemas.openxmlformats.org/drawingml/2006/table">
            <a:tbl>
              <a:tblPr firstRow="1" bandRow="1">
                <a:tableStyleId>{5C22544A-7EE6-4342-B048-85BDC9FD1C3A}</a:tableStyleId>
              </a:tblPr>
              <a:tblGrid>
                <a:gridCol w="5551714">
                  <a:extLst>
                    <a:ext uri="{9D8B030D-6E8A-4147-A177-3AD203B41FA5}">
                      <a16:colId xmlns="" xmlns:a16="http://schemas.microsoft.com/office/drawing/2014/main" val="20000"/>
                    </a:ext>
                  </a:extLst>
                </a:gridCol>
                <a:gridCol w="1796143">
                  <a:extLst>
                    <a:ext uri="{9D8B030D-6E8A-4147-A177-3AD203B41FA5}">
                      <a16:colId xmlns="" xmlns:a16="http://schemas.microsoft.com/office/drawing/2014/main" val="20001"/>
                    </a:ext>
                  </a:extLst>
                </a:gridCol>
                <a:gridCol w="1796144">
                  <a:extLst>
                    <a:ext uri="{9D8B030D-6E8A-4147-A177-3AD203B41FA5}">
                      <a16:colId xmlns="" xmlns:a16="http://schemas.microsoft.com/office/drawing/2014/main" val="20002"/>
                    </a:ext>
                  </a:extLst>
                </a:gridCol>
              </a:tblGrid>
              <a:tr h="509557">
                <a:tc>
                  <a:txBody>
                    <a:bodyPr/>
                    <a:lstStyle/>
                    <a:p>
                      <a:r>
                        <a:rPr lang="en-GB" sz="2400" dirty="0" smtClean="0"/>
                        <a:t>Starting Level:</a:t>
                      </a:r>
                      <a:r>
                        <a:rPr lang="en-GB" sz="2400" baseline="0" dirty="0" smtClean="0"/>
                        <a:t> </a:t>
                      </a:r>
                      <a:endParaRPr lang="en-GB" sz="2400" dirty="0"/>
                    </a:p>
                  </a:txBody>
                  <a:tcPr/>
                </a:tc>
                <a:tc>
                  <a:txBody>
                    <a:bodyPr/>
                    <a:lstStyle/>
                    <a:p>
                      <a:r>
                        <a:rPr lang="en-GB" sz="2400" dirty="0" smtClean="0"/>
                        <a:t>EAP 120</a:t>
                      </a:r>
                      <a:endParaRPr lang="en-GB" sz="2400" dirty="0"/>
                    </a:p>
                  </a:txBody>
                  <a:tcPr/>
                </a:tc>
                <a:tc>
                  <a:txBody>
                    <a:bodyPr/>
                    <a:lstStyle/>
                    <a:p>
                      <a:r>
                        <a:rPr lang="en-GB" sz="2400" dirty="0" smtClean="0"/>
                        <a:t>EAP 130</a:t>
                      </a:r>
                      <a:endParaRPr lang="en-GB" sz="2400" dirty="0"/>
                    </a:p>
                  </a:txBody>
                  <a:tcPr/>
                </a:tc>
                <a:extLst>
                  <a:ext uri="{0D108BD9-81ED-4DB2-BD59-A6C34878D82A}">
                    <a16:rowId xmlns="" xmlns:a16="http://schemas.microsoft.com/office/drawing/2014/main" val="10000"/>
                  </a:ext>
                </a:extLst>
              </a:tr>
              <a:tr h="8259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Overall, EAP is helpful for other courses </a:t>
                      </a:r>
                      <a:endParaRPr lang="en-GB" sz="2800" dirty="0"/>
                    </a:p>
                  </a:txBody>
                  <a:tcPr/>
                </a:tc>
                <a:tc>
                  <a:txBody>
                    <a:bodyPr/>
                    <a:lstStyle/>
                    <a:p>
                      <a:r>
                        <a:rPr lang="en-GB" sz="2800" dirty="0" smtClean="0"/>
                        <a:t>6.00</a:t>
                      </a:r>
                      <a:endParaRPr lang="en-GB" sz="2800" dirty="0"/>
                    </a:p>
                  </a:txBody>
                  <a:tcPr/>
                </a:tc>
                <a:tc>
                  <a:txBody>
                    <a:bodyPr/>
                    <a:lstStyle/>
                    <a:p>
                      <a:r>
                        <a:rPr lang="en-GB" sz="2800" dirty="0" smtClean="0"/>
                        <a:t>4.95</a:t>
                      </a:r>
                      <a:endParaRPr lang="en-GB" sz="2800" dirty="0"/>
                    </a:p>
                  </a:txBody>
                  <a:tcPr/>
                </a:tc>
                <a:extLst>
                  <a:ext uri="{0D108BD9-81ED-4DB2-BD59-A6C34878D82A}">
                    <a16:rowId xmlns="" xmlns:a16="http://schemas.microsoft.com/office/drawing/2014/main" val="10001"/>
                  </a:ext>
                </a:extLst>
              </a:tr>
              <a:tr h="7813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I feel regularly engaged in the</a:t>
                      </a:r>
                      <a:r>
                        <a:rPr lang="en-GB" sz="2800" baseline="0" dirty="0" smtClean="0"/>
                        <a:t> work we do in class</a:t>
                      </a:r>
                      <a:endParaRPr lang="en-GB" sz="2800" dirty="0"/>
                    </a:p>
                  </a:txBody>
                  <a:tcPr/>
                </a:tc>
                <a:tc>
                  <a:txBody>
                    <a:bodyPr/>
                    <a:lstStyle/>
                    <a:p>
                      <a:r>
                        <a:rPr lang="en-GB" sz="2800" dirty="0" smtClean="0"/>
                        <a:t>5.77</a:t>
                      </a:r>
                      <a:endParaRPr lang="en-GB" sz="2800" dirty="0"/>
                    </a:p>
                  </a:txBody>
                  <a:tcPr/>
                </a:tc>
                <a:tc>
                  <a:txBody>
                    <a:bodyPr/>
                    <a:lstStyle/>
                    <a:p>
                      <a:r>
                        <a:rPr lang="en-GB" sz="2800" dirty="0" smtClean="0"/>
                        <a:t>3.67</a:t>
                      </a:r>
                      <a:endParaRPr lang="en-GB" sz="2800" dirty="0"/>
                    </a:p>
                  </a:txBody>
                  <a:tcPr/>
                </a:tc>
                <a:extLst>
                  <a:ext uri="{0D108BD9-81ED-4DB2-BD59-A6C34878D82A}">
                    <a16:rowId xmlns="" xmlns:a16="http://schemas.microsoft.com/office/drawing/2014/main" val="10002"/>
                  </a:ext>
                </a:extLst>
              </a:tr>
              <a:tr h="781321">
                <a:tc>
                  <a:txBody>
                    <a:bodyPr/>
                    <a:lstStyle/>
                    <a:p>
                      <a:r>
                        <a:rPr lang="en-GB" sz="2800" dirty="0" smtClean="0"/>
                        <a:t>Improving</a:t>
                      </a:r>
                      <a:r>
                        <a:rPr lang="en-GB" sz="2800" baseline="0" dirty="0" smtClean="0"/>
                        <a:t> my academic skills is important to me</a:t>
                      </a:r>
                      <a:endParaRPr lang="en-GB" sz="2800" dirty="0"/>
                    </a:p>
                  </a:txBody>
                  <a:tcPr/>
                </a:tc>
                <a:tc>
                  <a:txBody>
                    <a:bodyPr/>
                    <a:lstStyle/>
                    <a:p>
                      <a:r>
                        <a:rPr lang="en-GB" sz="2800" dirty="0" smtClean="0"/>
                        <a:t>6.47</a:t>
                      </a:r>
                      <a:endParaRPr lang="en-GB" sz="2800" dirty="0"/>
                    </a:p>
                  </a:txBody>
                  <a:tcPr/>
                </a:tc>
                <a:tc>
                  <a:txBody>
                    <a:bodyPr/>
                    <a:lstStyle/>
                    <a:p>
                      <a:r>
                        <a:rPr lang="en-GB" sz="2800" dirty="0" smtClean="0"/>
                        <a:t>5.32</a:t>
                      </a:r>
                      <a:endParaRPr lang="en-GB" sz="2800" dirty="0"/>
                    </a:p>
                  </a:txBody>
                  <a:tcPr/>
                </a:tc>
                <a:extLst>
                  <a:ext uri="{0D108BD9-81ED-4DB2-BD59-A6C34878D82A}">
                    <a16:rowId xmlns="" xmlns:a16="http://schemas.microsoft.com/office/drawing/2014/main" val="10003"/>
                  </a:ext>
                </a:extLst>
              </a:tr>
              <a:tr h="781321">
                <a:tc>
                  <a:txBody>
                    <a:bodyPr/>
                    <a:lstStyle/>
                    <a:p>
                      <a:r>
                        <a:rPr lang="en-GB" sz="2800" dirty="0" smtClean="0"/>
                        <a:t>I feel more confident about doing WTG 100 because of EAP</a:t>
                      </a:r>
                      <a:endParaRPr lang="en-GB" sz="2800" dirty="0"/>
                    </a:p>
                  </a:txBody>
                  <a:tcPr/>
                </a:tc>
                <a:tc>
                  <a:txBody>
                    <a:bodyPr/>
                    <a:lstStyle/>
                    <a:p>
                      <a:r>
                        <a:rPr lang="en-GB" sz="2800" dirty="0" smtClean="0"/>
                        <a:t>5.65</a:t>
                      </a:r>
                      <a:endParaRPr lang="en-GB" sz="2800" dirty="0"/>
                    </a:p>
                  </a:txBody>
                  <a:tcPr/>
                </a:tc>
                <a:tc>
                  <a:txBody>
                    <a:bodyPr/>
                    <a:lstStyle/>
                    <a:p>
                      <a:r>
                        <a:rPr lang="en-GB" sz="2800" dirty="0" smtClean="0"/>
                        <a:t>4.53</a:t>
                      </a:r>
                      <a:endParaRPr lang="en-GB" sz="2800" dirty="0"/>
                    </a:p>
                  </a:txBody>
                  <a:tcPr/>
                </a:tc>
                <a:extLst>
                  <a:ext uri="{0D108BD9-81ED-4DB2-BD59-A6C34878D82A}">
                    <a16:rowId xmlns="" xmlns:a16="http://schemas.microsoft.com/office/drawing/2014/main" val="10004"/>
                  </a:ext>
                </a:extLst>
              </a:tr>
            </a:tbl>
          </a:graphicData>
        </a:graphic>
      </p:graphicFrame>
      <p:cxnSp>
        <p:nvCxnSpPr>
          <p:cNvPr id="6" name="Straight Arrow Connector 5"/>
          <p:cNvCxnSpPr/>
          <p:nvPr/>
        </p:nvCxnSpPr>
        <p:spPr>
          <a:xfrm>
            <a:off x="4571999" y="2073728"/>
            <a:ext cx="459431"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744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3048"/>
          </a:xfrm>
        </p:spPr>
        <p:txBody>
          <a:bodyPr>
            <a:normAutofit/>
          </a:bodyPr>
          <a:lstStyle/>
          <a:p>
            <a:r>
              <a:rPr lang="en-US" dirty="0" smtClean="0"/>
              <a:t>Satisfaction: skills</a:t>
            </a:r>
            <a:endParaRPr lang="en-US" dirty="0"/>
          </a:p>
        </p:txBody>
      </p:sp>
      <p:sp>
        <p:nvSpPr>
          <p:cNvPr id="3" name="Content Placeholder 2"/>
          <p:cNvSpPr>
            <a:spLocks noGrp="1"/>
          </p:cNvSpPr>
          <p:nvPr>
            <p:ph idx="1"/>
          </p:nvPr>
        </p:nvSpPr>
        <p:spPr>
          <a:xfrm>
            <a:off x="457199" y="1077686"/>
            <a:ext cx="8229600" cy="5159828"/>
          </a:xfrm>
        </p:spPr>
        <p:txBody>
          <a:bodyPr/>
          <a:lstStyle/>
          <a:p>
            <a:pPr marL="0" indent="0">
              <a:buNone/>
            </a:pPr>
            <a:r>
              <a:rPr lang="en-US" dirty="0" smtClean="0"/>
              <a:t>				Initial reaction to placement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400" dirty="0" smtClean="0"/>
          </a:p>
          <a:p>
            <a:pPr marL="0" indent="0">
              <a:buNone/>
            </a:pPr>
            <a:endParaRPr lang="en-US" sz="2400"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1644436"/>
              </p:ext>
            </p:extLst>
          </p:nvPr>
        </p:nvGraphicFramePr>
        <p:xfrm>
          <a:off x="0" y="2445093"/>
          <a:ext cx="9144000" cy="4413785"/>
        </p:xfrm>
        <a:graphic>
          <a:graphicData uri="http://schemas.openxmlformats.org/drawingml/2006/table">
            <a:tbl>
              <a:tblPr firstRow="1" bandRow="1">
                <a:tableStyleId>{5C22544A-7EE6-4342-B048-85BDC9FD1C3A}</a:tableStyleId>
              </a:tblPr>
              <a:tblGrid>
                <a:gridCol w="5323114">
                  <a:extLst>
                    <a:ext uri="{9D8B030D-6E8A-4147-A177-3AD203B41FA5}">
                      <a16:colId xmlns="" xmlns:a16="http://schemas.microsoft.com/office/drawing/2014/main" val="20000"/>
                    </a:ext>
                  </a:extLst>
                </a:gridCol>
                <a:gridCol w="1763486">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725705">
                <a:tc>
                  <a:txBody>
                    <a:bodyPr/>
                    <a:lstStyle/>
                    <a:p>
                      <a:r>
                        <a:rPr lang="en-GB" sz="2800" dirty="0" smtClean="0"/>
                        <a:t>Adjective chosen:</a:t>
                      </a:r>
                      <a:endParaRPr lang="en-GB" sz="2800" dirty="0"/>
                    </a:p>
                  </a:txBody>
                  <a:tcPr/>
                </a:tc>
                <a:tc>
                  <a:txBody>
                    <a:bodyPr/>
                    <a:lstStyle/>
                    <a:p>
                      <a:r>
                        <a:rPr lang="en-GB" sz="2800" dirty="0" smtClean="0"/>
                        <a:t>Positive</a:t>
                      </a:r>
                      <a:endParaRPr lang="en-GB" sz="2800" dirty="0"/>
                    </a:p>
                  </a:txBody>
                  <a:tcPr/>
                </a:tc>
                <a:tc>
                  <a:txBody>
                    <a:bodyPr/>
                    <a:lstStyle/>
                    <a:p>
                      <a:r>
                        <a:rPr lang="en-GB" sz="2800" dirty="0" smtClean="0"/>
                        <a:t>Negative</a:t>
                      </a:r>
                      <a:endParaRPr lang="en-GB" sz="2800" dirty="0"/>
                    </a:p>
                  </a:txBody>
                  <a:tcPr/>
                </a:tc>
                <a:extLst>
                  <a:ext uri="{0D108BD9-81ED-4DB2-BD59-A6C34878D82A}">
                    <a16:rowId xmlns="" xmlns:a16="http://schemas.microsoft.com/office/drawing/2014/main" val="10000"/>
                  </a:ext>
                </a:extLst>
              </a:tr>
              <a:tr h="628945">
                <a:tc>
                  <a:txBody>
                    <a:bodyPr/>
                    <a:lstStyle/>
                    <a:p>
                      <a:r>
                        <a:rPr lang="en-GB" sz="2800" dirty="0" smtClean="0"/>
                        <a:t>The number of skills covered in each course</a:t>
                      </a:r>
                      <a:endParaRPr lang="en-GB" sz="2800" dirty="0"/>
                    </a:p>
                  </a:txBody>
                  <a:tcPr/>
                </a:tc>
                <a:tc>
                  <a:txBody>
                    <a:bodyPr/>
                    <a:lstStyle/>
                    <a:p>
                      <a:r>
                        <a:rPr lang="en-GB" sz="2800" dirty="0" smtClean="0"/>
                        <a:t>5.93</a:t>
                      </a:r>
                      <a:endParaRPr lang="en-GB" sz="2800" dirty="0"/>
                    </a:p>
                  </a:txBody>
                  <a:tcPr/>
                </a:tc>
                <a:tc>
                  <a:txBody>
                    <a:bodyPr/>
                    <a:lstStyle/>
                    <a:p>
                      <a:r>
                        <a:rPr lang="en-GB" sz="2800" dirty="0" smtClean="0"/>
                        <a:t>4.50</a:t>
                      </a:r>
                      <a:endParaRPr lang="en-GB" sz="2800" dirty="0"/>
                    </a:p>
                  </a:txBody>
                  <a:tcPr/>
                </a:tc>
                <a:extLst>
                  <a:ext uri="{0D108BD9-81ED-4DB2-BD59-A6C34878D82A}">
                    <a16:rowId xmlns="" xmlns:a16="http://schemas.microsoft.com/office/drawing/2014/main" val="10001"/>
                  </a:ext>
                </a:extLst>
              </a:tr>
              <a:tr h="1112750">
                <a:tc>
                  <a:txBody>
                    <a:bodyPr/>
                    <a:lstStyle/>
                    <a:p>
                      <a:r>
                        <a:rPr lang="en-GB" sz="2800" dirty="0" smtClean="0"/>
                        <a:t>The relevance of</a:t>
                      </a:r>
                      <a:r>
                        <a:rPr lang="en-GB" sz="2800" baseline="0" dirty="0" smtClean="0"/>
                        <a:t> the skills covered to improving my academic performance</a:t>
                      </a:r>
                      <a:endParaRPr lang="en-GB" sz="2800" dirty="0"/>
                    </a:p>
                  </a:txBody>
                  <a:tcPr/>
                </a:tc>
                <a:tc>
                  <a:txBody>
                    <a:bodyPr/>
                    <a:lstStyle/>
                    <a:p>
                      <a:r>
                        <a:rPr lang="en-GB" sz="2800" dirty="0" smtClean="0"/>
                        <a:t>6.07</a:t>
                      </a:r>
                      <a:endParaRPr lang="en-GB" sz="2800" dirty="0"/>
                    </a:p>
                  </a:txBody>
                  <a:tcPr/>
                </a:tc>
                <a:tc>
                  <a:txBody>
                    <a:bodyPr/>
                    <a:lstStyle/>
                    <a:p>
                      <a:r>
                        <a:rPr lang="en-GB" sz="2800" dirty="0" smtClean="0"/>
                        <a:t>4.30</a:t>
                      </a:r>
                      <a:endParaRPr lang="en-GB" sz="2800" dirty="0"/>
                    </a:p>
                  </a:txBody>
                  <a:tcPr/>
                </a:tc>
                <a:extLst>
                  <a:ext uri="{0D108BD9-81ED-4DB2-BD59-A6C34878D82A}">
                    <a16:rowId xmlns="" xmlns:a16="http://schemas.microsoft.com/office/drawing/2014/main" val="10002"/>
                  </a:ext>
                </a:extLst>
              </a:tr>
              <a:tr h="1112750">
                <a:tc>
                  <a:txBody>
                    <a:bodyPr/>
                    <a:lstStyle/>
                    <a:p>
                      <a:r>
                        <a:rPr lang="en-GB" sz="2800" dirty="0" smtClean="0"/>
                        <a:t>The improvement</a:t>
                      </a:r>
                      <a:r>
                        <a:rPr lang="en-GB" sz="2800" baseline="0" dirty="0" smtClean="0"/>
                        <a:t> in my awareness of fundamental study skills</a:t>
                      </a:r>
                      <a:endParaRPr lang="en-GB" sz="2800" dirty="0"/>
                    </a:p>
                  </a:txBody>
                  <a:tcPr/>
                </a:tc>
                <a:tc>
                  <a:txBody>
                    <a:bodyPr/>
                    <a:lstStyle/>
                    <a:p>
                      <a:r>
                        <a:rPr lang="en-GB" sz="2800" dirty="0" smtClean="0"/>
                        <a:t>6.14</a:t>
                      </a:r>
                      <a:endParaRPr lang="en-GB" sz="2800" dirty="0"/>
                    </a:p>
                  </a:txBody>
                  <a:tcPr/>
                </a:tc>
                <a:tc>
                  <a:txBody>
                    <a:bodyPr/>
                    <a:lstStyle/>
                    <a:p>
                      <a:r>
                        <a:rPr lang="en-GB" sz="2800" dirty="0" smtClean="0"/>
                        <a:t>4.10</a:t>
                      </a:r>
                      <a:endParaRPr lang="en-GB" sz="2800" dirty="0"/>
                    </a:p>
                  </a:txBody>
                  <a:tcPr/>
                </a:tc>
                <a:extLst>
                  <a:ext uri="{0D108BD9-81ED-4DB2-BD59-A6C34878D82A}">
                    <a16:rowId xmlns=""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2" y="211025"/>
            <a:ext cx="1910445" cy="1910445"/>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417407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did students choose these adjectives?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“Since </a:t>
            </a:r>
            <a:r>
              <a:rPr lang="en-GB" dirty="0"/>
              <a:t>I was new to the system, I couldn't figure out if I "did good" or "failed" the placement </a:t>
            </a:r>
            <a:r>
              <a:rPr lang="en-GB" dirty="0" smtClean="0"/>
              <a:t>test.”</a:t>
            </a:r>
          </a:p>
          <a:p>
            <a:r>
              <a:rPr lang="en-GB" dirty="0"/>
              <a:t>“Because EAP classes are always very </a:t>
            </a:r>
            <a:r>
              <a:rPr lang="en-GB" dirty="0" smtClean="0"/>
              <a:t>difficult, </a:t>
            </a:r>
            <a:r>
              <a:rPr lang="en-GB" dirty="0"/>
              <a:t>but interesting and useful in the </a:t>
            </a:r>
            <a:r>
              <a:rPr lang="en-GB" dirty="0" smtClean="0"/>
              <a:t>future.”</a:t>
            </a:r>
          </a:p>
          <a:p>
            <a:r>
              <a:rPr lang="en-GB" dirty="0" smtClean="0"/>
              <a:t>“I </a:t>
            </a:r>
            <a:r>
              <a:rPr lang="en-GB" dirty="0"/>
              <a:t>was at first disappointed with </a:t>
            </a:r>
            <a:r>
              <a:rPr lang="en-GB" dirty="0" smtClean="0"/>
              <a:t>myself</a:t>
            </a:r>
            <a:r>
              <a:rPr lang="en-GB" dirty="0"/>
              <a:t>, and didn't know how to </a:t>
            </a:r>
            <a:r>
              <a:rPr lang="en-GB" dirty="0" smtClean="0"/>
              <a:t>react.”</a:t>
            </a:r>
          </a:p>
          <a:p>
            <a:r>
              <a:rPr lang="en-GB" dirty="0" smtClean="0"/>
              <a:t>“I saw placement test as pass/fail – why did we do IB if got hard things?”</a:t>
            </a:r>
            <a:endParaRPr lang="en-GB" dirty="0"/>
          </a:p>
        </p:txBody>
      </p:sp>
    </p:spTree>
    <p:extLst>
      <p:ext uri="{BB962C8B-B14F-4D97-AF65-F5344CB8AC3E}">
        <p14:creationId xmlns:p14="http://schemas.microsoft.com/office/powerpoint/2010/main" val="1204856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5"/>
            <a:ext cx="8229600" cy="1143000"/>
          </a:xfrm>
        </p:spPr>
        <p:txBody>
          <a:bodyPr/>
          <a:lstStyle/>
          <a:p>
            <a:r>
              <a:rPr lang="en-US" dirty="0" smtClean="0"/>
              <a:t>Satisfaction: assignments</a:t>
            </a:r>
            <a:endParaRPr lang="en-US" dirty="0"/>
          </a:p>
        </p:txBody>
      </p:sp>
      <p:sp>
        <p:nvSpPr>
          <p:cNvPr id="3" name="Content Placeholder 2"/>
          <p:cNvSpPr>
            <a:spLocks noGrp="1"/>
          </p:cNvSpPr>
          <p:nvPr>
            <p:ph idx="1"/>
          </p:nvPr>
        </p:nvSpPr>
        <p:spPr>
          <a:xfrm>
            <a:off x="428624" y="996042"/>
            <a:ext cx="8229600" cy="4525963"/>
          </a:xfrm>
        </p:spPr>
        <p:txBody>
          <a:bodyPr/>
          <a:lstStyle/>
          <a:p>
            <a:pPr marL="0" indent="0" algn="ctr">
              <a:buNone/>
            </a:pPr>
            <a:r>
              <a:rPr lang="en-US" dirty="0" smtClean="0"/>
              <a:t>Current vs. former EAP students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1716142"/>
              </p:ext>
            </p:extLst>
          </p:nvPr>
        </p:nvGraphicFramePr>
        <p:xfrm>
          <a:off x="-28576" y="1632857"/>
          <a:ext cx="9144000" cy="4383074"/>
        </p:xfrm>
        <a:graphic>
          <a:graphicData uri="http://schemas.openxmlformats.org/drawingml/2006/table">
            <a:tbl>
              <a:tblPr firstRow="1" bandRow="1">
                <a:tableStyleId>{5C22544A-7EE6-4342-B048-85BDC9FD1C3A}</a:tableStyleId>
              </a:tblPr>
              <a:tblGrid>
                <a:gridCol w="5110843">
                  <a:extLst>
                    <a:ext uri="{9D8B030D-6E8A-4147-A177-3AD203B41FA5}">
                      <a16:colId xmlns="" xmlns:a16="http://schemas.microsoft.com/office/drawing/2014/main" val="20000"/>
                    </a:ext>
                  </a:extLst>
                </a:gridCol>
                <a:gridCol w="2073728">
                  <a:extLst>
                    <a:ext uri="{9D8B030D-6E8A-4147-A177-3AD203B41FA5}">
                      <a16:colId xmlns="" xmlns:a16="http://schemas.microsoft.com/office/drawing/2014/main" val="20001"/>
                    </a:ext>
                  </a:extLst>
                </a:gridCol>
                <a:gridCol w="1959429">
                  <a:extLst>
                    <a:ext uri="{9D8B030D-6E8A-4147-A177-3AD203B41FA5}">
                      <a16:colId xmlns="" xmlns:a16="http://schemas.microsoft.com/office/drawing/2014/main" val="20002"/>
                    </a:ext>
                  </a:extLst>
                </a:gridCol>
              </a:tblGrid>
              <a:tr h="852114">
                <a:tc>
                  <a:txBody>
                    <a:bodyPr/>
                    <a:lstStyle/>
                    <a:p>
                      <a:endParaRPr lang="en-GB" dirty="0"/>
                    </a:p>
                  </a:txBody>
                  <a:tcPr/>
                </a:tc>
                <a:tc>
                  <a:txBody>
                    <a:bodyPr/>
                    <a:lstStyle/>
                    <a:p>
                      <a:r>
                        <a:rPr lang="en-GB" sz="2800" dirty="0" smtClean="0"/>
                        <a:t>Current</a:t>
                      </a:r>
                      <a:r>
                        <a:rPr lang="en-GB" sz="2800" baseline="0" dirty="0" smtClean="0"/>
                        <a:t> Students</a:t>
                      </a:r>
                      <a:endParaRPr lang="en-GB" sz="2800" dirty="0"/>
                    </a:p>
                  </a:txBody>
                  <a:tcPr/>
                </a:tc>
                <a:tc>
                  <a:txBody>
                    <a:bodyPr/>
                    <a:lstStyle/>
                    <a:p>
                      <a:r>
                        <a:rPr lang="en-GB" sz="2800" dirty="0" smtClean="0"/>
                        <a:t>Former Students</a:t>
                      </a:r>
                      <a:endParaRPr lang="en-GB" sz="2800" dirty="0"/>
                    </a:p>
                  </a:txBody>
                  <a:tcPr/>
                </a:tc>
                <a:extLst>
                  <a:ext uri="{0D108BD9-81ED-4DB2-BD59-A6C34878D82A}">
                    <a16:rowId xmlns="" xmlns:a16="http://schemas.microsoft.com/office/drawing/2014/main" val="10000"/>
                  </a:ext>
                </a:extLst>
              </a:tr>
              <a:tr h="560857">
                <a:tc>
                  <a:txBody>
                    <a:bodyPr/>
                    <a:lstStyle/>
                    <a:p>
                      <a:r>
                        <a:rPr lang="en-GB" sz="2800" dirty="0" smtClean="0"/>
                        <a:t>The</a:t>
                      </a:r>
                      <a:r>
                        <a:rPr lang="en-GB" sz="2800" baseline="0" dirty="0" smtClean="0"/>
                        <a:t> quantity of work assigned</a:t>
                      </a:r>
                      <a:endParaRPr lang="en-GB" sz="2800" dirty="0"/>
                    </a:p>
                  </a:txBody>
                  <a:tcPr/>
                </a:tc>
                <a:tc>
                  <a:txBody>
                    <a:bodyPr/>
                    <a:lstStyle/>
                    <a:p>
                      <a:r>
                        <a:rPr lang="en-GB" sz="2800" dirty="0" smtClean="0"/>
                        <a:t>5.00</a:t>
                      </a:r>
                      <a:endParaRPr lang="en-GB" sz="2800" dirty="0"/>
                    </a:p>
                  </a:txBody>
                  <a:tcPr/>
                </a:tc>
                <a:tc>
                  <a:txBody>
                    <a:bodyPr/>
                    <a:lstStyle/>
                    <a:p>
                      <a:r>
                        <a:rPr lang="en-GB" sz="2800" dirty="0" smtClean="0"/>
                        <a:t>3.83</a:t>
                      </a:r>
                      <a:endParaRPr lang="en-GB" sz="2800" dirty="0"/>
                    </a:p>
                  </a:txBody>
                  <a:tcPr/>
                </a:tc>
                <a:extLst>
                  <a:ext uri="{0D108BD9-81ED-4DB2-BD59-A6C34878D82A}">
                    <a16:rowId xmlns="" xmlns:a16="http://schemas.microsoft.com/office/drawing/2014/main" val="10001"/>
                  </a:ext>
                </a:extLst>
              </a:tr>
              <a:tr h="992285">
                <a:tc>
                  <a:txBody>
                    <a:bodyPr/>
                    <a:lstStyle/>
                    <a:p>
                      <a:r>
                        <a:rPr lang="en-GB" sz="2800" dirty="0" smtClean="0"/>
                        <a:t>I often don’t understand the point of individual EAP assignments</a:t>
                      </a:r>
                      <a:endParaRPr lang="en-GB" sz="2800" dirty="0"/>
                    </a:p>
                  </a:txBody>
                  <a:tcPr/>
                </a:tc>
                <a:tc>
                  <a:txBody>
                    <a:bodyPr/>
                    <a:lstStyle/>
                    <a:p>
                      <a:r>
                        <a:rPr lang="en-GB" sz="2800" dirty="0" smtClean="0"/>
                        <a:t>2.83</a:t>
                      </a:r>
                      <a:endParaRPr lang="en-GB" sz="2800" dirty="0"/>
                    </a:p>
                  </a:txBody>
                  <a:tcPr/>
                </a:tc>
                <a:tc>
                  <a:txBody>
                    <a:bodyPr/>
                    <a:lstStyle/>
                    <a:p>
                      <a:r>
                        <a:rPr lang="en-GB" sz="2800" dirty="0" smtClean="0"/>
                        <a:t>4.22</a:t>
                      </a:r>
                      <a:endParaRPr lang="en-GB" sz="2800" dirty="0"/>
                    </a:p>
                  </a:txBody>
                  <a:tcPr/>
                </a:tc>
                <a:extLst>
                  <a:ext uri="{0D108BD9-81ED-4DB2-BD59-A6C34878D82A}">
                    <a16:rowId xmlns="" xmlns:a16="http://schemas.microsoft.com/office/drawing/2014/main" val="10002"/>
                  </a:ext>
                </a:extLst>
              </a:tr>
              <a:tr h="560857">
                <a:tc>
                  <a:txBody>
                    <a:bodyPr/>
                    <a:lstStyle/>
                    <a:p>
                      <a:r>
                        <a:rPr lang="en-GB" sz="2800" dirty="0" smtClean="0"/>
                        <a:t>The type of assignments</a:t>
                      </a:r>
                      <a:endParaRPr lang="en-GB" sz="2800" dirty="0"/>
                    </a:p>
                  </a:txBody>
                  <a:tcPr/>
                </a:tc>
                <a:tc>
                  <a:txBody>
                    <a:bodyPr/>
                    <a:lstStyle/>
                    <a:p>
                      <a:r>
                        <a:rPr lang="en-GB" sz="2800" dirty="0" smtClean="0"/>
                        <a:t>5.28</a:t>
                      </a:r>
                      <a:endParaRPr lang="en-GB" sz="2800" dirty="0"/>
                    </a:p>
                  </a:txBody>
                  <a:tcPr/>
                </a:tc>
                <a:tc>
                  <a:txBody>
                    <a:bodyPr/>
                    <a:lstStyle/>
                    <a:p>
                      <a:r>
                        <a:rPr lang="en-GB" sz="2800" dirty="0" smtClean="0"/>
                        <a:t>4.44</a:t>
                      </a:r>
                      <a:endParaRPr lang="en-GB" sz="2800" dirty="0"/>
                    </a:p>
                  </a:txBody>
                  <a:tcPr/>
                </a:tc>
                <a:extLst>
                  <a:ext uri="{0D108BD9-81ED-4DB2-BD59-A6C34878D82A}">
                    <a16:rowId xmlns="" xmlns:a16="http://schemas.microsoft.com/office/drawing/2014/main" val="10003"/>
                  </a:ext>
                </a:extLst>
              </a:tr>
              <a:tr h="560857">
                <a:tc>
                  <a:txBody>
                    <a:bodyPr/>
                    <a:lstStyle/>
                    <a:p>
                      <a:r>
                        <a:rPr lang="en-GB" sz="2800" dirty="0" smtClean="0"/>
                        <a:t>The difficulty of the work assigned</a:t>
                      </a:r>
                      <a:endParaRPr lang="en-GB" sz="2800" dirty="0"/>
                    </a:p>
                  </a:txBody>
                  <a:tcPr/>
                </a:tc>
                <a:tc>
                  <a:txBody>
                    <a:bodyPr/>
                    <a:lstStyle/>
                    <a:p>
                      <a:r>
                        <a:rPr lang="en-GB" sz="2800" dirty="0" smtClean="0"/>
                        <a:t>4.94</a:t>
                      </a:r>
                      <a:endParaRPr lang="en-GB" sz="2800" dirty="0"/>
                    </a:p>
                  </a:txBody>
                  <a:tcPr/>
                </a:tc>
                <a:tc>
                  <a:txBody>
                    <a:bodyPr/>
                    <a:lstStyle/>
                    <a:p>
                      <a:r>
                        <a:rPr lang="en-GB" sz="2800" dirty="0" smtClean="0"/>
                        <a:t>4.67</a:t>
                      </a:r>
                      <a:endParaRPr lang="en-GB" sz="28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8576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results - issues</a:t>
            </a:r>
            <a:endParaRPr lang="en-US" dirty="0"/>
          </a:p>
        </p:txBody>
      </p:sp>
      <p:sp>
        <p:nvSpPr>
          <p:cNvPr id="3" name="Content Placeholder 2"/>
          <p:cNvSpPr>
            <a:spLocks noGrp="1"/>
          </p:cNvSpPr>
          <p:nvPr>
            <p:ph idx="1"/>
          </p:nvPr>
        </p:nvSpPr>
        <p:spPr/>
        <p:txBody>
          <a:bodyPr>
            <a:normAutofit/>
          </a:bodyPr>
          <a:lstStyle/>
          <a:p>
            <a:r>
              <a:rPr lang="en-US" dirty="0" smtClean="0"/>
              <a:t>Subjective qualitative evaluation</a:t>
            </a:r>
          </a:p>
          <a:p>
            <a:r>
              <a:rPr lang="en-US" dirty="0" smtClean="0"/>
              <a:t>Self image (perception) causes potential bias</a:t>
            </a:r>
          </a:p>
          <a:p>
            <a:r>
              <a:rPr lang="en-US" dirty="0"/>
              <a:t>Small </a:t>
            </a:r>
            <a:r>
              <a:rPr lang="en-US" dirty="0" smtClean="0"/>
              <a:t>sample</a:t>
            </a:r>
          </a:p>
          <a:p>
            <a:pPr lvl="1"/>
            <a:r>
              <a:rPr lang="en-US" dirty="0" smtClean="0"/>
              <a:t>We did not remove outliers</a:t>
            </a:r>
            <a:endParaRPr lang="it-IT" dirty="0"/>
          </a:p>
          <a:p>
            <a:r>
              <a:rPr lang="it-IT" dirty="0" smtClean="0"/>
              <a:t>Limited time frame </a:t>
            </a:r>
          </a:p>
          <a:p>
            <a:r>
              <a:rPr lang="it-IT" dirty="0" smtClean="0"/>
              <a:t>No objective test results to measure effectiveness (Kashef et al. 2014)</a:t>
            </a:r>
            <a:endParaRPr lang="en-US" dirty="0" smtClean="0"/>
          </a:p>
        </p:txBody>
      </p:sp>
    </p:spTree>
    <p:extLst>
      <p:ext uri="{BB962C8B-B14F-4D97-AF65-F5344CB8AC3E}">
        <p14:creationId xmlns:p14="http://schemas.microsoft.com/office/powerpoint/2010/main" val="1199834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results - issues</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2378496089"/>
              </p:ext>
            </p:extLst>
          </p:nvPr>
        </p:nvGraphicFramePr>
        <p:xfrm>
          <a:off x="403898" y="3960410"/>
          <a:ext cx="8282902" cy="2165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115682058"/>
              </p:ext>
            </p:extLst>
          </p:nvPr>
        </p:nvGraphicFramePr>
        <p:xfrm>
          <a:off x="403898" y="1417638"/>
          <a:ext cx="8159334" cy="23512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9264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Interpreting results - </a:t>
            </a:r>
            <a:r>
              <a:rPr lang="en-US" dirty="0" smtClean="0"/>
              <a:t>findings</a:t>
            </a:r>
            <a:endParaRPr lang="en-US" dirty="0"/>
          </a:p>
        </p:txBody>
      </p:sp>
      <p:sp>
        <p:nvSpPr>
          <p:cNvPr id="3" name="Content Placeholder 2"/>
          <p:cNvSpPr>
            <a:spLocks noGrp="1"/>
          </p:cNvSpPr>
          <p:nvPr>
            <p:ph idx="1"/>
          </p:nvPr>
        </p:nvSpPr>
        <p:spPr>
          <a:xfrm>
            <a:off x="457200" y="1140052"/>
            <a:ext cx="8229600" cy="4708525"/>
          </a:xfrm>
        </p:spPr>
        <p:txBody>
          <a:bodyPr>
            <a:normAutofit/>
          </a:bodyPr>
          <a:lstStyle/>
          <a:p>
            <a:r>
              <a:rPr lang="it-IT" b="1" dirty="0" smtClean="0"/>
              <a:t>Academic skills</a:t>
            </a:r>
          </a:p>
          <a:p>
            <a:pPr lvl="1"/>
            <a:r>
              <a:rPr lang="it-IT" dirty="0" smtClean="0"/>
              <a:t>Students </a:t>
            </a:r>
            <a:r>
              <a:rPr lang="it-IT" dirty="0"/>
              <a:t>feel academic skills </a:t>
            </a:r>
            <a:r>
              <a:rPr lang="it-IT" dirty="0" smtClean="0"/>
              <a:t>important</a:t>
            </a:r>
            <a:endParaRPr lang="it-IT" dirty="0"/>
          </a:p>
          <a:p>
            <a:pPr lvl="1"/>
            <a:r>
              <a:rPr lang="it-IT" dirty="0" smtClean="0"/>
              <a:t>EAP 120 students feel academic </a:t>
            </a:r>
            <a:r>
              <a:rPr lang="it-IT" dirty="0"/>
              <a:t>skills </a:t>
            </a:r>
            <a:r>
              <a:rPr lang="it-IT" dirty="0" smtClean="0"/>
              <a:t>more </a:t>
            </a:r>
            <a:r>
              <a:rPr lang="it-IT" dirty="0"/>
              <a:t>important </a:t>
            </a:r>
            <a:r>
              <a:rPr lang="it-IT" dirty="0" smtClean="0"/>
              <a:t>vs.  EAP 130 students</a:t>
            </a:r>
          </a:p>
          <a:p>
            <a:r>
              <a:rPr lang="it-IT" b="1" dirty="0" smtClean="0"/>
              <a:t>Reaction to placement</a:t>
            </a:r>
          </a:p>
          <a:p>
            <a:pPr lvl="1"/>
            <a:r>
              <a:rPr lang="it-IT" b="1" u="sng" dirty="0"/>
              <a:t>P</a:t>
            </a:r>
            <a:r>
              <a:rPr lang="it-IT" b="1" u="sng" dirty="0" smtClean="0"/>
              <a:t>ositive</a:t>
            </a:r>
            <a:r>
              <a:rPr lang="it-IT" dirty="0" smtClean="0"/>
              <a:t> adjective: ALL satisfied with skills improvement</a:t>
            </a:r>
            <a:r>
              <a:rPr lang="it-IT" dirty="0"/>
              <a:t>. </a:t>
            </a:r>
            <a:endParaRPr lang="it-IT" dirty="0" smtClean="0"/>
          </a:p>
          <a:p>
            <a:pPr lvl="1"/>
            <a:r>
              <a:rPr lang="it-IT" b="1" u="sng" dirty="0" smtClean="0"/>
              <a:t>Negative</a:t>
            </a:r>
            <a:r>
              <a:rPr lang="it-IT" dirty="0" smtClean="0"/>
              <a:t> adjective: </a:t>
            </a:r>
            <a:r>
              <a:rPr lang="it-IT" dirty="0" err="1" smtClean="0"/>
              <a:t>less</a:t>
            </a:r>
            <a:r>
              <a:rPr lang="it-IT" dirty="0" smtClean="0"/>
              <a:t> </a:t>
            </a:r>
          </a:p>
          <a:p>
            <a:pPr marL="290513" lvl="1" indent="0">
              <a:buNone/>
            </a:pPr>
            <a:r>
              <a:rPr lang="it-IT" dirty="0"/>
              <a:t> </a:t>
            </a:r>
            <a:r>
              <a:rPr lang="it-IT" dirty="0" smtClean="0"/>
              <a:t>  </a:t>
            </a:r>
            <a:r>
              <a:rPr lang="it-IT" dirty="0" err="1" smtClean="0"/>
              <a:t>satisfied</a:t>
            </a:r>
            <a:r>
              <a:rPr lang="it-IT" dirty="0" smtClean="0"/>
              <a:t> on </a:t>
            </a:r>
            <a:r>
              <a:rPr lang="it-IT" dirty="0" err="1" smtClean="0"/>
              <a:t>all</a:t>
            </a:r>
            <a:r>
              <a:rPr lang="it-IT" dirty="0" smtClean="0"/>
              <a:t> </a:t>
            </a:r>
            <a:r>
              <a:rPr lang="it-IT" dirty="0" err="1" smtClean="0"/>
              <a:t>questions</a:t>
            </a:r>
            <a:endParaRPr lang="it-IT"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71" y="4395650"/>
            <a:ext cx="3483429" cy="2168435"/>
          </a:xfrm>
          <a:prstGeom prst="rect">
            <a:avLst/>
          </a:prstGeom>
        </p:spPr>
      </p:pic>
    </p:spTree>
    <p:extLst>
      <p:ext uri="{BB962C8B-B14F-4D97-AF65-F5344CB8AC3E}">
        <p14:creationId xmlns:p14="http://schemas.microsoft.com/office/powerpoint/2010/main" val="2096620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results - findings</a:t>
            </a:r>
            <a:endParaRPr lang="en-GB" dirty="0"/>
          </a:p>
        </p:txBody>
      </p:sp>
      <p:sp>
        <p:nvSpPr>
          <p:cNvPr id="3" name="Content Placeholder 2"/>
          <p:cNvSpPr>
            <a:spLocks noGrp="1"/>
          </p:cNvSpPr>
          <p:nvPr>
            <p:ph idx="1"/>
          </p:nvPr>
        </p:nvSpPr>
        <p:spPr>
          <a:xfrm>
            <a:off x="457200" y="1240971"/>
            <a:ext cx="8229600" cy="4525963"/>
          </a:xfrm>
        </p:spPr>
        <p:txBody>
          <a:bodyPr/>
          <a:lstStyle/>
          <a:p>
            <a:r>
              <a:rPr lang="it-IT" b="1" dirty="0"/>
              <a:t>Attitude</a:t>
            </a:r>
          </a:p>
          <a:p>
            <a:pPr lvl="1"/>
            <a:r>
              <a:rPr lang="it-IT" dirty="0"/>
              <a:t>Positive: self-report more </a:t>
            </a:r>
          </a:p>
          <a:p>
            <a:pPr marL="290513" lvl="1" indent="0">
              <a:buNone/>
            </a:pPr>
            <a:r>
              <a:rPr lang="it-IT" dirty="0"/>
              <a:t>	 improvement</a:t>
            </a:r>
          </a:p>
          <a:p>
            <a:pPr lvl="1"/>
            <a:r>
              <a:rPr lang="it-IT" dirty="0"/>
              <a:t>Negative: least engaged in </a:t>
            </a:r>
            <a:r>
              <a:rPr lang="it-IT" dirty="0" smtClean="0"/>
              <a:t>class</a:t>
            </a:r>
          </a:p>
          <a:p>
            <a:pPr lvl="1"/>
            <a:endParaRPr lang="it-IT" dirty="0"/>
          </a:p>
          <a:p>
            <a:endParaRPr lang="en-GB" dirty="0" smtClean="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787" y="3592191"/>
            <a:ext cx="4523013" cy="30064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2" y="3592191"/>
            <a:ext cx="3541886" cy="2529919"/>
          </a:xfrm>
          <a:prstGeom prst="rect">
            <a:avLst/>
          </a:prstGeom>
          <a:ln>
            <a:noFill/>
          </a:ln>
          <a:effectLst>
            <a:softEdge rad="112500"/>
          </a:effectLst>
        </p:spPr>
      </p:pic>
    </p:spTree>
    <p:extLst>
      <p:ext uri="{BB962C8B-B14F-4D97-AF65-F5344CB8AC3E}">
        <p14:creationId xmlns:p14="http://schemas.microsoft.com/office/powerpoint/2010/main" val="1346196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EAP is perceived</a:t>
            </a:r>
            <a:endParaRPr lang="en-GB" dirty="0"/>
          </a:p>
        </p:txBody>
      </p:sp>
      <p:sp>
        <p:nvSpPr>
          <p:cNvPr id="3" name="Text Placeholder 2"/>
          <p:cNvSpPr>
            <a:spLocks noGrp="1"/>
          </p:cNvSpPr>
          <p:nvPr>
            <p:ph type="body" idx="1"/>
          </p:nvPr>
        </p:nvSpPr>
        <p:spPr/>
        <p:txBody>
          <a:bodyPr/>
          <a:lstStyle/>
          <a:p>
            <a:r>
              <a:rPr lang="en-GB" dirty="0" smtClean="0"/>
              <a:t>FACULTY</a:t>
            </a:r>
            <a:endParaRPr lang="en-GB" dirty="0"/>
          </a:p>
        </p:txBody>
      </p:sp>
      <p:sp>
        <p:nvSpPr>
          <p:cNvPr id="4" name="Content Placeholder 3"/>
          <p:cNvSpPr>
            <a:spLocks noGrp="1"/>
          </p:cNvSpPr>
          <p:nvPr>
            <p:ph sz="half" idx="2"/>
          </p:nvPr>
        </p:nvSpPr>
        <p:spPr/>
        <p:txBody>
          <a:bodyPr>
            <a:normAutofit/>
          </a:bodyPr>
          <a:lstStyle/>
          <a:p>
            <a:r>
              <a:rPr lang="en-GB" dirty="0"/>
              <a:t>D</a:t>
            </a:r>
            <a:r>
              <a:rPr lang="en-GB" dirty="0" smtClean="0"/>
              <a:t>eveloping </a:t>
            </a:r>
            <a:r>
              <a:rPr lang="en-GB" b="1" dirty="0" smtClean="0"/>
              <a:t>academic</a:t>
            </a:r>
            <a:r>
              <a:rPr lang="en-GB" dirty="0" smtClean="0"/>
              <a:t> skills </a:t>
            </a:r>
          </a:p>
          <a:p>
            <a:r>
              <a:rPr lang="en-GB" dirty="0"/>
              <a:t>T</a:t>
            </a:r>
            <a:r>
              <a:rPr lang="en-GB" dirty="0" smtClean="0"/>
              <a:t>arget population generally NNS with limited exposure to the type of academic skills expected  </a:t>
            </a:r>
            <a:endParaRPr lang="en-GB" dirty="0"/>
          </a:p>
        </p:txBody>
      </p:sp>
      <p:sp>
        <p:nvSpPr>
          <p:cNvPr id="5" name="Text Placeholder 4"/>
          <p:cNvSpPr>
            <a:spLocks noGrp="1"/>
          </p:cNvSpPr>
          <p:nvPr>
            <p:ph type="body" sz="quarter" idx="3"/>
          </p:nvPr>
        </p:nvSpPr>
        <p:spPr/>
        <p:txBody>
          <a:bodyPr/>
          <a:lstStyle/>
          <a:p>
            <a:r>
              <a:rPr lang="en-GB" dirty="0" smtClean="0"/>
              <a:t>STUDENTS</a:t>
            </a:r>
            <a:endParaRPr lang="en-GB" dirty="0"/>
          </a:p>
        </p:txBody>
      </p:sp>
      <p:sp>
        <p:nvSpPr>
          <p:cNvPr id="6" name="Content Placeholder 5"/>
          <p:cNvSpPr>
            <a:spLocks noGrp="1"/>
          </p:cNvSpPr>
          <p:nvPr>
            <p:ph sz="quarter" idx="4"/>
          </p:nvPr>
        </p:nvSpPr>
        <p:spPr/>
        <p:txBody>
          <a:bodyPr/>
          <a:lstStyle/>
          <a:p>
            <a:r>
              <a:rPr lang="en-GB" dirty="0"/>
              <a:t>D</a:t>
            </a:r>
            <a:r>
              <a:rPr lang="en-GB" dirty="0" smtClean="0"/>
              <a:t>eveloping </a:t>
            </a:r>
            <a:r>
              <a:rPr lang="en-GB" b="1" dirty="0" smtClean="0"/>
              <a:t>language </a:t>
            </a:r>
            <a:r>
              <a:rPr lang="en-GB" dirty="0" smtClean="0"/>
              <a:t>skills (especially in 120)</a:t>
            </a:r>
          </a:p>
          <a:p>
            <a:r>
              <a:rPr lang="en-GB" dirty="0"/>
              <a:t>P</a:t>
            </a:r>
            <a:r>
              <a:rPr lang="en-GB" dirty="0" smtClean="0"/>
              <a:t>lacement in EAP formal declaration of lack of knowledge/ability</a:t>
            </a:r>
          </a:p>
          <a:p>
            <a:r>
              <a:rPr lang="en-GB" dirty="0" smtClean="0"/>
              <a:t>“Ghetto-</a:t>
            </a:r>
            <a:r>
              <a:rPr lang="en-GB" dirty="0" err="1" smtClean="0"/>
              <a:t>isation</a:t>
            </a:r>
            <a:r>
              <a:rPr lang="en-GB" dirty="0" smtClean="0"/>
              <a:t>” </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023" y="4647518"/>
            <a:ext cx="2432729" cy="1835605"/>
          </a:xfrm>
          <a:prstGeom prst="rect">
            <a:avLst/>
          </a:prstGeom>
        </p:spPr>
      </p:pic>
    </p:spTree>
    <p:extLst>
      <p:ext uri="{BB962C8B-B14F-4D97-AF65-F5344CB8AC3E}">
        <p14:creationId xmlns:p14="http://schemas.microsoft.com/office/powerpoint/2010/main" val="4223375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r>
              <a:rPr lang="en-GB" dirty="0" smtClean="0"/>
              <a:t>FUS context</a:t>
            </a:r>
          </a:p>
          <a:p>
            <a:r>
              <a:rPr lang="en-GB" dirty="0" smtClean="0"/>
              <a:t>Research objectives</a:t>
            </a:r>
          </a:p>
          <a:p>
            <a:r>
              <a:rPr lang="en-GB" dirty="0" smtClean="0"/>
              <a:t>Student satisfaction</a:t>
            </a:r>
          </a:p>
          <a:p>
            <a:r>
              <a:rPr lang="en-GB" dirty="0" smtClean="0"/>
              <a:t>Interpreting results</a:t>
            </a:r>
          </a:p>
          <a:p>
            <a:r>
              <a:rPr lang="en-GB" dirty="0" smtClean="0"/>
              <a:t>Conclusions</a:t>
            </a:r>
            <a:endParaRPr lang="en-GB"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17589"/>
            <a:ext cx="4300152" cy="3444747"/>
          </a:xfrm>
          <a:prstGeom prst="rect">
            <a:avLst/>
          </a:prstGeom>
        </p:spPr>
      </p:pic>
    </p:spTree>
    <p:extLst>
      <p:ext uri="{BB962C8B-B14F-4D97-AF65-F5344CB8AC3E}">
        <p14:creationId xmlns:p14="http://schemas.microsoft.com/office/powerpoint/2010/main" val="3118072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930728"/>
            <a:ext cx="8229600" cy="4525963"/>
          </a:xfrm>
        </p:spPr>
        <p:txBody>
          <a:bodyPr>
            <a:normAutofit/>
          </a:bodyPr>
          <a:lstStyle/>
          <a:p>
            <a:pPr marL="0" indent="0" algn="ctr">
              <a:buNone/>
            </a:pPr>
            <a:r>
              <a:rPr lang="en-US" sz="2200" dirty="0" smtClean="0"/>
              <a:t>“Negative attitudes […] block students’ affective filter, so that students cannot understand the input, and this causes failure in language learning.” (</a:t>
            </a:r>
            <a:r>
              <a:rPr lang="en-US" sz="2200" dirty="0" err="1" smtClean="0"/>
              <a:t>Krashen</a:t>
            </a:r>
            <a:r>
              <a:rPr lang="en-US" sz="2200" dirty="0" smtClean="0"/>
              <a:t> 2006, p.15 </a:t>
            </a:r>
            <a:r>
              <a:rPr lang="en-US" sz="2200" dirty="0" err="1" smtClean="0"/>
              <a:t>qtd</a:t>
            </a:r>
            <a:r>
              <a:rPr lang="en-US" sz="2200" dirty="0" smtClean="0"/>
              <a:t> in </a:t>
            </a:r>
            <a:r>
              <a:rPr lang="en-US" sz="2200" dirty="0" err="1" smtClean="0"/>
              <a:t>Elhaj</a:t>
            </a:r>
            <a:r>
              <a:rPr lang="en-US" sz="2200" dirty="0" smtClean="0"/>
              <a:t> &amp; Al Amin Ali, 2015 p. 71)</a:t>
            </a:r>
            <a:endParaRPr lang="en-US" sz="2200" dirty="0"/>
          </a:p>
        </p:txBody>
      </p:sp>
      <p:pic>
        <p:nvPicPr>
          <p:cNvPr id="4" name="Picture 3"/>
          <p:cNvPicPr>
            <a:picLocks noChangeAspect="1"/>
          </p:cNvPicPr>
          <p:nvPr/>
        </p:nvPicPr>
        <p:blipFill rotWithShape="1">
          <a:blip r:embed="rId3"/>
          <a:srcRect l="943"/>
          <a:stretch/>
        </p:blipFill>
        <p:spPr>
          <a:xfrm>
            <a:off x="1617031" y="2465614"/>
            <a:ext cx="5786740" cy="3728843"/>
          </a:xfrm>
          <a:prstGeom prst="rect">
            <a:avLst/>
          </a:prstGeom>
        </p:spPr>
      </p:pic>
    </p:spTree>
    <p:extLst>
      <p:ext uri="{BB962C8B-B14F-4D97-AF65-F5344CB8AC3E}">
        <p14:creationId xmlns:p14="http://schemas.microsoft.com/office/powerpoint/2010/main" val="398410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549" y="85321"/>
            <a:ext cx="5930901" cy="1960563"/>
          </a:xfrm>
        </p:spPr>
        <p:txBody>
          <a:bodyPr>
            <a:noAutofit/>
          </a:bodyPr>
          <a:lstStyle/>
          <a:p>
            <a:r>
              <a:rPr lang="en-US" sz="2400" dirty="0" smtClean="0"/>
              <a:t>“Our students’ interest in language may not be a focus misplaced on the superficial instead of the content, rather … [it] may be an interest in efficiency [...]” (</a:t>
            </a:r>
            <a:r>
              <a:rPr lang="en-US" sz="2400" dirty="0" err="1" smtClean="0"/>
              <a:t>Leki</a:t>
            </a:r>
            <a:r>
              <a:rPr lang="en-US" sz="2400" dirty="0" smtClean="0"/>
              <a:t> &amp; Carson, 1994, p. 92)</a:t>
            </a:r>
            <a:endParaRPr lang="en-US" sz="2400" dirty="0"/>
          </a:p>
        </p:txBody>
      </p:sp>
      <p:pic>
        <p:nvPicPr>
          <p:cNvPr id="5" name="Picture 4"/>
          <p:cNvPicPr>
            <a:picLocks noChangeAspect="1"/>
          </p:cNvPicPr>
          <p:nvPr/>
        </p:nvPicPr>
        <p:blipFill>
          <a:blip r:embed="rId3"/>
          <a:stretch>
            <a:fillRect/>
          </a:stretch>
        </p:blipFill>
        <p:spPr>
          <a:xfrm>
            <a:off x="1312738" y="2045884"/>
            <a:ext cx="6518521" cy="4152590"/>
          </a:xfrm>
          <a:prstGeom prst="rect">
            <a:avLst/>
          </a:prstGeom>
        </p:spPr>
      </p:pic>
    </p:spTree>
    <p:extLst>
      <p:ext uri="{BB962C8B-B14F-4D97-AF65-F5344CB8AC3E}">
        <p14:creationId xmlns:p14="http://schemas.microsoft.com/office/powerpoint/2010/main" val="1178931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4" name="TextBox 3"/>
          <p:cNvSpPr txBox="1"/>
          <p:nvPr/>
        </p:nvSpPr>
        <p:spPr>
          <a:xfrm>
            <a:off x="457200" y="1877786"/>
            <a:ext cx="8229600" cy="4247317"/>
          </a:xfrm>
          <a:prstGeom prst="rect">
            <a:avLst/>
          </a:prstGeom>
          <a:noFill/>
        </p:spPr>
        <p:txBody>
          <a:bodyPr wrap="square" rtlCol="0">
            <a:spAutoFit/>
          </a:bodyPr>
          <a:lstStyle/>
          <a:p>
            <a:r>
              <a:rPr lang="en-GB" dirty="0" err="1" smtClean="0"/>
              <a:t>Elhaj</a:t>
            </a:r>
            <a:r>
              <a:rPr lang="en-GB" dirty="0" smtClean="0"/>
              <a:t>, A.A &amp; Al Amin Ali, N. (2015) “Effects of Attitudinal Factors on Language</a:t>
            </a:r>
          </a:p>
          <a:p>
            <a:r>
              <a:rPr lang="en-GB" dirty="0"/>
              <a:t>	</a:t>
            </a:r>
            <a:r>
              <a:rPr lang="en-GB" dirty="0" smtClean="0"/>
              <a:t>Performance among Sudanese EAP Medical Students”. English 	 	Linguistics Research. Vol. 4, No. 4. 2015 pp.69-87</a:t>
            </a:r>
          </a:p>
          <a:p>
            <a:endParaRPr lang="en-GB" dirty="0" smtClean="0"/>
          </a:p>
          <a:p>
            <a:r>
              <a:rPr lang="en-GB" dirty="0" smtClean="0"/>
              <a:t>Franklin University Switzerland “Basic facts and figures</a:t>
            </a:r>
            <a:r>
              <a:rPr lang="en-GB" dirty="0"/>
              <a:t>”. </a:t>
            </a:r>
            <a:r>
              <a:rPr lang="en-GB" dirty="0" smtClean="0"/>
              <a:t>	</a:t>
            </a:r>
            <a:r>
              <a:rPr lang="en-GB" dirty="0" smtClean="0">
                <a:hlinkClick r:id="rId2"/>
              </a:rPr>
              <a:t>www.fus.edu/about/basic-facts-and-figures</a:t>
            </a:r>
            <a:r>
              <a:rPr lang="en-GB" dirty="0" smtClean="0"/>
              <a:t>. Last accessed 8 Mar 17</a:t>
            </a:r>
            <a:endParaRPr lang="en-GB" dirty="0"/>
          </a:p>
          <a:p>
            <a:endParaRPr lang="en-GB" dirty="0" smtClean="0"/>
          </a:p>
          <a:p>
            <a:r>
              <a:rPr lang="en-GB" dirty="0" err="1" smtClean="0"/>
              <a:t>Kashef</a:t>
            </a:r>
            <a:r>
              <a:rPr lang="en-GB" dirty="0" smtClean="0"/>
              <a:t>, S.H., Pandian, A. &amp; </a:t>
            </a:r>
            <a:r>
              <a:rPr lang="en-GB" dirty="0" err="1" smtClean="0"/>
              <a:t>Khameneh</a:t>
            </a:r>
            <a:r>
              <a:rPr lang="en-GB" dirty="0" smtClean="0"/>
              <a:t> S.M. (2014) “Toward a Learning-</a:t>
            </a:r>
          </a:p>
          <a:p>
            <a:r>
              <a:rPr lang="en-GB" dirty="0"/>
              <a:t>	</a:t>
            </a:r>
            <a:r>
              <a:rPr lang="en-GB" dirty="0" smtClean="0"/>
              <a:t>centred EAP Instruction: An Attempt to Change Students’ Reading 	Attitude”. Theory and Practice in Language Studies. Vol. 4, No. 1  pp. 39-	45</a:t>
            </a:r>
          </a:p>
          <a:p>
            <a:endParaRPr lang="en-GB" dirty="0"/>
          </a:p>
          <a:p>
            <a:r>
              <a:rPr lang="en-GB" dirty="0" err="1" smtClean="0"/>
              <a:t>Leki</a:t>
            </a:r>
            <a:r>
              <a:rPr lang="en-GB" dirty="0" smtClean="0"/>
              <a:t>, I. &amp; Carson, J (1994) “ Students’ Perceptions of EAP Writing Instruction </a:t>
            </a:r>
          </a:p>
          <a:p>
            <a:r>
              <a:rPr lang="en-GB" dirty="0"/>
              <a:t>	</a:t>
            </a:r>
            <a:r>
              <a:rPr lang="en-GB" dirty="0" smtClean="0"/>
              <a:t>and Writing Needs Across the Disciplines”. TESOL Quarterly. Vol. 28, No. 1 	pp.81-101</a:t>
            </a:r>
            <a:endParaRPr lang="en-GB" dirty="0"/>
          </a:p>
        </p:txBody>
      </p:sp>
    </p:spTree>
    <p:extLst>
      <p:ext uri="{BB962C8B-B14F-4D97-AF65-F5344CB8AC3E}">
        <p14:creationId xmlns:p14="http://schemas.microsoft.com/office/powerpoint/2010/main" val="242989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1" y="3468030"/>
            <a:ext cx="7397760" cy="2296315"/>
          </a:xfrm>
        </p:spPr>
        <p:txBody>
          <a:bodyPr>
            <a:noAutofit/>
          </a:bodyPr>
          <a:lstStyle/>
          <a:p>
            <a:r>
              <a:rPr lang="en-GB" sz="2800" dirty="0" smtClean="0"/>
              <a:t>Total students in Fall 2016</a:t>
            </a:r>
            <a:r>
              <a:rPr lang="en-GB" sz="2800" dirty="0"/>
              <a:t>: 352</a:t>
            </a:r>
            <a:br>
              <a:rPr lang="en-GB" sz="2800" dirty="0"/>
            </a:br>
            <a:r>
              <a:rPr lang="en-GB" sz="2800" dirty="0"/>
              <a:t>Number of students with dual or multiple nationality: </a:t>
            </a:r>
            <a:r>
              <a:rPr lang="en-GB" sz="2800" dirty="0" smtClean="0"/>
              <a:t>51</a:t>
            </a:r>
            <a:br>
              <a:rPr lang="en-GB" sz="2800" dirty="0" smtClean="0"/>
            </a:br>
            <a:r>
              <a:rPr lang="en-GB" sz="2800" dirty="0" smtClean="0"/>
              <a:t>Number of classes: 108</a:t>
            </a:r>
            <a:br>
              <a:rPr lang="en-GB" sz="2800" dirty="0" smtClean="0"/>
            </a:br>
            <a:r>
              <a:rPr lang="en-GB" sz="2800" dirty="0" smtClean="0"/>
              <a:t>Average class size: 15</a:t>
            </a:r>
            <a:endParaRPr lang="en-GB" sz="2800" dirty="0"/>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6905" b="6905"/>
          <a:stretch>
            <a:fillRect/>
          </a:stretch>
        </p:blipFill>
        <p:spPr>
          <a:xfrm>
            <a:off x="4439811" y="832757"/>
            <a:ext cx="4586276" cy="2635273"/>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15" y="824129"/>
            <a:ext cx="3965852" cy="2643901"/>
          </a:xfrm>
          <a:prstGeom prst="rect">
            <a:avLst/>
          </a:prstGeom>
        </p:spPr>
      </p:pic>
    </p:spTree>
    <p:extLst>
      <p:ext uri="{BB962C8B-B14F-4D97-AF65-F5344CB8AC3E}">
        <p14:creationId xmlns:p14="http://schemas.microsoft.com/office/powerpoint/2010/main" val="351091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Academic </a:t>
            </a:r>
            <a:r>
              <a:rPr lang="en-GB" dirty="0"/>
              <a:t>programs/ declared majors</a:t>
            </a:r>
            <a:br>
              <a:rPr lang="en-GB" dirty="0"/>
            </a:br>
            <a:endParaRPr lang="en-GB" dirty="0"/>
          </a:p>
        </p:txBody>
      </p:sp>
      <p:pic>
        <p:nvPicPr>
          <p:cNvPr id="4"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343900" cy="4525963"/>
          </a:xfrm>
        </p:spPr>
      </p:pic>
      <p:sp>
        <p:nvSpPr>
          <p:cNvPr id="5" name="Rectangle 4"/>
          <p:cNvSpPr/>
          <p:nvPr/>
        </p:nvSpPr>
        <p:spPr>
          <a:xfrm>
            <a:off x="3608614" y="6211669"/>
            <a:ext cx="4572000" cy="646331"/>
          </a:xfrm>
          <a:prstGeom prst="rect">
            <a:avLst/>
          </a:prstGeom>
        </p:spPr>
        <p:txBody>
          <a:bodyPr>
            <a:spAutoFit/>
          </a:bodyPr>
          <a:lstStyle/>
          <a:p>
            <a:r>
              <a:rPr lang="en-GB" dirty="0">
                <a:solidFill>
                  <a:schemeClr val="bg1"/>
                </a:solidFill>
              </a:rPr>
              <a:t>Data from www.fus.edu/about/basic-facts-and-figures</a:t>
            </a:r>
          </a:p>
        </p:txBody>
      </p:sp>
    </p:spTree>
    <p:extLst>
      <p:ext uri="{BB962C8B-B14F-4D97-AF65-F5344CB8AC3E}">
        <p14:creationId xmlns:p14="http://schemas.microsoft.com/office/powerpoint/2010/main" val="113715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Student Overview</a:t>
            </a:r>
            <a:br>
              <a:rPr lang="en-GB" dirty="0" smtClean="0"/>
            </a:br>
            <a:r>
              <a:rPr lang="en-GB" dirty="0"/>
              <a:t>Countries represented</a:t>
            </a:r>
            <a:br>
              <a:rPr lang="en-GB" dirty="0"/>
            </a:br>
            <a:endParaRPr lang="en-GB" dirty="0"/>
          </a:p>
        </p:txBody>
      </p:sp>
      <p:pic>
        <p:nvPicPr>
          <p:cNvPr id="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043" y="1508510"/>
            <a:ext cx="7012665" cy="4617654"/>
          </a:xfrm>
        </p:spPr>
      </p:pic>
    </p:spTree>
    <p:extLst>
      <p:ext uri="{BB962C8B-B14F-4D97-AF65-F5344CB8AC3E}">
        <p14:creationId xmlns:p14="http://schemas.microsoft.com/office/powerpoint/2010/main" val="2877397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EAP Program</a:t>
            </a:r>
            <a:endParaRPr lang="en-GB" dirty="0"/>
          </a:p>
        </p:txBody>
      </p:sp>
      <p:sp>
        <p:nvSpPr>
          <p:cNvPr id="3" name="TextBox 2"/>
          <p:cNvSpPr txBox="1"/>
          <p:nvPr/>
        </p:nvSpPr>
        <p:spPr>
          <a:xfrm>
            <a:off x="341194" y="1711819"/>
            <a:ext cx="8584442" cy="3970318"/>
          </a:xfrm>
          <a:prstGeom prst="rect">
            <a:avLst/>
          </a:prstGeom>
          <a:noFill/>
        </p:spPr>
        <p:txBody>
          <a:bodyPr wrap="square" rtlCol="0">
            <a:spAutoFit/>
          </a:bodyPr>
          <a:lstStyle/>
          <a:p>
            <a:pPr marL="514350" indent="-514350">
              <a:buFont typeface="Arial" panose="020B0604020202020204" pitchFamily="34" charset="0"/>
              <a:buChar char="•"/>
            </a:pPr>
            <a:r>
              <a:rPr lang="en-GB" sz="2800" b="1" dirty="0" smtClean="0"/>
              <a:t>Placement: writing sample</a:t>
            </a:r>
          </a:p>
          <a:p>
            <a:pPr marL="514350" indent="-514350">
              <a:buFont typeface="Arial" panose="020B0604020202020204" pitchFamily="34" charset="0"/>
              <a:buChar char="•"/>
            </a:pPr>
            <a:r>
              <a:rPr lang="en-GB" sz="2800" b="1" dirty="0" smtClean="0"/>
              <a:t>Purpose: awareness of academic skills</a:t>
            </a:r>
          </a:p>
          <a:p>
            <a:pPr marL="914400" lvl="1" indent="-457200">
              <a:buFont typeface="Wingdings" panose="05000000000000000000" pitchFamily="2" charset="2"/>
              <a:buChar char="Ø"/>
            </a:pPr>
            <a:r>
              <a:rPr lang="en-GB" sz="2800" b="1" dirty="0" smtClean="0"/>
              <a:t>Approaching academic texts</a:t>
            </a:r>
          </a:p>
          <a:p>
            <a:pPr marL="914400" lvl="1" indent="-457200">
              <a:buFont typeface="Wingdings" panose="05000000000000000000" pitchFamily="2" charset="2"/>
              <a:buChar char="Ø"/>
            </a:pPr>
            <a:r>
              <a:rPr lang="en-GB" sz="2800" b="1" dirty="0" smtClean="0"/>
              <a:t>Developing </a:t>
            </a:r>
            <a:r>
              <a:rPr lang="en-GB" sz="2800" b="1" dirty="0"/>
              <a:t>academic </a:t>
            </a:r>
            <a:r>
              <a:rPr lang="en-GB" sz="2800" b="1" dirty="0" smtClean="0"/>
              <a:t>writing</a:t>
            </a:r>
          </a:p>
          <a:p>
            <a:pPr marL="342900" indent="-342900">
              <a:buFont typeface="Arial" charset="0"/>
              <a:buChar char="•"/>
            </a:pPr>
            <a:r>
              <a:rPr lang="en-GB" sz="2800" b="1" dirty="0"/>
              <a:t>Consecutive one-semester </a:t>
            </a:r>
            <a:r>
              <a:rPr lang="en-GB" sz="2800" b="1" dirty="0" smtClean="0"/>
              <a:t>courses</a:t>
            </a:r>
            <a:endParaRPr lang="en-GB" sz="2800" b="1" dirty="0"/>
          </a:p>
          <a:p>
            <a:pPr marL="342900" indent="-342900">
              <a:buFont typeface="Arial" charset="0"/>
              <a:buChar char="•"/>
            </a:pPr>
            <a:r>
              <a:rPr lang="en-GB" sz="2800" b="1" dirty="0" smtClean="0"/>
              <a:t>Two </a:t>
            </a:r>
            <a:r>
              <a:rPr lang="en-GB" sz="2800" b="1" dirty="0"/>
              <a:t>main levels: </a:t>
            </a:r>
          </a:p>
          <a:p>
            <a:pPr marL="1428750" lvl="2" indent="-514350">
              <a:buAutoNum type="arabicPeriod"/>
            </a:pPr>
            <a:r>
              <a:rPr lang="en-GB" sz="2800" b="1" dirty="0"/>
              <a:t>EAP 120</a:t>
            </a:r>
          </a:p>
          <a:p>
            <a:pPr marL="1428750" lvl="2" indent="-514350">
              <a:buAutoNum type="arabicPeriod"/>
            </a:pPr>
            <a:r>
              <a:rPr lang="en-GB" sz="2800" b="1" dirty="0"/>
              <a:t>EAP 130</a:t>
            </a:r>
          </a:p>
          <a:p>
            <a:pPr marL="971550" lvl="1" indent="-514350">
              <a:buFont typeface="Arial" panose="020B0604020202020204" pitchFamily="34" charset="0"/>
              <a:buChar char="•"/>
            </a:pPr>
            <a:endParaRPr lang="en-GB" sz="28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422" y="3934543"/>
            <a:ext cx="3887214" cy="2188671"/>
          </a:xfrm>
          <a:prstGeom prst="rect">
            <a:avLst/>
          </a:prstGeom>
        </p:spPr>
      </p:pic>
    </p:spTree>
    <p:extLst>
      <p:ext uri="{BB962C8B-B14F-4D97-AF65-F5344CB8AC3E}">
        <p14:creationId xmlns:p14="http://schemas.microsoft.com/office/powerpoint/2010/main" val="259286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marL="0" indent="0">
              <a:buNone/>
            </a:pPr>
            <a:r>
              <a:rPr lang="en-US" dirty="0" smtClean="0"/>
              <a:t>Investigate effectiveness of the EAP program through:</a:t>
            </a:r>
          </a:p>
          <a:p>
            <a:r>
              <a:rPr lang="en-US" dirty="0" smtClean="0"/>
              <a:t>Questionnaires to current and former EAP students</a:t>
            </a:r>
          </a:p>
          <a:p>
            <a:pPr lvl="1"/>
            <a:r>
              <a:rPr lang="en-US" dirty="0" smtClean="0"/>
              <a:t>Reaction to placement</a:t>
            </a:r>
          </a:p>
          <a:p>
            <a:pPr lvl="1"/>
            <a:r>
              <a:rPr lang="en-US" dirty="0" smtClean="0"/>
              <a:t>Student evaluation:</a:t>
            </a:r>
          </a:p>
          <a:p>
            <a:pPr lvl="2"/>
            <a:r>
              <a:rPr lang="en-US" sz="2600" dirty="0" smtClean="0"/>
              <a:t>Effectiveness/impact of EAP courses (global and skill-wise)</a:t>
            </a:r>
          </a:p>
          <a:p>
            <a:pPr lvl="2"/>
            <a:r>
              <a:rPr lang="en-US" sz="2600" dirty="0" smtClean="0"/>
              <a:t>Assignments (difficulty, quantity, type)</a:t>
            </a:r>
          </a:p>
          <a:p>
            <a:r>
              <a:rPr lang="en-US" dirty="0" smtClean="0"/>
              <a:t>Interviews with Faculty and Students</a:t>
            </a:r>
          </a:p>
          <a:p>
            <a:r>
              <a:rPr lang="en-US" dirty="0" smtClean="0"/>
              <a:t>Course evaluations</a:t>
            </a:r>
          </a:p>
        </p:txBody>
      </p:sp>
    </p:spTree>
    <p:extLst>
      <p:ext uri="{BB962C8B-B14F-4D97-AF65-F5344CB8AC3E}">
        <p14:creationId xmlns:p14="http://schemas.microsoft.com/office/powerpoint/2010/main" val="105834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Sample population of EAP students</a:t>
            </a:r>
            <a:endParaRPr lang="en-GB" sz="3600" dirty="0"/>
          </a:p>
        </p:txBody>
      </p:sp>
      <p:graphicFrame>
        <p:nvGraphicFramePr>
          <p:cNvPr id="5" name="Picture Placeholder 4"/>
          <p:cNvGraphicFramePr>
            <a:graphicFrameLocks noGrp="1"/>
          </p:cNvGraphicFramePr>
          <p:nvPr>
            <p:ph idx="1"/>
            <p:extLst>
              <p:ext uri="{D42A27DB-BD31-4B8C-83A1-F6EECF244321}">
                <p14:modId xmlns:p14="http://schemas.microsoft.com/office/powerpoint/2010/main" val="1728387630"/>
              </p:ext>
            </p:extLst>
          </p:nvPr>
        </p:nvGraphicFramePr>
        <p:xfrm>
          <a:off x="3777916" y="2430379"/>
          <a:ext cx="4908884" cy="3695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53452" y="1287379"/>
            <a:ext cx="8133348" cy="523220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19 Current EAP students: first &amp; second year (Age: 17-20)</a:t>
            </a:r>
          </a:p>
          <a:p>
            <a:pPr marL="457200" indent="-457200">
              <a:buFont typeface="Arial" panose="020B0604020202020204" pitchFamily="34" charset="0"/>
              <a:buChar char="•"/>
            </a:pPr>
            <a:r>
              <a:rPr lang="en-US" sz="2800" dirty="0" smtClean="0">
                <a:solidFill>
                  <a:schemeClr val="bg1"/>
                </a:solidFill>
              </a:rPr>
              <a:t>19 Former EAP students: first to final year (Age: 19-22)</a:t>
            </a:r>
            <a:endParaRPr lang="en-US" sz="2800" dirty="0">
              <a:solidFill>
                <a:schemeClr val="bg1"/>
              </a:solidFill>
            </a:endParaRPr>
          </a:p>
          <a:p>
            <a:endParaRPr lang="en-US" sz="2800" dirty="0" smtClean="0">
              <a:solidFill>
                <a:schemeClr val="bg1"/>
              </a:solidFill>
            </a:endParaRPr>
          </a:p>
          <a:p>
            <a:endParaRPr lang="en-US" sz="2800" dirty="0" smtClean="0">
              <a:solidFill>
                <a:schemeClr val="bg1"/>
              </a:solidFill>
            </a:endParaRPr>
          </a:p>
          <a:p>
            <a:endParaRPr lang="en-US" sz="2800" dirty="0">
              <a:solidFill>
                <a:schemeClr val="bg1"/>
              </a:solidFill>
            </a:endParaRPr>
          </a:p>
          <a:p>
            <a:endParaRPr lang="en-US" sz="2800" dirty="0" smtClean="0">
              <a:solidFill>
                <a:schemeClr val="bg1"/>
              </a:solidFill>
            </a:endParaRPr>
          </a:p>
          <a:p>
            <a:endParaRPr lang="en-US" sz="2800" dirty="0" smtClean="0">
              <a:solidFill>
                <a:schemeClr val="bg1"/>
              </a:solidFill>
            </a:endParaRPr>
          </a:p>
          <a:p>
            <a:endParaRPr lang="en-US" sz="2800" dirty="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8491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EAP Program Course Evaluations </a:t>
            </a:r>
            <a:r>
              <a:rPr lang="en-GB" dirty="0" smtClean="0"/>
              <a:t>2009-2016</a:t>
            </a:r>
            <a:endParaRPr lang="en-GB" dirty="0"/>
          </a:p>
        </p:txBody>
      </p:sp>
      <p:sp>
        <p:nvSpPr>
          <p:cNvPr id="3" name="Text Placeholder 2"/>
          <p:cNvSpPr>
            <a:spLocks noGrp="1"/>
          </p:cNvSpPr>
          <p:nvPr>
            <p:ph type="body" idx="1"/>
          </p:nvPr>
        </p:nvSpPr>
        <p:spPr/>
        <p:txBody>
          <a:bodyPr>
            <a:normAutofit fontScale="85000" lnSpcReduction="20000"/>
          </a:bodyPr>
          <a:lstStyle/>
          <a:p>
            <a:r>
              <a:rPr lang="en-GB" dirty="0"/>
              <a:t>“Overall, this course was good”</a:t>
            </a:r>
            <a:br>
              <a:rPr lang="en-GB" dirty="0"/>
            </a:br>
            <a:endParaRPr lang="en-GB" dirty="0"/>
          </a:p>
        </p:txBody>
      </p:sp>
      <p:sp>
        <p:nvSpPr>
          <p:cNvPr id="5" name="Text Placeholder 4"/>
          <p:cNvSpPr>
            <a:spLocks noGrp="1"/>
          </p:cNvSpPr>
          <p:nvPr>
            <p:ph type="body" sz="quarter" idx="3"/>
          </p:nvPr>
        </p:nvSpPr>
        <p:spPr/>
        <p:txBody>
          <a:bodyPr>
            <a:normAutofit fontScale="92500" lnSpcReduction="20000"/>
          </a:bodyPr>
          <a:lstStyle/>
          <a:p>
            <a:r>
              <a:rPr lang="en-GB" dirty="0" smtClean="0"/>
              <a:t>“I would recommend this course to another student”</a:t>
            </a:r>
            <a:endParaRPr lang="en-GB" dirty="0"/>
          </a:p>
        </p:txBody>
      </p:sp>
      <p:pic>
        <p:nvPicPr>
          <p:cNvPr id="1026" name="Picture 2" descr="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262" y="2457450"/>
            <a:ext cx="4429126"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2457450"/>
            <a:ext cx="44291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84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emplate-test">
  <a:themeElements>
    <a:clrScheme name="Custom 1">
      <a:dk1>
        <a:srgbClr val="1C1E3A"/>
      </a:dk1>
      <a:lt1>
        <a:sysClr val="window" lastClr="FFFFFF"/>
      </a:lt1>
      <a:dk2>
        <a:srgbClr val="5D1120"/>
      </a:dk2>
      <a:lt2>
        <a:srgbClr val="E0E0E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FUS_PPT_Template_2016</Template>
  <TotalTime>154</TotalTime>
  <Words>2054</Words>
  <Application>Microsoft Office PowerPoint</Application>
  <PresentationFormat>On-screen Show (4:3)</PresentationFormat>
  <Paragraphs>271</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Euclid Flex Bold</vt:lpstr>
      <vt:lpstr>Franklin Gothic Book</vt:lpstr>
      <vt:lpstr>Franklin Gothic Medium</vt:lpstr>
      <vt:lpstr>Mangal</vt:lpstr>
      <vt:lpstr>Wingdings</vt:lpstr>
      <vt:lpstr>ppt-template-test</vt:lpstr>
      <vt:lpstr>Life in the EAP Lane</vt:lpstr>
      <vt:lpstr>Outline</vt:lpstr>
      <vt:lpstr>Total students in Fall 2016: 352 Number of students with dual or multiple nationality: 51 Number of classes: 108 Average class size: 15</vt:lpstr>
      <vt:lpstr> Academic programs/ declared majors </vt:lpstr>
      <vt:lpstr> Student Overview Countries represented </vt:lpstr>
      <vt:lpstr>EAP Program</vt:lpstr>
      <vt:lpstr>Objectives</vt:lpstr>
      <vt:lpstr>Sample population of EAP students</vt:lpstr>
      <vt:lpstr>EAP Program Course Evaluations 2009-2016</vt:lpstr>
      <vt:lpstr>Satisfaction</vt:lpstr>
      <vt:lpstr>Satisfaction: placement level</vt:lpstr>
      <vt:lpstr>Satisfaction: skills</vt:lpstr>
      <vt:lpstr>Why did students choose these adjectives?</vt:lpstr>
      <vt:lpstr>Satisfaction: assignments</vt:lpstr>
      <vt:lpstr>Interpreting results - issues</vt:lpstr>
      <vt:lpstr>Interpreting results - issues</vt:lpstr>
      <vt:lpstr>Interpreting results - findings</vt:lpstr>
      <vt:lpstr>Interpreting results - findings</vt:lpstr>
      <vt:lpstr>How EAP is perceived</vt:lpstr>
      <vt:lpstr>Conclusions</vt:lpstr>
      <vt:lpstr>“Our students’ interest in language may not be a focus misplaced on the superficial instead of the content, rather … [it] may be an interest in efficiency [...]” (Leki &amp; Carson, 1994, p. 92)</vt:lpstr>
      <vt:lpstr>References</vt:lpstr>
    </vt:vector>
  </TitlesOfParts>
  <Company>Franklin University Switzerland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Bardelli Danieli</dc:creator>
  <cp:lastModifiedBy>BENSON Cathy</cp:lastModifiedBy>
  <cp:revision>288</cp:revision>
  <cp:lastPrinted>2017-03-15T10:51:00Z</cp:lastPrinted>
  <dcterms:created xsi:type="dcterms:W3CDTF">2016-08-10T07:55:53Z</dcterms:created>
  <dcterms:modified xsi:type="dcterms:W3CDTF">2017-03-16T18:57:51Z</dcterms:modified>
</cp:coreProperties>
</file>