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62" r:id="rId3"/>
    <p:sldId id="367" r:id="rId4"/>
    <p:sldId id="275" r:id="rId5"/>
    <p:sldId id="282" r:id="rId6"/>
    <p:sldId id="274" r:id="rId7"/>
    <p:sldId id="285" r:id="rId8"/>
    <p:sldId id="374" r:id="rId9"/>
    <p:sldId id="376" r:id="rId10"/>
    <p:sldId id="377" r:id="rId11"/>
    <p:sldId id="381" r:id="rId12"/>
    <p:sldId id="378" r:id="rId13"/>
    <p:sldId id="382" r:id="rId14"/>
    <p:sldId id="383" r:id="rId15"/>
    <p:sldId id="385" r:id="rId16"/>
    <p:sldId id="387" r:id="rId17"/>
    <p:sldId id="391" r:id="rId18"/>
    <p:sldId id="412" r:id="rId19"/>
    <p:sldId id="427" r:id="rId20"/>
    <p:sldId id="392" r:id="rId21"/>
    <p:sldId id="394" r:id="rId22"/>
    <p:sldId id="416" r:id="rId23"/>
    <p:sldId id="417" r:id="rId24"/>
    <p:sldId id="430" r:id="rId25"/>
    <p:sldId id="428" r:id="rId26"/>
    <p:sldId id="415" r:id="rId27"/>
    <p:sldId id="419" r:id="rId28"/>
    <p:sldId id="429" r:id="rId29"/>
    <p:sldId id="420" r:id="rId30"/>
    <p:sldId id="422" r:id="rId31"/>
    <p:sldId id="431" r:id="rId32"/>
    <p:sldId id="278" r:id="rId33"/>
    <p:sldId id="424" r:id="rId34"/>
    <p:sldId id="363" r:id="rId35"/>
    <p:sldId id="433" r:id="rId36"/>
    <p:sldId id="426" r:id="rId37"/>
    <p:sldId id="411" r:id="rId38"/>
    <p:sldId id="299" r:id="rId39"/>
    <p:sldId id="269" r:id="rId40"/>
  </p:sldIdLst>
  <p:sldSz cx="13003213" cy="9756775"/>
  <p:notesSz cx="6858000" cy="9144000"/>
  <p:defaultTextStyle>
    <a:defPPr>
      <a:defRPr lang="en-US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Kristina Hultgren" initials="AKH" lastIdx="2" clrIdx="0">
    <p:extLst>
      <p:ext uri="{19B8F6BF-5375-455C-9EA6-DF929625EA0E}">
        <p15:presenceInfo xmlns:p15="http://schemas.microsoft.com/office/powerpoint/2012/main" userId="Anna Kristina Hult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75583" autoAdjust="0"/>
  </p:normalViewPr>
  <p:slideViewPr>
    <p:cSldViewPr snapToGrid="0">
      <p:cViewPr varScale="1">
        <p:scale>
          <a:sx n="68" d="100"/>
          <a:sy n="68" d="100"/>
        </p:scale>
        <p:origin x="1188" y="84"/>
      </p:cViewPr>
      <p:guideLst>
        <p:guide orient="horz" pos="2908"/>
        <p:guide pos="4096"/>
      </p:guideLst>
    </p:cSldViewPr>
  </p:slideViewPr>
  <p:outlineViewPr>
    <p:cViewPr>
      <p:scale>
        <a:sx n="33" d="100"/>
        <a:sy n="33" d="100"/>
      </p:scale>
      <p:origin x="0" y="-20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24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981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EMI</c:v>
                </c:pt>
              </c:strCache>
            </c:strRef>
          </c:tx>
          <c:spPr>
            <a:ln w="25218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rgbClr val="75AAE5"/>
              </a:solidFill>
              <a:ln w="2524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86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2389</c:v>
                </c:pt>
                <c:pt idx="1">
                  <c:v>8089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456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8564360"/>
        <c:axId val="188564752"/>
      </c:lineChart>
      <c:catAx>
        <c:axId val="18856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1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986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64752"/>
        <c:crosses val="autoZero"/>
        <c:auto val="1"/>
        <c:lblAlgn val="ctr"/>
        <c:lblOffset val="100"/>
        <c:noMultiLvlLbl val="0"/>
      </c:catAx>
      <c:valAx>
        <c:axId val="188564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8564360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solidFill>
      <a:schemeClr val="accent1"/>
    </a:solidFill>
    <a:ln w="9456" cap="flat" cmpd="sng" algn="ctr">
      <a:solidFill>
        <a:schemeClr val="lt1">
          <a:lumMod val="85000"/>
        </a:schemeClr>
      </a:solidFill>
      <a:round/>
    </a:ln>
    <a:effectLst>
      <a:glow rad="2286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Proportion of HEI offering ETP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Nordic</c:v>
                </c:pt>
                <c:pt idx="1">
                  <c:v>Baltic</c:v>
                </c:pt>
                <c:pt idx="2">
                  <c:v>Central-West Europe</c:v>
                </c:pt>
                <c:pt idx="3">
                  <c:v>Central-East Europe</c:v>
                </c:pt>
                <c:pt idx="4">
                  <c:v>South-West Europe</c:v>
                </c:pt>
                <c:pt idx="5">
                  <c:v>South-East Europe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60.6</c:v>
                </c:pt>
                <c:pt idx="1">
                  <c:v>38.700000000000003</c:v>
                </c:pt>
                <c:pt idx="2">
                  <c:v>44.5</c:v>
                </c:pt>
                <c:pt idx="3">
                  <c:v>19.899999999999999</c:v>
                </c:pt>
                <c:pt idx="4">
                  <c:v>17.2</c:v>
                </c:pt>
                <c:pt idx="5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Proportion of study programmes fully provided in English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Nordic</c:v>
                </c:pt>
                <c:pt idx="1">
                  <c:v>Baltic</c:v>
                </c:pt>
                <c:pt idx="2">
                  <c:v>Central-West Europe</c:v>
                </c:pt>
                <c:pt idx="3">
                  <c:v>Central-East Europe</c:v>
                </c:pt>
                <c:pt idx="4">
                  <c:v>South-West Europe</c:v>
                </c:pt>
                <c:pt idx="5">
                  <c:v>South-East Europe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19.899999999999999</c:v>
                </c:pt>
                <c:pt idx="1">
                  <c:v>10.3</c:v>
                </c:pt>
                <c:pt idx="2">
                  <c:v>9.9</c:v>
                </c:pt>
                <c:pt idx="3">
                  <c:v>5</c:v>
                </c:pt>
                <c:pt idx="4">
                  <c:v>2.8</c:v>
                </c:pt>
                <c:pt idx="5">
                  <c:v>2.1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Proportion of students enrolled in ETPs in the 2013/14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Nordic</c:v>
                </c:pt>
                <c:pt idx="1">
                  <c:v>Baltic</c:v>
                </c:pt>
                <c:pt idx="2">
                  <c:v>Central-West Europe</c:v>
                </c:pt>
                <c:pt idx="3">
                  <c:v>Central-East Europe</c:v>
                </c:pt>
                <c:pt idx="4">
                  <c:v>South-West Europe</c:v>
                </c:pt>
                <c:pt idx="5">
                  <c:v>South-East Europe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5.3</c:v>
                </c:pt>
                <c:pt idx="1">
                  <c:v>1.7</c:v>
                </c:pt>
                <c:pt idx="2">
                  <c:v>2.2000000000000002</c:v>
                </c:pt>
                <c:pt idx="3">
                  <c:v>1</c:v>
                </c:pt>
                <c:pt idx="4">
                  <c:v>0.5</c:v>
                </c:pt>
                <c:pt idx="5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65536"/>
        <c:axId val="188565928"/>
      </c:barChart>
      <c:catAx>
        <c:axId val="18856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8565928"/>
        <c:crosses val="autoZero"/>
        <c:auto val="1"/>
        <c:lblAlgn val="ctr"/>
        <c:lblOffset val="100"/>
        <c:noMultiLvlLbl val="0"/>
      </c:catAx>
      <c:valAx>
        <c:axId val="18856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56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97640983136221"/>
          <c:y val="7.7085523903532953E-3"/>
          <c:w val="0.311926424176735"/>
          <c:h val="0.95792285896351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Sheet1!$A$3:$A$11</c:f>
              <c:strCache>
                <c:ptCount val="9"/>
                <c:pt idx="0">
                  <c:v>Agriculture</c:v>
                </c:pt>
                <c:pt idx="1">
                  <c:v>Education</c:v>
                </c:pt>
                <c:pt idx="2">
                  <c:v>Engineering, manufacturing and construction</c:v>
                </c:pt>
                <c:pt idx="3">
                  <c:v>Health and welfare</c:v>
                </c:pt>
                <c:pt idx="4">
                  <c:v>Humanities and arts</c:v>
                </c:pt>
                <c:pt idx="5">
                  <c:v>Sciences</c:v>
                </c:pt>
                <c:pt idx="6">
                  <c:v>Services</c:v>
                </c:pt>
                <c:pt idx="7">
                  <c:v>Social sciences, business and law</c:v>
                </c:pt>
                <c:pt idx="8">
                  <c:v>Other subject area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18</c:v>
                </c:pt>
                <c:pt idx="3">
                  <c:v>5</c:v>
                </c:pt>
                <c:pt idx="4">
                  <c:v>7</c:v>
                </c:pt>
                <c:pt idx="5">
                  <c:v>23</c:v>
                </c:pt>
                <c:pt idx="6">
                  <c:v>2</c:v>
                </c:pt>
                <c:pt idx="7">
                  <c:v>35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689320"/>
        <c:axId val="323689712"/>
        <c:axId val="0"/>
      </c:bar3DChart>
      <c:catAx>
        <c:axId val="32368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689712"/>
        <c:crosses val="autoZero"/>
        <c:auto val="1"/>
        <c:lblAlgn val="ctr"/>
        <c:lblOffset val="100"/>
        <c:noMultiLvlLbl val="0"/>
      </c:catAx>
      <c:valAx>
        <c:axId val="3236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6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Sheet2!$A$1:$A$2</c:f>
              <c:strCache>
                <c:ptCount val="2"/>
                <c:pt idx="0">
                  <c:v>Bachelor or equivalent</c:v>
                </c:pt>
                <c:pt idx="1">
                  <c:v>Master or equivalent</c:v>
                </c:pt>
              </c:strCache>
            </c:strRef>
          </c:cat>
          <c:val>
            <c:numRef>
              <c:f>Sheet2!$B$1:$B$2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243A28-EEFA-4D95-A1E7-30AD3D8D4BC6}" type="datetimeFigureOut">
              <a:rPr lang="en-US"/>
              <a:pPr>
                <a:defRPr/>
              </a:pPr>
              <a:t>1/9/2017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C9B330-7C96-4B64-B318-CA51DD3EE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8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BD0B5E-E733-4AFB-AE6D-1ADD965B6C3B}" type="datetimeFigureOut">
              <a:rPr lang="en-US"/>
              <a:pPr>
                <a:defRPr/>
              </a:pPr>
              <a:t>1/9/2017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84D3A7-EA2B-4271-9AA1-30B88756A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74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10E4EFC-002B-4001-8114-C9AAC2878978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6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62302DBA-9959-4C75-A9A4-BC42632A5ECF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0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A9B8C-F03D-4769-A4A7-E450A2F3284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7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7C0957E1-D08C-4A6F-A4A3-FDED775CF91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4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15B487A5-AE58-43A7-A0BC-E13A347CBECC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95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CC823CDE-82E5-4434-8E21-2290F4A87E0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4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6FFB5BC-FD50-420C-A015-D8AD76143FF5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0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1E4556C5-A224-435E-A8FA-B62B9C47E698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79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62D5E7B7-9037-4333-B9B4-477576DAFCBE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B7D35A80-5378-464C-A3F6-4DF5728222AC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0EC6A625-C8A1-421D-A1F3-F95EFEDE84C6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8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5DEA9DCF-84BF-4FF2-9BDA-07BC72A35B74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09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A0366B6-13A6-4DF5-9626-46C48B55605A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D935B8C6-67BE-4494-8C0E-5A094C3877C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35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12E3D-D5CB-473E-A96E-350384202F7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55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35A1E8A1-A784-4D88-96A5-44639AB56F9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60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35A1E8A1-A784-4D88-96A5-44639AB56F9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5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C3513190-D669-4544-A406-E2E8CC1636B3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8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6121C-DCDB-4693-9B0D-2BFCC56F9F6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9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ED8A5-74B2-4382-A96C-FCA72AAEB25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4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C8D21B7B-6DB4-465D-A478-D60EAA0FF39E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00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897DCE00-B7BC-4477-8DCF-D5C3C47C2059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7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8C1A199D-C7F4-45D9-BB67-6DA37A7A3B13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03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FFD2B80F-6311-40C7-96C5-118E8FE60085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56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FFD2B80F-6311-40C7-96C5-118E8FE60085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1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2796E909-3191-4F66-BD63-BC539BD2734F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20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9011AA9C-F068-4049-8181-2AF85578A417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72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3671B-5078-4919-8E08-C60E07C50E9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37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C8D21B7B-6DB4-465D-A478-D60EAA0FF39E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0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AB08FB96-844D-4A5A-8203-D46F7D2003C5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8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57D9A-E113-47DD-90B6-3481B360149A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10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D9341E53-C859-4EB7-863B-0205AD57348C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3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020CC469-4A63-4AE6-8D0F-BF7900981D40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3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A435DD56-780F-4893-A6DF-0BE5F53ECC6C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1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E04C81FD-1AD1-403F-9776-15766770F7A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2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073EADF1-607B-46BC-8F9E-A2E4AC84B1C6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5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7818930A-529B-4AD9-810F-7156D21D155B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4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3CEBCF7D-F84A-470F-A33C-1639C657C8CE}" type="slidenum">
              <a:rPr lang="en-GB" altLang="en-US" sz="1200" smtClean="0">
                <a:latin typeface="Calibri" panose="020F0502020204030204" pitchFamily="34" charset="0"/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1_back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28638" y="8235950"/>
            <a:ext cx="7942262" cy="0"/>
          </a:xfrm>
          <a:prstGeom prst="line">
            <a:avLst/>
          </a:prstGeom>
          <a:ln w="38100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ifeChanging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5" y="8756650"/>
            <a:ext cx="2349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1_TheOU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8300"/>
            <a:ext cx="1293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72" y="4628143"/>
            <a:ext cx="7941248" cy="3410314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072" y="8356701"/>
            <a:ext cx="7967434" cy="461665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8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3" y="391256"/>
            <a:ext cx="11704667" cy="16264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73" y="2183649"/>
            <a:ext cx="5746753" cy="909512"/>
          </a:xfrm>
        </p:spPr>
        <p:txBody>
          <a:bodyPr anchor="b"/>
          <a:lstStyle>
            <a:lvl1pPr marL="0" indent="0">
              <a:buNone/>
              <a:defRPr sz="2983" b="1"/>
            </a:lvl1pPr>
            <a:lvl2pPr marL="568345" indent="0">
              <a:buNone/>
              <a:defRPr sz="2486" b="1"/>
            </a:lvl2pPr>
            <a:lvl3pPr marL="1136691" indent="0">
              <a:buNone/>
              <a:defRPr sz="2238" b="1"/>
            </a:lvl3pPr>
            <a:lvl4pPr marL="1705036" indent="0">
              <a:buNone/>
              <a:defRPr sz="1989" b="1"/>
            </a:lvl4pPr>
            <a:lvl5pPr marL="2273381" indent="0">
              <a:buNone/>
              <a:defRPr sz="1989" b="1"/>
            </a:lvl5pPr>
            <a:lvl6pPr marL="2841727" indent="0">
              <a:buNone/>
              <a:defRPr sz="1989" b="1"/>
            </a:lvl6pPr>
            <a:lvl7pPr marL="3410072" indent="0">
              <a:buNone/>
              <a:defRPr sz="1989" b="1"/>
            </a:lvl7pPr>
            <a:lvl8pPr marL="3978417" indent="0">
              <a:buNone/>
              <a:defRPr sz="1989" b="1"/>
            </a:lvl8pPr>
            <a:lvl9pPr marL="4546763" indent="0">
              <a:buNone/>
              <a:defRPr sz="19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273" y="3093162"/>
            <a:ext cx="5746753" cy="5623000"/>
          </a:xfrm>
        </p:spPr>
        <p:txBody>
          <a:bodyPr/>
          <a:lstStyle>
            <a:lvl1pPr>
              <a:defRPr sz="2983"/>
            </a:lvl1pPr>
            <a:lvl2pPr>
              <a:defRPr sz="2486"/>
            </a:lvl2pPr>
            <a:lvl3pPr>
              <a:defRPr sz="2238"/>
            </a:lvl3pPr>
            <a:lvl4pPr>
              <a:defRPr sz="1989"/>
            </a:lvl4pPr>
            <a:lvl5pPr>
              <a:defRPr sz="1989"/>
            </a:lvl5pPr>
            <a:lvl6pPr>
              <a:defRPr sz="1989"/>
            </a:lvl6pPr>
            <a:lvl7pPr>
              <a:defRPr sz="1989"/>
            </a:lvl7pPr>
            <a:lvl8pPr>
              <a:defRPr sz="1989"/>
            </a:lvl8pPr>
            <a:lvl9pPr>
              <a:defRPr sz="19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215" y="2183649"/>
            <a:ext cx="5748726" cy="909512"/>
          </a:xfrm>
        </p:spPr>
        <p:txBody>
          <a:bodyPr anchor="b"/>
          <a:lstStyle>
            <a:lvl1pPr marL="0" indent="0">
              <a:buNone/>
              <a:defRPr sz="2983" b="1"/>
            </a:lvl1pPr>
            <a:lvl2pPr marL="568345" indent="0">
              <a:buNone/>
              <a:defRPr sz="2486" b="1"/>
            </a:lvl2pPr>
            <a:lvl3pPr marL="1136691" indent="0">
              <a:buNone/>
              <a:defRPr sz="2238" b="1"/>
            </a:lvl3pPr>
            <a:lvl4pPr marL="1705036" indent="0">
              <a:buNone/>
              <a:defRPr sz="1989" b="1"/>
            </a:lvl4pPr>
            <a:lvl5pPr marL="2273381" indent="0">
              <a:buNone/>
              <a:defRPr sz="1989" b="1"/>
            </a:lvl5pPr>
            <a:lvl6pPr marL="2841727" indent="0">
              <a:buNone/>
              <a:defRPr sz="1989" b="1"/>
            </a:lvl6pPr>
            <a:lvl7pPr marL="3410072" indent="0">
              <a:buNone/>
              <a:defRPr sz="1989" b="1"/>
            </a:lvl7pPr>
            <a:lvl8pPr marL="3978417" indent="0">
              <a:buNone/>
              <a:defRPr sz="1989" b="1"/>
            </a:lvl8pPr>
            <a:lvl9pPr marL="4546763" indent="0">
              <a:buNone/>
              <a:defRPr sz="19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215" y="3093162"/>
            <a:ext cx="5748726" cy="5623000"/>
          </a:xfrm>
        </p:spPr>
        <p:txBody>
          <a:bodyPr/>
          <a:lstStyle>
            <a:lvl1pPr>
              <a:defRPr sz="2983"/>
            </a:lvl1pPr>
            <a:lvl2pPr>
              <a:defRPr sz="2486"/>
            </a:lvl2pPr>
            <a:lvl3pPr>
              <a:defRPr sz="2238"/>
            </a:lvl3pPr>
            <a:lvl4pPr>
              <a:defRPr sz="1989"/>
            </a:lvl4pPr>
            <a:lvl5pPr>
              <a:defRPr sz="1989"/>
            </a:lvl5pPr>
            <a:lvl6pPr>
              <a:defRPr sz="1989"/>
            </a:lvl6pPr>
            <a:lvl7pPr>
              <a:defRPr sz="1989"/>
            </a:lvl7pPr>
            <a:lvl8pPr>
              <a:defRPr sz="1989"/>
            </a:lvl8pPr>
            <a:lvl9pPr>
              <a:defRPr sz="19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441825" y="8883650"/>
            <a:ext cx="4119563" cy="677863"/>
          </a:xfrm>
          <a:prstGeom prst="rect">
            <a:avLst/>
          </a:prstGeom>
        </p:spPr>
        <p:txBody>
          <a:bodyPr/>
          <a:lstStyle>
            <a:lvl1pPr defTabSz="65027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5EE9DCC-1FC3-4C3E-A340-9B8AB7A0F5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92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3" y="389206"/>
            <a:ext cx="4278489" cy="1653101"/>
          </a:xfrm>
        </p:spPr>
        <p:txBody>
          <a:bodyPr anchor="b"/>
          <a:lstStyle>
            <a:lvl1pPr algn="l">
              <a:defRPr sz="248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666" y="389206"/>
            <a:ext cx="7270274" cy="8326956"/>
          </a:xfrm>
        </p:spPr>
        <p:txBody>
          <a:bodyPr/>
          <a:lstStyle>
            <a:lvl1pPr>
              <a:defRPr sz="3978"/>
            </a:lvl1pPr>
            <a:lvl2pPr>
              <a:defRPr sz="3481"/>
            </a:lvl2pPr>
            <a:lvl3pPr>
              <a:defRPr sz="2983"/>
            </a:lvl3pPr>
            <a:lvl4pPr>
              <a:defRPr sz="2486"/>
            </a:lvl4pPr>
            <a:lvl5pPr>
              <a:defRPr sz="2486"/>
            </a:lvl5pPr>
            <a:lvl6pPr>
              <a:defRPr sz="2486"/>
            </a:lvl6pPr>
            <a:lvl7pPr>
              <a:defRPr sz="2486"/>
            </a:lvl7pPr>
            <a:lvl8pPr>
              <a:defRPr sz="2486"/>
            </a:lvl8pPr>
            <a:lvl9pPr>
              <a:defRPr sz="24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73" y="2042307"/>
            <a:ext cx="4278489" cy="6673855"/>
          </a:xfrm>
        </p:spPr>
        <p:txBody>
          <a:bodyPr/>
          <a:lstStyle>
            <a:lvl1pPr marL="0" indent="0">
              <a:buNone/>
              <a:defRPr sz="1740"/>
            </a:lvl1pPr>
            <a:lvl2pPr marL="568345" indent="0">
              <a:buNone/>
              <a:defRPr sz="1492"/>
            </a:lvl2pPr>
            <a:lvl3pPr marL="1136691" indent="0">
              <a:buNone/>
              <a:defRPr sz="1243"/>
            </a:lvl3pPr>
            <a:lvl4pPr marL="1705036" indent="0">
              <a:buNone/>
              <a:defRPr sz="1119"/>
            </a:lvl4pPr>
            <a:lvl5pPr marL="2273381" indent="0">
              <a:buNone/>
              <a:defRPr sz="1119"/>
            </a:lvl5pPr>
            <a:lvl6pPr marL="2841727" indent="0">
              <a:buNone/>
              <a:defRPr sz="1119"/>
            </a:lvl6pPr>
            <a:lvl7pPr marL="3410072" indent="0">
              <a:buNone/>
              <a:defRPr sz="1119"/>
            </a:lvl7pPr>
            <a:lvl8pPr marL="3978417" indent="0">
              <a:buNone/>
              <a:defRPr sz="1119"/>
            </a:lvl8pPr>
            <a:lvl9pPr marL="4546763" indent="0">
              <a:buNone/>
              <a:defRPr sz="111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41825" y="8883650"/>
            <a:ext cx="4119563" cy="677863"/>
          </a:xfrm>
          <a:prstGeom prst="rect">
            <a:avLst/>
          </a:prstGeom>
        </p:spPr>
        <p:txBody>
          <a:bodyPr/>
          <a:lstStyle>
            <a:lvl1pPr defTabSz="65027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998C63-F713-4FB0-B7C1-3D688FF61D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486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2_back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28638" y="7542213"/>
            <a:ext cx="7942262" cy="0"/>
          </a:xfrm>
          <a:prstGeom prst="line">
            <a:avLst/>
          </a:prstGeom>
          <a:ln w="38100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ifeChanging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8716963"/>
            <a:ext cx="21621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79413"/>
            <a:ext cx="12938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72" y="3921177"/>
            <a:ext cx="7941248" cy="3410314"/>
          </a:xfrm>
        </p:spPr>
        <p:txBody>
          <a:bodyPr anchor="b"/>
          <a:lstStyle>
            <a:lvl1pPr>
              <a:lnSpc>
                <a:spcPts val="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072" y="7662828"/>
            <a:ext cx="7967434" cy="461665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52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3003213" cy="97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338" y="363538"/>
            <a:ext cx="7508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 userDrawn="1"/>
        </p:nvSpPr>
        <p:spPr>
          <a:xfrm>
            <a:off x="12131675" y="9224963"/>
            <a:ext cx="293688" cy="292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290"/>
            <a:ext cx="8718327" cy="651653"/>
          </a:xfrm>
        </p:spPr>
        <p:txBody>
          <a:bodyPr anchor="b">
            <a:spAutoFit/>
          </a:bodyPr>
          <a:lstStyle>
            <a:lvl1pPr algn="ctr">
              <a:lnSpc>
                <a:spcPts val="5000"/>
              </a:lnSpc>
              <a:defRPr sz="58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58645"/>
            <a:ext cx="8731420" cy="461665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ADB555-3DCA-4FF8-AA7A-BC488D242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4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11200" y="1270000"/>
            <a:ext cx="9002713" cy="0"/>
          </a:xfrm>
          <a:prstGeom prst="line">
            <a:avLst/>
          </a:prstGeom>
          <a:ln w="38100"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A96DFF-E60D-4C38-99C3-C7BD730580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15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2131675" y="9224963"/>
            <a:ext cx="293688" cy="2921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0"/>
            <a:ext cx="2987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OU 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5" y="363538"/>
            <a:ext cx="7604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1200" y="1270000"/>
            <a:ext cx="9002713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rgbClr val="0B55A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158A65-92C6-4819-B4D7-0374761467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88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2131675" y="9224963"/>
            <a:ext cx="293688" cy="2921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0"/>
            <a:ext cx="2987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OU 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5" y="363538"/>
            <a:ext cx="7604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1200" y="1270000"/>
            <a:ext cx="9002713" cy="0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6A8ADF-3C66-4D08-A356-89A8A6772A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7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2131675" y="9224963"/>
            <a:ext cx="293688" cy="2921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0"/>
            <a:ext cx="2987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OU 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5" y="363538"/>
            <a:ext cx="7604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1200" y="1270000"/>
            <a:ext cx="9002713" cy="0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39F5A-86CA-4B5B-B214-17969FDA3E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50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48075" y="2028825"/>
            <a:ext cx="5708650" cy="57086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338" y="363538"/>
            <a:ext cx="7508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 userDrawn="1"/>
        </p:nvSpPr>
        <p:spPr>
          <a:xfrm>
            <a:off x="12131675" y="9224963"/>
            <a:ext cx="293688" cy="292100"/>
          </a:xfrm>
          <a:prstGeom prst="ellipse">
            <a:avLst/>
          </a:prstGeom>
          <a:solidFill>
            <a:srgbClr val="75AA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 userDrawn="1"/>
        </p:nvSpPr>
        <p:spPr>
          <a:xfrm>
            <a:off x="3463925" y="1844675"/>
            <a:ext cx="6076950" cy="6078538"/>
          </a:xfrm>
          <a:prstGeom prst="ellipse">
            <a:avLst/>
          </a:prstGeom>
          <a:ln w="38100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919" y="2487471"/>
            <a:ext cx="5708647" cy="4969978"/>
          </a:xfrm>
        </p:spPr>
        <p:txBody>
          <a:bodyPr anchor="ctr">
            <a:noAutofit/>
          </a:bodyPr>
          <a:lstStyle>
            <a:lvl1pPr algn="ctr">
              <a:lnSpc>
                <a:spcPts val="8734"/>
              </a:lnSpc>
              <a:defRPr sz="60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09F81-867F-4AC6-96C9-E7E03C59A8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21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41825" y="8883650"/>
            <a:ext cx="4119563" cy="677863"/>
          </a:xfrm>
          <a:prstGeom prst="rect">
            <a:avLst/>
          </a:prstGeom>
        </p:spPr>
        <p:txBody>
          <a:bodyPr/>
          <a:lstStyle>
            <a:lvl1pPr defTabSz="65027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E54518F-373A-4D7C-A5E3-B2BB01CE54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095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 Circle To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0"/>
            <a:ext cx="2987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15963" y="417513"/>
            <a:ext cx="95329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3111500"/>
            <a:ext cx="1167606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8" name="Oval 7"/>
          <p:cNvSpPr/>
          <p:nvPr/>
        </p:nvSpPr>
        <p:spPr>
          <a:xfrm>
            <a:off x="12131675" y="9224963"/>
            <a:ext cx="293688" cy="292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838" y="9102725"/>
            <a:ext cx="503237" cy="519113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 defTabSz="650276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3C82187-8A89-40AB-A01F-F2FDE74FE6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9" descr="OU IC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5" y="363538"/>
            <a:ext cx="7604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 dt="0"/>
  <p:txStyles>
    <p:titleStyle>
      <a:lvl1pPr algn="l" defTabSz="6492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492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2pPr>
      <a:lvl3pPr algn="l" defTabSz="6492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3pPr>
      <a:lvl4pPr algn="l" defTabSz="6492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4pPr>
      <a:lvl5pPr algn="l" defTabSz="6492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5pPr>
      <a:lvl6pPr marL="457200" algn="l" defTabSz="649288" rtl="0" fontAlgn="base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6pPr>
      <a:lvl7pPr marL="914400" algn="l" defTabSz="649288" rtl="0" fontAlgn="base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7pPr>
      <a:lvl8pPr marL="1371600" algn="l" defTabSz="649288" rtl="0" fontAlgn="base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8pPr>
      <a:lvl9pPr marL="1828800" algn="l" defTabSz="649288" rtl="0" fontAlgn="base">
        <a:lnSpc>
          <a:spcPts val="5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263525" indent="-263525" algn="l" defTabSz="649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90000"/>
        <a:buFont typeface="Lucida Grande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222250" algn="l" defTabSz="649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90000"/>
        <a:buFont typeface="Lucida Grande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342900" algn="l" defTabSz="649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90000"/>
        <a:buFont typeface="Lucida Grande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49288" rtl="0" eaLnBrk="0" fontAlgn="base" hangingPunct="0">
        <a:spcBef>
          <a:spcPct val="0"/>
        </a:spcBef>
        <a:spcAft>
          <a:spcPct val="0"/>
        </a:spcAft>
        <a:buFont typeface="Lucida Grande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49288" rtl="0" eaLnBrk="0" fontAlgn="base" hangingPunct="0">
        <a:spcBef>
          <a:spcPct val="0"/>
        </a:spcBef>
        <a:spcAft>
          <a:spcPct val="0"/>
        </a:spcAft>
        <a:buFont typeface="Lucida Grande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rn.kb.se/resolve?urn=urn:nbn:se:norden:org:diva-607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530225" y="4627563"/>
            <a:ext cx="7940675" cy="3411537"/>
          </a:xfrm>
        </p:spPr>
        <p:txBody>
          <a:bodyPr/>
          <a:lstStyle/>
          <a:p>
            <a:pPr eaLnBrk="1" hangingPunct="1"/>
            <a:r>
              <a:rPr lang="en-GB" altLang="en-US" smtClean="0"/>
              <a:t>EMI in Higher Education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530225" y="8356600"/>
            <a:ext cx="7967663" cy="461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 Implications for EAP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B2A29B9-E3D8-4DBD-A858-BBCFE5D582C0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 rtlCol="0"/>
          <a:lstStyle/>
          <a:p>
            <a:pPr defTabSz="650276" eaLnBrk="1" fontAlgn="auto" hangingPunct="1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 and BA</a:t>
            </a:r>
            <a:endParaRPr lang="en-GB" dirty="0"/>
          </a:p>
        </p:txBody>
      </p:sp>
      <p:sp>
        <p:nvSpPr>
          <p:cNvPr id="37892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where?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670050" y="8615363"/>
            <a:ext cx="1086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											</a:t>
            </a:r>
            <a:r>
              <a:rPr lang="en-GB" altLang="en-US" sz="2000"/>
              <a:t>(Wächter and Maiworm 2014)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11066463" y="7629525"/>
            <a:ext cx="755650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91134"/>
              </p:ext>
            </p:extLst>
          </p:nvPr>
        </p:nvGraphicFramePr>
        <p:xfrm>
          <a:off x="715963" y="2392363"/>
          <a:ext cx="11576050" cy="62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49288" y="390525"/>
            <a:ext cx="11704637" cy="1627188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why?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>
          <a:xfrm>
            <a:off x="649288" y="2184400"/>
            <a:ext cx="5746750" cy="908050"/>
          </a:xfrm>
        </p:spPr>
        <p:txBody>
          <a:bodyPr/>
          <a:lstStyle/>
          <a:p>
            <a:pPr eaLnBrk="1" hangingPunct="1"/>
            <a:r>
              <a:rPr lang="en-GB" altLang="en-US" sz="7200" dirty="0" smtClean="0"/>
              <a:t>Agency</a:t>
            </a:r>
          </a:p>
        </p:txBody>
      </p:sp>
      <p:sp>
        <p:nvSpPr>
          <p:cNvPr id="399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8337" cy="908050"/>
          </a:xfrm>
        </p:spPr>
        <p:txBody>
          <a:bodyPr/>
          <a:lstStyle/>
          <a:p>
            <a:pPr eaLnBrk="1" hangingPunct="1"/>
            <a:r>
              <a:rPr lang="en-GB" altLang="en-US" sz="7200" smtClean="0"/>
              <a:t>Structure</a:t>
            </a:r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2661C194-4F7B-4961-B4FF-1F545867DA2A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288" y="3902927"/>
            <a:ext cx="4101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EMI is a deliberate choice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05587" y="3902927"/>
            <a:ext cx="4612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EMI sneaks in the back door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19DA379C-EDE7-45B3-B761-A169DF072D81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41987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Agency</a:t>
            </a:r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why?</a:t>
            </a:r>
          </a:p>
        </p:txBody>
      </p:sp>
      <p:sp>
        <p:nvSpPr>
          <p:cNvPr id="40965" name="Content Placeholder 4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Sharpen international profile</a:t>
            </a:r>
          </a:p>
          <a:p>
            <a:pPr eaLnBrk="1" hangingPunct="1">
              <a:defRPr/>
            </a:pPr>
            <a:r>
              <a:rPr lang="en-GB" altLang="en-US" dirty="0" smtClean="0"/>
              <a:t>Abolition of language obstacles for enrolment of foreign students</a:t>
            </a:r>
          </a:p>
          <a:p>
            <a:pPr eaLnBrk="1" hangingPunct="1">
              <a:defRPr/>
            </a:pPr>
            <a:r>
              <a:rPr lang="en-GB" altLang="en-US" dirty="0" smtClean="0"/>
              <a:t>Improvement of international competences of domestic students</a:t>
            </a:r>
          </a:p>
          <a:p>
            <a:pPr eaLnBrk="1" hangingPunct="1">
              <a:defRPr/>
            </a:pPr>
            <a:r>
              <a:rPr lang="en-GB" altLang="en-US" dirty="0" smtClean="0"/>
              <a:t>Compensation of shortages of the institution</a:t>
            </a:r>
          </a:p>
          <a:p>
            <a:pPr eaLnBrk="1" hangingPunct="1">
              <a:defRPr/>
            </a:pPr>
            <a:r>
              <a:rPr lang="en-GB" altLang="en-US" dirty="0" smtClean="0"/>
              <a:t>Brain gain</a:t>
            </a:r>
          </a:p>
          <a:p>
            <a:pPr eaLnBrk="1" hangingPunct="1">
              <a:defRPr/>
            </a:pPr>
            <a:r>
              <a:rPr lang="en-GB" altLang="en-US" dirty="0" smtClean="0"/>
              <a:t>Altruistic motive</a:t>
            </a:r>
            <a:endParaRPr lang="en-GB" altLang="en-US" dirty="0"/>
          </a:p>
          <a:p>
            <a:pPr marL="0" indent="0" eaLnBrk="1" hangingPunct="1">
              <a:buFont typeface="Lucida Grande"/>
              <a:buNone/>
              <a:defRPr/>
            </a:pPr>
            <a:endParaRPr lang="en-GB" altLang="en-US" dirty="0" smtClean="0"/>
          </a:p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670050" y="8615363"/>
            <a:ext cx="1086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											</a:t>
            </a:r>
            <a:r>
              <a:rPr lang="en-GB" altLang="en-US" sz="2000"/>
              <a:t>(Wächter and Maiworm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95408941-C693-41DD-B94C-FEBB707F991D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44035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Structure</a:t>
            </a:r>
          </a:p>
        </p:txBody>
      </p:sp>
      <p:sp>
        <p:nvSpPr>
          <p:cNvPr id="44036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why?</a:t>
            </a:r>
          </a:p>
        </p:txBody>
      </p:sp>
      <p:sp>
        <p:nvSpPr>
          <p:cNvPr id="44037" name="Content Placeholder 4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Neoliberalist ideologies</a:t>
            </a:r>
          </a:p>
          <a:p>
            <a:pPr lvl="1" eaLnBrk="1" hangingPunct="1"/>
            <a:r>
              <a:rPr lang="en-GB" altLang="en-US" sz="2200" dirty="0" smtClean="0"/>
              <a:t>EU standardization, e.g. EHEA (the Bologna Declaration)</a:t>
            </a:r>
          </a:p>
          <a:p>
            <a:pPr lvl="1" eaLnBrk="1" hangingPunct="1"/>
            <a:r>
              <a:rPr lang="en-GB" altLang="en-US" sz="2200" dirty="0" smtClean="0"/>
              <a:t>University ranking lists, international benchmarks and other performance indicators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670050" y="8615363"/>
            <a:ext cx="1086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											</a:t>
            </a:r>
            <a:r>
              <a:rPr lang="en-GB" altLang="en-US" sz="2000"/>
              <a:t>(Hultgren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8" y="2958247"/>
            <a:ext cx="5603108" cy="49047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9650" y="2184400"/>
            <a:ext cx="4954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EMI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2136775"/>
            <a:ext cx="495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Rankings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650" y="8274050"/>
            <a:ext cx="10474325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32" dirty="0">
                <a:latin typeface="+mn-lt"/>
              </a:rPr>
              <a:t>Spearman, coefficient =-.551; P=.002, N=28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6" y="2978652"/>
            <a:ext cx="5370929" cy="48890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6087" name="Subtitle 7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Correlation between EMI and rankings</a:t>
            </a:r>
          </a:p>
        </p:txBody>
      </p:sp>
      <p:sp>
        <p:nvSpPr>
          <p:cNvPr id="46088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why?</a:t>
            </a:r>
          </a:p>
        </p:txBody>
      </p:sp>
      <p:sp>
        <p:nvSpPr>
          <p:cNvPr id="46089" name="Content Placeholder 5"/>
          <p:cNvSpPr>
            <a:spLocks noGrp="1"/>
          </p:cNvSpPr>
          <p:nvPr>
            <p:ph idx="1"/>
          </p:nvPr>
        </p:nvSpPr>
        <p:spPr>
          <a:xfrm>
            <a:off x="1009650" y="2701925"/>
            <a:ext cx="11280775" cy="4764088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188"/>
            <a:ext cx="8718550" cy="652462"/>
          </a:xfrm>
        </p:spPr>
        <p:txBody>
          <a:bodyPr rtlCol="0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xfrm>
            <a:off x="2133600" y="5359400"/>
            <a:ext cx="8731250" cy="460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What can EAP learn from EMI?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BB816817-6E4A-4183-B704-14E05AC303AC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62C338F7-3489-46DC-A945-BFC1C4B27320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0179" name="Subtitle 19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Making language needs visible</a:t>
            </a:r>
          </a:p>
        </p:txBody>
      </p:sp>
      <p:sp>
        <p:nvSpPr>
          <p:cNvPr id="50180" name="Title 16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pic>
        <p:nvPicPr>
          <p:cNvPr id="50181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0" y="2724150"/>
            <a:ext cx="6223000" cy="6223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B6C2A879-E86C-432C-993B-CFD395671523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5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6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7870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  <p:sp>
        <p:nvSpPr>
          <p:cNvPr id="52268" name="Subtitle 1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62B3BD5C-9ABE-4C50-8A42-06833069C647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4275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54276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5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6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7870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D3CEFFA4-E1ED-4DF1-A16D-7A0DF37BEE91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6323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56324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5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6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7870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 rtlCol="0">
            <a:noAutofit/>
          </a:bodyPr>
          <a:lstStyle/>
          <a:p>
            <a:pPr marL="457200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EMI – what, where and why?</a:t>
            </a:r>
          </a:p>
          <a:p>
            <a:pPr marL="457200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What can EAP learn from EMI?</a:t>
            </a:r>
          </a:p>
          <a:p>
            <a:pPr marL="457200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What can EMI learn from EAP?</a:t>
            </a:r>
          </a:p>
          <a:p>
            <a:pPr marL="457200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Conclusions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endParaRPr lang="en-GB" dirty="0" smtClean="0"/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2" name="Subtitle 3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Outline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A37E5D36-65A4-4570-8EAD-286C8CC0B93A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324D0451-52C9-420E-AA55-C052B860595A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8371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58372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98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2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2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  <p:sp>
        <p:nvSpPr>
          <p:cNvPr id="58413" name="Subtitle 6"/>
          <p:cNvSpPr txBox="1">
            <a:spLocks/>
          </p:cNvSpPr>
          <p:nvPr/>
        </p:nvSpPr>
        <p:spPr bwMode="auto">
          <a:xfrm>
            <a:off x="715963" y="2260600"/>
            <a:ext cx="9505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4038" indent="-222250">
              <a:buClr>
                <a:schemeClr val="tx2"/>
              </a:buClr>
              <a:buSzPct val="90000"/>
              <a:buFont typeface="Lucida Grande"/>
              <a:buChar char="●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342900" indent="-342900"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buFont typeface="Lucida Grande"/>
              <a:buNone/>
            </a:pPr>
            <a:r>
              <a:rPr lang="en-GB" altLang="en-US" sz="2800">
                <a:solidFill>
                  <a:srgbClr val="00B050"/>
                </a:solidFill>
              </a:rPr>
              <a:t>Language needs in 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2FF6274D-C4F1-450E-8C9C-CD63DD3454AC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60419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60420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98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2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2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  <p:sp>
        <p:nvSpPr>
          <p:cNvPr id="60461" name="Subtitle 6"/>
          <p:cNvSpPr txBox="1">
            <a:spLocks/>
          </p:cNvSpPr>
          <p:nvPr/>
        </p:nvSpPr>
        <p:spPr bwMode="auto">
          <a:xfrm>
            <a:off x="715963" y="2260600"/>
            <a:ext cx="9505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4038" indent="-222250">
              <a:buClr>
                <a:schemeClr val="tx2"/>
              </a:buClr>
              <a:buSzPct val="90000"/>
              <a:buFont typeface="Lucida Grande"/>
              <a:buChar char="●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342900" indent="-342900"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buFont typeface="Lucida Grande"/>
              <a:buNone/>
            </a:pPr>
            <a:r>
              <a:rPr lang="en-GB" altLang="en-US" sz="2800">
                <a:solidFill>
                  <a:srgbClr val="00B050"/>
                </a:solidFill>
              </a:rPr>
              <a:t>Language needs in 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C5ADE91E-F524-490A-BAF1-5D0BC7943ACA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62467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Training for lecturers?</a:t>
            </a:r>
          </a:p>
        </p:txBody>
      </p:sp>
      <p:sp>
        <p:nvSpPr>
          <p:cNvPr id="62468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New EAP needs</a:t>
            </a:r>
          </a:p>
        </p:txBody>
      </p:sp>
      <p:pic>
        <p:nvPicPr>
          <p:cNvPr id="62469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650" y="2516188"/>
            <a:ext cx="9669463" cy="643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10FC8252-150A-4D76-9AB6-26AB650AF9A2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64515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Themes</a:t>
            </a:r>
          </a:p>
        </p:txBody>
      </p:sp>
      <p:sp>
        <p:nvSpPr>
          <p:cNvPr id="64516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 lecturers’ thoughts</a:t>
            </a:r>
          </a:p>
        </p:txBody>
      </p:sp>
      <p:sp>
        <p:nvSpPr>
          <p:cNvPr id="64517" name="Content Placeholder 4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/>
          <a:lstStyle/>
          <a:p>
            <a:pPr eaLnBrk="1" hangingPunct="1"/>
            <a:r>
              <a:rPr lang="en-GB" altLang="en-US" smtClean="0"/>
              <a:t>Theme 1: Short notice</a:t>
            </a:r>
          </a:p>
          <a:p>
            <a:pPr eaLnBrk="1" hangingPunct="1"/>
            <a:r>
              <a:rPr lang="en-GB" altLang="en-US" smtClean="0"/>
              <a:t>Theme 2: No training</a:t>
            </a:r>
          </a:p>
          <a:p>
            <a:pPr eaLnBrk="1" hangingPunct="1"/>
            <a:r>
              <a:rPr lang="en-GB" altLang="en-US" smtClean="0"/>
              <a:t>Theme 3: More preparation</a:t>
            </a:r>
          </a:p>
          <a:p>
            <a:pPr eaLnBrk="1" hangingPunct="1"/>
            <a:r>
              <a:rPr lang="en-GB" altLang="en-US" smtClean="0"/>
              <a:t>Theme 4: Less detail</a:t>
            </a:r>
          </a:p>
          <a:p>
            <a:pPr eaLnBrk="1" hangingPunct="1"/>
            <a:r>
              <a:rPr lang="en-GB" altLang="en-US" smtClean="0"/>
              <a:t>Theme 5: Less flexibility</a:t>
            </a:r>
          </a:p>
          <a:p>
            <a:pPr eaLnBrk="1" hangingPunct="1"/>
            <a:r>
              <a:rPr lang="en-GB" altLang="en-US" smtClean="0"/>
              <a:t>Theme 6: Less fluency</a:t>
            </a:r>
          </a:p>
          <a:p>
            <a:pPr eaLnBrk="1" hangingPunct="1"/>
            <a:r>
              <a:rPr lang="en-GB" altLang="en-US" smtClean="0"/>
              <a:t>Theme 7: No correction</a:t>
            </a:r>
          </a:p>
          <a:p>
            <a:pPr eaLnBrk="1" hangingPunct="1"/>
            <a:r>
              <a:rPr lang="en-GB" altLang="en-US" smtClean="0"/>
              <a:t>Theme 8: Few differences</a:t>
            </a:r>
          </a:p>
          <a:p>
            <a:pPr eaLnBrk="1" hangingPunct="1"/>
            <a:r>
              <a:rPr lang="en-GB" altLang="en-US" smtClean="0"/>
              <a:t>Theme 9: Confidence boost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64518" name="TextBox 9"/>
          <p:cNvSpPr txBox="1">
            <a:spLocks noChangeArrowheads="1"/>
          </p:cNvSpPr>
          <p:nvPr/>
        </p:nvSpPr>
        <p:spPr bwMode="auto">
          <a:xfrm>
            <a:off x="10645775" y="8464550"/>
            <a:ext cx="220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(Airey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10FC8252-150A-4D76-9AB6-26AB650AF9A2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64515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120032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/>
              <a:t>Correlation </a:t>
            </a:r>
            <a:r>
              <a:rPr lang="en-GB" altLang="en-US" sz="2600" dirty="0" smtClean="0"/>
              <a:t>between students’ </a:t>
            </a:r>
            <a:r>
              <a:rPr lang="en-GB" altLang="en-US" sz="2600" dirty="0"/>
              <a:t>perceptions of lecturers’ </a:t>
            </a:r>
            <a:r>
              <a:rPr lang="en-GB" altLang="en-US" sz="2600" dirty="0" smtClean="0"/>
              <a:t>English </a:t>
            </a:r>
            <a:r>
              <a:rPr lang="en-GB" altLang="en-US" sz="2600" dirty="0"/>
              <a:t>proficiency and </a:t>
            </a:r>
            <a:r>
              <a:rPr lang="en-GB" altLang="en-US" sz="2600" dirty="0" smtClean="0"/>
              <a:t>their perception of the lecturers’ competence </a:t>
            </a:r>
            <a:r>
              <a:rPr lang="en-GB" altLang="en-US" sz="2600" dirty="0"/>
              <a:t>in </a:t>
            </a:r>
            <a:r>
              <a:rPr lang="en-GB" altLang="en-US" sz="2600" dirty="0" smtClean="0"/>
              <a:t>the subject taught</a:t>
            </a:r>
            <a:endParaRPr lang="en-GB" altLang="en-US" sz="2600" dirty="0"/>
          </a:p>
        </p:txBody>
      </p:sp>
      <p:sp>
        <p:nvSpPr>
          <p:cNvPr id="64516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10591374" cy="8255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Students’ thoughts on EMI lecturers</a:t>
            </a:r>
          </a:p>
        </p:txBody>
      </p:sp>
      <p:sp>
        <p:nvSpPr>
          <p:cNvPr id="64517" name="Content Placeholder 4"/>
          <p:cNvSpPr>
            <a:spLocks noGrp="1"/>
          </p:cNvSpPr>
          <p:nvPr>
            <p:ph idx="1"/>
          </p:nvPr>
        </p:nvSpPr>
        <p:spPr>
          <a:xfrm>
            <a:off x="508851" y="3348565"/>
            <a:ext cx="6014612" cy="622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dirty="0" smtClean="0"/>
              <a:t>English proficiency</a:t>
            </a:r>
          </a:p>
          <a:p>
            <a:pPr eaLnBrk="1" hangingPunct="1"/>
            <a:endParaRPr lang="en-GB" altLang="en-US" sz="2200" dirty="0"/>
          </a:p>
          <a:p>
            <a:r>
              <a:rPr lang="en-GB" sz="2200" dirty="0"/>
              <a:t>I found the teacher’s English fluent</a:t>
            </a:r>
          </a:p>
          <a:p>
            <a:r>
              <a:rPr lang="en-GB" sz="2200" dirty="0" smtClean="0"/>
              <a:t>I </a:t>
            </a:r>
            <a:r>
              <a:rPr lang="en-GB" sz="2200" dirty="0"/>
              <a:t>found that the teacher often struggled to find </a:t>
            </a:r>
            <a:r>
              <a:rPr lang="en-GB" sz="2200" dirty="0" smtClean="0"/>
              <a:t>the appropriate </a:t>
            </a:r>
            <a:r>
              <a:rPr lang="en-GB" sz="2200" dirty="0"/>
              <a:t>words</a:t>
            </a:r>
          </a:p>
          <a:p>
            <a:r>
              <a:rPr lang="en-GB" sz="2200" dirty="0" smtClean="0"/>
              <a:t>I </a:t>
            </a:r>
            <a:r>
              <a:rPr lang="en-GB" sz="2200" dirty="0"/>
              <a:t>found that the teacher had too many </a:t>
            </a:r>
            <a:r>
              <a:rPr lang="en-GB" sz="2200" dirty="0" smtClean="0"/>
              <a:t>long hesitations</a:t>
            </a:r>
            <a:endParaRPr lang="en-GB" sz="2200" dirty="0"/>
          </a:p>
          <a:p>
            <a:r>
              <a:rPr lang="en-GB" sz="2200" dirty="0"/>
              <a:t>I found that the teacher had good English grammar</a:t>
            </a:r>
          </a:p>
          <a:p>
            <a:r>
              <a:rPr lang="en-GB" sz="2200" dirty="0" smtClean="0"/>
              <a:t>I </a:t>
            </a:r>
            <a:r>
              <a:rPr lang="en-GB" sz="2200" dirty="0"/>
              <a:t>found that the teacher has good </a:t>
            </a:r>
            <a:r>
              <a:rPr lang="en-GB" sz="2200" dirty="0" smtClean="0"/>
              <a:t>English pronunciation</a:t>
            </a:r>
            <a:endParaRPr lang="en-GB" sz="2200" dirty="0"/>
          </a:p>
          <a:p>
            <a:r>
              <a:rPr lang="en-GB" sz="2200" dirty="0"/>
              <a:t>I found that the teacher sounds like a </a:t>
            </a:r>
            <a:r>
              <a:rPr lang="en-GB" sz="2200" dirty="0" smtClean="0"/>
              <a:t>native speaker of </a:t>
            </a:r>
            <a:r>
              <a:rPr lang="en-GB" sz="2200" dirty="0"/>
              <a:t>English</a:t>
            </a:r>
          </a:p>
          <a:p>
            <a:pPr marL="0" indent="0" eaLnBrk="1" hangingPunct="1">
              <a:buNone/>
            </a:pPr>
            <a:endParaRPr lang="en-GB" altLang="en-US" sz="2000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64518" name="TextBox 9"/>
          <p:cNvSpPr txBox="1">
            <a:spLocks noChangeArrowheads="1"/>
          </p:cNvSpPr>
          <p:nvPr/>
        </p:nvSpPr>
        <p:spPr bwMode="auto">
          <a:xfrm>
            <a:off x="9523141" y="8464550"/>
            <a:ext cx="3327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 smtClean="0"/>
              <a:t>(Jensen et al. 2013)</a:t>
            </a:r>
            <a:endParaRPr lang="en-GB" altLang="en-US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523463" y="3348565"/>
            <a:ext cx="6014612" cy="58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3525" indent="-263525" algn="l" defTabSz="64928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Lucida Grande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222250" algn="l" defTabSz="64928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Lucida Grande"/>
              <a:buChar char="●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64928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Lucida Grande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49288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49288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dirty="0" smtClean="0"/>
              <a:t>Subject competence</a:t>
            </a:r>
          </a:p>
          <a:p>
            <a:pPr eaLnBrk="1" hangingPunct="1"/>
            <a:endParaRPr lang="en-GB" altLang="en-US" dirty="0" smtClean="0"/>
          </a:p>
          <a:p>
            <a:r>
              <a:rPr lang="en-GB" sz="2200" dirty="0"/>
              <a:t>I found the teacher very knowledgeable about </a:t>
            </a:r>
            <a:r>
              <a:rPr lang="en-GB" sz="2200" dirty="0" smtClean="0"/>
              <a:t>the subject</a:t>
            </a:r>
            <a:endParaRPr lang="en-GB" sz="2200" dirty="0"/>
          </a:p>
          <a:p>
            <a:r>
              <a:rPr lang="en-GB" sz="2200" dirty="0"/>
              <a:t>I found the teacher to be a real expert in this </a:t>
            </a:r>
            <a:r>
              <a:rPr lang="en-GB" sz="2200" dirty="0" smtClean="0"/>
              <a:t>field </a:t>
            </a:r>
          </a:p>
          <a:p>
            <a:r>
              <a:rPr lang="en-GB" sz="2200" dirty="0" smtClean="0"/>
              <a:t>I </a:t>
            </a:r>
            <a:r>
              <a:rPr lang="en-GB" sz="2200" dirty="0"/>
              <a:t>found that the teacher was good at explaining </a:t>
            </a:r>
            <a:r>
              <a:rPr lang="en-GB" sz="2200" dirty="0" smtClean="0"/>
              <a:t>the subject</a:t>
            </a:r>
            <a:endParaRPr lang="en-GB" sz="2200" dirty="0"/>
          </a:p>
          <a:p>
            <a:r>
              <a:rPr lang="en-GB" sz="2200" dirty="0"/>
              <a:t>I found the teacher engaging</a:t>
            </a:r>
          </a:p>
          <a:p>
            <a:r>
              <a:rPr lang="en-GB" sz="2200" dirty="0"/>
              <a:t>I found that the teacher kept my interest</a:t>
            </a:r>
          </a:p>
          <a:p>
            <a:r>
              <a:rPr lang="en-GB" sz="2200" dirty="0"/>
              <a:t>I found the teacher enthusiastic about the subject</a:t>
            </a:r>
          </a:p>
          <a:p>
            <a:r>
              <a:rPr lang="en-GB" sz="2200" dirty="0"/>
              <a:t>I found the teacher pleasant</a:t>
            </a:r>
            <a:endParaRPr lang="en-GB" altLang="en-US" sz="2200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8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7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56308933-A15D-46ED-9D17-9946D2DFF93D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66563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66564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9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2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50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2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  <p:sp>
        <p:nvSpPr>
          <p:cNvPr id="66605" name="Subtitle 6"/>
          <p:cNvSpPr txBox="1">
            <a:spLocks/>
          </p:cNvSpPr>
          <p:nvPr/>
        </p:nvSpPr>
        <p:spPr bwMode="auto">
          <a:xfrm>
            <a:off x="715963" y="2260600"/>
            <a:ext cx="9505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4038" indent="-222250">
              <a:buClr>
                <a:schemeClr val="tx2"/>
              </a:buClr>
              <a:buSzPct val="90000"/>
              <a:buFont typeface="Lucida Grande"/>
              <a:buChar char="●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342900" indent="-342900"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buFont typeface="Lucida Grande"/>
              <a:buNone/>
            </a:pPr>
            <a:r>
              <a:rPr lang="en-GB" altLang="en-US" sz="2800">
                <a:solidFill>
                  <a:srgbClr val="00B050"/>
                </a:solidFill>
              </a:rPr>
              <a:t>Language needs in 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7B7C926E-2063-408E-B1B1-8DC5691896D0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68611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Training for admin staff</a:t>
            </a:r>
          </a:p>
        </p:txBody>
      </p:sp>
      <p:sp>
        <p:nvSpPr>
          <p:cNvPr id="68612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New EAP needs</a:t>
            </a:r>
          </a:p>
        </p:txBody>
      </p:sp>
      <p:pic>
        <p:nvPicPr>
          <p:cNvPr id="6861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2724150"/>
            <a:ext cx="9334500" cy="622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r>
              <a:rPr lang="en-GB" altLang="en-US" dirty="0" smtClean="0"/>
              <a:t>New EAP needs</a:t>
            </a:r>
          </a:p>
        </p:txBody>
      </p:sp>
      <p:pic>
        <p:nvPicPr>
          <p:cNvPr id="7270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2370137"/>
            <a:ext cx="3443288" cy="35036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DCBA93-8E8D-40D4-8F3E-E7B77C9A98B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72709" name="Subtitle 1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86177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/>
              <a:t>How different are the academic language needs of a first language and non-first language user?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70402"/>
            <a:ext cx="30273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873750"/>
            <a:ext cx="5667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741722"/>
            <a:ext cx="2586037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2281238"/>
            <a:ext cx="2571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5873750"/>
            <a:ext cx="26574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24CE7127-ABCA-423B-AEA6-58A59AA259D8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70659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70660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67948"/>
              </p:ext>
            </p:extLst>
          </p:nvPr>
        </p:nvGraphicFramePr>
        <p:xfrm>
          <a:off x="709613" y="3065463"/>
          <a:ext cx="11576051" cy="409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2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50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2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  <p:sp>
        <p:nvSpPr>
          <p:cNvPr id="70701" name="Subtitle 6"/>
          <p:cNvSpPr txBox="1">
            <a:spLocks/>
          </p:cNvSpPr>
          <p:nvPr/>
        </p:nvSpPr>
        <p:spPr bwMode="auto">
          <a:xfrm>
            <a:off x="715963" y="2260600"/>
            <a:ext cx="9505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4038" indent="-222250">
              <a:buClr>
                <a:schemeClr val="tx2"/>
              </a:buClr>
              <a:buSzPct val="90000"/>
              <a:buFont typeface="Lucida Grande"/>
              <a:buChar char="●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342900" indent="-342900"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buFont typeface="Lucida Grande"/>
              <a:buNone/>
            </a:pPr>
            <a:r>
              <a:rPr lang="en-GB" altLang="en-US" sz="2800">
                <a:solidFill>
                  <a:srgbClr val="00B050"/>
                </a:solidFill>
              </a:rPr>
              <a:t>Language needs in 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188"/>
            <a:ext cx="8718550" cy="652462"/>
          </a:xfrm>
        </p:spPr>
        <p:txBody>
          <a:bodyPr rtlCol="0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Part 3</a:t>
            </a:r>
            <a:endParaRPr lang="en-GB" dirty="0"/>
          </a:p>
        </p:txBody>
      </p:sp>
      <p:sp>
        <p:nvSpPr>
          <p:cNvPr id="80899" name="Subtitle 2"/>
          <p:cNvSpPr>
            <a:spLocks noGrp="1"/>
          </p:cNvSpPr>
          <p:nvPr>
            <p:ph type="subTitle" idx="1"/>
          </p:nvPr>
        </p:nvSpPr>
        <p:spPr>
          <a:xfrm>
            <a:off x="2133600" y="5359400"/>
            <a:ext cx="8731250" cy="460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What can EMI learn from EAP?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21CB461-50F2-47A8-8D08-AF8417D78824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188"/>
            <a:ext cx="8718550" cy="652462"/>
          </a:xfrm>
        </p:spPr>
        <p:txBody>
          <a:bodyPr rtlCol="0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Part 1</a:t>
            </a:r>
            <a:endParaRPr lang="en-GB" dirty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2133600" y="5359400"/>
            <a:ext cx="8731250" cy="460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 EMI - what, where and why?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CBD4C7E2-AC62-4D28-9C3E-F045838690E7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EA713780-D64B-4F09-8F03-37A428AC4C1C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82947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Attention to language</a:t>
            </a:r>
          </a:p>
        </p:txBody>
      </p:sp>
      <p:sp>
        <p:nvSpPr>
          <p:cNvPr id="82948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How EAP can inform EMI</a:t>
            </a:r>
          </a:p>
        </p:txBody>
      </p:sp>
      <p:sp>
        <p:nvSpPr>
          <p:cNvPr id="82949" name="TextBox 9"/>
          <p:cNvSpPr txBox="1">
            <a:spLocks noChangeArrowheads="1"/>
          </p:cNvSpPr>
          <p:nvPr/>
        </p:nvSpPr>
        <p:spPr bwMode="auto">
          <a:xfrm>
            <a:off x="10645775" y="8464550"/>
            <a:ext cx="220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(Airey 2016)</a:t>
            </a:r>
          </a:p>
        </p:txBody>
      </p:sp>
      <p:sp>
        <p:nvSpPr>
          <p:cNvPr id="82950" name="TextBox 10"/>
          <p:cNvSpPr txBox="1">
            <a:spLocks noChangeArrowheads="1"/>
          </p:cNvSpPr>
          <p:nvPr/>
        </p:nvSpPr>
        <p:spPr bwMode="auto">
          <a:xfrm>
            <a:off x="1109663" y="3990975"/>
            <a:ext cx="2528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Only language</a:t>
            </a:r>
          </a:p>
        </p:txBody>
      </p:sp>
      <p:sp>
        <p:nvSpPr>
          <p:cNvPr id="82951" name="TextBox 11"/>
          <p:cNvSpPr txBox="1">
            <a:spLocks noChangeArrowheads="1"/>
          </p:cNvSpPr>
          <p:nvPr/>
        </p:nvSpPr>
        <p:spPr bwMode="auto">
          <a:xfrm>
            <a:off x="4708525" y="4017963"/>
            <a:ext cx="3798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Language and content</a:t>
            </a:r>
          </a:p>
        </p:txBody>
      </p:sp>
      <p:sp>
        <p:nvSpPr>
          <p:cNvPr id="82952" name="TextBox 12"/>
          <p:cNvSpPr txBox="1">
            <a:spLocks noChangeArrowheads="1"/>
          </p:cNvSpPr>
          <p:nvPr/>
        </p:nvSpPr>
        <p:spPr bwMode="auto">
          <a:xfrm>
            <a:off x="9577388" y="4017963"/>
            <a:ext cx="245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Only content</a:t>
            </a:r>
          </a:p>
        </p:txBody>
      </p:sp>
      <p:sp>
        <p:nvSpPr>
          <p:cNvPr id="82953" name="TextBox 13"/>
          <p:cNvSpPr txBox="1">
            <a:spLocks noChangeArrowheads="1"/>
          </p:cNvSpPr>
          <p:nvPr/>
        </p:nvSpPr>
        <p:spPr bwMode="auto">
          <a:xfrm>
            <a:off x="1208088" y="6011863"/>
            <a:ext cx="2530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EAP</a:t>
            </a:r>
          </a:p>
        </p:txBody>
      </p:sp>
      <p:sp>
        <p:nvSpPr>
          <p:cNvPr id="82954" name="TextBox 14"/>
          <p:cNvSpPr txBox="1">
            <a:spLocks noChangeArrowheads="1"/>
          </p:cNvSpPr>
          <p:nvPr/>
        </p:nvSpPr>
        <p:spPr bwMode="auto">
          <a:xfrm>
            <a:off x="3911600" y="2576513"/>
            <a:ext cx="59388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4900"/>
              <a:t>Learning outcomes</a:t>
            </a:r>
          </a:p>
        </p:txBody>
      </p:sp>
      <p:sp>
        <p:nvSpPr>
          <p:cNvPr id="82955" name="TextBox 15"/>
          <p:cNvSpPr txBox="1">
            <a:spLocks noChangeArrowheads="1"/>
          </p:cNvSpPr>
          <p:nvPr/>
        </p:nvSpPr>
        <p:spPr bwMode="auto">
          <a:xfrm>
            <a:off x="4330700" y="6832600"/>
            <a:ext cx="48117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4900"/>
              <a:t>Type of course</a:t>
            </a:r>
          </a:p>
        </p:txBody>
      </p:sp>
      <p:sp>
        <p:nvSpPr>
          <p:cNvPr id="82956" name="TextBox 16"/>
          <p:cNvSpPr txBox="1">
            <a:spLocks noChangeArrowheads="1"/>
          </p:cNvSpPr>
          <p:nvPr/>
        </p:nvSpPr>
        <p:spPr bwMode="auto">
          <a:xfrm>
            <a:off x="5848350" y="6011863"/>
            <a:ext cx="2530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CLIL</a:t>
            </a:r>
          </a:p>
        </p:txBody>
      </p:sp>
      <p:sp>
        <p:nvSpPr>
          <p:cNvPr id="82957" name="TextBox 17"/>
          <p:cNvSpPr txBox="1">
            <a:spLocks noChangeArrowheads="1"/>
          </p:cNvSpPr>
          <p:nvPr/>
        </p:nvSpPr>
        <p:spPr bwMode="auto">
          <a:xfrm>
            <a:off x="10799763" y="6011863"/>
            <a:ext cx="1485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EMI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09663" y="5227638"/>
            <a:ext cx="10320337" cy="60325"/>
          </a:xfrm>
          <a:prstGeom prst="straightConnector1">
            <a:avLst/>
          </a:prstGeom>
          <a:ln w="76200" cap="rnd">
            <a:solidFill>
              <a:schemeClr val="tx2">
                <a:lumMod val="75000"/>
              </a:schemeClr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EA713780-D64B-4F09-8F03-37A428AC4C1C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82947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/>
              <a:t>The EAP knowledge base is</a:t>
            </a:r>
          </a:p>
        </p:txBody>
      </p:sp>
      <p:sp>
        <p:nvSpPr>
          <p:cNvPr id="82948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How EAP can inform EMI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963" y="2854712"/>
            <a:ext cx="107920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Practically oriented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Research-informed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68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630B2319-0A88-4585-BD9F-110A7F1CF890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84995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defTabSz="650276" eaLnBrk="1" fontAlgn="auto" hangingPunct="1">
              <a:defRPr/>
            </a:pPr>
            <a:r>
              <a:rPr lang="en-GB" dirty="0"/>
              <a:t>Three options for integrating language and content:</a:t>
            </a:r>
          </a:p>
        </p:txBody>
      </p:sp>
      <p:sp>
        <p:nvSpPr>
          <p:cNvPr id="84996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How EAP can inform EMI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963" y="2817813"/>
            <a:ext cx="11576050" cy="6173787"/>
          </a:xfrm>
        </p:spPr>
        <p:txBody>
          <a:bodyPr rtlCol="0">
            <a:noAutofit/>
          </a:bodyPr>
          <a:lstStyle/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Language </a:t>
            </a:r>
            <a:r>
              <a:rPr lang="en-GB" sz="2400" dirty="0"/>
              <a:t>teachers could teach both content and </a:t>
            </a:r>
            <a:r>
              <a:rPr lang="en-GB" sz="2400" dirty="0" smtClean="0"/>
              <a:t>language</a:t>
            </a: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Content teachers could teach language along with their content</a:t>
            </a:r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Language teachers and content teachers can cooperate. </a:t>
            </a:r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	</a:t>
            </a:r>
            <a:r>
              <a:rPr lang="en-GB" dirty="0" smtClean="0"/>
              <a:t>											</a:t>
            </a:r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											 </a:t>
            </a:r>
            <a:r>
              <a:rPr lang="en-GB" sz="2000" dirty="0"/>
              <a:t>(Airey 2016)</a:t>
            </a:r>
          </a:p>
          <a:p>
            <a:pPr marL="331788" lvl="1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2DA38C9-4EEC-430E-AF4F-870C2BAE527A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87043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Language and content teacher collaboration?</a:t>
            </a:r>
          </a:p>
        </p:txBody>
      </p:sp>
      <p:sp>
        <p:nvSpPr>
          <p:cNvPr id="87044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How EAP can inform EMI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963" y="2817813"/>
            <a:ext cx="11576050" cy="6173787"/>
          </a:xfrm>
        </p:spPr>
        <p:txBody>
          <a:bodyPr rtlCol="0">
            <a:noAutofit/>
          </a:bodyPr>
          <a:lstStyle/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EMI supported by EAP classes</a:t>
            </a:r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Content and language lecturers in the same classroom</a:t>
            </a:r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Content teacher takes responsibility for both content and language teaching, but with help from EAP teachers.</a:t>
            </a: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/>
          </a:p>
          <a:p>
            <a:pPr marL="234950" lvl="4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										</a:t>
            </a:r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						</a:t>
            </a:r>
            <a:r>
              <a:rPr lang="en-GB" sz="2000" dirty="0" smtClean="0"/>
              <a:t>	(Airey et al. in press; Airey 2016)</a:t>
            </a:r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/>
          </a:p>
          <a:p>
            <a:pPr marL="788988" lvl="1" indent="-457200" defTabSz="65027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	</a:t>
            </a:r>
            <a:r>
              <a:rPr lang="en-GB" dirty="0" smtClean="0"/>
              <a:t>											</a:t>
            </a:r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4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										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D2CC89C-816C-4F0E-B674-871FBEFC6088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91139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An example</a:t>
            </a:r>
          </a:p>
        </p:txBody>
      </p:sp>
      <p:sp>
        <p:nvSpPr>
          <p:cNvPr id="91140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How EAP can inform EMI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 rtlCol="0">
            <a:noAutofit/>
          </a:bodyPr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EAP teacher to 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Observe EMI classes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Identify academic speech/writing act functions in a lecture (or class teaching), e.g. explaining, stating, asking students to reflect, compare and contrast, </a:t>
            </a:r>
            <a:r>
              <a:rPr lang="en-GB" sz="2200" dirty="0" smtClean="0"/>
              <a:t>etc.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How </a:t>
            </a:r>
            <a:r>
              <a:rPr lang="en-GB" sz="2200" dirty="0"/>
              <a:t>many of these occurrences are there in the </a:t>
            </a:r>
            <a:r>
              <a:rPr lang="en-GB" sz="2200" dirty="0" smtClean="0"/>
              <a:t>corpus?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What </a:t>
            </a:r>
            <a:r>
              <a:rPr lang="en-GB" sz="2200" dirty="0"/>
              <a:t>are the many linguistic forms of these academic </a:t>
            </a:r>
            <a:r>
              <a:rPr lang="en-GB" sz="2200" dirty="0" smtClean="0"/>
              <a:t>functions?</a:t>
            </a:r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lvl="3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										</a:t>
            </a:r>
            <a:r>
              <a:rPr lang="en-GB" sz="2000" dirty="0" smtClean="0"/>
              <a:t>(Martin </a:t>
            </a:r>
            <a:r>
              <a:rPr lang="en-GB" sz="2000" dirty="0"/>
              <a:t>del </a:t>
            </a:r>
            <a:r>
              <a:rPr lang="en-GB" sz="2000" dirty="0" err="1"/>
              <a:t>Pozo</a:t>
            </a:r>
            <a:r>
              <a:rPr lang="en-GB" sz="2000" dirty="0"/>
              <a:t> </a:t>
            </a:r>
            <a:r>
              <a:rPr lang="en-GB" sz="2000" dirty="0" smtClean="0"/>
              <a:t>2015)</a:t>
            </a:r>
            <a:endParaRPr lang="en-GB" sz="2000" dirty="0"/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endParaRPr lang="en-GB" dirty="0"/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24CE7127-ABCA-423B-AEA6-58A59AA259D8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70659" name="Subtitle 6"/>
          <p:cNvSpPr>
            <a:spLocks noGrp="1"/>
          </p:cNvSpPr>
          <p:nvPr>
            <p:ph type="subTitle" idx="13"/>
          </p:nvPr>
        </p:nvSpPr>
        <p:spPr>
          <a:xfrm>
            <a:off x="715963" y="1601788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Language needs in EAP</a:t>
            </a:r>
          </a:p>
        </p:txBody>
      </p:sp>
      <p:sp>
        <p:nvSpPr>
          <p:cNvPr id="70660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What can EAP learn from EMI?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13" y="3065463"/>
          <a:ext cx="11576051" cy="409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616"/>
                <a:gridCol w="2077574"/>
                <a:gridCol w="1827237"/>
                <a:gridCol w="1907333"/>
                <a:gridCol w="1904841"/>
                <a:gridCol w="1872450"/>
              </a:tblGrid>
              <a:tr h="10852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Writing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Speaking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Listening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Reading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7250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Teaching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6452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69136" marR="691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sz="2600" dirty="0" smtClean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Research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marL="0" marR="0" indent="0" algn="ctr" defTabSz="6502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  <a:tr h="8479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</a:rPr>
                        <a:t>Admin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altLang="en-US" sz="2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altLang="en-US" sz="26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36" marR="69136" marT="0" marB="0"/>
                </a:tc>
              </a:tr>
            </a:tbl>
          </a:graphicData>
        </a:graphic>
      </p:graphicFrame>
      <p:sp>
        <p:nvSpPr>
          <p:cNvPr id="70701" name="Subtitle 6"/>
          <p:cNvSpPr txBox="1">
            <a:spLocks/>
          </p:cNvSpPr>
          <p:nvPr/>
        </p:nvSpPr>
        <p:spPr bwMode="auto">
          <a:xfrm>
            <a:off x="715963" y="2260600"/>
            <a:ext cx="9505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4038" indent="-222250">
              <a:buClr>
                <a:schemeClr val="tx2"/>
              </a:buClr>
              <a:buSzPct val="90000"/>
              <a:buFont typeface="Lucida Grande"/>
              <a:buChar char="●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342900" indent="-342900">
              <a:buClr>
                <a:schemeClr val="tx2"/>
              </a:buClr>
              <a:buSzPct val="90000"/>
              <a:buFont typeface="Lucida Grande"/>
              <a:buChar char="●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buFont typeface="Lucida Grande"/>
              <a:buNone/>
            </a:pPr>
            <a:r>
              <a:rPr lang="en-GB" altLang="en-US" sz="2800">
                <a:solidFill>
                  <a:srgbClr val="00B050"/>
                </a:solidFill>
              </a:rPr>
              <a:t>Language needs in EMI</a:t>
            </a:r>
          </a:p>
        </p:txBody>
      </p:sp>
    </p:spTree>
    <p:extLst>
      <p:ext uri="{BB962C8B-B14F-4D97-AF65-F5344CB8AC3E}">
        <p14:creationId xmlns:p14="http://schemas.microsoft.com/office/powerpoint/2010/main" val="36710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188"/>
            <a:ext cx="8718550" cy="652462"/>
          </a:xfrm>
        </p:spPr>
        <p:txBody>
          <a:bodyPr rtlCol="0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Part </a:t>
            </a:r>
            <a:r>
              <a:rPr lang="en-GB" dirty="0"/>
              <a:t>4</a:t>
            </a:r>
          </a:p>
        </p:txBody>
      </p:sp>
      <p:sp>
        <p:nvSpPr>
          <p:cNvPr id="93187" name="Subtitle 2"/>
          <p:cNvSpPr>
            <a:spLocks noGrp="1"/>
          </p:cNvSpPr>
          <p:nvPr>
            <p:ph type="subTitle" idx="1"/>
          </p:nvPr>
        </p:nvSpPr>
        <p:spPr>
          <a:xfrm>
            <a:off x="2133600" y="5359400"/>
            <a:ext cx="8731250" cy="460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Conclusions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4EBF2BE1-6976-43E6-9928-886938F7516E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ubtitle 1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GB" altLang="en-US" smtClean="0"/>
          </a:p>
        </p:txBody>
      </p:sp>
      <p:sp>
        <p:nvSpPr>
          <p:cNvPr id="95235" name="Title 2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r>
              <a:rPr lang="en-GB" altLang="en-US" dirty="0" smtClean="0"/>
              <a:t>Conclusions</a:t>
            </a:r>
          </a:p>
        </p:txBody>
      </p:sp>
      <p:sp>
        <p:nvSpPr>
          <p:cNvPr id="101380" name="Content Placeholder 3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/>
          <a:lstStyle/>
          <a:p>
            <a:pPr marL="263525" lvl="1" indent="-263525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With the growth of EMI there will be a lot more – not less – for EAP to do!</a:t>
            </a:r>
            <a:endParaRPr lang="en-GB" sz="2400" dirty="0"/>
          </a:p>
          <a:p>
            <a:pPr marL="263525" lvl="1" indent="-263525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EMI has helped </a:t>
            </a:r>
            <a:r>
              <a:rPr lang="en-GB" sz="2400" dirty="0" err="1"/>
              <a:t>visibilise</a:t>
            </a:r>
            <a:r>
              <a:rPr lang="en-GB" sz="2400" dirty="0"/>
              <a:t> </a:t>
            </a:r>
            <a:r>
              <a:rPr lang="en-GB" sz="2400" dirty="0" smtClean="0"/>
              <a:t>language needs</a:t>
            </a:r>
          </a:p>
          <a:p>
            <a:pPr marL="263525" lvl="1" indent="-263525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EAP </a:t>
            </a:r>
            <a:r>
              <a:rPr lang="en-GB" sz="2400" dirty="0"/>
              <a:t>has the knowledge base </a:t>
            </a:r>
            <a:r>
              <a:rPr lang="en-GB" sz="2400" dirty="0" smtClean="0"/>
              <a:t>for successful EMI implementation</a:t>
            </a:r>
            <a:endParaRPr lang="en-GB" sz="2400" dirty="0"/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Need for </a:t>
            </a:r>
            <a:r>
              <a:rPr lang="en-GB" dirty="0" smtClean="0"/>
              <a:t>collaboration</a:t>
            </a:r>
            <a:endParaRPr lang="en-GB" dirty="0"/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Between </a:t>
            </a:r>
            <a:r>
              <a:rPr lang="en-GB" sz="2400" dirty="0"/>
              <a:t>subject and language teachers </a:t>
            </a:r>
            <a:r>
              <a:rPr lang="en-GB" sz="2000" dirty="0"/>
              <a:t>(Airey et al. 2016; Airey 2016</a:t>
            </a:r>
            <a:r>
              <a:rPr lang="en-GB" sz="2000" dirty="0" smtClean="0"/>
              <a:t>)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Between </a:t>
            </a:r>
            <a:r>
              <a:rPr lang="en-GB" sz="2400" dirty="0"/>
              <a:t>EMI and EAP community </a:t>
            </a:r>
            <a:r>
              <a:rPr lang="en-GB" sz="2000" dirty="0"/>
              <a:t>(Shrestha 2015</a:t>
            </a:r>
            <a:r>
              <a:rPr lang="en-GB" sz="2000" dirty="0" smtClean="0"/>
              <a:t>)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Between EAP </a:t>
            </a:r>
            <a:r>
              <a:rPr lang="en-GB" sz="2400" dirty="0" smtClean="0"/>
              <a:t>decision makers, practitioners </a:t>
            </a:r>
            <a:r>
              <a:rPr lang="en-GB" sz="2400" dirty="0"/>
              <a:t>and </a:t>
            </a:r>
            <a:r>
              <a:rPr lang="en-GB" sz="2400" dirty="0" smtClean="0"/>
              <a:t>researchers</a:t>
            </a:r>
          </a:p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Need to </a:t>
            </a:r>
            <a:r>
              <a:rPr lang="en-GB" dirty="0" smtClean="0"/>
              <a:t>think outside of the box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To identify those opportunities</a:t>
            </a:r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To overcome institutional and disciplinary obstacles</a:t>
            </a:r>
            <a:endParaRPr lang="en-GB" sz="2400" dirty="0"/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/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lvl="1"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The opportunities and the needs are there!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B5AA3C6-8294-47BD-BE21-60D6A50E6374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Selected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3355975"/>
            <a:ext cx="12185650" cy="6207125"/>
          </a:xfrm>
        </p:spPr>
        <p:txBody>
          <a:bodyPr rtlCol="0">
            <a:noAutofit/>
          </a:bodyPr>
          <a:lstStyle/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GB" sz="1492" dirty="0"/>
              <a:t>Airey, J. (2016). CLIL and EAP (Content and Language Integrated Learning and English for Academic Purposes). In K. Hyland &amp; P. Shaw (Eds.), </a:t>
            </a:r>
            <a:r>
              <a:rPr lang="en-GB" sz="1492" dirty="0" smtClean="0"/>
              <a:t>	Routledge </a:t>
            </a:r>
            <a:r>
              <a:rPr lang="en-GB" sz="1492" dirty="0"/>
              <a:t>Handbook of English for Academic Purposes (pp. 71-83). London: Routledge.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smtClean="0"/>
              <a:t>Airey, J. (2015) From stimulated recall to disciplinary literacy: Summarizing ten years of research into teaching and learning in English. In S. </a:t>
            </a:r>
            <a:r>
              <a:rPr lang="en-GB" sz="1600" dirty="0" smtClean="0"/>
              <a:t>Airey, J. (2011). Talking about Teaching in English. Swedish university lecturers' experiences of changing their teaching language. 	</a:t>
            </a:r>
            <a:r>
              <a:rPr lang="en-GB" sz="1600" i="1" dirty="0" err="1" smtClean="0"/>
              <a:t>Ibérica</a:t>
            </a:r>
            <a:r>
              <a:rPr lang="en-GB" sz="1600" i="1" dirty="0" smtClean="0"/>
              <a:t>, 22</a:t>
            </a:r>
            <a:r>
              <a:rPr lang="en-GB" sz="1600" dirty="0" smtClean="0"/>
              <a:t>(Fall), 35-54.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smtClean="0"/>
              <a:t>Dimova</a:t>
            </a:r>
            <a:r>
              <a:rPr lang="en-US" sz="1492" dirty="0"/>
              <a:t>, A.K. Hultgren &amp; C. Jensen (</a:t>
            </a:r>
            <a:r>
              <a:rPr lang="en-US" sz="1492" dirty="0" err="1"/>
              <a:t>eds</a:t>
            </a:r>
            <a:r>
              <a:rPr lang="en-US" sz="1492" dirty="0"/>
              <a:t>) </a:t>
            </a:r>
            <a:r>
              <a:rPr lang="en-US" sz="1492" i="1" dirty="0"/>
              <a:t>English-Medium Instruction in European Higher Education</a:t>
            </a:r>
            <a:r>
              <a:rPr lang="en-US" sz="1492" dirty="0"/>
              <a:t>. Mouton. 157-176.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err="1"/>
              <a:t>Hellekjær</a:t>
            </a:r>
            <a:r>
              <a:rPr lang="en-US" sz="1492" dirty="0"/>
              <a:t>, G. O. (2010) Lecture comprehension in English-medium higher education. </a:t>
            </a:r>
            <a:r>
              <a:rPr lang="en-US" sz="1492" i="1" dirty="0"/>
              <a:t>Hermes – Journal of Language and Communication 	Studies</a:t>
            </a:r>
            <a:r>
              <a:rPr lang="en-US" sz="1492" dirty="0"/>
              <a:t> 45: 11–34.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GB" sz="1492" dirty="0"/>
              <a:t>Hultgren, A. K. (2014) Whose </a:t>
            </a:r>
            <a:r>
              <a:rPr lang="en-GB" sz="1492" dirty="0" err="1"/>
              <a:t>parallellingualism</a:t>
            </a:r>
            <a:r>
              <a:rPr lang="en-GB" sz="1492" dirty="0"/>
              <a:t>? Overt and covert ideologies in Danish </a:t>
            </a:r>
            <a:r>
              <a:rPr lang="en-US" sz="1492" dirty="0"/>
              <a:t>university language policies. </a:t>
            </a:r>
            <a:r>
              <a:rPr lang="en-US" sz="1492" i="1" dirty="0" err="1"/>
              <a:t>Multilingua</a:t>
            </a:r>
            <a:r>
              <a:rPr lang="en-US" sz="1492" i="1" dirty="0"/>
              <a:t>: Journal of 	Cross-Cultural and Interlanguage </a:t>
            </a:r>
            <a:r>
              <a:rPr lang="en-GB" sz="1492" i="1" dirty="0"/>
              <a:t>Communication</a:t>
            </a:r>
            <a:r>
              <a:rPr lang="en-GB" sz="1492" dirty="0"/>
              <a:t> 33(1–2): 61–87.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GB" sz="1492" dirty="0"/>
              <a:t>Hultgren, A. K., F. Gregersen &amp; J. Thøgersen (</a:t>
            </a:r>
            <a:r>
              <a:rPr lang="en-GB" sz="1492" dirty="0" err="1"/>
              <a:t>eds</a:t>
            </a:r>
            <a:r>
              <a:rPr lang="en-GB" sz="1492" dirty="0"/>
              <a:t>). 2014. </a:t>
            </a:r>
            <a:r>
              <a:rPr lang="en-GB" sz="1492" i="1" dirty="0"/>
              <a:t>English in Nordic Universities: Ideologies and practices</a:t>
            </a:r>
            <a:r>
              <a:rPr lang="en-GB" sz="1492" dirty="0"/>
              <a:t>. </a:t>
            </a:r>
            <a:r>
              <a:rPr lang="en-GB" sz="1492" dirty="0" err="1"/>
              <a:t>Benjamins</a:t>
            </a:r>
            <a:r>
              <a:rPr lang="en-GB" sz="1492" dirty="0"/>
              <a:t>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GB" sz="1492" dirty="0"/>
              <a:t>Hultgren, A. K., C. Jensen, S. Dimova (2015) </a:t>
            </a:r>
            <a:r>
              <a:rPr lang="en-US" sz="1492" dirty="0"/>
              <a:t>English-medium instruction in European higher education: From the north to the south. In 	S. Dimova, A.K. Hultgren &amp; C. Jensen (</a:t>
            </a:r>
            <a:r>
              <a:rPr lang="en-US" sz="1492" dirty="0" err="1"/>
              <a:t>eds</a:t>
            </a:r>
            <a:r>
              <a:rPr lang="en-US" sz="1492" dirty="0"/>
              <a:t>) </a:t>
            </a:r>
            <a:r>
              <a:rPr lang="en-US" sz="1492" i="1" dirty="0"/>
              <a:t>English-Medium Instruction in European Higher Education</a:t>
            </a:r>
            <a:r>
              <a:rPr lang="en-US" sz="1492" dirty="0"/>
              <a:t>. Mouton. 1-15.</a:t>
            </a:r>
            <a:endParaRPr lang="en-GB" sz="1492" dirty="0"/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/>
              <a:t>Jensen, C. &amp; J. Thøgersen (2011) University lecturers’ attitudes towards English as the medium of instruction. </a:t>
            </a:r>
            <a:r>
              <a:rPr lang="en-US" sz="1492" i="1" dirty="0" err="1"/>
              <a:t>Iberica</a:t>
            </a:r>
            <a:r>
              <a:rPr lang="en-US" sz="1492" dirty="0"/>
              <a:t> 22: 13–33.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err="1"/>
              <a:t>Klaassen</a:t>
            </a:r>
            <a:r>
              <a:rPr lang="en-US" sz="1492" dirty="0"/>
              <a:t>, R. G. &amp; M </a:t>
            </a:r>
            <a:r>
              <a:rPr lang="en-US" sz="1492" dirty="0" err="1"/>
              <a:t>Bos</a:t>
            </a:r>
            <a:r>
              <a:rPr lang="en-US" sz="1492" dirty="0"/>
              <a:t> (2010) English language screening for scientific staff at Delft University of Technology. </a:t>
            </a:r>
            <a:r>
              <a:rPr lang="en-US" sz="1492" i="1" dirty="0"/>
              <a:t>Hermes–Journal of 	Language and Communication Studies</a:t>
            </a:r>
            <a:r>
              <a:rPr lang="en-US" sz="1492" dirty="0"/>
              <a:t> 45 (2010), 61-75.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/>
              <a:t>Mortensen, J. (2014) Language policy from below: language choice in student project groups in a multilingual university setting. </a:t>
            </a:r>
            <a:r>
              <a:rPr lang="en-US" sz="1492" i="1" dirty="0"/>
              <a:t>Journal of 	Multilingual &amp; Multicultural Development </a:t>
            </a:r>
            <a:r>
              <a:rPr lang="en-GB" sz="1492" dirty="0"/>
              <a:t>35(4). 425–442.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/>
              <a:t>Nordic Council (2006) </a:t>
            </a:r>
            <a:r>
              <a:rPr lang="en-US" sz="1492" i="1" dirty="0"/>
              <a:t>Declaration on Nordic language policy</a:t>
            </a:r>
            <a:r>
              <a:rPr lang="en-US" sz="1492" dirty="0"/>
              <a:t>. Copenhagen: Nordic Council. 	</a:t>
            </a:r>
            <a:r>
              <a:rPr lang="da-DK" sz="1492" u="sng" dirty="0">
                <a:hlinkClick r:id="rId3"/>
              </a:rPr>
              <a:t>http://urn.kb.se/resolve?urn=urn:nbn:se:norden:org:diva-607</a:t>
            </a:r>
            <a:r>
              <a:rPr lang="da-DK" sz="1492" dirty="0"/>
              <a:t> 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err="1"/>
              <a:t>Smit</a:t>
            </a:r>
            <a:r>
              <a:rPr lang="en-US" sz="1492" dirty="0"/>
              <a:t>, U. (2010) </a:t>
            </a:r>
            <a:r>
              <a:rPr lang="en-US" sz="1492" i="1" dirty="0"/>
              <a:t>English as a Lingua Franca in Higher Education. A Longitudinal Study of Classroom Discourse</a:t>
            </a:r>
            <a:r>
              <a:rPr lang="en-US" sz="1492" dirty="0"/>
              <a:t>. De </a:t>
            </a:r>
            <a:r>
              <a:rPr lang="en-US" sz="1492" dirty="0" err="1"/>
              <a:t>Gruyter</a:t>
            </a:r>
            <a:r>
              <a:rPr lang="en-US" sz="1492" dirty="0"/>
              <a:t>. </a:t>
            </a:r>
            <a:endParaRPr lang="en-GB" sz="1492" dirty="0"/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err="1"/>
              <a:t>Söderlundh</a:t>
            </a:r>
            <a:r>
              <a:rPr lang="en-US" sz="1492" dirty="0"/>
              <a:t>, H. (2012) Global policies and local norms: sociolinguistic awareness and language choice at an international university. 	</a:t>
            </a:r>
            <a:r>
              <a:rPr lang="en-US" sz="1492" i="1" dirty="0"/>
              <a:t>International Journal of the Sociology of Language</a:t>
            </a:r>
            <a:r>
              <a:rPr lang="en-US" sz="1492" dirty="0"/>
              <a:t> 216: 87–109.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/>
              <a:t>Thøgersen, J. &amp; J. Airey (2011) “Lecturing undergraduate science in Danish and in English: A comparison of speaking rate and rhetorical 	style”. </a:t>
            </a:r>
            <a:r>
              <a:rPr lang="en-US" sz="1492" i="1" dirty="0"/>
              <a:t>English for Specific Purposes </a:t>
            </a:r>
            <a:r>
              <a:rPr lang="en-US" sz="1492" dirty="0"/>
              <a:t>30: 209-221.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/>
              <a:t>University of Copenhagen (2012) Mission Statement. Copenhagen: University of Copenhagen.</a:t>
            </a:r>
          </a:p>
          <a:p>
            <a:pPr marL="0" indent="0" defTabSz="650276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1492" dirty="0" err="1"/>
              <a:t>Wächter</a:t>
            </a:r>
            <a:r>
              <a:rPr lang="en-US" sz="1492" dirty="0"/>
              <a:t>, B. &amp; F. </a:t>
            </a:r>
            <a:r>
              <a:rPr lang="en-US" sz="1492" dirty="0" err="1"/>
              <a:t>Maiworm</a:t>
            </a:r>
            <a:r>
              <a:rPr lang="en-US" sz="1492" dirty="0"/>
              <a:t> (2014) </a:t>
            </a:r>
            <a:r>
              <a:rPr lang="en-US" sz="1492" i="1" dirty="0"/>
              <a:t>English-Taught </a:t>
            </a:r>
            <a:r>
              <a:rPr lang="en-US" sz="1492" i="1" dirty="0" err="1"/>
              <a:t>Programmes</a:t>
            </a:r>
            <a:r>
              <a:rPr lang="en-US" sz="1492" i="1" dirty="0"/>
              <a:t> in European Higher Education: The State of Play in 2014</a:t>
            </a:r>
            <a:r>
              <a:rPr lang="en-US" sz="1492" dirty="0"/>
              <a:t>. </a:t>
            </a:r>
            <a:r>
              <a:rPr lang="en-US" sz="1492" dirty="0" err="1"/>
              <a:t>Lemmens</a:t>
            </a:r>
            <a:r>
              <a:rPr lang="en-US" sz="1492" dirty="0"/>
              <a:t>, ACA 	Papers on International Cooperation </a:t>
            </a:r>
            <a:r>
              <a:rPr lang="en-GB" sz="1492" dirty="0"/>
              <a:t>in Education.</a:t>
            </a:r>
            <a:endParaRPr lang="en-US" sz="149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5"/>
          <p:cNvSpPr>
            <a:spLocks noGrp="1"/>
          </p:cNvSpPr>
          <p:nvPr>
            <p:ph type="ctrTitle"/>
          </p:nvPr>
        </p:nvSpPr>
        <p:spPr>
          <a:xfrm>
            <a:off x="3648075" y="2487613"/>
            <a:ext cx="5708650" cy="4970462"/>
          </a:xfrm>
        </p:spPr>
        <p:txBody>
          <a:bodyPr/>
          <a:lstStyle/>
          <a:p>
            <a:pPr eaLnBrk="1" hangingPunct="1">
              <a:lnSpc>
                <a:spcPts val="8738"/>
              </a:lnSpc>
            </a:pPr>
            <a:r>
              <a:rPr lang="en-GB" altLang="en-US" sz="4000" smtClean="0"/>
              <a:t>Thanks to:</a:t>
            </a:r>
            <a:br>
              <a:rPr lang="en-GB" altLang="en-US" sz="4000" smtClean="0"/>
            </a:br>
            <a:r>
              <a:rPr lang="en-GB" altLang="en-US" sz="4000" smtClean="0"/>
              <a:t>John Airey</a:t>
            </a:r>
            <a:br>
              <a:rPr lang="en-GB" altLang="en-US" sz="4000" smtClean="0"/>
            </a:br>
            <a:r>
              <a:rPr lang="en-GB" altLang="en-US" sz="4000" smtClean="0"/>
              <a:t>Prithvi Shrestha</a:t>
            </a:r>
            <a:br>
              <a:rPr lang="en-GB" altLang="en-US" sz="4000" smtClean="0"/>
            </a:br>
            <a:r>
              <a:rPr lang="en-GB" altLang="en-US" sz="4000" smtClean="0"/>
              <a:t>Joan Turner</a:t>
            </a:r>
            <a:br>
              <a:rPr lang="en-GB" altLang="en-US" sz="4000" smtClean="0"/>
            </a:br>
            <a:endParaRPr lang="en-GB" altLang="en-US" sz="4000" smtClean="0"/>
          </a:p>
        </p:txBody>
      </p:sp>
      <p:sp>
        <p:nvSpPr>
          <p:cNvPr id="9933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07708274-DD50-4F18-B995-FB2651A51FB6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28FA7E79-7D17-49CB-AEB0-49228F1A7493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Definition</a:t>
            </a:r>
          </a:p>
        </p:txBody>
      </p:sp>
      <p:sp>
        <p:nvSpPr>
          <p:cNvPr id="21508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what is it?	</a:t>
            </a:r>
          </a:p>
        </p:txBody>
      </p:sp>
      <p:sp>
        <p:nvSpPr>
          <p:cNvPr id="21509" name="Content Placeholder 4"/>
          <p:cNvSpPr>
            <a:spLocks noGrp="1"/>
          </p:cNvSpPr>
          <p:nvPr>
            <p:ph idx="1"/>
          </p:nvPr>
        </p:nvSpPr>
        <p:spPr>
          <a:xfrm>
            <a:off x="720725" y="2724150"/>
            <a:ext cx="11576050" cy="6223000"/>
          </a:xfrm>
        </p:spPr>
        <p:txBody>
          <a:bodyPr/>
          <a:lstStyle/>
          <a:p>
            <a:pPr eaLnBrk="1" hangingPunct="1"/>
            <a:r>
              <a:rPr lang="en-GB" altLang="en-US" smtClean="0"/>
              <a:t>“[t]he use of the English language to teach academic subjects in countries or jurisdictions where the first language (L1) of the majority of the population is not English” (Dearden 2015: 2). 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9EBF4D60-46DC-45F6-8C3D-E934DAEE59F3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The language-content continuum</a:t>
            </a:r>
          </a:p>
        </p:txBody>
      </p:sp>
      <p:sp>
        <p:nvSpPr>
          <p:cNvPr id="23556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what is it?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08088" y="5340350"/>
            <a:ext cx="10539412" cy="28575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10645775" y="8464550"/>
            <a:ext cx="220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(Airey 2016)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109663" y="3990975"/>
            <a:ext cx="2528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Only language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4708525" y="4017963"/>
            <a:ext cx="3798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Language and content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9577388" y="4017963"/>
            <a:ext cx="245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Only content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1208088" y="6011863"/>
            <a:ext cx="2530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EAP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3911600" y="2576513"/>
            <a:ext cx="59388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4900"/>
              <a:t>Learning outcomes</a:t>
            </a:r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4330700" y="6832600"/>
            <a:ext cx="48117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4900"/>
              <a:t>Type of course</a:t>
            </a:r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5848350" y="6011863"/>
            <a:ext cx="2530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CLIL</a:t>
            </a:r>
          </a:p>
        </p:txBody>
      </p:sp>
      <p:sp>
        <p:nvSpPr>
          <p:cNvPr id="23566" name="TextBox 17"/>
          <p:cNvSpPr txBox="1">
            <a:spLocks noChangeArrowheads="1"/>
          </p:cNvSpPr>
          <p:nvPr/>
        </p:nvSpPr>
        <p:spPr bwMode="auto">
          <a:xfrm>
            <a:off x="10799763" y="6011863"/>
            <a:ext cx="1485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3CD7010F-031D-4B5A-AE79-B461C943C4CD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/>
              <a:t>Geopolity</a:t>
            </a:r>
            <a:r>
              <a:rPr lang="en-GB" altLang="en-US" dirty="0" smtClean="0"/>
              <a:t> and educational level in range</a:t>
            </a: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what is it?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93080"/>
              </p:ext>
            </p:extLst>
          </p:nvPr>
        </p:nvGraphicFramePr>
        <p:xfrm>
          <a:off x="488950" y="2724150"/>
          <a:ext cx="11866564" cy="423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955"/>
                <a:gridCol w="2747553"/>
                <a:gridCol w="3542440"/>
                <a:gridCol w="3730616"/>
              </a:tblGrid>
              <a:tr h="48771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EAP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CLIL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EMI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</a:tr>
              <a:tr h="1676526">
                <a:tc>
                  <a:txBody>
                    <a:bodyPr/>
                    <a:lstStyle/>
                    <a:p>
                      <a:r>
                        <a:rPr lang="en-GB" sz="2600" dirty="0" err="1" smtClean="0"/>
                        <a:t>Geopolity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English-dominant</a:t>
                      </a:r>
                    </a:p>
                    <a:p>
                      <a:endParaRPr lang="en-GB" sz="2600" dirty="0" smtClean="0"/>
                    </a:p>
                    <a:p>
                      <a:r>
                        <a:rPr lang="en-GB" sz="2600" dirty="0" smtClean="0"/>
                        <a:t>Global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Non-English-dominant</a:t>
                      </a:r>
                    </a:p>
                    <a:p>
                      <a:endParaRPr lang="en-GB" sz="2600" dirty="0" smtClean="0"/>
                    </a:p>
                    <a:p>
                      <a:r>
                        <a:rPr lang="en-GB" sz="2600" dirty="0" smtClean="0"/>
                        <a:t>Mainly Europe</a:t>
                      </a:r>
                    </a:p>
                    <a:p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Non-English-dominant</a:t>
                      </a:r>
                    </a:p>
                    <a:p>
                      <a:endParaRPr lang="en-GB" sz="2600" dirty="0" smtClean="0"/>
                    </a:p>
                    <a:p>
                      <a:r>
                        <a:rPr lang="en-GB" sz="2600" dirty="0" smtClean="0"/>
                        <a:t>Global</a:t>
                      </a:r>
                    </a:p>
                  </a:txBody>
                  <a:tcPr marL="91445" marR="91445" marT="45723" marB="45723"/>
                </a:tc>
              </a:tr>
              <a:tr h="2072796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Level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Tertiary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Mainly</a:t>
                      </a:r>
                      <a:r>
                        <a:rPr lang="en-GB" sz="2600" baseline="0" dirty="0" smtClean="0"/>
                        <a:t> secondary</a:t>
                      </a:r>
                    </a:p>
                    <a:p>
                      <a:endParaRPr lang="en-GB" sz="2600" baseline="0" dirty="0" smtClean="0"/>
                    </a:p>
                    <a:p>
                      <a:r>
                        <a:rPr lang="en-GB" sz="2600" baseline="0" dirty="0" smtClean="0"/>
                        <a:t>Some tertiary (ICLHE)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Primary</a:t>
                      </a:r>
                    </a:p>
                    <a:p>
                      <a:endParaRPr lang="en-GB" sz="2600" dirty="0" smtClean="0"/>
                    </a:p>
                    <a:p>
                      <a:r>
                        <a:rPr lang="en-GB" sz="2600" baseline="0" dirty="0" smtClean="0"/>
                        <a:t>Secondary</a:t>
                      </a:r>
                    </a:p>
                    <a:p>
                      <a:endParaRPr lang="en-GB" sz="2600" baseline="0" dirty="0" smtClean="0"/>
                    </a:p>
                    <a:p>
                      <a:r>
                        <a:rPr lang="en-GB" sz="2600" baseline="0" dirty="0" smtClean="0"/>
                        <a:t>Tertiary</a:t>
                      </a:r>
                      <a:endParaRPr lang="en-GB" sz="2600" dirty="0"/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8E23B673-0337-4721-BF31-FAC10C2668EA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 rtlCol="0"/>
          <a:lstStyle/>
          <a:p>
            <a:pPr defTabSz="650276" eaLnBrk="1" fontAlgn="auto" hangingPunct="1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EMI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 European higher education</a:t>
            </a:r>
            <a:endParaRPr lang="en-GB" dirty="0"/>
          </a:p>
        </p:txBody>
      </p:sp>
      <p:sp>
        <p:nvSpPr>
          <p:cNvPr id="27652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where?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415925" y="2419350"/>
          <a:ext cx="12185650" cy="622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1670050" y="8615363"/>
            <a:ext cx="1086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											</a:t>
            </a:r>
            <a:r>
              <a:rPr lang="en-GB" altLang="en-US" sz="2000"/>
              <a:t>(Wächter and Maiworm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DA8C001A-97BE-4ACD-BEFF-6BE5E38E62E1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 rtlCol="0"/>
          <a:lstStyle/>
          <a:p>
            <a:pPr defTabSz="650276" eaLnBrk="1" fontAlgn="auto" hangingPunct="1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North-south divide</a:t>
            </a:r>
            <a:endParaRPr lang="en-GB" dirty="0"/>
          </a:p>
        </p:txBody>
      </p:sp>
      <p:sp>
        <p:nvSpPr>
          <p:cNvPr id="33796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where?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670050" y="8615363"/>
            <a:ext cx="1086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											</a:t>
            </a:r>
            <a:r>
              <a:rPr lang="en-GB" altLang="en-US" sz="2000"/>
              <a:t>(Wächter and Maiworm 2014)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17695"/>
              </p:ext>
            </p:extLst>
          </p:nvPr>
        </p:nvGraphicFramePr>
        <p:xfrm>
          <a:off x="720725" y="2724150"/>
          <a:ext cx="11576050" cy="62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11066463" y="7629525"/>
            <a:ext cx="755650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649288" fontAlgn="base">
              <a:spcBef>
                <a:spcPct val="0"/>
              </a:spcBef>
              <a:spcAft>
                <a:spcPct val="0"/>
              </a:spcAft>
            </a:pPr>
            <a:fld id="{1195D5B3-D553-4781-B2C5-1CD11E62F817}" type="slidenum">
              <a:rPr lang="en-GB" altLang="en-US" sz="1000" smtClean="0">
                <a:solidFill>
                  <a:srgbClr val="FFFFFF"/>
                </a:solidFill>
              </a:rPr>
              <a:pPr defTabSz="6492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720725" y="1546225"/>
            <a:ext cx="9505950" cy="431800"/>
          </a:xfrm>
        </p:spPr>
        <p:txBody>
          <a:bodyPr rtlCol="0"/>
          <a:lstStyle/>
          <a:p>
            <a:pPr defTabSz="650276" eaLnBrk="1" fontAlgn="auto" hangingPunct="1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Disciplinary differences</a:t>
            </a:r>
            <a:endParaRPr lang="en-GB" dirty="0"/>
          </a:p>
        </p:txBody>
      </p:sp>
      <p:sp>
        <p:nvSpPr>
          <p:cNvPr id="35844" name="Title 3"/>
          <p:cNvSpPr>
            <a:spLocks noGrp="1"/>
          </p:cNvSpPr>
          <p:nvPr>
            <p:ph type="title"/>
          </p:nvPr>
        </p:nvSpPr>
        <p:spPr>
          <a:xfrm>
            <a:off x="715963" y="417513"/>
            <a:ext cx="9509125" cy="825500"/>
          </a:xfrm>
        </p:spPr>
        <p:txBody>
          <a:bodyPr/>
          <a:lstStyle/>
          <a:p>
            <a:pPr eaLnBrk="1" hangingPunct="1"/>
            <a:r>
              <a:rPr lang="en-GB" altLang="en-US" smtClean="0"/>
              <a:t>EMI: where?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670050" y="8615363"/>
            <a:ext cx="1086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											</a:t>
            </a:r>
            <a:r>
              <a:rPr lang="en-GB" altLang="en-US" sz="2000"/>
              <a:t>(Wächter and Maiworm 2014)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11066463" y="7629525"/>
            <a:ext cx="755650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939039"/>
              </p:ext>
            </p:extLst>
          </p:nvPr>
        </p:nvGraphicFramePr>
        <p:xfrm>
          <a:off x="720725" y="1978025"/>
          <a:ext cx="11576050" cy="741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_Template-opt_v9b">
  <a:themeElements>
    <a:clrScheme name="OU">
      <a:dk1>
        <a:sysClr val="windowText" lastClr="000000"/>
      </a:dk1>
      <a:lt1>
        <a:sysClr val="window" lastClr="FFFFFF"/>
      </a:lt1>
      <a:dk2>
        <a:srgbClr val="75AAE5"/>
      </a:dk2>
      <a:lt2>
        <a:srgbClr val="FFFFFF"/>
      </a:lt2>
      <a:accent1>
        <a:srgbClr val="75AAE5"/>
      </a:accent1>
      <a:accent2>
        <a:srgbClr val="0B55A8"/>
      </a:accent2>
      <a:accent3>
        <a:srgbClr val="E80074"/>
      </a:accent3>
      <a:accent4>
        <a:srgbClr val="630031"/>
      </a:accent4>
      <a:accent5>
        <a:srgbClr val="FFC23D"/>
      </a:accent5>
      <a:accent6>
        <a:srgbClr val="A4A400"/>
      </a:accent6>
      <a:hlink>
        <a:srgbClr val="000000"/>
      </a:hlink>
      <a:folHlink>
        <a:srgbClr val="000000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LEAP_AKH" id="{EF98CC1F-1E10-4E9B-819C-90CA30BCCE11}" vid="{B58DE400-10E1-46EC-A47C-C7D958EF8E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U">
    <a:dk1>
      <a:sysClr val="windowText" lastClr="000000"/>
    </a:dk1>
    <a:lt1>
      <a:sysClr val="window" lastClr="FFFFFF"/>
    </a:lt1>
    <a:dk2>
      <a:srgbClr val="75AAE5"/>
    </a:dk2>
    <a:lt2>
      <a:srgbClr val="FFFFFF"/>
    </a:lt2>
    <a:accent1>
      <a:srgbClr val="75AAE5"/>
    </a:accent1>
    <a:accent2>
      <a:srgbClr val="0B55A8"/>
    </a:accent2>
    <a:accent3>
      <a:srgbClr val="E80074"/>
    </a:accent3>
    <a:accent4>
      <a:srgbClr val="630031"/>
    </a:accent4>
    <a:accent5>
      <a:srgbClr val="FFC23D"/>
    </a:accent5>
    <a:accent6>
      <a:srgbClr val="A4A400"/>
    </a:accent6>
    <a:hlink>
      <a:srgbClr val="000000"/>
    </a:hlink>
    <a:folHlink>
      <a:srgbClr val="000000"/>
    </a:folHlink>
  </a:clrScheme>
  <a:fontScheme name="Office 2">
    <a:majorFont>
      <a:latin typeface="Helvetic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Helvetica"/>
      <a:ea typeface=""/>
      <a:cs typeface=""/>
      <a:font script="Jpan" typeface="ＭＳ Ｐ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BALEAP_AKH_D1</Template>
  <TotalTime>3736</TotalTime>
  <Words>1152</Words>
  <Application>Microsoft Office PowerPoint</Application>
  <PresentationFormat>Custom</PresentationFormat>
  <Paragraphs>527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Lucida Grande</vt:lpstr>
      <vt:lpstr>Arial</vt:lpstr>
      <vt:lpstr>Calibri</vt:lpstr>
      <vt:lpstr>Helvetica</vt:lpstr>
      <vt:lpstr>Times New Roman</vt:lpstr>
      <vt:lpstr>OU_Template-opt_v9b</vt:lpstr>
      <vt:lpstr>EMI in Higher Education</vt:lpstr>
      <vt:lpstr>EMI in Higher Education</vt:lpstr>
      <vt:lpstr>Part 1</vt:lpstr>
      <vt:lpstr>EMI: what is it? </vt:lpstr>
      <vt:lpstr>EMI: what is it?</vt:lpstr>
      <vt:lpstr>EMI: what is it?</vt:lpstr>
      <vt:lpstr>EMI: where?</vt:lpstr>
      <vt:lpstr>EMI: where?</vt:lpstr>
      <vt:lpstr>EMI: where?</vt:lpstr>
      <vt:lpstr>EMI: where?</vt:lpstr>
      <vt:lpstr>EMI: why?</vt:lpstr>
      <vt:lpstr>EMI: why?</vt:lpstr>
      <vt:lpstr>EMI: why?</vt:lpstr>
      <vt:lpstr>EMI: why?</vt:lpstr>
      <vt:lpstr>Part 2</vt:lpstr>
      <vt:lpstr>What can EAP learn from EMI?</vt:lpstr>
      <vt:lpstr>What can EAP learn from EMI?</vt:lpstr>
      <vt:lpstr>What can EAP learn from EMI?</vt:lpstr>
      <vt:lpstr>What can EAP learn from EMI?</vt:lpstr>
      <vt:lpstr>What can EAP learn from EMI?</vt:lpstr>
      <vt:lpstr>What can EAP learn from EMI?</vt:lpstr>
      <vt:lpstr>New EAP needs</vt:lpstr>
      <vt:lpstr>EMI lecturers’ thoughts</vt:lpstr>
      <vt:lpstr>Students’ thoughts on EMI lecturers</vt:lpstr>
      <vt:lpstr>What can EAP learn from EMI?</vt:lpstr>
      <vt:lpstr>New EAP needs</vt:lpstr>
      <vt:lpstr>New EAP needs</vt:lpstr>
      <vt:lpstr>What can EAP learn from EMI?</vt:lpstr>
      <vt:lpstr>Part 3</vt:lpstr>
      <vt:lpstr>How EAP can inform EMI</vt:lpstr>
      <vt:lpstr>How EAP can inform EMI</vt:lpstr>
      <vt:lpstr>How EAP can inform EMI</vt:lpstr>
      <vt:lpstr>How EAP can inform EMI</vt:lpstr>
      <vt:lpstr>How EAP can inform EMI</vt:lpstr>
      <vt:lpstr>What can EAP learn from EMI?</vt:lpstr>
      <vt:lpstr>Part 4</vt:lpstr>
      <vt:lpstr>Conclusions</vt:lpstr>
      <vt:lpstr>Selected References</vt:lpstr>
      <vt:lpstr>Thanks to: John Airey Prithvi Shrestha Joan Turner 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English as an International Academic Language</dc:title>
  <dc:creator>Anna Kristina Hultgren</dc:creator>
  <cp:lastModifiedBy>Page M.W.</cp:lastModifiedBy>
  <cp:revision>160</cp:revision>
  <dcterms:created xsi:type="dcterms:W3CDTF">2016-05-03T05:30:50Z</dcterms:created>
  <dcterms:modified xsi:type="dcterms:W3CDTF">2017-01-09T14:19:54Z</dcterms:modified>
</cp:coreProperties>
</file>