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80" r:id="rId3"/>
    <p:sldId id="257" r:id="rId4"/>
    <p:sldId id="263" r:id="rId5"/>
    <p:sldId id="265" r:id="rId6"/>
    <p:sldId id="279" r:id="rId7"/>
    <p:sldId id="277" r:id="rId8"/>
    <p:sldId id="264" r:id="rId9"/>
    <p:sldId id="259" r:id="rId10"/>
    <p:sldId id="278" r:id="rId11"/>
    <p:sldId id="260" r:id="rId12"/>
    <p:sldId id="261" r:id="rId13"/>
    <p:sldId id="267" r:id="rId14"/>
    <p:sldId id="274" r:id="rId15"/>
    <p:sldId id="266" r:id="rId16"/>
    <p:sldId id="262" r:id="rId17"/>
    <p:sldId id="269" r:id="rId18"/>
    <p:sldId id="271" r:id="rId19"/>
    <p:sldId id="273" r:id="rId20"/>
    <p:sldId id="276" r:id="rId21"/>
    <p:sldId id="281" r:id="rId22"/>
    <p:sldId id="272" r:id="rId23"/>
    <p:sldId id="268" r:id="rId24"/>
    <p:sldId id="282" r:id="rId25"/>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B12ABA1E-A111-4A64-B78B-AA3A70915F6B}" type="datetimeFigureOut">
              <a:rPr lang="en-GB" smtClean="0"/>
              <a:t>10/04/2017</a:t>
            </a:fld>
            <a:endParaRPr lang="en-GB"/>
          </a:p>
        </p:txBody>
      </p:sp>
      <p:sp>
        <p:nvSpPr>
          <p:cNvPr id="4" name="Footer Placeholder 3"/>
          <p:cNvSpPr>
            <a:spLocks noGrp="1"/>
          </p:cNvSpPr>
          <p:nvPr>
            <p:ph type="ftr" sz="quarter" idx="2"/>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377317"/>
            <a:ext cx="2889938" cy="495347"/>
          </a:xfrm>
          <a:prstGeom prst="rect">
            <a:avLst/>
          </a:prstGeom>
        </p:spPr>
        <p:txBody>
          <a:bodyPr vert="horz" lIns="91440" tIns="45720" rIns="91440" bIns="45720" rtlCol="0" anchor="b"/>
          <a:lstStyle>
            <a:lvl1pPr algn="r">
              <a:defRPr sz="1200"/>
            </a:lvl1pPr>
          </a:lstStyle>
          <a:p>
            <a:fld id="{3EE9210D-2F4E-4337-A7A5-81DBD1E2B913}" type="slidenum">
              <a:rPr lang="en-GB" smtClean="0"/>
              <a:t>‹#›</a:t>
            </a:fld>
            <a:endParaRPr lang="en-GB"/>
          </a:p>
        </p:txBody>
      </p:sp>
    </p:spTree>
    <p:extLst>
      <p:ext uri="{BB962C8B-B14F-4D97-AF65-F5344CB8AC3E}">
        <p14:creationId xmlns:p14="http://schemas.microsoft.com/office/powerpoint/2010/main" val="34046100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nvPr>
        </p:nvSpPr>
        <p:spPr/>
        <p:txBody>
          <a:bodyPr/>
          <a:lstStyle/>
          <a:p>
            <a:fld id="{53807E36-FC9E-48E9-9494-75E9AC0E0D5C}"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187654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807E36-FC9E-48E9-9494-75E9AC0E0D5C}"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1869361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807E36-FC9E-48E9-9494-75E9AC0E0D5C}"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246117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807E36-FC9E-48E9-9494-75E9AC0E0D5C}"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85744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807E36-FC9E-48E9-9494-75E9AC0E0D5C}"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398437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3807E36-FC9E-48E9-9494-75E9AC0E0D5C}"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19934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3807E36-FC9E-48E9-9494-75E9AC0E0D5C}" type="datetimeFigureOut">
              <a:rPr lang="en-GB" smtClean="0"/>
              <a:t>10/04/2017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2072501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807E36-FC9E-48E9-9494-75E9AC0E0D5C}" type="datetimeFigureOut">
              <a:rPr lang="en-GB" smtClean="0"/>
              <a:t>10/04/2017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3139156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07E36-FC9E-48E9-9494-75E9AC0E0D5C}" type="datetimeFigureOut">
              <a:rPr lang="en-GB" smtClean="0"/>
              <a:t>10/04/2017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1135284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807E36-FC9E-48E9-9494-75E9AC0E0D5C}"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167775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807E36-FC9E-48E9-9494-75E9AC0E0D5C}"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D2125-4499-4396-85CC-168E6677B5FC}" type="slidenum">
              <a:rPr lang="en-GB" smtClean="0"/>
              <a:t>‹#›</a:t>
            </a:fld>
            <a:endParaRPr lang="en-GB"/>
          </a:p>
        </p:txBody>
      </p:sp>
    </p:spTree>
    <p:extLst>
      <p:ext uri="{BB962C8B-B14F-4D97-AF65-F5344CB8AC3E}">
        <p14:creationId xmlns:p14="http://schemas.microsoft.com/office/powerpoint/2010/main" val="870058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Centre for English Language and Foundation Studies</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07E36-FC9E-48E9-9494-75E9AC0E0D5C}" type="datetimeFigureOut">
              <a:rPr lang="en-GB" smtClean="0"/>
              <a:t>10/04/2017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D2125-4499-4396-85CC-168E6677B5FC}" type="slidenum">
              <a:rPr lang="en-GB" smtClean="0"/>
              <a:t>‹#›</a:t>
            </a:fld>
            <a:endParaRPr lang="en-GB"/>
          </a:p>
        </p:txBody>
      </p:sp>
      <p:pic>
        <p:nvPicPr>
          <p:cNvPr id="7" name="Picture 6" descr="logo-black-ltr"/>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588224" y="548680"/>
            <a:ext cx="1958975" cy="571500"/>
          </a:xfrm>
          <a:prstGeom prst="rect">
            <a:avLst/>
          </a:prstGeom>
          <a:noFill/>
          <a:ln>
            <a:noFill/>
          </a:ln>
        </p:spPr>
      </p:pic>
      <p:cxnSp>
        <p:nvCxnSpPr>
          <p:cNvPr id="9" name="Straight Connector 8"/>
          <p:cNvCxnSpPr/>
          <p:nvPr userDrawn="1"/>
        </p:nvCxnSpPr>
        <p:spPr>
          <a:xfrm>
            <a:off x="467544" y="1268760"/>
            <a:ext cx="820891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344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1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oLt5qSm9U8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fontAlgn="base"/>
            <a:r>
              <a:rPr lang="en-US" sz="4000" dirty="0"/>
              <a:t>Exploring the role of non-native teachers in English for Academic Purposes (EAP) in the </a:t>
            </a:r>
            <a:r>
              <a:rPr lang="en-US" sz="4000" dirty="0" smtClean="0"/>
              <a:t>UK</a:t>
            </a:r>
            <a:r>
              <a:rPr lang="en-US" sz="4000" dirty="0"/>
              <a:t/>
            </a:r>
            <a:br>
              <a:rPr lang="en-US" sz="4000" dirty="0"/>
            </a:br>
            <a:r>
              <a:rPr lang="en-US" sz="4000" dirty="0"/>
              <a:t/>
            </a:r>
            <a:br>
              <a:rPr lang="en-US" sz="4000" dirty="0"/>
            </a:br>
            <a:endParaRPr lang="en-GB" sz="4000" dirty="0"/>
          </a:p>
        </p:txBody>
      </p:sp>
      <p:sp>
        <p:nvSpPr>
          <p:cNvPr id="3" name="Subtitle 2"/>
          <p:cNvSpPr>
            <a:spLocks noGrp="1"/>
          </p:cNvSpPr>
          <p:nvPr>
            <p:ph type="subTitle" idx="1"/>
          </p:nvPr>
        </p:nvSpPr>
        <p:spPr>
          <a:xfrm>
            <a:off x="1371600" y="3886200"/>
            <a:ext cx="6400800" cy="2063080"/>
          </a:xfrm>
        </p:spPr>
        <p:txBody>
          <a:bodyPr>
            <a:normAutofit fontScale="92500" lnSpcReduction="20000"/>
          </a:bodyPr>
          <a:lstStyle/>
          <a:p>
            <a:r>
              <a:rPr lang="en-GB" sz="3800" dirty="0" err="1" smtClean="0">
                <a:solidFill>
                  <a:schemeClr val="tx1"/>
                </a:solidFill>
              </a:rPr>
              <a:t>Kaz</a:t>
            </a:r>
            <a:r>
              <a:rPr lang="en-GB" sz="3800" dirty="0" smtClean="0">
                <a:solidFill>
                  <a:schemeClr val="tx1"/>
                </a:solidFill>
              </a:rPr>
              <a:t> Yamamoto</a:t>
            </a:r>
          </a:p>
          <a:p>
            <a:r>
              <a:rPr lang="en-GB" dirty="0">
                <a:solidFill>
                  <a:schemeClr val="tx1"/>
                </a:solidFill>
              </a:rPr>
              <a:t>ky14506@bristol.ac.uk</a:t>
            </a:r>
            <a:endParaRPr lang="en-GB" dirty="0" smtClean="0">
              <a:solidFill>
                <a:schemeClr val="tx1"/>
              </a:solidFill>
            </a:endParaRPr>
          </a:p>
          <a:p>
            <a:r>
              <a:rPr lang="en-GB" sz="3800" dirty="0" smtClean="0">
                <a:solidFill>
                  <a:schemeClr val="tx1"/>
                </a:solidFill>
              </a:rPr>
              <a:t>Julia Gardos</a:t>
            </a:r>
          </a:p>
          <a:p>
            <a:r>
              <a:rPr lang="en-GB" smtClean="0">
                <a:solidFill>
                  <a:schemeClr val="tx1"/>
                </a:solidFill>
              </a:rPr>
              <a:t>julia.gardos@bristol.ac.uk</a:t>
            </a:r>
            <a:endParaRPr lang="en-GB" dirty="0">
              <a:solidFill>
                <a:schemeClr val="tx1"/>
              </a:solidFill>
            </a:endParaRPr>
          </a:p>
        </p:txBody>
      </p:sp>
    </p:spTree>
    <p:extLst>
      <p:ext uri="{BB962C8B-B14F-4D97-AF65-F5344CB8AC3E}">
        <p14:creationId xmlns:p14="http://schemas.microsoft.com/office/powerpoint/2010/main" val="181613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Identity </a:t>
            </a:r>
            <a:endParaRPr lang="en-GB" sz="3200"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a:t>
            </a:r>
            <a:r>
              <a:rPr lang="en-GB" u="sng" dirty="0" smtClean="0"/>
              <a:t>Impostor</a:t>
            </a:r>
            <a:r>
              <a:rPr lang="en-GB" dirty="0" smtClean="0"/>
              <a:t> in the writing centre – </a:t>
            </a:r>
            <a:r>
              <a:rPr lang="en-GB" u="sng" dirty="0" smtClean="0"/>
              <a:t>Trials</a:t>
            </a:r>
            <a:r>
              <a:rPr lang="en-GB" dirty="0" smtClean="0"/>
              <a:t> of a Non-native tutor” (</a:t>
            </a:r>
            <a:r>
              <a:rPr lang="en-GB" dirty="0" err="1" smtClean="0"/>
              <a:t>Wahlstrom</a:t>
            </a:r>
            <a:r>
              <a:rPr lang="en-GB" dirty="0" smtClean="0"/>
              <a:t>, 2013)</a:t>
            </a:r>
          </a:p>
          <a:p>
            <a:pPr marL="0" indent="0">
              <a:buNone/>
            </a:pPr>
            <a:endParaRPr lang="en-GB" dirty="0" smtClean="0"/>
          </a:p>
          <a:p>
            <a:r>
              <a:rPr lang="en-GB" dirty="0" smtClean="0"/>
              <a:t>Language use: </a:t>
            </a:r>
            <a:r>
              <a:rPr lang="en-GB" i="1" dirty="0" smtClean="0"/>
              <a:t>hide</a:t>
            </a:r>
            <a:r>
              <a:rPr lang="en-GB" dirty="0" smtClean="0"/>
              <a:t>, </a:t>
            </a:r>
            <a:r>
              <a:rPr lang="en-GB" i="1" dirty="0" smtClean="0"/>
              <a:t>conceal</a:t>
            </a:r>
            <a:r>
              <a:rPr lang="en-GB" dirty="0" smtClean="0"/>
              <a:t>, </a:t>
            </a:r>
            <a:r>
              <a:rPr lang="en-GB" i="1" dirty="0" smtClean="0"/>
              <a:t>allows me to pass</a:t>
            </a:r>
            <a:r>
              <a:rPr lang="en-GB" dirty="0" smtClean="0"/>
              <a:t>, </a:t>
            </a:r>
            <a:r>
              <a:rPr lang="en-GB" i="1" dirty="0" smtClean="0"/>
              <a:t>at the very least be a NS,</a:t>
            </a:r>
            <a:r>
              <a:rPr lang="en-GB" dirty="0"/>
              <a:t> </a:t>
            </a:r>
            <a:r>
              <a:rPr lang="en-GB" i="1" dirty="0" smtClean="0"/>
              <a:t>should the truth surface…</a:t>
            </a:r>
            <a:endParaRPr lang="en-GB" i="1" dirty="0"/>
          </a:p>
          <a:p>
            <a:r>
              <a:rPr lang="en-GB" dirty="0" smtClean="0"/>
              <a:t>Appearance, accent</a:t>
            </a:r>
          </a:p>
          <a:p>
            <a:r>
              <a:rPr lang="en-GB" dirty="0" smtClean="0"/>
              <a:t>Student expectations – both foreign and home</a:t>
            </a:r>
          </a:p>
          <a:p>
            <a:endParaRPr lang="en-GB" dirty="0"/>
          </a:p>
          <a:p>
            <a:pPr marL="0" indent="0">
              <a:buNone/>
            </a:pPr>
            <a:endParaRPr lang="en-GB" dirty="0"/>
          </a:p>
          <a:p>
            <a:pPr marL="0" lvl="1" indent="0" algn="ctr">
              <a:buNone/>
            </a:pPr>
            <a:r>
              <a:rPr lang="en-GB" sz="3500" dirty="0">
                <a:solidFill>
                  <a:srgbClr val="00B0F0"/>
                </a:solidFill>
              </a:rPr>
              <a:t>What is your experience?</a:t>
            </a:r>
          </a:p>
          <a:p>
            <a:endParaRPr lang="en-GB" dirty="0"/>
          </a:p>
        </p:txBody>
      </p:sp>
    </p:spTree>
    <p:extLst>
      <p:ext uri="{BB962C8B-B14F-4D97-AF65-F5344CB8AC3E}">
        <p14:creationId xmlns:p14="http://schemas.microsoft.com/office/powerpoint/2010/main" val="1263863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NEST vs Non NEST – Differences in EFL</a:t>
            </a:r>
            <a:endParaRPr lang="en-GB" sz="2800" dirty="0"/>
          </a:p>
        </p:txBody>
      </p:sp>
      <p:sp>
        <p:nvSpPr>
          <p:cNvPr id="3" name="Content Placeholder 2"/>
          <p:cNvSpPr>
            <a:spLocks noGrp="1"/>
          </p:cNvSpPr>
          <p:nvPr>
            <p:ph idx="1"/>
          </p:nvPr>
        </p:nvSpPr>
        <p:spPr>
          <a:xfrm>
            <a:off x="459106" y="2075150"/>
            <a:ext cx="8579296" cy="3849291"/>
          </a:xfrm>
        </p:spPr>
        <p:txBody>
          <a:bodyPr>
            <a:normAutofit fontScale="77500" lnSpcReduction="20000"/>
          </a:bodyPr>
          <a:lstStyle/>
          <a:p>
            <a:pPr>
              <a:lnSpc>
                <a:spcPct val="160000"/>
              </a:lnSpc>
            </a:pPr>
            <a:r>
              <a:rPr lang="en-GB" dirty="0" smtClean="0"/>
              <a:t>serve as imitable models of the successful learner of English.</a:t>
            </a:r>
          </a:p>
          <a:p>
            <a:pPr>
              <a:lnSpc>
                <a:spcPct val="160000"/>
              </a:lnSpc>
            </a:pPr>
            <a:r>
              <a:rPr lang="en-GB" dirty="0" smtClean="0"/>
              <a:t>teach learning strategies effectively.</a:t>
            </a:r>
          </a:p>
          <a:p>
            <a:pPr>
              <a:lnSpc>
                <a:spcPct val="160000"/>
              </a:lnSpc>
            </a:pPr>
            <a:r>
              <a:rPr lang="en-GB" dirty="0" smtClean="0"/>
              <a:t>provide learners with information about the English language.</a:t>
            </a:r>
          </a:p>
          <a:p>
            <a:pPr>
              <a:lnSpc>
                <a:spcPct val="160000"/>
              </a:lnSpc>
            </a:pPr>
            <a:r>
              <a:rPr lang="en-GB" dirty="0" smtClean="0"/>
              <a:t>anticipate language difficulties.</a:t>
            </a:r>
          </a:p>
          <a:p>
            <a:pPr>
              <a:lnSpc>
                <a:spcPct val="160000"/>
              </a:lnSpc>
            </a:pPr>
            <a:r>
              <a:rPr lang="en-GB" dirty="0"/>
              <a:t>h</a:t>
            </a:r>
            <a:r>
              <a:rPr lang="en-GB" dirty="0" smtClean="0"/>
              <a:t>ave empathy towards students.</a:t>
            </a:r>
          </a:p>
          <a:p>
            <a:pPr>
              <a:lnSpc>
                <a:spcPct val="160000"/>
              </a:lnSpc>
            </a:pPr>
            <a:r>
              <a:rPr lang="en-GB" dirty="0" smtClean="0"/>
              <a:t>benefit from sharing the learners’ mother tongue.</a:t>
            </a:r>
            <a:endParaRPr lang="en-GB" dirty="0">
              <a:solidFill>
                <a:schemeClr val="tx2">
                  <a:lumMod val="60000"/>
                  <a:lumOff val="40000"/>
                </a:schemeClr>
              </a:solidFill>
            </a:endParaRPr>
          </a:p>
        </p:txBody>
      </p:sp>
      <p:sp>
        <p:nvSpPr>
          <p:cNvPr id="4" name="TextBox 3"/>
          <p:cNvSpPr txBox="1"/>
          <p:nvPr/>
        </p:nvSpPr>
        <p:spPr>
          <a:xfrm>
            <a:off x="539552" y="1484784"/>
            <a:ext cx="5688632" cy="523220"/>
          </a:xfrm>
          <a:prstGeom prst="rect">
            <a:avLst/>
          </a:prstGeom>
          <a:noFill/>
        </p:spPr>
        <p:txBody>
          <a:bodyPr wrap="square" rtlCol="0">
            <a:spAutoFit/>
          </a:bodyPr>
          <a:lstStyle/>
          <a:p>
            <a:r>
              <a:rPr lang="en-GB" sz="2800" dirty="0" smtClean="0"/>
              <a:t>Non NESTs can;</a:t>
            </a:r>
            <a:endParaRPr lang="en-GB" sz="2800" dirty="0"/>
          </a:p>
        </p:txBody>
      </p:sp>
      <p:sp>
        <p:nvSpPr>
          <p:cNvPr id="5" name="TextBox 4"/>
          <p:cNvSpPr txBox="1"/>
          <p:nvPr/>
        </p:nvSpPr>
        <p:spPr>
          <a:xfrm>
            <a:off x="5076056" y="5924441"/>
            <a:ext cx="2736304" cy="369332"/>
          </a:xfrm>
          <a:prstGeom prst="rect">
            <a:avLst/>
          </a:prstGeom>
          <a:noFill/>
        </p:spPr>
        <p:txBody>
          <a:bodyPr wrap="square" rtlCol="0">
            <a:spAutoFit/>
          </a:bodyPr>
          <a:lstStyle/>
          <a:p>
            <a:r>
              <a:rPr lang="en-GB" dirty="0" err="1" smtClean="0"/>
              <a:t>Medgyes</a:t>
            </a:r>
            <a:r>
              <a:rPr lang="en-GB" dirty="0" smtClean="0"/>
              <a:t> </a:t>
            </a:r>
            <a:r>
              <a:rPr lang="en-GB" dirty="0"/>
              <a:t>(1992</a:t>
            </a:r>
            <a:r>
              <a:rPr lang="en-GB" dirty="0" smtClean="0"/>
              <a:t>)</a:t>
            </a:r>
            <a:endParaRPr lang="en-GB" dirty="0"/>
          </a:p>
        </p:txBody>
      </p:sp>
    </p:spTree>
    <p:extLst>
      <p:ext uri="{BB962C8B-B14F-4D97-AF65-F5344CB8AC3E}">
        <p14:creationId xmlns:p14="http://schemas.microsoft.com/office/powerpoint/2010/main" val="1992997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Non-native teachers in </a:t>
            </a:r>
            <a:r>
              <a:rPr lang="en-GB" sz="3200" dirty="0" smtClean="0"/>
              <a:t>EAP </a:t>
            </a:r>
            <a:endParaRPr lang="en-GB" sz="3200" dirty="0"/>
          </a:p>
        </p:txBody>
      </p:sp>
      <p:sp>
        <p:nvSpPr>
          <p:cNvPr id="3" name="Content Placeholder 2"/>
          <p:cNvSpPr>
            <a:spLocks noGrp="1"/>
          </p:cNvSpPr>
          <p:nvPr>
            <p:ph idx="1"/>
          </p:nvPr>
        </p:nvSpPr>
        <p:spPr/>
        <p:txBody>
          <a:bodyPr>
            <a:normAutofit/>
          </a:bodyPr>
          <a:lstStyle/>
          <a:p>
            <a:pPr marL="514350" indent="-514350">
              <a:buAutoNum type="arabicParenR"/>
            </a:pPr>
            <a:r>
              <a:rPr lang="en-GB" dirty="0" smtClean="0"/>
              <a:t>Non-native </a:t>
            </a:r>
            <a:r>
              <a:rPr lang="en-GB" dirty="0"/>
              <a:t>teachers more empathetic</a:t>
            </a:r>
            <a:r>
              <a:rPr lang="en-GB" dirty="0" smtClean="0"/>
              <a:t>?</a:t>
            </a:r>
            <a:r>
              <a:rPr lang="en-GB" dirty="0"/>
              <a:t> </a:t>
            </a:r>
            <a:r>
              <a:rPr lang="en-GB" dirty="0" smtClean="0"/>
              <a:t>	</a:t>
            </a:r>
            <a:r>
              <a:rPr lang="en-GB" sz="2000" dirty="0" err="1" smtClean="0"/>
              <a:t>Panayotova</a:t>
            </a:r>
            <a:r>
              <a:rPr lang="en-GB" sz="2000" dirty="0" smtClean="0"/>
              <a:t> </a:t>
            </a:r>
            <a:r>
              <a:rPr lang="en-GB" sz="2000" dirty="0"/>
              <a:t>(2016) </a:t>
            </a:r>
            <a:endParaRPr lang="en-GB" sz="2000" dirty="0" smtClean="0"/>
          </a:p>
          <a:p>
            <a:pPr marL="0" indent="0">
              <a:buNone/>
            </a:pPr>
            <a:endParaRPr lang="en-GB" dirty="0"/>
          </a:p>
          <a:p>
            <a:r>
              <a:rPr lang="en-GB" sz="2400" dirty="0" smtClean="0"/>
              <a:t>transition </a:t>
            </a:r>
            <a:r>
              <a:rPr lang="en-GB" sz="2400" dirty="0"/>
              <a:t>from result-oriented learning to process-oriented learning</a:t>
            </a:r>
          </a:p>
          <a:p>
            <a:r>
              <a:rPr lang="en-GB" sz="2400" dirty="0" smtClean="0"/>
              <a:t>critical </a:t>
            </a:r>
            <a:r>
              <a:rPr lang="en-GB" sz="2400" dirty="0"/>
              <a:t>thinking</a:t>
            </a:r>
          </a:p>
          <a:p>
            <a:r>
              <a:rPr lang="en-GB" sz="2400" dirty="0" smtClean="0"/>
              <a:t>rationale </a:t>
            </a:r>
            <a:r>
              <a:rPr lang="en-GB" sz="2400" dirty="0"/>
              <a:t>for pair work / group work</a:t>
            </a:r>
          </a:p>
          <a:p>
            <a:r>
              <a:rPr lang="en-GB" sz="2400" dirty="0" smtClean="0"/>
              <a:t>independent </a:t>
            </a:r>
            <a:r>
              <a:rPr lang="en-GB" sz="2400" dirty="0"/>
              <a:t>learner training</a:t>
            </a:r>
          </a:p>
          <a:p>
            <a:pPr marL="0" indent="0">
              <a:buNone/>
            </a:pPr>
            <a:endParaRPr lang="en-GB" sz="3600" dirty="0"/>
          </a:p>
          <a:p>
            <a:pPr marL="0" indent="0">
              <a:buNone/>
            </a:pPr>
            <a:endParaRPr lang="en-GB" dirty="0"/>
          </a:p>
        </p:txBody>
      </p:sp>
    </p:spTree>
    <p:extLst>
      <p:ext uri="{BB962C8B-B14F-4D97-AF65-F5344CB8AC3E}">
        <p14:creationId xmlns:p14="http://schemas.microsoft.com/office/powerpoint/2010/main" val="3294574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Non-native teachers in EAP </a:t>
            </a:r>
            <a:endParaRPr lang="en-GB" sz="3200" dirty="0"/>
          </a:p>
        </p:txBody>
      </p:sp>
      <p:sp>
        <p:nvSpPr>
          <p:cNvPr id="3" name="Content Placeholder 2"/>
          <p:cNvSpPr>
            <a:spLocks noGrp="1"/>
          </p:cNvSpPr>
          <p:nvPr>
            <p:ph idx="1"/>
          </p:nvPr>
        </p:nvSpPr>
        <p:spPr/>
        <p:txBody>
          <a:bodyPr/>
          <a:lstStyle/>
          <a:p>
            <a:pPr marL="0" indent="0">
              <a:buNone/>
            </a:pPr>
            <a:r>
              <a:rPr lang="en-GB" dirty="0" smtClean="0"/>
              <a:t>“Academic language is nobody’s mother tongue”</a:t>
            </a:r>
          </a:p>
          <a:p>
            <a:pPr marL="0" indent="0">
              <a:buNone/>
            </a:pPr>
            <a:r>
              <a:rPr lang="en-GB" sz="2000" dirty="0" smtClean="0"/>
              <a:t>(Bourdieu, 1994) </a:t>
            </a:r>
          </a:p>
          <a:p>
            <a:pPr marL="0" indent="0">
              <a:buNone/>
            </a:pPr>
            <a:endParaRPr lang="en-GB" sz="2000" dirty="0" smtClean="0"/>
          </a:p>
          <a:p>
            <a:r>
              <a:rPr lang="en-GB" sz="2400" dirty="0" smtClean="0">
                <a:sym typeface="Wingdings" panose="05000000000000000000" pitchFamily="2" charset="2"/>
              </a:rPr>
              <a:t>Native speaker also 2</a:t>
            </a:r>
            <a:r>
              <a:rPr lang="en-GB" sz="2400" baseline="30000" dirty="0" smtClean="0">
                <a:sym typeface="Wingdings" panose="05000000000000000000" pitchFamily="2" charset="2"/>
              </a:rPr>
              <a:t>nd</a:t>
            </a:r>
            <a:r>
              <a:rPr lang="en-GB" sz="2400" dirty="0" smtClean="0">
                <a:sym typeface="Wingdings" panose="05000000000000000000" pitchFamily="2" charset="2"/>
              </a:rPr>
              <a:t> language learner</a:t>
            </a:r>
          </a:p>
          <a:p>
            <a:r>
              <a:rPr lang="en-GB" sz="2400" dirty="0" smtClean="0">
                <a:sym typeface="Wingdings" panose="05000000000000000000" pitchFamily="2" charset="2"/>
              </a:rPr>
              <a:t>Easier </a:t>
            </a:r>
            <a:r>
              <a:rPr lang="en-GB" sz="2400" dirty="0">
                <a:sym typeface="Wingdings" panose="05000000000000000000" pitchFamily="2" charset="2"/>
              </a:rPr>
              <a:t>for NS to learn academic </a:t>
            </a:r>
            <a:r>
              <a:rPr lang="en-GB" sz="2400" dirty="0" smtClean="0">
                <a:sym typeface="Wingdings" panose="05000000000000000000" pitchFamily="2" charset="2"/>
              </a:rPr>
              <a:t>language? </a:t>
            </a:r>
          </a:p>
          <a:p>
            <a:pPr marL="0" indent="0">
              <a:buNone/>
            </a:pPr>
            <a:r>
              <a:rPr lang="en-GB" sz="2400" dirty="0">
                <a:sym typeface="Wingdings" panose="05000000000000000000" pitchFamily="2" charset="2"/>
              </a:rPr>
              <a:t>	</a:t>
            </a:r>
            <a:r>
              <a:rPr lang="en-GB" sz="2400" dirty="0" smtClean="0">
                <a:sym typeface="Wingdings" panose="05000000000000000000" pitchFamily="2" charset="2"/>
              </a:rPr>
              <a:t>(Jenkins, 2016) </a:t>
            </a:r>
            <a:endParaRPr lang="en-GB" sz="2400" dirty="0">
              <a:sym typeface="Wingdings" panose="05000000000000000000" pitchFamily="2" charset="2"/>
            </a:endParaRPr>
          </a:p>
          <a:p>
            <a:r>
              <a:rPr lang="en-GB" sz="2400" dirty="0">
                <a:sym typeface="Wingdings" panose="05000000000000000000" pitchFamily="2" charset="2"/>
              </a:rPr>
              <a:t>EAP: teaching language AND academic culture </a:t>
            </a:r>
          </a:p>
          <a:p>
            <a:pPr marL="0" indent="0">
              <a:buNone/>
            </a:pPr>
            <a:r>
              <a:rPr lang="en-GB" sz="2400" dirty="0">
                <a:sym typeface="Wingdings" panose="05000000000000000000" pitchFamily="2" charset="2"/>
              </a:rPr>
              <a:t> Non-natives as model learners on several levels</a:t>
            </a:r>
          </a:p>
          <a:p>
            <a:endParaRPr lang="en-GB" dirty="0"/>
          </a:p>
        </p:txBody>
      </p:sp>
    </p:spTree>
    <p:extLst>
      <p:ext uri="{BB962C8B-B14F-4D97-AF65-F5344CB8AC3E}">
        <p14:creationId xmlns:p14="http://schemas.microsoft.com/office/powerpoint/2010/main" val="12679241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Our experience at </a:t>
            </a:r>
            <a:r>
              <a:rPr lang="en-GB" sz="3200" dirty="0" err="1" smtClean="0"/>
              <a:t>UoB</a:t>
            </a:r>
            <a:endParaRPr lang="en-GB" sz="3200" dirty="0"/>
          </a:p>
        </p:txBody>
      </p:sp>
      <p:sp>
        <p:nvSpPr>
          <p:cNvPr id="3" name="Content Placeholder 2"/>
          <p:cNvSpPr>
            <a:spLocks noGrp="1"/>
          </p:cNvSpPr>
          <p:nvPr>
            <p:ph idx="1"/>
          </p:nvPr>
        </p:nvSpPr>
        <p:spPr/>
        <p:txBody>
          <a:bodyPr>
            <a:normAutofit lnSpcReduction="10000"/>
          </a:bodyPr>
          <a:lstStyle/>
          <a:p>
            <a:pPr marL="0" indent="0">
              <a:buNone/>
            </a:pPr>
            <a:r>
              <a:rPr lang="en-GB" dirty="0" smtClean="0"/>
              <a:t>KAZ:</a:t>
            </a:r>
          </a:p>
          <a:p>
            <a:pPr>
              <a:buFontTx/>
              <a:buChar char="-"/>
            </a:pPr>
            <a:r>
              <a:rPr lang="en-GB" dirty="0" smtClean="0"/>
              <a:t>Understanding students’ academic challenges</a:t>
            </a:r>
          </a:p>
          <a:p>
            <a:pPr>
              <a:buFontTx/>
              <a:buChar char="-"/>
            </a:pPr>
            <a:r>
              <a:rPr lang="en-GB" dirty="0" smtClean="0"/>
              <a:t>Sharing cultures</a:t>
            </a:r>
            <a:endParaRPr lang="en-GB" dirty="0"/>
          </a:p>
          <a:p>
            <a:pPr marL="0" indent="0">
              <a:buNone/>
            </a:pPr>
            <a:endParaRPr lang="en-GB" dirty="0"/>
          </a:p>
          <a:p>
            <a:pPr marL="0" indent="0">
              <a:buNone/>
            </a:pPr>
            <a:r>
              <a:rPr lang="en-GB" dirty="0" smtClean="0"/>
              <a:t>JULIA:</a:t>
            </a:r>
          </a:p>
          <a:p>
            <a:pPr>
              <a:buFontTx/>
              <a:buChar char="-"/>
            </a:pPr>
            <a:r>
              <a:rPr lang="en-GB" dirty="0"/>
              <a:t>I</a:t>
            </a:r>
            <a:r>
              <a:rPr lang="en-GB" dirty="0" smtClean="0"/>
              <a:t>n-sessional EAP support for international graduate students </a:t>
            </a:r>
            <a:r>
              <a:rPr lang="en-GB" dirty="0" smtClean="0">
                <a:sym typeface="Wingdings" panose="05000000000000000000" pitchFamily="2" charset="2"/>
              </a:rPr>
              <a:t> sharing own experience</a:t>
            </a:r>
          </a:p>
          <a:p>
            <a:pPr>
              <a:buFontTx/>
              <a:buChar char="-"/>
            </a:pPr>
            <a:r>
              <a:rPr lang="en-GB" dirty="0" smtClean="0">
                <a:sym typeface="Wingdings" panose="05000000000000000000" pitchFamily="2" charset="2"/>
              </a:rPr>
              <a:t>Model for </a:t>
            </a:r>
            <a:r>
              <a:rPr lang="en-GB" dirty="0" err="1" smtClean="0">
                <a:sym typeface="Wingdings" panose="05000000000000000000" pitchFamily="2" charset="2"/>
              </a:rPr>
              <a:t>Ss</a:t>
            </a:r>
            <a:r>
              <a:rPr lang="en-GB" dirty="0" smtClean="0">
                <a:sym typeface="Wingdings" panose="05000000000000000000" pitchFamily="2" charset="2"/>
              </a:rPr>
              <a:t> in learning new academic culture</a:t>
            </a:r>
            <a:endParaRPr lang="en-GB" dirty="0"/>
          </a:p>
        </p:txBody>
      </p:sp>
    </p:spTree>
    <p:extLst>
      <p:ext uri="{BB962C8B-B14F-4D97-AF65-F5344CB8AC3E}">
        <p14:creationId xmlns:p14="http://schemas.microsoft.com/office/powerpoint/2010/main" val="93267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Our research</a:t>
            </a:r>
          </a:p>
        </p:txBody>
      </p:sp>
      <p:sp>
        <p:nvSpPr>
          <p:cNvPr id="3" name="Content Placeholder 2"/>
          <p:cNvSpPr>
            <a:spLocks noGrp="1"/>
          </p:cNvSpPr>
          <p:nvPr>
            <p:ph idx="1"/>
          </p:nvPr>
        </p:nvSpPr>
        <p:spPr/>
        <p:txBody>
          <a:bodyPr/>
          <a:lstStyle/>
          <a:p>
            <a:r>
              <a:rPr lang="en-GB" dirty="0"/>
              <a:t>Research gap: non-native teachers in </a:t>
            </a:r>
            <a:r>
              <a:rPr lang="en-GB" dirty="0" smtClean="0"/>
              <a:t>EAP</a:t>
            </a:r>
          </a:p>
          <a:p>
            <a:r>
              <a:rPr lang="en-GB" dirty="0" smtClean="0"/>
              <a:t>Context: Pre-sessional summer course at </a:t>
            </a:r>
            <a:r>
              <a:rPr lang="en-GB" dirty="0" err="1" smtClean="0"/>
              <a:t>UoB</a:t>
            </a:r>
            <a:r>
              <a:rPr lang="en-GB" dirty="0"/>
              <a:t>,</a:t>
            </a:r>
            <a:r>
              <a:rPr lang="en-GB" dirty="0" smtClean="0"/>
              <a:t> </a:t>
            </a:r>
            <a:r>
              <a:rPr lang="en-GB" dirty="0"/>
              <a:t>m</a:t>
            </a:r>
            <a:r>
              <a:rPr lang="en-GB" dirty="0" smtClean="0"/>
              <a:t>ajority of </a:t>
            </a:r>
            <a:r>
              <a:rPr lang="en-GB" dirty="0" err="1" smtClean="0"/>
              <a:t>Ss</a:t>
            </a:r>
            <a:r>
              <a:rPr lang="en-GB" dirty="0" smtClean="0"/>
              <a:t> Chinese</a:t>
            </a:r>
            <a:endParaRPr lang="en-GB" dirty="0"/>
          </a:p>
          <a:p>
            <a:r>
              <a:rPr lang="en-GB" dirty="0"/>
              <a:t>Based Walkinshaw &amp; Hoang </a:t>
            </a:r>
            <a:r>
              <a:rPr lang="en-GB" dirty="0" err="1"/>
              <a:t>Duang</a:t>
            </a:r>
            <a:r>
              <a:rPr lang="en-GB" dirty="0"/>
              <a:t> (2012)</a:t>
            </a:r>
          </a:p>
          <a:p>
            <a:pPr marL="0" indent="0">
              <a:buNone/>
            </a:pPr>
            <a:endParaRPr lang="en-GB" dirty="0" smtClean="0"/>
          </a:p>
          <a:p>
            <a:pPr marL="0" indent="0">
              <a:buNone/>
            </a:pPr>
            <a:r>
              <a:rPr lang="en-GB" dirty="0" smtClean="0"/>
              <a:t>72 </a:t>
            </a:r>
            <a:r>
              <a:rPr lang="en-GB" dirty="0"/>
              <a:t>PS </a:t>
            </a:r>
            <a:r>
              <a:rPr lang="en-GB" dirty="0" smtClean="0"/>
              <a:t>(out of 920) students </a:t>
            </a:r>
            <a:r>
              <a:rPr lang="en-GB" dirty="0"/>
              <a:t>rated 8 factors of a “good PS teacher” </a:t>
            </a:r>
            <a:endParaRPr lang="en-GB" dirty="0" smtClean="0"/>
          </a:p>
          <a:p>
            <a:r>
              <a:rPr lang="en-GB" dirty="0" smtClean="0"/>
              <a:t>Avoiding bias </a:t>
            </a:r>
            <a:endParaRPr lang="en-GB" dirty="0"/>
          </a:p>
          <a:p>
            <a:endParaRPr lang="en-GB" dirty="0"/>
          </a:p>
        </p:txBody>
      </p:sp>
    </p:spTree>
    <p:extLst>
      <p:ext uri="{BB962C8B-B14F-4D97-AF65-F5344CB8AC3E}">
        <p14:creationId xmlns:p14="http://schemas.microsoft.com/office/powerpoint/2010/main" val="60574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87665"/>
            <a:ext cx="8229600" cy="1143000"/>
          </a:xfrm>
        </p:spPr>
        <p:txBody>
          <a:bodyPr>
            <a:normAutofit/>
          </a:bodyPr>
          <a:lstStyle/>
          <a:p>
            <a:r>
              <a:rPr lang="en-GB" sz="2800" dirty="0" smtClean="0"/>
              <a:t>Our research</a:t>
            </a:r>
            <a:endParaRPr lang="en-GB" sz="2800" dirty="0"/>
          </a:p>
        </p:txBody>
      </p:sp>
      <p:sp>
        <p:nvSpPr>
          <p:cNvPr id="3" name="Content Placeholder 2"/>
          <p:cNvSpPr>
            <a:spLocks noGrp="1"/>
          </p:cNvSpPr>
          <p:nvPr>
            <p:ph idx="1"/>
          </p:nvPr>
        </p:nvSpPr>
        <p:spPr>
          <a:xfrm>
            <a:off x="323528" y="1430665"/>
            <a:ext cx="3672408" cy="4781127"/>
          </a:xfrm>
        </p:spPr>
        <p:txBody>
          <a:bodyPr>
            <a:normAutofit/>
          </a:bodyPr>
          <a:lstStyle/>
          <a:p>
            <a:pPr marL="0" indent="0">
              <a:buNone/>
            </a:pPr>
            <a:r>
              <a:rPr lang="en-GB" sz="2400" dirty="0" smtClean="0"/>
              <a:t>  Can you guess:</a:t>
            </a:r>
          </a:p>
          <a:p>
            <a:pPr marL="0" indent="0">
              <a:buNone/>
            </a:pPr>
            <a:endParaRPr lang="en-GB" sz="2400" dirty="0"/>
          </a:p>
          <a:p>
            <a:r>
              <a:rPr lang="en-GB" sz="2400" dirty="0" smtClean="0">
                <a:solidFill>
                  <a:srgbClr val="FF0000"/>
                </a:solidFill>
              </a:rPr>
              <a:t>Top factor</a:t>
            </a:r>
          </a:p>
          <a:p>
            <a:r>
              <a:rPr lang="en-GB" sz="2400" dirty="0" smtClean="0">
                <a:solidFill>
                  <a:srgbClr val="FF0000"/>
                </a:solidFill>
              </a:rPr>
              <a:t>Bottom factor</a:t>
            </a:r>
          </a:p>
          <a:p>
            <a:r>
              <a:rPr lang="en-GB" sz="2400" dirty="0" smtClean="0">
                <a:solidFill>
                  <a:srgbClr val="FF0000"/>
                </a:solidFill>
              </a:rPr>
              <a:t>Where the native speaker ranked </a:t>
            </a:r>
          </a:p>
          <a:p>
            <a:pPr marL="0" indent="0">
              <a:buNone/>
            </a:pPr>
            <a:r>
              <a:rPr lang="en-GB" sz="2400" dirty="0" smtClean="0">
                <a:solidFill>
                  <a:srgbClr val="FF0000"/>
                </a:solidFill>
              </a:rPr>
              <a:t>1=most important </a:t>
            </a:r>
            <a:endParaRPr lang="en-GB" sz="2400" dirty="0">
              <a:solidFill>
                <a:srgbClr val="FF0000"/>
              </a:solidFill>
            </a:endParaRPr>
          </a:p>
          <a:p>
            <a:pPr marL="0" indent="0">
              <a:buNone/>
            </a:pPr>
            <a:r>
              <a:rPr lang="en-GB" sz="2400" dirty="0" smtClean="0">
                <a:solidFill>
                  <a:srgbClr val="FF0000"/>
                </a:solidFill>
              </a:rPr>
              <a:t>8=least important</a:t>
            </a:r>
            <a:endParaRPr lang="en-GB" sz="2400" dirty="0">
              <a:solidFill>
                <a:srgbClr val="FF0000"/>
              </a:solidFill>
            </a:endParaRPr>
          </a:p>
          <a:p>
            <a:pPr marL="0" indent="0">
              <a:buNone/>
            </a:pPr>
            <a:endParaRPr lang="en-GB" sz="2400" dirty="0"/>
          </a:p>
        </p:txBody>
      </p:sp>
      <p:sp>
        <p:nvSpPr>
          <p:cNvPr id="4" name="Rounded Rectangle 3"/>
          <p:cNvSpPr/>
          <p:nvPr/>
        </p:nvSpPr>
        <p:spPr>
          <a:xfrm>
            <a:off x="169168" y="1417638"/>
            <a:ext cx="3682752" cy="4645902"/>
          </a:xfrm>
          <a:prstGeom prst="round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5" name="TextBox 4"/>
          <p:cNvSpPr txBox="1"/>
          <p:nvPr/>
        </p:nvSpPr>
        <p:spPr>
          <a:xfrm>
            <a:off x="4638303" y="1171550"/>
            <a:ext cx="4064546" cy="5578450"/>
          </a:xfrm>
          <a:prstGeom prst="rect">
            <a:avLst/>
          </a:prstGeom>
          <a:noFill/>
        </p:spPr>
        <p:txBody>
          <a:bodyPr wrap="square" rtlCol="0">
            <a:spAutoFit/>
          </a:bodyPr>
          <a:lstStyle/>
          <a:p>
            <a:r>
              <a:rPr lang="en-GB" sz="2300" dirty="0" smtClean="0">
                <a:solidFill>
                  <a:srgbClr val="FF0000"/>
                </a:solidFill>
              </a:rPr>
              <a:t>8 important factors of being a good teacher</a:t>
            </a:r>
          </a:p>
          <a:p>
            <a:pPr marL="342900" indent="-342900">
              <a:lnSpc>
                <a:spcPct val="150000"/>
              </a:lnSpc>
              <a:buFont typeface="Arial" panose="020B0604020202020204" pitchFamily="34" charset="0"/>
              <a:buChar char="•"/>
            </a:pPr>
            <a:r>
              <a:rPr lang="en-GB" sz="2300" dirty="0" smtClean="0"/>
              <a:t>Enthusiasm </a:t>
            </a:r>
            <a:r>
              <a:rPr lang="en-GB" sz="2300" dirty="0"/>
              <a:t>for teaching</a:t>
            </a:r>
          </a:p>
          <a:p>
            <a:pPr marL="342900" indent="-342900">
              <a:lnSpc>
                <a:spcPct val="150000"/>
              </a:lnSpc>
              <a:buFont typeface="Arial" panose="020B0604020202020204" pitchFamily="34" charset="0"/>
              <a:buChar char="•"/>
            </a:pPr>
            <a:r>
              <a:rPr lang="en-GB" sz="2300" dirty="0"/>
              <a:t>Friendly personality</a:t>
            </a:r>
          </a:p>
          <a:p>
            <a:pPr marL="342900" indent="-342900">
              <a:lnSpc>
                <a:spcPct val="150000"/>
              </a:lnSpc>
              <a:buFont typeface="Arial" panose="020B0604020202020204" pitchFamily="34" charset="0"/>
              <a:buChar char="•"/>
            </a:pPr>
            <a:r>
              <a:rPr lang="en-GB" sz="2300" dirty="0"/>
              <a:t>Native speaker of English</a:t>
            </a:r>
          </a:p>
          <a:p>
            <a:pPr marL="342900" indent="-342900">
              <a:lnSpc>
                <a:spcPct val="150000"/>
              </a:lnSpc>
              <a:buFont typeface="Arial" panose="020B0604020202020204" pitchFamily="34" charset="0"/>
              <a:buChar char="•"/>
            </a:pPr>
            <a:r>
              <a:rPr lang="en-GB" sz="2300" dirty="0"/>
              <a:t>Delivers interesting / informative classes</a:t>
            </a:r>
          </a:p>
          <a:p>
            <a:pPr marL="342900" indent="-342900">
              <a:lnSpc>
                <a:spcPct val="150000"/>
              </a:lnSpc>
              <a:buFont typeface="Arial" panose="020B0604020202020204" pitchFamily="34" charset="0"/>
              <a:buChar char="•"/>
            </a:pPr>
            <a:r>
              <a:rPr lang="en-GB" sz="2300" dirty="0"/>
              <a:t>Familiar with local culture</a:t>
            </a:r>
          </a:p>
          <a:p>
            <a:pPr marL="342900" indent="-342900">
              <a:lnSpc>
                <a:spcPct val="150000"/>
              </a:lnSpc>
              <a:buFont typeface="Arial" panose="020B0604020202020204" pitchFamily="34" charset="0"/>
              <a:buChar char="•"/>
            </a:pPr>
            <a:r>
              <a:rPr lang="en-GB" sz="2300" dirty="0"/>
              <a:t>Appropriate qualifications</a:t>
            </a:r>
          </a:p>
          <a:p>
            <a:pPr marL="342900" indent="-342900">
              <a:lnSpc>
                <a:spcPct val="150000"/>
              </a:lnSpc>
              <a:buFont typeface="Arial" panose="020B0604020202020204" pitchFamily="34" charset="0"/>
              <a:buChar char="•"/>
            </a:pPr>
            <a:r>
              <a:rPr lang="en-GB" sz="2300" dirty="0"/>
              <a:t>Teaching experience</a:t>
            </a:r>
          </a:p>
          <a:p>
            <a:pPr marL="342900" indent="-342900">
              <a:lnSpc>
                <a:spcPct val="150000"/>
              </a:lnSpc>
              <a:buFont typeface="Arial" panose="020B0604020202020204" pitchFamily="34" charset="0"/>
              <a:buChar char="•"/>
            </a:pPr>
            <a:r>
              <a:rPr lang="en-GB" sz="2300" dirty="0"/>
              <a:t>Linguistic fluency</a:t>
            </a:r>
          </a:p>
        </p:txBody>
      </p:sp>
      <p:sp>
        <p:nvSpPr>
          <p:cNvPr id="6" name="Rectangle 5"/>
          <p:cNvSpPr/>
          <p:nvPr/>
        </p:nvSpPr>
        <p:spPr>
          <a:xfrm>
            <a:off x="4366320" y="1196752"/>
            <a:ext cx="4608512" cy="5504796"/>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50329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Results</a:t>
            </a:r>
            <a:endParaRPr lang="en-GB" sz="3200" dirty="0"/>
          </a:p>
        </p:txBody>
      </p:sp>
      <p:sp>
        <p:nvSpPr>
          <p:cNvPr id="3" name="Content Placeholder 2"/>
          <p:cNvSpPr>
            <a:spLocks noGrp="1"/>
          </p:cNvSpPr>
          <p:nvPr>
            <p:ph idx="1"/>
          </p:nvPr>
        </p:nvSpPr>
        <p:spPr>
          <a:xfrm>
            <a:off x="429866" y="1417638"/>
            <a:ext cx="8229600" cy="604664"/>
          </a:xfrm>
        </p:spPr>
        <p:txBody>
          <a:bodyPr/>
          <a:lstStyle/>
          <a:p>
            <a:pPr marL="0" indent="0">
              <a:buNone/>
            </a:pPr>
            <a:r>
              <a:rPr lang="en-GB" dirty="0" smtClean="0"/>
              <a:t>Participants: 72 Pre-sessional students</a:t>
            </a:r>
            <a:endParaRPr lang="en-GB" dirty="0"/>
          </a:p>
        </p:txBody>
      </p:sp>
      <p:sp>
        <p:nvSpPr>
          <p:cNvPr id="4" name="TextBox 3"/>
          <p:cNvSpPr txBox="1"/>
          <p:nvPr/>
        </p:nvSpPr>
        <p:spPr>
          <a:xfrm>
            <a:off x="457200" y="2235871"/>
            <a:ext cx="5544616" cy="3354765"/>
          </a:xfrm>
          <a:prstGeom prst="rect">
            <a:avLst/>
          </a:prstGeom>
          <a:noFill/>
        </p:spPr>
        <p:txBody>
          <a:bodyPr wrap="square" rtlCol="0">
            <a:spAutoFit/>
          </a:bodyPr>
          <a:lstStyle/>
          <a:p>
            <a:r>
              <a:rPr lang="en-GB" sz="2800" b="1" dirty="0"/>
              <a:t>Results </a:t>
            </a:r>
            <a:endParaRPr lang="en-GB" sz="2800" dirty="0"/>
          </a:p>
          <a:p>
            <a:endParaRPr lang="en-GB" sz="2400" dirty="0"/>
          </a:p>
          <a:p>
            <a:pPr marL="514350" indent="-514350">
              <a:buFont typeface="+mj-lt"/>
              <a:buAutoNum type="arabicPeriod"/>
            </a:pPr>
            <a:r>
              <a:rPr lang="en-GB" sz="2000" dirty="0"/>
              <a:t>Enthusiasm for teaching </a:t>
            </a:r>
          </a:p>
          <a:p>
            <a:pPr marL="514350" indent="-514350">
              <a:buFont typeface="+mj-lt"/>
              <a:buAutoNum type="arabicPeriod"/>
            </a:pPr>
            <a:r>
              <a:rPr lang="en-GB" sz="2000" dirty="0"/>
              <a:t>Friendly personality </a:t>
            </a:r>
          </a:p>
          <a:p>
            <a:pPr marL="514350" indent="-514350">
              <a:buFont typeface="+mj-lt"/>
              <a:buAutoNum type="arabicPeriod"/>
            </a:pPr>
            <a:r>
              <a:rPr lang="en-GB" sz="2000" dirty="0"/>
              <a:t>Delivers interesting / </a:t>
            </a:r>
            <a:r>
              <a:rPr lang="en-GB" sz="2000" dirty="0" smtClean="0"/>
              <a:t>informative </a:t>
            </a:r>
            <a:r>
              <a:rPr lang="en-GB" sz="2000" dirty="0"/>
              <a:t>classes </a:t>
            </a:r>
            <a:endParaRPr lang="en-GB" sz="2000" dirty="0" smtClean="0"/>
          </a:p>
          <a:p>
            <a:pPr marL="514350" indent="-514350">
              <a:buFont typeface="+mj-lt"/>
              <a:buAutoNum type="arabicPeriod"/>
            </a:pPr>
            <a:r>
              <a:rPr lang="en-GB" sz="2000" dirty="0" smtClean="0"/>
              <a:t>Teaching </a:t>
            </a:r>
            <a:r>
              <a:rPr lang="en-GB" sz="2000" dirty="0"/>
              <a:t>experience </a:t>
            </a:r>
          </a:p>
          <a:p>
            <a:pPr marL="514350" indent="-514350">
              <a:buFont typeface="+mj-lt"/>
              <a:buAutoNum type="arabicPeriod"/>
            </a:pPr>
            <a:r>
              <a:rPr lang="en-GB" sz="2000" dirty="0"/>
              <a:t>Linguistic fluency </a:t>
            </a:r>
          </a:p>
          <a:p>
            <a:pPr marL="514350" indent="-514350">
              <a:buFont typeface="+mj-lt"/>
              <a:buAutoNum type="arabicPeriod"/>
            </a:pPr>
            <a:r>
              <a:rPr lang="en-GB" sz="2000" dirty="0"/>
              <a:t>Appropriate qualifications </a:t>
            </a:r>
          </a:p>
          <a:p>
            <a:pPr marL="514350" indent="-514350">
              <a:buFont typeface="+mj-lt"/>
              <a:buAutoNum type="arabicPeriod"/>
            </a:pPr>
            <a:r>
              <a:rPr lang="en-GB" sz="2000" dirty="0" smtClean="0"/>
              <a:t>Native </a:t>
            </a:r>
            <a:r>
              <a:rPr lang="en-GB" sz="2000" dirty="0"/>
              <a:t>speaker of English </a:t>
            </a:r>
          </a:p>
          <a:p>
            <a:pPr marL="514350" indent="-514350">
              <a:buFont typeface="+mj-lt"/>
              <a:buAutoNum type="arabicPeriod"/>
            </a:pPr>
            <a:r>
              <a:rPr lang="en-GB" sz="2000" dirty="0"/>
              <a:t>Familiar with local culture </a:t>
            </a:r>
          </a:p>
        </p:txBody>
      </p:sp>
      <p:sp>
        <p:nvSpPr>
          <p:cNvPr id="5" name="TextBox 4"/>
          <p:cNvSpPr txBox="1"/>
          <p:nvPr/>
        </p:nvSpPr>
        <p:spPr>
          <a:xfrm>
            <a:off x="5508104" y="1934195"/>
            <a:ext cx="3240360" cy="2462213"/>
          </a:xfrm>
          <a:prstGeom prst="rect">
            <a:avLst/>
          </a:prstGeom>
          <a:noFill/>
          <a:ln>
            <a:solidFill>
              <a:srgbClr val="FF0000"/>
            </a:solidFill>
          </a:ln>
        </p:spPr>
        <p:txBody>
          <a:bodyPr wrap="square" rtlCol="0">
            <a:spAutoFit/>
          </a:bodyPr>
          <a:lstStyle/>
          <a:p>
            <a:r>
              <a:rPr lang="en-GB" b="1" dirty="0"/>
              <a:t>Modes</a:t>
            </a:r>
            <a:endParaRPr lang="en-GB" dirty="0"/>
          </a:p>
          <a:p>
            <a:r>
              <a:rPr lang="en-GB" dirty="0"/>
              <a:t> </a:t>
            </a:r>
          </a:p>
          <a:p>
            <a:r>
              <a:rPr lang="en-GB" sz="2000" dirty="0"/>
              <a:t>1 Enthusiasm for teaching</a:t>
            </a:r>
          </a:p>
          <a:p>
            <a:r>
              <a:rPr lang="en-GB" sz="2000" dirty="0"/>
              <a:t> </a:t>
            </a:r>
          </a:p>
          <a:p>
            <a:r>
              <a:rPr lang="en-GB" sz="2000" dirty="0"/>
              <a:t>8 Native speaker of English/Familiar with local culture</a:t>
            </a:r>
          </a:p>
          <a:p>
            <a:r>
              <a:rPr lang="en-GB" dirty="0"/>
              <a:t> </a:t>
            </a:r>
          </a:p>
        </p:txBody>
      </p:sp>
      <p:sp>
        <p:nvSpPr>
          <p:cNvPr id="7" name="TextBox 6"/>
          <p:cNvSpPr txBox="1"/>
          <p:nvPr/>
        </p:nvSpPr>
        <p:spPr>
          <a:xfrm>
            <a:off x="4067944" y="4578970"/>
            <a:ext cx="4946660" cy="1477328"/>
          </a:xfrm>
          <a:prstGeom prst="rect">
            <a:avLst/>
          </a:prstGeom>
          <a:noFill/>
          <a:ln>
            <a:solidFill>
              <a:srgbClr val="00B050"/>
            </a:solidFill>
          </a:ln>
        </p:spPr>
        <p:txBody>
          <a:bodyPr wrap="square" rtlCol="0">
            <a:spAutoFit/>
          </a:bodyPr>
          <a:lstStyle/>
          <a:p>
            <a:pPr fontAlgn="base"/>
            <a:r>
              <a:rPr lang="en-GB" b="1" dirty="0" smtClean="0"/>
              <a:t>The number of participants who chose “Native speaker of English”</a:t>
            </a:r>
          </a:p>
          <a:p>
            <a:pPr fontAlgn="base"/>
            <a:endParaRPr lang="en-GB" dirty="0" smtClean="0"/>
          </a:p>
          <a:p>
            <a:pPr fontAlgn="base"/>
            <a:r>
              <a:rPr lang="en-GB" dirty="0" smtClean="0"/>
              <a:t>Most important factor:   3 participants    </a:t>
            </a:r>
            <a:r>
              <a:rPr lang="en-GB" dirty="0"/>
              <a:t>(4.2%) </a:t>
            </a:r>
          </a:p>
          <a:p>
            <a:pPr fontAlgn="base"/>
            <a:r>
              <a:rPr lang="en-GB" dirty="0" smtClean="0"/>
              <a:t>Least important factor: 30 participants  </a:t>
            </a:r>
            <a:r>
              <a:rPr lang="en-GB" dirty="0"/>
              <a:t>(</a:t>
            </a:r>
            <a:r>
              <a:rPr lang="en-GB" dirty="0" smtClean="0"/>
              <a:t>41.7</a:t>
            </a:r>
            <a:r>
              <a:rPr lang="en-GB" dirty="0"/>
              <a:t>%) </a:t>
            </a:r>
          </a:p>
        </p:txBody>
      </p:sp>
    </p:spTree>
    <p:extLst>
      <p:ext uri="{BB962C8B-B14F-4D97-AF65-F5344CB8AC3E}">
        <p14:creationId xmlns:p14="http://schemas.microsoft.com/office/powerpoint/2010/main" val="297646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131024" cy="1143000"/>
          </a:xfrm>
        </p:spPr>
        <p:txBody>
          <a:bodyPr>
            <a:normAutofit/>
          </a:bodyPr>
          <a:lstStyle/>
          <a:p>
            <a:r>
              <a:rPr lang="en-GB" sz="3200" dirty="0" smtClean="0"/>
              <a:t>Thematic analysis of students’ comments</a:t>
            </a:r>
            <a:endParaRPr lang="en-GB" sz="3200" dirty="0"/>
          </a:p>
        </p:txBody>
      </p:sp>
      <p:sp>
        <p:nvSpPr>
          <p:cNvPr id="3" name="Content Placeholder 2"/>
          <p:cNvSpPr>
            <a:spLocks noGrp="1"/>
          </p:cNvSpPr>
          <p:nvPr>
            <p:ph idx="1"/>
          </p:nvPr>
        </p:nvSpPr>
        <p:spPr>
          <a:xfrm>
            <a:off x="476635" y="1417638"/>
            <a:ext cx="8229600" cy="5112568"/>
          </a:xfrm>
        </p:spPr>
        <p:txBody>
          <a:bodyPr>
            <a:normAutofit/>
          </a:bodyPr>
          <a:lstStyle/>
          <a:p>
            <a:pPr marL="0" indent="0">
              <a:buNone/>
            </a:pPr>
            <a:r>
              <a:rPr lang="en-GB" sz="2800" b="1" dirty="0" smtClean="0"/>
              <a:t>Native </a:t>
            </a:r>
            <a:r>
              <a:rPr lang="en-GB" sz="2800" b="1" dirty="0"/>
              <a:t>speaker of English</a:t>
            </a:r>
          </a:p>
          <a:p>
            <a:pPr fontAlgn="base"/>
            <a:r>
              <a:rPr lang="en-GB" sz="2400" dirty="0"/>
              <a:t>Pronunciation </a:t>
            </a:r>
          </a:p>
          <a:p>
            <a:pPr fontAlgn="base"/>
            <a:r>
              <a:rPr lang="en-GB" sz="2400" dirty="0"/>
              <a:t>Language fluency </a:t>
            </a:r>
          </a:p>
          <a:p>
            <a:pPr marL="0" indent="0">
              <a:buNone/>
            </a:pPr>
            <a:endParaRPr lang="en-GB" sz="2800" dirty="0"/>
          </a:p>
          <a:p>
            <a:pPr marL="0" indent="0">
              <a:buNone/>
            </a:pPr>
            <a:r>
              <a:rPr lang="en-GB" sz="2800" b="1" dirty="0"/>
              <a:t>Enthusiasm for </a:t>
            </a:r>
            <a:r>
              <a:rPr lang="en-GB" sz="2800" b="1" dirty="0" smtClean="0"/>
              <a:t>teaching</a:t>
            </a:r>
          </a:p>
          <a:p>
            <a:pPr fontAlgn="base"/>
            <a:r>
              <a:rPr lang="en-GB" sz="2400" dirty="0"/>
              <a:t>Lively/enjoyable </a:t>
            </a:r>
          </a:p>
          <a:p>
            <a:pPr fontAlgn="base"/>
            <a:r>
              <a:rPr lang="en-GB" sz="2400" dirty="0"/>
              <a:t>Interesting </a:t>
            </a:r>
          </a:p>
          <a:p>
            <a:pPr fontAlgn="base"/>
            <a:r>
              <a:rPr lang="en-GB" sz="2400" dirty="0"/>
              <a:t>Patience </a:t>
            </a:r>
          </a:p>
          <a:p>
            <a:pPr fontAlgn="base"/>
            <a:r>
              <a:rPr lang="en-GB" sz="2400" dirty="0"/>
              <a:t>Passion </a:t>
            </a:r>
          </a:p>
          <a:p>
            <a:pPr fontAlgn="base"/>
            <a:r>
              <a:rPr lang="en-GB" sz="2400" dirty="0"/>
              <a:t>Preparation (well prepared) </a:t>
            </a:r>
          </a:p>
          <a:p>
            <a:pPr marL="0" indent="0">
              <a:buNone/>
            </a:pPr>
            <a:endParaRPr lang="en-GB" sz="2800" b="1" dirty="0"/>
          </a:p>
          <a:p>
            <a:pPr marL="0" indent="0">
              <a:buNone/>
            </a:pPr>
            <a:endParaRPr lang="en-GB" sz="6000" dirty="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3162405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smtClean="0"/>
              <a:t>A message from Peter Medgyes</a:t>
            </a:r>
            <a:endParaRPr lang="en-GB" sz="3200" dirty="0"/>
          </a:p>
        </p:txBody>
      </p:sp>
      <p:sp>
        <p:nvSpPr>
          <p:cNvPr id="3" name="Content Placeholder 2"/>
          <p:cNvSpPr>
            <a:spLocks noGrp="1"/>
          </p:cNvSpPr>
          <p:nvPr>
            <p:ph sz="half" idx="1"/>
          </p:nvPr>
        </p:nvSpPr>
        <p:spPr>
          <a:xfrm>
            <a:off x="251521" y="1600200"/>
            <a:ext cx="4519688" cy="4997152"/>
          </a:xfrm>
        </p:spPr>
        <p:txBody>
          <a:bodyPr>
            <a:normAutofit fontScale="85000" lnSpcReduction="10000"/>
          </a:bodyPr>
          <a:lstStyle/>
          <a:p>
            <a:pPr marL="0" indent="0">
              <a:buNone/>
            </a:pPr>
            <a:r>
              <a:rPr lang="en-GB" sz="3300" dirty="0" smtClean="0"/>
              <a:t>My message for Bristol University is very simple: native and non-native teachers are different but serve an equally useful purpose. The best way to move forward is to have both kinds of animals who work in close collaboration with each other - and love each other too. Simple, isn't it?</a:t>
            </a:r>
            <a:br>
              <a:rPr lang="en-GB" sz="3300" dirty="0" smtClean="0"/>
            </a:br>
            <a:endParaRPr lang="en-GB" sz="3300" dirty="0"/>
          </a:p>
        </p:txBody>
      </p:sp>
      <p:sp>
        <p:nvSpPr>
          <p:cNvPr id="6" name="Content Placeholder 5"/>
          <p:cNvSpPr>
            <a:spLocks noGrp="1"/>
          </p:cNvSpPr>
          <p:nvPr>
            <p:ph sz="half" idx="2"/>
          </p:nvPr>
        </p:nvSpPr>
        <p:spPr/>
        <p:txBody>
          <a:bodyPr>
            <a:normAutofit fontScale="85000" lnSpcReduction="10000"/>
          </a:bodyPr>
          <a:lstStyle/>
          <a:p>
            <a:endParaRPr lang="en-GB" dirty="0"/>
          </a:p>
        </p:txBody>
      </p:sp>
      <p:pic>
        <p:nvPicPr>
          <p:cNvPr id="1026" name="Picture 2" descr="https://lh4.googleusercontent.com/-c9tYmePvrwc/U1d2m09gtkI/AAAAAAAAAFA/YubTnUQgJIArY8s1vp2jHwGkh81EWA-pwCL0B/s577-no/securedownload%255B1%255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9201" y="1601640"/>
            <a:ext cx="4193279" cy="419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363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Outline</a:t>
            </a:r>
            <a:endParaRPr lang="en-GB" sz="3200" dirty="0"/>
          </a:p>
        </p:txBody>
      </p:sp>
      <p:sp>
        <p:nvSpPr>
          <p:cNvPr id="3" name="Content Placeholder 2"/>
          <p:cNvSpPr>
            <a:spLocks noGrp="1"/>
          </p:cNvSpPr>
          <p:nvPr>
            <p:ph idx="1"/>
          </p:nvPr>
        </p:nvSpPr>
        <p:spPr/>
        <p:txBody>
          <a:bodyPr/>
          <a:lstStyle/>
          <a:p>
            <a:r>
              <a:rPr lang="en-GB" dirty="0" smtClean="0"/>
              <a:t>Non-native identity &amp; our experience</a:t>
            </a:r>
          </a:p>
          <a:p>
            <a:r>
              <a:rPr lang="en-GB" dirty="0" smtClean="0"/>
              <a:t>Advantages of non-native tutors</a:t>
            </a:r>
          </a:p>
          <a:p>
            <a:r>
              <a:rPr lang="en-GB" dirty="0"/>
              <a:t>R</a:t>
            </a:r>
            <a:r>
              <a:rPr lang="en-GB" dirty="0" smtClean="0"/>
              <a:t>esearch &amp; findings</a:t>
            </a:r>
            <a:endParaRPr lang="en-GB" dirty="0"/>
          </a:p>
        </p:txBody>
      </p:sp>
    </p:spTree>
    <p:extLst>
      <p:ext uri="{BB962C8B-B14F-4D97-AF65-F5344CB8AC3E}">
        <p14:creationId xmlns:p14="http://schemas.microsoft.com/office/powerpoint/2010/main" val="2337050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3200" dirty="0" smtClean="0"/>
              <a:t>University of Bristol</a:t>
            </a:r>
            <a:endParaRPr lang="en-GB" sz="3200" dirty="0"/>
          </a:p>
        </p:txBody>
      </p:sp>
      <p:sp>
        <p:nvSpPr>
          <p:cNvPr id="6" name="Content Placeholder 5"/>
          <p:cNvSpPr>
            <a:spLocks noGrp="1"/>
          </p:cNvSpPr>
          <p:nvPr>
            <p:ph idx="1"/>
          </p:nvPr>
        </p:nvSpPr>
        <p:spPr/>
        <p:txBody>
          <a:bodyPr>
            <a:normAutofit fontScale="92500" lnSpcReduction="10000"/>
          </a:bodyPr>
          <a:lstStyle/>
          <a:p>
            <a:r>
              <a:rPr lang="en-GB" dirty="0" smtClean="0"/>
              <a:t>Supportive towards non-native tutors</a:t>
            </a:r>
          </a:p>
          <a:p>
            <a:r>
              <a:rPr lang="en-GB" dirty="0" smtClean="0"/>
              <a:t>PS course </a:t>
            </a:r>
          </a:p>
          <a:p>
            <a:pPr marL="0" indent="0">
              <a:buNone/>
            </a:pPr>
            <a:r>
              <a:rPr lang="en-GB" dirty="0"/>
              <a:t>	</a:t>
            </a:r>
            <a:r>
              <a:rPr lang="en-GB" dirty="0" smtClean="0"/>
              <a:t>- diversity of tutors</a:t>
            </a:r>
          </a:p>
          <a:p>
            <a:pPr marL="0" indent="0">
              <a:buNone/>
            </a:pPr>
            <a:r>
              <a:rPr lang="en-GB" dirty="0"/>
              <a:t>	</a:t>
            </a:r>
            <a:r>
              <a:rPr lang="en-GB" dirty="0" smtClean="0"/>
              <a:t>- pairings</a:t>
            </a:r>
          </a:p>
          <a:p>
            <a:endParaRPr lang="en-GB" dirty="0" smtClean="0"/>
          </a:p>
          <a:p>
            <a:pPr marL="0" indent="0">
              <a:buNone/>
            </a:pPr>
            <a:endParaRPr lang="en-GB" dirty="0"/>
          </a:p>
          <a:p>
            <a:r>
              <a:rPr lang="en-GB" dirty="0" smtClean="0"/>
              <a:t>Summer 2016: CPD session </a:t>
            </a:r>
            <a:r>
              <a:rPr lang="en-GB" dirty="0" smtClean="0">
                <a:sym typeface="Wingdings" panose="05000000000000000000" pitchFamily="2" charset="2"/>
              </a:rPr>
              <a:t> </a:t>
            </a:r>
            <a:r>
              <a:rPr lang="en-GB" dirty="0" smtClean="0"/>
              <a:t>Blog post </a:t>
            </a:r>
            <a:r>
              <a:rPr lang="en-GB" dirty="0" smtClean="0">
                <a:sym typeface="Wingdings" panose="05000000000000000000" pitchFamily="2" charset="2"/>
              </a:rPr>
              <a:t> webinar</a:t>
            </a:r>
            <a:endParaRPr lang="en-GB" dirty="0" smtClean="0"/>
          </a:p>
          <a:p>
            <a:r>
              <a:rPr lang="en-GB" dirty="0" smtClean="0"/>
              <a:t>Leading to conference…</a:t>
            </a:r>
            <a:endParaRPr lang="en-GB" dirty="0"/>
          </a:p>
        </p:txBody>
      </p:sp>
    </p:spTree>
    <p:extLst>
      <p:ext uri="{BB962C8B-B14F-4D97-AF65-F5344CB8AC3E}">
        <p14:creationId xmlns:p14="http://schemas.microsoft.com/office/powerpoint/2010/main" val="3454105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Collaboration</a:t>
            </a:r>
            <a:endParaRPr lang="en-GB" sz="3200" dirty="0"/>
          </a:p>
        </p:txBody>
      </p:sp>
      <p:sp>
        <p:nvSpPr>
          <p:cNvPr id="3" name="Content Placeholder 2"/>
          <p:cNvSpPr>
            <a:spLocks noGrp="1"/>
          </p:cNvSpPr>
          <p:nvPr>
            <p:ph idx="1"/>
          </p:nvPr>
        </p:nvSpPr>
        <p:spPr/>
        <p:txBody>
          <a:bodyPr/>
          <a:lstStyle/>
          <a:p>
            <a:pPr marL="0" indent="0">
              <a:buNone/>
            </a:pPr>
            <a:r>
              <a:rPr lang="en-GB" dirty="0" smtClean="0">
                <a:solidFill>
                  <a:srgbClr val="00B0F0"/>
                </a:solidFill>
              </a:rPr>
              <a:t>How can native and non-native EAP tutors </a:t>
            </a:r>
            <a:r>
              <a:rPr lang="en-GB" smtClean="0">
                <a:solidFill>
                  <a:srgbClr val="00B0F0"/>
                </a:solidFill>
              </a:rPr>
              <a:t>collaborate effectively? </a:t>
            </a:r>
            <a:endParaRPr lang="en-GB" dirty="0">
              <a:solidFill>
                <a:srgbClr val="00B0F0"/>
              </a:solidFill>
            </a:endParaRPr>
          </a:p>
        </p:txBody>
      </p:sp>
    </p:spTree>
    <p:extLst>
      <p:ext uri="{BB962C8B-B14F-4D97-AF65-F5344CB8AC3E}">
        <p14:creationId xmlns:p14="http://schemas.microsoft.com/office/powerpoint/2010/main" val="276748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GB" dirty="0" smtClean="0"/>
          </a:p>
          <a:p>
            <a:pPr marL="0" indent="0" algn="ctr">
              <a:buNone/>
            </a:pPr>
            <a:r>
              <a:rPr lang="en-GB" sz="5400" dirty="0" smtClean="0">
                <a:solidFill>
                  <a:srgbClr val="00B0F0"/>
                </a:solidFill>
              </a:rPr>
              <a:t>QUESTIONS?</a:t>
            </a:r>
            <a:endParaRPr lang="en-GB" sz="5400" dirty="0">
              <a:solidFill>
                <a:srgbClr val="00B0F0"/>
              </a:solidFill>
            </a:endParaRPr>
          </a:p>
        </p:txBody>
      </p:sp>
    </p:spTree>
    <p:extLst>
      <p:ext uri="{BB962C8B-B14F-4D97-AF65-F5344CB8AC3E}">
        <p14:creationId xmlns:p14="http://schemas.microsoft.com/office/powerpoint/2010/main" val="8993080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References </a:t>
            </a:r>
            <a:r>
              <a:rPr lang="en-GB" sz="3200" dirty="0"/>
              <a:t>I</a:t>
            </a:r>
          </a:p>
        </p:txBody>
      </p:sp>
      <p:sp>
        <p:nvSpPr>
          <p:cNvPr id="3" name="Content Placeholder 2"/>
          <p:cNvSpPr>
            <a:spLocks noGrp="1"/>
          </p:cNvSpPr>
          <p:nvPr>
            <p:ph idx="1"/>
          </p:nvPr>
        </p:nvSpPr>
        <p:spPr>
          <a:xfrm>
            <a:off x="457200" y="1556792"/>
            <a:ext cx="8229600" cy="4569371"/>
          </a:xfrm>
        </p:spPr>
        <p:txBody>
          <a:bodyPr>
            <a:noAutofit/>
          </a:bodyPr>
          <a:lstStyle/>
          <a:p>
            <a:pPr marL="0" indent="0">
              <a:lnSpc>
                <a:spcPct val="120000"/>
              </a:lnSpc>
              <a:buNone/>
            </a:pPr>
            <a:r>
              <a:rPr lang="en-GB" sz="1100" dirty="0" err="1" smtClean="0"/>
              <a:t>Bernat</a:t>
            </a:r>
            <a:r>
              <a:rPr lang="en-GB" sz="1100" dirty="0"/>
              <a:t>, E. 2008. </a:t>
            </a:r>
            <a:r>
              <a:rPr lang="en-GB" sz="1100" i="1" dirty="0"/>
              <a:t>Towards a pedagogy of empowerment: The case of ‘impostor syndrome’ among pre-service non-native speaker teachers in TESOL. </a:t>
            </a:r>
            <a:r>
              <a:rPr lang="en-GB" sz="1100" dirty="0"/>
              <a:t>ELTED, vol. 11</a:t>
            </a:r>
          </a:p>
          <a:p>
            <a:pPr marL="0" indent="0">
              <a:lnSpc>
                <a:spcPct val="120000"/>
              </a:lnSpc>
              <a:buNone/>
            </a:pPr>
            <a:r>
              <a:rPr lang="en-GB" sz="1100" dirty="0"/>
              <a:t>Bourdieu, P. and </a:t>
            </a:r>
            <a:r>
              <a:rPr lang="en-GB" sz="1100" dirty="0" err="1"/>
              <a:t>Passeron</a:t>
            </a:r>
            <a:r>
              <a:rPr lang="en-GB" sz="1100" dirty="0"/>
              <a:t>, J.-C. 1994</a:t>
            </a:r>
            <a:r>
              <a:rPr lang="en-GB" sz="1100" i="1" dirty="0"/>
              <a:t>. Introduction: Language and the relationship to language in the teaching situation.</a:t>
            </a:r>
            <a:r>
              <a:rPr lang="en-GB" sz="1100" dirty="0"/>
              <a:t> In P. Bourdieu, J.-C. </a:t>
            </a:r>
            <a:r>
              <a:rPr lang="en-GB" sz="1100" dirty="0" err="1"/>
              <a:t>Passeron</a:t>
            </a:r>
            <a:r>
              <a:rPr lang="en-GB" sz="1100" dirty="0"/>
              <a:t> &amp; M. de Saint Martin, </a:t>
            </a:r>
            <a:r>
              <a:rPr lang="en-GB" sz="1100" i="1" dirty="0"/>
              <a:t>Academic discourse</a:t>
            </a:r>
            <a:r>
              <a:rPr lang="en-GB" sz="1100" dirty="0"/>
              <a:t> (pp. 1-34). Cambridge: Polity Press</a:t>
            </a:r>
          </a:p>
          <a:p>
            <a:pPr marL="0" indent="0">
              <a:lnSpc>
                <a:spcPct val="120000"/>
              </a:lnSpc>
              <a:buNone/>
            </a:pPr>
            <a:r>
              <a:rPr lang="en-GB" sz="1100" dirty="0" err="1"/>
              <a:t>Canagarajah</a:t>
            </a:r>
            <a:r>
              <a:rPr lang="en-GB" sz="1100" dirty="0"/>
              <a:t>, A.S. (1999) Interrogating the ‘Native speaker fallacy’: Non-linguistic roots, Non-pedagogical results. In G. Braine (ed.) </a:t>
            </a:r>
            <a:r>
              <a:rPr lang="en-GB" sz="1100" dirty="0" smtClean="0"/>
              <a:t>Non-Native </a:t>
            </a:r>
            <a:r>
              <a:rPr lang="en-GB" sz="1100" dirty="0"/>
              <a:t>Educators in English Language Teaching (pp. 77–92). Mahwah, NJ: Lawrence Erlbaum. </a:t>
            </a:r>
          </a:p>
          <a:p>
            <a:pPr marL="0" indent="0">
              <a:lnSpc>
                <a:spcPct val="120000"/>
              </a:lnSpc>
              <a:buNone/>
            </a:pPr>
            <a:r>
              <a:rPr lang="en-GB" sz="1100" dirty="0"/>
              <a:t>Cheung, Y. L. (2002). The attitude of university students in Hong Kong towards native and non-native teachers of English.</a:t>
            </a:r>
          </a:p>
          <a:p>
            <a:pPr marL="0" indent="0">
              <a:lnSpc>
                <a:spcPct val="120000"/>
              </a:lnSpc>
              <a:buNone/>
            </a:pPr>
            <a:r>
              <a:rPr lang="en-GB" sz="1100" dirty="0"/>
              <a:t>Chiba, R., Matsuura, H., &amp; Yamamoto, A. (1995). Japanese attitudes toward English accents. </a:t>
            </a:r>
            <a:r>
              <a:rPr lang="en-GB" sz="1100" i="1" dirty="0"/>
              <a:t>World </a:t>
            </a:r>
            <a:r>
              <a:rPr lang="en-GB" sz="1100" i="1" dirty="0" err="1"/>
              <a:t>Englishes</a:t>
            </a:r>
            <a:r>
              <a:rPr lang="en-GB" sz="1100" dirty="0"/>
              <a:t>, </a:t>
            </a:r>
            <a:r>
              <a:rPr lang="en-GB" sz="1100" i="1" dirty="0"/>
              <a:t>14</a:t>
            </a:r>
            <a:r>
              <a:rPr lang="en-GB" sz="1100" dirty="0"/>
              <a:t>(1), 77-86.</a:t>
            </a:r>
          </a:p>
          <a:p>
            <a:pPr marL="0" indent="0">
              <a:lnSpc>
                <a:spcPct val="120000"/>
              </a:lnSpc>
              <a:buNone/>
            </a:pPr>
            <a:r>
              <a:rPr lang="en-GB" sz="1100" dirty="0"/>
              <a:t>English-speaking teaching assistants. Research in Higher Education, 33, 511-531.</a:t>
            </a:r>
          </a:p>
          <a:p>
            <a:pPr marL="0" indent="0">
              <a:lnSpc>
                <a:spcPct val="120000"/>
              </a:lnSpc>
              <a:buNone/>
            </a:pPr>
            <a:r>
              <a:rPr lang="en-GB" sz="1100" dirty="0" err="1"/>
              <a:t>Faez</a:t>
            </a:r>
            <a:r>
              <a:rPr lang="en-GB" sz="1100" dirty="0"/>
              <a:t>, F. (2012). Linguistic identities and experiences of generation 1.5 teacher candidates: Race matters. TESL </a:t>
            </a:r>
            <a:r>
              <a:rPr lang="en-GB" sz="1100" dirty="0" smtClean="0"/>
              <a:t>Canada Journal</a:t>
            </a:r>
            <a:r>
              <a:rPr lang="en-GB" sz="1100" dirty="0"/>
              <a:t>, 29, 124.</a:t>
            </a:r>
          </a:p>
          <a:p>
            <a:pPr marL="0" indent="0">
              <a:lnSpc>
                <a:spcPct val="120000"/>
              </a:lnSpc>
              <a:buNone/>
            </a:pPr>
            <a:r>
              <a:rPr lang="en-GB" sz="1100" dirty="0"/>
              <a:t>Jenkins, J. 2016. </a:t>
            </a:r>
            <a:r>
              <a:rPr lang="en-GB" sz="1100" i="1" dirty="0"/>
              <a:t>Closing remarks. </a:t>
            </a:r>
            <a:r>
              <a:rPr lang="en-GB" sz="1100" dirty="0"/>
              <a:t>BALEAP PIM – EMI in Higher Education: the challenges and the opportunities. University of Southampton. </a:t>
            </a:r>
          </a:p>
          <a:p>
            <a:pPr marL="0" indent="0">
              <a:lnSpc>
                <a:spcPct val="120000"/>
              </a:lnSpc>
              <a:buNone/>
            </a:pPr>
            <a:r>
              <a:rPr lang="en-GB" sz="1100" dirty="0" err="1"/>
              <a:t>Kachru</a:t>
            </a:r>
            <a:r>
              <a:rPr lang="en-GB" sz="1100" dirty="0"/>
              <a:t>, B. B. (1997). World </a:t>
            </a:r>
            <a:r>
              <a:rPr lang="en-GB" sz="1100" dirty="0" err="1"/>
              <a:t>Englishes</a:t>
            </a:r>
            <a:r>
              <a:rPr lang="en-GB" sz="1100" dirty="0"/>
              <a:t> and English-Using Communities. Annual Review of Applied Linguistics, 17, pp 66-87.</a:t>
            </a:r>
          </a:p>
          <a:p>
            <a:pPr marL="0" indent="0">
              <a:lnSpc>
                <a:spcPct val="120000"/>
              </a:lnSpc>
              <a:buNone/>
            </a:pPr>
            <a:r>
              <a:rPr lang="en-GB" sz="1100" dirty="0" err="1"/>
              <a:t>Kramsch</a:t>
            </a:r>
            <a:r>
              <a:rPr lang="en-GB" sz="1100" dirty="0"/>
              <a:t>, C. (1997). Guest column: The privilege of the </a:t>
            </a:r>
            <a:r>
              <a:rPr lang="en-GB" sz="1100" dirty="0" err="1"/>
              <a:t>nonnative</a:t>
            </a:r>
            <a:r>
              <a:rPr lang="en-GB" sz="1100" dirty="0"/>
              <a:t> speaker. Publications of the Modern language Association of </a:t>
            </a:r>
            <a:r>
              <a:rPr lang="en-GB" sz="1100" dirty="0" smtClean="0"/>
              <a:t>America</a:t>
            </a:r>
            <a:r>
              <a:rPr lang="en-GB" sz="1100" dirty="0"/>
              <a:t>, 359-369.</a:t>
            </a:r>
          </a:p>
          <a:p>
            <a:pPr marL="0" indent="0">
              <a:lnSpc>
                <a:spcPct val="120000"/>
              </a:lnSpc>
              <a:buNone/>
            </a:pPr>
            <a:r>
              <a:rPr lang="en-GB" sz="1100" dirty="0" err="1"/>
              <a:t>Krashen</a:t>
            </a:r>
            <a:r>
              <a:rPr lang="en-GB" sz="1100" dirty="0"/>
              <a:t>, SD. 1981. </a:t>
            </a:r>
            <a:r>
              <a:rPr lang="en-GB" sz="1100" i="1" dirty="0"/>
              <a:t>Second Language Acquisition and Second Language Learning. </a:t>
            </a:r>
            <a:r>
              <a:rPr lang="en-GB" sz="1100" dirty="0" err="1"/>
              <a:t>Pergamon</a:t>
            </a:r>
            <a:r>
              <a:rPr lang="en-GB" sz="1100" dirty="0"/>
              <a:t> Press.</a:t>
            </a:r>
          </a:p>
          <a:p>
            <a:pPr marL="0" indent="0">
              <a:lnSpc>
                <a:spcPct val="120000"/>
              </a:lnSpc>
              <a:buNone/>
            </a:pPr>
            <a:r>
              <a:rPr lang="en-GB" sz="1100" dirty="0" err="1"/>
              <a:t>Lindemann</a:t>
            </a:r>
            <a:r>
              <a:rPr lang="en-GB" sz="1100" dirty="0"/>
              <a:t>, S. (2002). Listening with an attitude: A model of native-speaker comprehension of non-native speakers in the United States. Language in Society, 31, 419-441.</a:t>
            </a:r>
          </a:p>
          <a:p>
            <a:pPr marL="0" indent="0">
              <a:lnSpc>
                <a:spcPct val="120000"/>
              </a:lnSpc>
              <a:buNone/>
            </a:pPr>
            <a:r>
              <a:rPr lang="en-GB" sz="1100" dirty="0"/>
              <a:t>Lippi-Green, R. (1997). English with an accent: Language, ideology, and discrimination in the United States. Psychology Press.</a:t>
            </a:r>
          </a:p>
          <a:p>
            <a:pPr marL="0" indent="0">
              <a:lnSpc>
                <a:spcPct val="120000"/>
              </a:lnSpc>
              <a:buNone/>
            </a:pPr>
            <a:r>
              <a:rPr lang="en-GB" sz="1100" dirty="0" err="1"/>
              <a:t>Llurda</a:t>
            </a:r>
            <a:r>
              <a:rPr lang="en-GB" sz="1100" dirty="0"/>
              <a:t>, E. 2009. </a:t>
            </a:r>
            <a:r>
              <a:rPr lang="en-GB" sz="1100" i="1" dirty="0"/>
              <a:t>The decline and fall of the native speaker.</a:t>
            </a:r>
            <a:r>
              <a:rPr lang="en-GB" sz="1100" dirty="0"/>
              <a:t> In L. Wei &amp; V. Cook (Eds.) Contemporary Applied Linguistics: Language Teaching and Learning.</a:t>
            </a:r>
          </a:p>
          <a:p>
            <a:pPr marL="0" indent="0">
              <a:lnSpc>
                <a:spcPct val="120000"/>
              </a:lnSpc>
              <a:buNone/>
            </a:pPr>
            <a:r>
              <a:rPr lang="en-GB" sz="1100" dirty="0" err="1"/>
              <a:t>Louwerse</a:t>
            </a:r>
            <a:r>
              <a:rPr lang="en-GB" sz="1100" dirty="0"/>
              <a:t>, M. M. (2004). Semantic  variation  in  idiolect  and  sociolect:  Corpus  linguistic  evidence  from  literary texts. </a:t>
            </a:r>
            <a:r>
              <a:rPr lang="en-GB" sz="1100" dirty="0" smtClean="0"/>
              <a:t>Department </a:t>
            </a:r>
            <a:r>
              <a:rPr lang="en-GB" sz="1100" dirty="0"/>
              <a:t>of Psychology / Institute for Intelligent Systems The University of Memphis. </a:t>
            </a:r>
          </a:p>
          <a:p>
            <a:pPr marL="0" indent="0">
              <a:lnSpc>
                <a:spcPct val="120000"/>
              </a:lnSpc>
              <a:buNone/>
            </a:pPr>
            <a:endParaRPr lang="en-GB" sz="1100" dirty="0"/>
          </a:p>
        </p:txBody>
      </p:sp>
    </p:spTree>
    <p:extLst>
      <p:ext uri="{BB962C8B-B14F-4D97-AF65-F5344CB8AC3E}">
        <p14:creationId xmlns:p14="http://schemas.microsoft.com/office/powerpoint/2010/main" val="3185710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References II</a:t>
            </a:r>
            <a:endParaRPr lang="en-GB" sz="3200" dirty="0"/>
          </a:p>
        </p:txBody>
      </p:sp>
      <p:sp>
        <p:nvSpPr>
          <p:cNvPr id="3" name="Content Placeholder 2"/>
          <p:cNvSpPr>
            <a:spLocks noGrp="1"/>
          </p:cNvSpPr>
          <p:nvPr>
            <p:ph idx="1"/>
          </p:nvPr>
        </p:nvSpPr>
        <p:spPr/>
        <p:txBody>
          <a:bodyPr>
            <a:normAutofit/>
          </a:bodyPr>
          <a:lstStyle/>
          <a:p>
            <a:pPr marL="0" indent="0">
              <a:buNone/>
            </a:pPr>
            <a:r>
              <a:rPr lang="en-GB" sz="1100" dirty="0" err="1"/>
              <a:t>Medgyes</a:t>
            </a:r>
            <a:r>
              <a:rPr lang="en-GB" sz="1100" dirty="0"/>
              <a:t>, P. (1992). Native or non-native: who’s worth more? ELT Journal, 46(4), 340–349.</a:t>
            </a:r>
          </a:p>
          <a:p>
            <a:pPr marL="0" indent="0">
              <a:buNone/>
            </a:pPr>
            <a:r>
              <a:rPr lang="en-GB" sz="1100" dirty="0" err="1"/>
              <a:t>Medgyes</a:t>
            </a:r>
            <a:r>
              <a:rPr lang="en-GB" sz="1100" dirty="0"/>
              <a:t>, P. 1994. </a:t>
            </a:r>
            <a:r>
              <a:rPr lang="en-GB" sz="1100" i="1" dirty="0"/>
              <a:t>When the teacher is a non-native speaker.</a:t>
            </a:r>
            <a:r>
              <a:rPr lang="en-GB" sz="1100" dirty="0"/>
              <a:t> In M. </a:t>
            </a:r>
            <a:r>
              <a:rPr lang="en-GB" sz="1100" dirty="0" err="1"/>
              <a:t>Celce</a:t>
            </a:r>
            <a:r>
              <a:rPr lang="en-GB" sz="1100" dirty="0"/>
              <a:t>-Murcia (Ed.),</a:t>
            </a:r>
            <a:r>
              <a:rPr lang="en-GB" sz="1100" i="1" dirty="0"/>
              <a:t>Teaching English as a second or foreign language, Third edition</a:t>
            </a:r>
            <a:r>
              <a:rPr lang="en-GB" sz="1100" dirty="0"/>
              <a:t> (pp. 415-428). Boston: </a:t>
            </a:r>
            <a:r>
              <a:rPr lang="en-GB" sz="1100" dirty="0" err="1"/>
              <a:t>Heinle</a:t>
            </a:r>
            <a:r>
              <a:rPr lang="en-GB" sz="1100" dirty="0"/>
              <a:t> &amp; </a:t>
            </a:r>
            <a:r>
              <a:rPr lang="en-GB" sz="1100" dirty="0" err="1"/>
              <a:t>Heinle</a:t>
            </a:r>
            <a:r>
              <a:rPr lang="en-GB" sz="1100" dirty="0"/>
              <a:t>.</a:t>
            </a:r>
          </a:p>
          <a:p>
            <a:pPr marL="0" indent="0">
              <a:buNone/>
            </a:pPr>
            <a:r>
              <a:rPr lang="en-GB" sz="1100" dirty="0"/>
              <a:t>Native English-speaking teachers: always the right choice? | British Council. (</a:t>
            </a:r>
            <a:r>
              <a:rPr lang="en-GB" sz="1100" dirty="0" err="1"/>
              <a:t>n.d.</a:t>
            </a:r>
            <a:r>
              <a:rPr lang="en-GB" sz="1100" dirty="0"/>
              <a:t>). Retrieved 27 March 2016, from https://www.britishcouncil.org/voices-magazine/native-english-speaking-teachers-always-right-choice</a:t>
            </a:r>
          </a:p>
          <a:p>
            <a:pPr marL="0" indent="0">
              <a:buNone/>
            </a:pPr>
            <a:r>
              <a:rPr lang="en-GB" sz="1100" dirty="0" err="1" smtClean="0"/>
              <a:t>Pacek</a:t>
            </a:r>
            <a:r>
              <a:rPr lang="en-GB" sz="1100" dirty="0"/>
              <a:t>, D. (2005). ‘Personality Not Nationality’: Foreign Students’ Perceptions of a Non-Native Speaker Lecturer of English at a 	British University. In Non-native language teachers (pp. 243-262). Springer US.</a:t>
            </a:r>
          </a:p>
          <a:p>
            <a:pPr marL="0" indent="0">
              <a:buNone/>
            </a:pPr>
            <a:r>
              <a:rPr lang="en-GB" sz="1100" dirty="0" err="1"/>
              <a:t>Panayotova</a:t>
            </a:r>
            <a:r>
              <a:rPr lang="en-GB" sz="1100" dirty="0"/>
              <a:t>, D. 2016. </a:t>
            </a:r>
            <a:r>
              <a:rPr lang="en-GB" sz="1100" i="1" dirty="0"/>
              <a:t>Non-native teacher contributions to EAP practice. </a:t>
            </a:r>
            <a:r>
              <a:rPr lang="en-GB" sz="1100" dirty="0"/>
              <a:t>BALEAP PIM – EMI in Higher Education: the challenges and the opportunities. University of Southampton. </a:t>
            </a:r>
          </a:p>
          <a:p>
            <a:pPr marL="0" indent="0">
              <a:buNone/>
            </a:pPr>
            <a:r>
              <a:rPr lang="en-GB" sz="1100" dirty="0"/>
              <a:t>Parekh, M. (2012, April 10). India’s teachers face ‘native-only’ bar. Retrieved 15 May 2016, </a:t>
            </a:r>
            <a:r>
              <a:rPr lang="en-GB" sz="1100"/>
              <a:t>from </a:t>
            </a:r>
            <a:r>
              <a:rPr lang="en-GB" sz="1100" smtClean="0"/>
              <a:t>http</a:t>
            </a:r>
            <a:r>
              <a:rPr lang="en-GB" sz="1100" dirty="0"/>
              <a:t>://www.theguardian.com/education/2012/apr/10/india-teacher-prejudice-employment-bar</a:t>
            </a:r>
          </a:p>
          <a:p>
            <a:pPr marL="0" indent="0">
              <a:buNone/>
            </a:pPr>
            <a:r>
              <a:rPr lang="en-GB" sz="1100" dirty="0"/>
              <a:t>Phillipson, R. (1992). ELT: The native speaker’s burden. ELT Journal, 46(1), 13-18. </a:t>
            </a:r>
          </a:p>
          <a:p>
            <a:pPr marL="0" indent="0">
              <a:buNone/>
            </a:pPr>
            <a:r>
              <a:rPr lang="en-GB" sz="1100" dirty="0"/>
              <a:t>Richardson, S. 2016. </a:t>
            </a:r>
            <a:r>
              <a:rPr lang="en-GB" sz="1100" i="1" dirty="0"/>
              <a:t>The ‘native factor’, the haves and the have-nots. </a:t>
            </a:r>
            <a:r>
              <a:rPr lang="en-GB" sz="1100" dirty="0"/>
              <a:t>IATEFL, Birmingham. https://iatefl.britishcouncil.org/2016/session/plenary-silvana-richardson </a:t>
            </a:r>
          </a:p>
          <a:p>
            <a:pPr marL="0" indent="0">
              <a:buNone/>
            </a:pPr>
            <a:r>
              <a:rPr lang="en-GB" sz="1100" dirty="0"/>
              <a:t>Rubin, D.L. (1992). </a:t>
            </a:r>
            <a:r>
              <a:rPr lang="en-GB" sz="1100" dirty="0" err="1"/>
              <a:t>Nonlanguage</a:t>
            </a:r>
            <a:r>
              <a:rPr lang="en-GB" sz="1100" dirty="0"/>
              <a:t> factors affecting undergraduates’ judgments of non-native English-speaking teaching assistants. Research in Higher Education, 33, 511-531.</a:t>
            </a:r>
          </a:p>
          <a:p>
            <a:pPr marL="0" indent="0">
              <a:buNone/>
            </a:pPr>
            <a:r>
              <a:rPr lang="en-GB" sz="1100" dirty="0"/>
              <a:t>Suarez, J. 2000. </a:t>
            </a:r>
            <a:r>
              <a:rPr lang="en-GB" sz="1100" b="1" i="1" dirty="0"/>
              <a:t>‘</a:t>
            </a:r>
            <a:r>
              <a:rPr lang="en-GB" sz="1100" i="1" dirty="0"/>
              <a:t>NATIVE’ AND ‘NON-NATIVE’: not only a question of terminology. </a:t>
            </a:r>
            <a:r>
              <a:rPr lang="en-GB" sz="1100" dirty="0"/>
              <a:t>Humanising Language Teaching Year 2; Issue 6.</a:t>
            </a:r>
          </a:p>
          <a:p>
            <a:pPr marL="0" indent="0">
              <a:buNone/>
            </a:pPr>
            <a:r>
              <a:rPr lang="en-GB" sz="1100" dirty="0" err="1"/>
              <a:t>Wahlstrom</a:t>
            </a:r>
            <a:r>
              <a:rPr lang="en-GB" sz="1100" dirty="0"/>
              <a:t>, H, 2013. </a:t>
            </a:r>
            <a:r>
              <a:rPr lang="en-GB" sz="1100" i="1" dirty="0"/>
              <a:t>Impostor in the Writing </a:t>
            </a:r>
            <a:r>
              <a:rPr lang="en-GB" sz="1100" i="1" dirty="0" err="1"/>
              <a:t>Center</a:t>
            </a:r>
            <a:r>
              <a:rPr lang="en-GB" sz="1100" i="1" dirty="0"/>
              <a:t> – Trials of a Non-Native Tutor</a:t>
            </a:r>
            <a:r>
              <a:rPr lang="en-GB" sz="1100" dirty="0"/>
              <a:t>. The Writing Lab Newsletter, Volume 38 3-4, pp. 10-13. </a:t>
            </a:r>
          </a:p>
          <a:p>
            <a:pPr marL="0" indent="0">
              <a:buNone/>
            </a:pPr>
            <a:r>
              <a:rPr lang="en-GB" sz="1100" dirty="0"/>
              <a:t>Walkinshaw, I., &amp; Duong, O. T. H. 2012. </a:t>
            </a:r>
            <a:r>
              <a:rPr lang="en-GB" sz="1100" i="1" dirty="0"/>
              <a:t>Native- and Non-Native Speaking English Teachers in Vietnam: Weighing the Benefits.</a:t>
            </a:r>
            <a:r>
              <a:rPr lang="en-GB" sz="1100" dirty="0"/>
              <a:t> TESL-EJ, 16(3), 1–17.</a:t>
            </a:r>
          </a:p>
          <a:p>
            <a:endParaRPr lang="en-GB" sz="1100" dirty="0"/>
          </a:p>
        </p:txBody>
      </p:sp>
    </p:spTree>
    <p:extLst>
      <p:ext uri="{BB962C8B-B14F-4D97-AF65-F5344CB8AC3E}">
        <p14:creationId xmlns:p14="http://schemas.microsoft.com/office/powerpoint/2010/main" val="2989116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Intro</a:t>
            </a:r>
            <a:endParaRPr lang="en-GB" sz="3200" dirty="0"/>
          </a:p>
        </p:txBody>
      </p:sp>
      <p:sp>
        <p:nvSpPr>
          <p:cNvPr id="3" name="Content Placeholder 2"/>
          <p:cNvSpPr>
            <a:spLocks noGrp="1"/>
          </p:cNvSpPr>
          <p:nvPr>
            <p:ph idx="1"/>
          </p:nvPr>
        </p:nvSpPr>
        <p:spPr/>
        <p:txBody>
          <a:bodyPr>
            <a:normAutofit/>
          </a:bodyPr>
          <a:lstStyle/>
          <a:p>
            <a:pPr marL="0" indent="0">
              <a:buNone/>
            </a:pPr>
            <a:r>
              <a:rPr lang="en-GB" dirty="0"/>
              <a:t>Who is a native speaker?</a:t>
            </a:r>
          </a:p>
          <a:p>
            <a:pPr>
              <a:buFontTx/>
              <a:buChar char="-"/>
            </a:pPr>
            <a:r>
              <a:rPr lang="en-GB" dirty="0">
                <a:solidFill>
                  <a:srgbClr val="00B0F0"/>
                </a:solidFill>
              </a:rPr>
              <a:t>Define </a:t>
            </a:r>
            <a:endParaRPr lang="en-GB" dirty="0" smtClean="0">
              <a:solidFill>
                <a:srgbClr val="00B0F0"/>
              </a:solidFill>
            </a:endParaRPr>
          </a:p>
          <a:p>
            <a:pPr marL="0" indent="0">
              <a:buNone/>
            </a:pPr>
            <a:endParaRPr lang="en-GB" dirty="0"/>
          </a:p>
          <a:p>
            <a:pPr>
              <a:buFontTx/>
              <a:buChar char="-"/>
            </a:pPr>
            <a:r>
              <a:rPr lang="en-GB" dirty="0" smtClean="0"/>
              <a:t>Problematic:</a:t>
            </a:r>
            <a:endParaRPr lang="en-GB" dirty="0"/>
          </a:p>
          <a:p>
            <a:pPr lvl="1"/>
            <a:r>
              <a:rPr lang="en-GB" dirty="0"/>
              <a:t>	dichotomy or scale (</a:t>
            </a:r>
            <a:r>
              <a:rPr lang="en-GB" dirty="0" err="1"/>
              <a:t>Llurda</a:t>
            </a:r>
            <a:r>
              <a:rPr lang="en-GB" dirty="0"/>
              <a:t> 2009)</a:t>
            </a:r>
          </a:p>
          <a:p>
            <a:pPr lvl="1"/>
            <a:r>
              <a:rPr lang="en-GB" dirty="0"/>
              <a:t>	</a:t>
            </a:r>
            <a:r>
              <a:rPr lang="en-GB" dirty="0" err="1"/>
              <a:t>Krashen</a:t>
            </a:r>
            <a:r>
              <a:rPr lang="en-GB" dirty="0"/>
              <a:t>: acquisition vs learning (1981)</a:t>
            </a:r>
          </a:p>
          <a:p>
            <a:pPr lvl="1"/>
            <a:r>
              <a:rPr lang="en-GB" dirty="0"/>
              <a:t>	</a:t>
            </a:r>
            <a:r>
              <a:rPr lang="en-GB" dirty="0" smtClean="0"/>
              <a:t>distinction </a:t>
            </a:r>
            <a:r>
              <a:rPr lang="en-GB" dirty="0"/>
              <a:t>useful to </a:t>
            </a:r>
            <a:r>
              <a:rPr lang="en-GB" dirty="0" smtClean="0"/>
              <a:t>explore </a:t>
            </a:r>
            <a:r>
              <a:rPr lang="en-GB" b="1" dirty="0" smtClean="0"/>
              <a:t>advantages</a:t>
            </a:r>
            <a:r>
              <a:rPr lang="en-GB" dirty="0" smtClean="0"/>
              <a:t> of both groups</a:t>
            </a:r>
            <a:endParaRPr lang="en-GB" b="1" dirty="0"/>
          </a:p>
          <a:p>
            <a:endParaRPr lang="en-GB" dirty="0">
              <a:solidFill>
                <a:schemeClr val="tx2">
                  <a:lumMod val="60000"/>
                  <a:lumOff val="40000"/>
                </a:schemeClr>
              </a:solidFill>
            </a:endParaRPr>
          </a:p>
        </p:txBody>
      </p:sp>
    </p:spTree>
    <p:extLst>
      <p:ext uri="{BB962C8B-B14F-4D97-AF65-F5344CB8AC3E}">
        <p14:creationId xmlns:p14="http://schemas.microsoft.com/office/powerpoint/2010/main" val="7631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r>
              <a:rPr lang="en-GB" sz="2400" dirty="0" err="1" smtClean="0"/>
              <a:t>Kaz’s</a:t>
            </a:r>
            <a:r>
              <a:rPr lang="en-GB" sz="2400" dirty="0" smtClean="0"/>
              <a:t> background</a:t>
            </a:r>
            <a:endParaRPr lang="en-GB"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9" y="1124744"/>
            <a:ext cx="2592288" cy="273630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4293096"/>
            <a:ext cx="2448272" cy="244827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3284984"/>
            <a:ext cx="1879821" cy="2316680"/>
          </a:xfrm>
          <a:prstGeom prst="rect">
            <a:avLst/>
          </a:prstGeom>
        </p:spPr>
      </p:pic>
      <p:sp>
        <p:nvSpPr>
          <p:cNvPr id="9" name="Right Arrow 8"/>
          <p:cNvSpPr/>
          <p:nvPr/>
        </p:nvSpPr>
        <p:spPr>
          <a:xfrm>
            <a:off x="2915817" y="3429000"/>
            <a:ext cx="792087" cy="36004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0" name="Right Arrow 9"/>
          <p:cNvSpPr/>
          <p:nvPr/>
        </p:nvSpPr>
        <p:spPr>
          <a:xfrm>
            <a:off x="5724128" y="4797152"/>
            <a:ext cx="720080" cy="36004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1" name="TextBox 10"/>
          <p:cNvSpPr txBox="1"/>
          <p:nvPr/>
        </p:nvSpPr>
        <p:spPr>
          <a:xfrm>
            <a:off x="4211960" y="1614862"/>
            <a:ext cx="3960440" cy="400110"/>
          </a:xfrm>
          <a:prstGeom prst="rect">
            <a:avLst/>
          </a:prstGeom>
          <a:noFill/>
        </p:spPr>
        <p:txBody>
          <a:bodyPr wrap="square" rtlCol="0">
            <a:spAutoFit/>
          </a:bodyPr>
          <a:lstStyle/>
          <a:p>
            <a:r>
              <a:rPr lang="en-GB" sz="2000" dirty="0" smtClean="0"/>
              <a:t>“Learnt” English &amp; French as a kid</a:t>
            </a:r>
            <a:endParaRPr lang="en-GB" sz="2000" dirty="0"/>
          </a:p>
        </p:txBody>
      </p:sp>
      <p:sp>
        <p:nvSpPr>
          <p:cNvPr id="13" name="TextBox 12"/>
          <p:cNvSpPr txBox="1"/>
          <p:nvPr/>
        </p:nvSpPr>
        <p:spPr>
          <a:xfrm>
            <a:off x="5965028" y="2931041"/>
            <a:ext cx="3168352" cy="707886"/>
          </a:xfrm>
          <a:prstGeom prst="rect">
            <a:avLst/>
          </a:prstGeom>
          <a:noFill/>
        </p:spPr>
        <p:txBody>
          <a:bodyPr wrap="square" rtlCol="0">
            <a:spAutoFit/>
          </a:bodyPr>
          <a:lstStyle/>
          <a:p>
            <a:r>
              <a:rPr lang="en-GB" sz="2000" dirty="0" smtClean="0"/>
              <a:t>Lived in the US, Canada and France as an adult</a:t>
            </a:r>
            <a:endParaRPr lang="en-GB" sz="2000" dirty="0"/>
          </a:p>
        </p:txBody>
      </p:sp>
      <p:sp>
        <p:nvSpPr>
          <p:cNvPr id="14" name="Rounded Rectangle 13"/>
          <p:cNvSpPr/>
          <p:nvPr/>
        </p:nvSpPr>
        <p:spPr>
          <a:xfrm>
            <a:off x="4003660" y="1520788"/>
            <a:ext cx="4176464" cy="648072"/>
          </a:xfrm>
          <a:prstGeom prst="roundRect">
            <a:avLst/>
          </a:prstGeom>
          <a:no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5" name="Rounded Rectangle 14"/>
          <p:cNvSpPr/>
          <p:nvPr/>
        </p:nvSpPr>
        <p:spPr>
          <a:xfrm>
            <a:off x="5868144" y="2852936"/>
            <a:ext cx="3227370" cy="936104"/>
          </a:xfrm>
          <a:prstGeom prst="roundRect">
            <a:avLst/>
          </a:prstGeom>
          <a:no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05238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Julia’s background</a:t>
            </a:r>
            <a:endParaRPr lang="en-GB" sz="28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48" y="1149112"/>
            <a:ext cx="2880320" cy="2598550"/>
          </a:xfr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5212" y="3089847"/>
            <a:ext cx="3068320" cy="230124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23532" y="4077072"/>
            <a:ext cx="3220467" cy="2780928"/>
          </a:xfrm>
          <a:prstGeom prst="rect">
            <a:avLst/>
          </a:prstGeom>
        </p:spPr>
      </p:pic>
      <p:sp>
        <p:nvSpPr>
          <p:cNvPr id="12" name="Rounded Rectangle 11"/>
          <p:cNvSpPr/>
          <p:nvPr/>
        </p:nvSpPr>
        <p:spPr>
          <a:xfrm>
            <a:off x="3163819" y="1233963"/>
            <a:ext cx="2759713" cy="10386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Born in Hungary, first moved to England aged 7 for 3 years</a:t>
            </a:r>
            <a:endParaRPr lang="en-GB" dirty="0"/>
          </a:p>
        </p:txBody>
      </p:sp>
      <p:sp>
        <p:nvSpPr>
          <p:cNvPr id="13" name="Rounded Rectangle 12"/>
          <p:cNvSpPr/>
          <p:nvPr/>
        </p:nvSpPr>
        <p:spPr>
          <a:xfrm>
            <a:off x="6499232" y="2697350"/>
            <a:ext cx="2619727" cy="8514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Back in the UK since 2007</a:t>
            </a:r>
            <a:endParaRPr lang="en-GB" dirty="0"/>
          </a:p>
        </p:txBody>
      </p:sp>
    </p:spTree>
    <p:extLst>
      <p:ext uri="{BB962C8B-B14F-4D97-AF65-F5344CB8AC3E}">
        <p14:creationId xmlns:p14="http://schemas.microsoft.com/office/powerpoint/2010/main" val="60070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0070C0"/>
                </a:solidFill>
              </a:rPr>
              <a:t>Racial appearance</a:t>
            </a:r>
            <a:endParaRPr lang="en-GB" sz="3200" dirty="0">
              <a:solidFill>
                <a:srgbClr val="0070C0"/>
              </a:solidFill>
            </a:endParaRPr>
          </a:p>
        </p:txBody>
      </p:sp>
      <p:pic>
        <p:nvPicPr>
          <p:cNvPr id="4" name="oLt5qSm9U80"/>
          <p:cNvPicPr>
            <a:picLocks noGrp="1" noRot="1" noChangeAspect="1"/>
          </p:cNvPicPr>
          <p:nvPr>
            <p:ph idx="1"/>
            <a:videoFile r:link="rId1"/>
          </p:nvPr>
        </p:nvPicPr>
        <p:blipFill>
          <a:blip r:embed="rId3"/>
          <a:stretch>
            <a:fillRect/>
          </a:stretch>
        </p:blipFill>
        <p:spPr>
          <a:xfrm>
            <a:off x="1115616" y="1628800"/>
            <a:ext cx="7128792" cy="4680520"/>
          </a:xfrm>
          <a:prstGeom prst="rect">
            <a:avLst/>
          </a:prstGeom>
        </p:spPr>
      </p:pic>
    </p:spTree>
    <p:extLst>
      <p:ext uri="{BB962C8B-B14F-4D97-AF65-F5344CB8AC3E}">
        <p14:creationId xmlns:p14="http://schemas.microsoft.com/office/powerpoint/2010/main" val="3362626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0070C0"/>
                </a:solidFill>
              </a:rPr>
              <a:t>Appearance and accent</a:t>
            </a:r>
            <a:endParaRPr lang="en-GB" sz="2800" dirty="0">
              <a:solidFill>
                <a:srgbClr val="0070C0"/>
              </a:solidFill>
            </a:endParaRPr>
          </a:p>
        </p:txBody>
      </p:sp>
      <p:sp>
        <p:nvSpPr>
          <p:cNvPr id="3" name="Content Placeholder 2"/>
          <p:cNvSpPr>
            <a:spLocks noGrp="1"/>
          </p:cNvSpPr>
          <p:nvPr>
            <p:ph idx="1"/>
          </p:nvPr>
        </p:nvSpPr>
        <p:spPr/>
        <p:txBody>
          <a:bodyPr/>
          <a:lstStyle/>
          <a:p>
            <a:pPr marL="0" indent="0">
              <a:buNone/>
            </a:pPr>
            <a:r>
              <a:rPr lang="en-GB" dirty="0" smtClean="0"/>
              <a:t>Generation 1.5</a:t>
            </a:r>
            <a:endParaRPr lang="en-GB" sz="1800" dirty="0" smtClean="0"/>
          </a:p>
          <a:p>
            <a:pPr marL="0" indent="0">
              <a:buNone/>
            </a:pPr>
            <a:r>
              <a:rPr lang="en-GB" sz="2400" dirty="0" smtClean="0"/>
              <a:t>Born outside Canada and US or born to immigrant parents, but received most of their secondary and/or elementary education in North America (</a:t>
            </a:r>
            <a:r>
              <a:rPr lang="en-GB" sz="2400" dirty="0" err="1" smtClean="0"/>
              <a:t>Faez</a:t>
            </a:r>
            <a:r>
              <a:rPr lang="en-GB" sz="2400" dirty="0" smtClean="0"/>
              <a:t> 2012)</a:t>
            </a:r>
          </a:p>
          <a:p>
            <a:pPr marL="0" indent="0">
              <a:buNone/>
            </a:pPr>
            <a:endParaRPr lang="en-GB" sz="2400" dirty="0"/>
          </a:p>
          <a:p>
            <a:r>
              <a:rPr lang="en-GB" sz="2400" dirty="0" err="1" smtClean="0"/>
              <a:t>Ss</a:t>
            </a:r>
            <a:r>
              <a:rPr lang="en-GB" sz="2400" dirty="0" smtClean="0"/>
              <a:t> evaluate </a:t>
            </a:r>
            <a:r>
              <a:rPr lang="en-GB" sz="2400" dirty="0" err="1" smtClean="0"/>
              <a:t>Ts</a:t>
            </a:r>
            <a:r>
              <a:rPr lang="en-GB" sz="2400" dirty="0" smtClean="0"/>
              <a:t> by their “accent” &amp; “ethnicity” (</a:t>
            </a:r>
            <a:r>
              <a:rPr lang="en-GB" sz="2400" dirty="0" err="1" smtClean="0"/>
              <a:t>Lindemann</a:t>
            </a:r>
            <a:r>
              <a:rPr lang="en-GB" sz="2400" dirty="0" smtClean="0"/>
              <a:t> 2002, Rubin 1992)</a:t>
            </a:r>
          </a:p>
          <a:p>
            <a:r>
              <a:rPr lang="en-GB" sz="2400" dirty="0" err="1" smtClean="0"/>
              <a:t>Ts</a:t>
            </a:r>
            <a:r>
              <a:rPr lang="en-GB" sz="2400" dirty="0" smtClean="0"/>
              <a:t> fear not being accepted as “native” due to their racial identity</a:t>
            </a:r>
          </a:p>
        </p:txBody>
      </p:sp>
    </p:spTree>
    <p:extLst>
      <p:ext uri="{BB962C8B-B14F-4D97-AF65-F5344CB8AC3E}">
        <p14:creationId xmlns:p14="http://schemas.microsoft.com/office/powerpoint/2010/main" val="3429048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0070C0"/>
                </a:solidFill>
              </a:rPr>
              <a:t>Accent</a:t>
            </a:r>
            <a:endParaRPr lang="en-GB" sz="3200" dirty="0">
              <a:solidFill>
                <a:srgbClr val="0070C0"/>
              </a:solidFill>
            </a:endParaRPr>
          </a:p>
        </p:txBody>
      </p:sp>
      <p:sp>
        <p:nvSpPr>
          <p:cNvPr id="3" name="Content Placeholder 2"/>
          <p:cNvSpPr>
            <a:spLocks noGrp="1"/>
          </p:cNvSpPr>
          <p:nvPr>
            <p:ph idx="1"/>
          </p:nvPr>
        </p:nvSpPr>
        <p:spPr/>
        <p:txBody>
          <a:bodyPr/>
          <a:lstStyle/>
          <a:p>
            <a:r>
              <a:rPr lang="en-GB" dirty="0"/>
              <a:t>Accent</a:t>
            </a:r>
          </a:p>
          <a:p>
            <a:pPr lvl="1"/>
            <a:r>
              <a:rPr lang="en-GB" dirty="0"/>
              <a:t>Idiolect</a:t>
            </a:r>
          </a:p>
          <a:p>
            <a:pPr lvl="1"/>
            <a:r>
              <a:rPr lang="en-GB" dirty="0"/>
              <a:t>Sociolect</a:t>
            </a:r>
          </a:p>
          <a:p>
            <a:pPr lvl="1"/>
            <a:r>
              <a:rPr lang="en-GB" dirty="0"/>
              <a:t>Dialect</a:t>
            </a:r>
          </a:p>
          <a:p>
            <a:pPr lvl="1"/>
            <a:r>
              <a:rPr lang="en-GB" dirty="0"/>
              <a:t>World </a:t>
            </a:r>
            <a:r>
              <a:rPr lang="en-GB" dirty="0" err="1"/>
              <a:t>E</a:t>
            </a:r>
            <a:r>
              <a:rPr lang="en-GB" dirty="0" err="1" smtClean="0"/>
              <a:t>nglishes</a:t>
            </a:r>
            <a:endParaRPr lang="en-GB" dirty="0"/>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2780928"/>
            <a:ext cx="3781425" cy="3952875"/>
          </a:xfrm>
          <a:prstGeom prst="rect">
            <a:avLst/>
          </a:prstGeom>
        </p:spPr>
      </p:pic>
      <p:sp>
        <p:nvSpPr>
          <p:cNvPr id="5" name="TextBox 4"/>
          <p:cNvSpPr txBox="1"/>
          <p:nvPr/>
        </p:nvSpPr>
        <p:spPr>
          <a:xfrm>
            <a:off x="4211960" y="6126163"/>
            <a:ext cx="1368152" cy="646331"/>
          </a:xfrm>
          <a:prstGeom prst="rect">
            <a:avLst/>
          </a:prstGeom>
          <a:noFill/>
        </p:spPr>
        <p:txBody>
          <a:bodyPr wrap="square" rtlCol="0">
            <a:spAutoFit/>
          </a:bodyPr>
          <a:lstStyle/>
          <a:p>
            <a:r>
              <a:rPr lang="en-GB" dirty="0" err="1" smtClean="0"/>
              <a:t>Kachru</a:t>
            </a:r>
            <a:r>
              <a:rPr lang="en-GB" dirty="0" smtClean="0"/>
              <a:t> (1997)</a:t>
            </a:r>
            <a:endParaRPr lang="en-GB" dirty="0"/>
          </a:p>
        </p:txBody>
      </p:sp>
      <p:sp>
        <p:nvSpPr>
          <p:cNvPr id="6" name="TextBox 5"/>
          <p:cNvSpPr txBox="1"/>
          <p:nvPr/>
        </p:nvSpPr>
        <p:spPr>
          <a:xfrm>
            <a:off x="3419872" y="1772816"/>
            <a:ext cx="1800200" cy="369332"/>
          </a:xfrm>
          <a:prstGeom prst="rect">
            <a:avLst/>
          </a:prstGeom>
          <a:noFill/>
        </p:spPr>
        <p:txBody>
          <a:bodyPr wrap="square" rtlCol="0">
            <a:spAutoFit/>
          </a:bodyPr>
          <a:lstStyle/>
          <a:p>
            <a:r>
              <a:rPr lang="en-GB" dirty="0" err="1" smtClean="0"/>
              <a:t>Louwerse</a:t>
            </a:r>
            <a:r>
              <a:rPr lang="en-GB" dirty="0"/>
              <a:t> </a:t>
            </a:r>
            <a:r>
              <a:rPr lang="en-GB" dirty="0" smtClean="0"/>
              <a:t>(2004) </a:t>
            </a:r>
            <a:endParaRPr lang="en-GB" dirty="0"/>
          </a:p>
        </p:txBody>
      </p:sp>
    </p:spTree>
    <p:extLst>
      <p:ext uri="{BB962C8B-B14F-4D97-AF65-F5344CB8AC3E}">
        <p14:creationId xmlns:p14="http://schemas.microsoft.com/office/powerpoint/2010/main" val="653088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Identity</a:t>
            </a:r>
            <a:endParaRPr lang="en-GB" sz="3200" dirty="0"/>
          </a:p>
        </p:txBody>
      </p:sp>
      <p:sp>
        <p:nvSpPr>
          <p:cNvPr id="3" name="Content Placeholder 2"/>
          <p:cNvSpPr>
            <a:spLocks noGrp="1"/>
          </p:cNvSpPr>
          <p:nvPr>
            <p:ph idx="1"/>
          </p:nvPr>
        </p:nvSpPr>
        <p:spPr>
          <a:xfrm>
            <a:off x="457200" y="1484784"/>
            <a:ext cx="8229600" cy="4525963"/>
          </a:xfrm>
        </p:spPr>
        <p:txBody>
          <a:bodyPr>
            <a:normAutofit lnSpcReduction="10000"/>
          </a:bodyPr>
          <a:lstStyle/>
          <a:p>
            <a:r>
              <a:rPr lang="en-GB" dirty="0"/>
              <a:t>Native speaker fallacy – deficit view </a:t>
            </a:r>
            <a:endParaRPr lang="en-GB" dirty="0" smtClean="0"/>
          </a:p>
          <a:p>
            <a:pPr marL="0" indent="0">
              <a:buNone/>
            </a:pPr>
            <a:r>
              <a:rPr lang="en-GB" dirty="0"/>
              <a:t>	</a:t>
            </a:r>
            <a:r>
              <a:rPr lang="en-GB" sz="2200" dirty="0" smtClean="0"/>
              <a:t>(</a:t>
            </a:r>
            <a:r>
              <a:rPr lang="en-GB" sz="2200" dirty="0"/>
              <a:t>Phillipson, 1992)</a:t>
            </a:r>
          </a:p>
          <a:p>
            <a:r>
              <a:rPr lang="en-GB" dirty="0" smtClean="0"/>
              <a:t>Identity </a:t>
            </a:r>
            <a:r>
              <a:rPr lang="en-GB" dirty="0"/>
              <a:t>problems: “pathology discourse” </a:t>
            </a:r>
            <a:r>
              <a:rPr lang="en-GB" dirty="0" smtClean="0"/>
              <a:t>	</a:t>
            </a:r>
            <a:r>
              <a:rPr lang="en-GB" sz="2200" dirty="0" smtClean="0"/>
              <a:t>(</a:t>
            </a:r>
            <a:r>
              <a:rPr lang="en-GB" sz="2200" dirty="0"/>
              <a:t>Richardson, 2016</a:t>
            </a:r>
            <a:r>
              <a:rPr lang="en-GB" sz="2200" dirty="0" smtClean="0"/>
              <a:t>)</a:t>
            </a:r>
          </a:p>
          <a:p>
            <a:endParaRPr lang="en-GB" sz="2200" dirty="0"/>
          </a:p>
          <a:p>
            <a:pPr lvl="1"/>
            <a:r>
              <a:rPr lang="en-GB" dirty="0" smtClean="0"/>
              <a:t>Inferiority complex (</a:t>
            </a:r>
            <a:r>
              <a:rPr lang="en-GB" dirty="0" err="1" smtClean="0"/>
              <a:t>Medgyes</a:t>
            </a:r>
            <a:r>
              <a:rPr lang="en-GB" dirty="0" smtClean="0"/>
              <a:t>, 1994)</a:t>
            </a:r>
          </a:p>
          <a:p>
            <a:pPr lvl="1"/>
            <a:r>
              <a:rPr lang="en-GB" dirty="0" smtClean="0"/>
              <a:t>I’m </a:t>
            </a:r>
            <a:r>
              <a:rPr lang="en-GB" dirty="0"/>
              <a:t>not a NS syndrome (Suarez, 2000)</a:t>
            </a:r>
          </a:p>
          <a:p>
            <a:pPr lvl="1"/>
            <a:r>
              <a:rPr lang="en-GB" dirty="0"/>
              <a:t>Stockholm syndrome (</a:t>
            </a:r>
            <a:r>
              <a:rPr lang="en-GB" dirty="0" err="1"/>
              <a:t>Llurda</a:t>
            </a:r>
            <a:r>
              <a:rPr lang="en-GB" dirty="0"/>
              <a:t>, 2009)</a:t>
            </a:r>
          </a:p>
          <a:p>
            <a:pPr lvl="1"/>
            <a:r>
              <a:rPr lang="en-GB" dirty="0"/>
              <a:t>Impostor syndrome (</a:t>
            </a:r>
            <a:r>
              <a:rPr lang="en-GB" dirty="0" err="1"/>
              <a:t>Bernat</a:t>
            </a:r>
            <a:r>
              <a:rPr lang="en-GB" dirty="0"/>
              <a:t>, 2008)</a:t>
            </a:r>
          </a:p>
          <a:p>
            <a:pPr marL="457200" lvl="1" indent="0">
              <a:buNone/>
            </a:pPr>
            <a:endParaRPr lang="en-GB" dirty="0"/>
          </a:p>
          <a:p>
            <a:pPr marL="0" indent="0">
              <a:buNone/>
            </a:pPr>
            <a:endParaRPr lang="en-GB" dirty="0" smtClean="0">
              <a:solidFill>
                <a:srgbClr val="FF0000"/>
              </a:solidFill>
            </a:endParaRPr>
          </a:p>
        </p:txBody>
      </p:sp>
    </p:spTree>
    <p:extLst>
      <p:ext uri="{BB962C8B-B14F-4D97-AF65-F5344CB8AC3E}">
        <p14:creationId xmlns:p14="http://schemas.microsoft.com/office/powerpoint/2010/main" val="354389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(5)</Template>
  <TotalTime>620</TotalTime>
  <Words>853</Words>
  <Application>Microsoft Office PowerPoint</Application>
  <PresentationFormat>On-screen Show (4:3)</PresentationFormat>
  <Paragraphs>192</Paragraphs>
  <Slides>24</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Wingdings</vt:lpstr>
      <vt:lpstr>Office Theme</vt:lpstr>
      <vt:lpstr>Exploring the role of non-native teachers in English for Academic Purposes (EAP) in the UK  </vt:lpstr>
      <vt:lpstr>Outline</vt:lpstr>
      <vt:lpstr>Intro</vt:lpstr>
      <vt:lpstr>Kaz’s background</vt:lpstr>
      <vt:lpstr>Julia’s background</vt:lpstr>
      <vt:lpstr>Racial appearance</vt:lpstr>
      <vt:lpstr>Appearance and accent</vt:lpstr>
      <vt:lpstr>Accent</vt:lpstr>
      <vt:lpstr>Identity</vt:lpstr>
      <vt:lpstr>Identity </vt:lpstr>
      <vt:lpstr>NEST vs Non NEST – Differences in EFL</vt:lpstr>
      <vt:lpstr>Non-native teachers in EAP </vt:lpstr>
      <vt:lpstr>Non-native teachers in EAP </vt:lpstr>
      <vt:lpstr>Our experience at UoB</vt:lpstr>
      <vt:lpstr>Our research</vt:lpstr>
      <vt:lpstr>Our research</vt:lpstr>
      <vt:lpstr>Results</vt:lpstr>
      <vt:lpstr>Thematic analysis of students’ comments</vt:lpstr>
      <vt:lpstr>A message from Peter Medgyes</vt:lpstr>
      <vt:lpstr>University of Bristol</vt:lpstr>
      <vt:lpstr>Collaboration</vt:lpstr>
      <vt:lpstr>PowerPoint Presentation</vt:lpstr>
      <vt:lpstr>References I</vt:lpstr>
      <vt:lpstr>References II</vt:lpstr>
    </vt:vector>
  </TitlesOfParts>
  <Company>University of Bristol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 native teachers of English</dc:title>
  <dc:creator>J Gardos</dc:creator>
  <cp:lastModifiedBy>J Gardos</cp:lastModifiedBy>
  <cp:revision>94</cp:revision>
  <cp:lastPrinted>2017-04-04T15:32:22Z</cp:lastPrinted>
  <dcterms:created xsi:type="dcterms:W3CDTF">2016-06-14T12:14:32Z</dcterms:created>
  <dcterms:modified xsi:type="dcterms:W3CDTF">2017-04-10T08:30:04Z</dcterms:modified>
</cp:coreProperties>
</file>