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png&amp;ehk=DeWY6A2pZGDm" ContentType="image/png"/>
  <Default Extension="jpg&amp;ehk=jIvt6TkLnLY0C0Hy8Sz2kg&amp;r=0&amp;pid=OfficeInsert" ContentType="image/jpe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19"/>
  </p:notesMasterIdLst>
  <p:sldIdLst>
    <p:sldId id="256" r:id="rId2"/>
    <p:sldId id="257" r:id="rId3"/>
    <p:sldId id="270" r:id="rId4"/>
    <p:sldId id="271" r:id="rId5"/>
    <p:sldId id="272" r:id="rId6"/>
    <p:sldId id="258" r:id="rId7"/>
    <p:sldId id="259" r:id="rId8"/>
    <p:sldId id="260" r:id="rId9"/>
    <p:sldId id="261" r:id="rId10"/>
    <p:sldId id="268" r:id="rId11"/>
    <p:sldId id="262" r:id="rId12"/>
    <p:sldId id="263" r:id="rId13"/>
    <p:sldId id="264" r:id="rId14"/>
    <p:sldId id="265" r:id="rId15"/>
    <p:sldId id="266" r:id="rId16"/>
    <p:sldId id="267" r:id="rId17"/>
    <p:sldId id="273" r:id="rId1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70557" autoAdjust="0"/>
  </p:normalViewPr>
  <p:slideViewPr>
    <p:cSldViewPr snapToGrid="0">
      <p:cViewPr varScale="1">
        <p:scale>
          <a:sx n="81" d="100"/>
          <a:sy n="81" d="100"/>
        </p:scale>
        <p:origin x="75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3684766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8" name="Shape 8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dirty="0" smtClean="0"/>
              <a:t>KH Introduce </a:t>
            </a:r>
            <a:r>
              <a:rPr lang="en-US" dirty="0"/>
              <a:t>ourselves - say how the project came about - through sharing ideas - what we what to do today</a:t>
            </a:r>
          </a:p>
          <a:p>
            <a:pPr marL="171450" lvl="0" indent="-171450">
              <a:spcBef>
                <a:spcPts val="0"/>
              </a:spcBef>
              <a:buSzPct val="25000"/>
              <a:buFontTx/>
              <a:buChar char="-"/>
            </a:pPr>
            <a:r>
              <a:rPr lang="en-US" dirty="0" smtClean="0"/>
              <a:t>TEF</a:t>
            </a:r>
            <a:r>
              <a:rPr lang="en-US" baseline="0" dirty="0" smtClean="0"/>
              <a:t> (Teaching Excellence Framework)</a:t>
            </a:r>
            <a:r>
              <a:rPr lang="en-US" dirty="0" smtClean="0"/>
              <a:t> </a:t>
            </a:r>
            <a:r>
              <a:rPr lang="en-US" dirty="0"/>
              <a:t>and university focus on improving teaching and student </a:t>
            </a:r>
            <a:r>
              <a:rPr lang="en-US" dirty="0" smtClean="0"/>
              <a:t>experience – Bristol</a:t>
            </a:r>
            <a:r>
              <a:rPr lang="en-US" baseline="0" dirty="0" smtClean="0"/>
              <a:t> and Exeter have done well on the REF (Research Excellence Framework) – waiting for results of the TEF</a:t>
            </a:r>
          </a:p>
          <a:p>
            <a:pPr marL="171450" lvl="0" indent="-171450">
              <a:spcBef>
                <a:spcPts val="0"/>
              </a:spcBef>
              <a:buSzPct val="25000"/>
              <a:buFontTx/>
              <a:buChar char="-"/>
            </a:pPr>
            <a:r>
              <a:rPr lang="en-US" dirty="0" smtClean="0"/>
              <a:t>WPFBAME – widening</a:t>
            </a:r>
            <a:r>
              <a:rPr lang="en-US" baseline="0" dirty="0" smtClean="0"/>
              <a:t> participation for Black Asian Minority Ethnic of home students – Exeter and Bristol poor record of it – Bristol Scholars – some universities have a great record </a:t>
            </a:r>
            <a:endParaRPr lang="en-US" dirty="0"/>
          </a:p>
        </p:txBody>
      </p:sp>
      <p:sp>
        <p:nvSpPr>
          <p:cNvPr id="89" name="Shape 8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77672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KH</a:t>
            </a:r>
          </a:p>
          <a:p>
            <a:r>
              <a:rPr lang="en-GB" dirty="0" smtClean="0"/>
              <a:t>Bring in the idea of the community of practice – Lave &amp; Wenger</a:t>
            </a:r>
            <a:r>
              <a:rPr lang="en-GB" baseline="0" dirty="0" smtClean="0"/>
              <a:t> </a:t>
            </a:r>
          </a:p>
          <a:p>
            <a:r>
              <a:rPr lang="en-GB" baseline="0" dirty="0" smtClean="0"/>
              <a:t>This fits with the conference them – working together – co-construction of knowledge</a:t>
            </a:r>
            <a:endParaRPr lang="en-GB"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03605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6" name="Shape 13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KH set up</a:t>
            </a: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Both to monitor</a:t>
            </a: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15 </a:t>
            </a:r>
            <a:r>
              <a:rPr lang="en-US" sz="1200" b="0" i="0" u="none" strike="noStrike" cap="none" dirty="0">
                <a:solidFill>
                  <a:schemeClr val="dk1"/>
                </a:solidFill>
                <a:latin typeface="Calibri"/>
                <a:ea typeface="Calibri"/>
                <a:cs typeface="Calibri"/>
                <a:sym typeface="Calibri"/>
              </a:rPr>
              <a:t>minutes</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Gallery – 10 max quotes on wall </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Post-its to note down key </a:t>
            </a:r>
            <a:r>
              <a:rPr lang="en-US" sz="1200" b="0" i="0" u="none" strike="noStrike" cap="none" dirty="0" smtClean="0">
                <a:solidFill>
                  <a:schemeClr val="dk1"/>
                </a:solidFill>
                <a:latin typeface="Calibri"/>
                <a:ea typeface="Calibri"/>
                <a:cs typeface="Calibri"/>
                <a:sym typeface="Calibri"/>
              </a:rPr>
              <a:t>points – anonymous comments as may feed</a:t>
            </a:r>
            <a:r>
              <a:rPr lang="en-US" sz="1200" b="0" i="0" u="none" strike="noStrike" cap="none" baseline="0" dirty="0" smtClean="0">
                <a:solidFill>
                  <a:schemeClr val="dk1"/>
                </a:solidFill>
                <a:latin typeface="Calibri"/>
                <a:ea typeface="Calibri"/>
                <a:cs typeface="Calibri"/>
                <a:sym typeface="Calibri"/>
              </a:rPr>
              <a:t> into an article</a:t>
            </a: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Collect and collate for our article</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2 mins feedback – put key points on the board </a:t>
            </a:r>
          </a:p>
        </p:txBody>
      </p:sp>
      <p:sp>
        <p:nvSpPr>
          <p:cNvPr id="137" name="Shape 13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85867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5" name="Shape 14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dirty="0" smtClean="0"/>
              <a:t>HRK then KH</a:t>
            </a:r>
            <a:endParaRPr lang="en-US" dirty="0"/>
          </a:p>
        </p:txBody>
      </p:sp>
      <p:sp>
        <p:nvSpPr>
          <p:cNvPr id="146" name="Shape 14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355476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GB" dirty="0" smtClean="0"/>
              <a:t>HRK</a:t>
            </a:r>
          </a:p>
          <a:p>
            <a:pPr lvl="0">
              <a:spcBef>
                <a:spcPts val="0"/>
              </a:spcBef>
              <a:buNone/>
            </a:pPr>
            <a:endParaRPr lang="en-GB" dirty="0" smtClean="0"/>
          </a:p>
          <a:p>
            <a:pPr lvl="0">
              <a:spcBef>
                <a:spcPts val="0"/>
              </a:spcBef>
              <a:buNone/>
            </a:pPr>
            <a:endParaRPr dirty="0"/>
          </a:p>
        </p:txBody>
      </p:sp>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2318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0" name="Shape 16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HRK Disconnect </a:t>
            </a:r>
            <a:r>
              <a:rPr lang="en-US" sz="1200" b="0" i="0" u="none" strike="noStrike" cap="none" dirty="0">
                <a:solidFill>
                  <a:schemeClr val="dk1"/>
                </a:solidFill>
                <a:latin typeface="Calibri"/>
                <a:ea typeface="Calibri"/>
                <a:cs typeface="Calibri"/>
                <a:sym typeface="Calibri"/>
              </a:rPr>
              <a:t>– between schools and HE as per quote above</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Disconnect - </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Research on differentiation in HE</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Not reporting obvious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Most differentiation is via peer support</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Significant previous experience </a:t>
            </a:r>
          </a:p>
          <a:p>
            <a:pPr marL="457200" marR="0" lvl="1" indent="0" algn="l" rtl="0">
              <a:spcBef>
                <a:spcPts val="0"/>
              </a:spcBef>
              <a:buSzPct val="25000"/>
              <a:buNone/>
            </a:pPr>
            <a:r>
              <a:rPr lang="en-US" sz="1200" b="0" i="0" u="none" strike="noStrike" cap="none" dirty="0">
                <a:solidFill>
                  <a:schemeClr val="dk1"/>
                </a:solidFill>
                <a:latin typeface="Calibri"/>
                <a:ea typeface="Calibri"/>
                <a:cs typeface="Calibri"/>
                <a:sym typeface="Calibri"/>
              </a:rPr>
              <a:t>Academic</a:t>
            </a:r>
          </a:p>
          <a:p>
            <a:pPr marL="457200" marR="0" lvl="1" indent="0" algn="l" rtl="0">
              <a:spcBef>
                <a:spcPts val="0"/>
              </a:spcBef>
              <a:buSzPct val="25000"/>
              <a:buNone/>
            </a:pPr>
            <a:r>
              <a:rPr lang="en-US" sz="1200" b="0" i="0" u="none" strike="noStrike" cap="none" dirty="0">
                <a:solidFill>
                  <a:schemeClr val="dk1"/>
                </a:solidFill>
                <a:latin typeface="Calibri"/>
                <a:ea typeface="Calibri"/>
                <a:cs typeface="Calibri"/>
                <a:sym typeface="Calibri"/>
              </a:rPr>
              <a:t>Professional –related to the subject of study / transferable skills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Only one said there was no previous experience </a:t>
            </a:r>
          </a:p>
        </p:txBody>
      </p:sp>
      <p:sp>
        <p:nvSpPr>
          <p:cNvPr id="161" name="Shape 16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557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smtClean="0"/>
              <a:t>KH </a:t>
            </a:r>
          </a:p>
          <a:p>
            <a:pPr lvl="0">
              <a:spcBef>
                <a:spcPts val="0"/>
              </a:spcBef>
              <a:buNone/>
            </a:pPr>
            <a:r>
              <a:rPr lang="en-US" dirty="0" smtClean="0"/>
              <a:t>Both</a:t>
            </a:r>
            <a:r>
              <a:rPr lang="en-US" baseline="0" dirty="0" smtClean="0"/>
              <a:t> to monitor</a:t>
            </a:r>
            <a:endParaRPr lang="en-US" dirty="0" smtClean="0"/>
          </a:p>
          <a:p>
            <a:pPr lvl="0">
              <a:spcBef>
                <a:spcPts val="0"/>
              </a:spcBef>
              <a:buNone/>
            </a:pPr>
            <a:r>
              <a:rPr lang="en-US" dirty="0" smtClean="0"/>
              <a:t>Given</a:t>
            </a:r>
            <a:r>
              <a:rPr lang="en-US" baseline="0" dirty="0" smtClean="0"/>
              <a:t> these disconnects in GSOE / EAP – what is happening in the disciplines?</a:t>
            </a:r>
          </a:p>
          <a:p>
            <a:pPr lvl="0">
              <a:spcBef>
                <a:spcPts val="0"/>
              </a:spcBef>
              <a:buNone/>
            </a:pPr>
            <a:endParaRPr lang="en-US" baseline="0" dirty="0" smtClean="0"/>
          </a:p>
          <a:p>
            <a:pPr lvl="0">
              <a:spcBef>
                <a:spcPts val="0"/>
              </a:spcBef>
              <a:buNone/>
            </a:pPr>
            <a:r>
              <a:rPr lang="en-US" b="1" baseline="0" dirty="0" smtClean="0"/>
              <a:t>KH to end session and remind re drinks</a:t>
            </a:r>
            <a:endParaRPr lang="en-US" b="1" dirty="0" smtClean="0"/>
          </a:p>
          <a:p>
            <a:pPr lvl="0">
              <a:spcBef>
                <a:spcPts val="0"/>
              </a:spcBef>
              <a:buNone/>
            </a:pPr>
            <a:endParaRPr lang="en-US" dirty="0" smtClean="0"/>
          </a:p>
          <a:p>
            <a:pPr lvl="0">
              <a:spcBef>
                <a:spcPts val="0"/>
              </a:spcBef>
              <a:buNone/>
            </a:pPr>
            <a:r>
              <a:rPr lang="en-US" dirty="0" smtClean="0"/>
              <a:t>ideas</a:t>
            </a:r>
            <a:r>
              <a:rPr lang="en-US" dirty="0"/>
              <a:t>: </a:t>
            </a:r>
          </a:p>
          <a:p>
            <a:pPr lvl="0">
              <a:spcBef>
                <a:spcPts val="0"/>
              </a:spcBef>
              <a:buNone/>
            </a:pPr>
            <a:r>
              <a:rPr lang="en-US" dirty="0"/>
              <a:t>training on feedback - feedback on formative assignments in order to FEED FORWARD - feedback can be a dialogue</a:t>
            </a:r>
          </a:p>
          <a:p>
            <a:pPr lvl="0">
              <a:spcBef>
                <a:spcPts val="0"/>
              </a:spcBef>
              <a:buNone/>
            </a:pPr>
            <a:r>
              <a:rPr lang="en-US" dirty="0"/>
              <a:t>A LOT OF STUDENTS SAY FEEDBACK PROCESS IS INADEQUATE </a:t>
            </a:r>
            <a:endParaRPr lang="en-US" dirty="0" smtClean="0"/>
          </a:p>
          <a:p>
            <a:pPr lvl="0">
              <a:spcBef>
                <a:spcPts val="0"/>
              </a:spcBef>
              <a:buNone/>
            </a:pPr>
            <a:endParaRPr lang="en-US" dirty="0" smtClean="0"/>
          </a:p>
          <a:p>
            <a:pPr lvl="0">
              <a:spcBef>
                <a:spcPts val="0"/>
              </a:spcBef>
              <a:buNone/>
            </a:pPr>
            <a:r>
              <a:rPr lang="en-US" dirty="0" smtClean="0"/>
              <a:t>IFP </a:t>
            </a:r>
            <a:r>
              <a:rPr lang="en-US" dirty="0" err="1" smtClean="0"/>
              <a:t>maths</a:t>
            </a:r>
            <a:r>
              <a:rPr lang="en-US" dirty="0" smtClean="0"/>
              <a:t> – taught by</a:t>
            </a:r>
            <a:r>
              <a:rPr lang="en-US" baseline="0" dirty="0" smtClean="0"/>
              <a:t> mathematicians not teachers – could we support them?</a:t>
            </a:r>
          </a:p>
          <a:p>
            <a:pPr lvl="0">
              <a:spcBef>
                <a:spcPts val="0"/>
              </a:spcBef>
              <a:buNone/>
            </a:pPr>
            <a:r>
              <a:rPr lang="en-US" baseline="0" dirty="0" smtClean="0"/>
              <a:t>CREATE sessions at UOB i.e. communicative practices for tutorials / seminars </a:t>
            </a:r>
          </a:p>
          <a:p>
            <a:pPr lvl="0">
              <a:spcBef>
                <a:spcPts val="0"/>
              </a:spcBef>
              <a:buNone/>
            </a:pPr>
            <a:endParaRPr lang="en-US" baseline="0" dirty="0" smtClean="0"/>
          </a:p>
          <a:p>
            <a:pPr lvl="0">
              <a:spcBef>
                <a:spcPts val="0"/>
              </a:spcBef>
              <a:buNone/>
            </a:pPr>
            <a:r>
              <a:rPr lang="en-US" baseline="0" dirty="0" smtClean="0"/>
              <a:t>Social Science teachers observed EAP teachers to get ideas – more collaboration</a:t>
            </a:r>
            <a:endParaRPr lang="en-US" dirty="0"/>
          </a:p>
        </p:txBody>
      </p:sp>
      <p:sp>
        <p:nvSpPr>
          <p:cNvPr id="169" name="Shape 169"/>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15</a:t>
            </a:fld>
            <a:endParaRPr lang="en-US"/>
          </a:p>
        </p:txBody>
      </p:sp>
    </p:spTree>
    <p:extLst>
      <p:ext uri="{BB962C8B-B14F-4D97-AF65-F5344CB8AC3E}">
        <p14:creationId xmlns:p14="http://schemas.microsoft.com/office/powerpoint/2010/main" val="19272119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76" name="Shape 1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300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KH</a:t>
            </a:r>
            <a:r>
              <a:rPr lang="en-GB" baseline="0" dirty="0" smtClean="0"/>
              <a:t> </a:t>
            </a:r>
          </a:p>
          <a:p>
            <a:r>
              <a:rPr lang="en-GB" baseline="0" dirty="0" smtClean="0"/>
              <a:t>Exit CAT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69629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6" name="Shape 96"/>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dirty="0" smtClean="0"/>
              <a:t>HRK</a:t>
            </a:r>
            <a:endParaRPr dirty="0"/>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97" name="Shape 97"/>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57514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KH</a:t>
            </a:r>
          </a:p>
          <a:p>
            <a:r>
              <a:rPr lang="en-GB" dirty="0" smtClean="0"/>
              <a:t>Quick  5 min warmer (i.e.</a:t>
            </a:r>
            <a:r>
              <a:rPr lang="en-GB" baseline="0" dirty="0" smtClean="0"/>
              <a:t> needs analysis) </a:t>
            </a:r>
            <a:r>
              <a:rPr lang="en-GB" dirty="0" smtClean="0"/>
              <a:t>depending on numbers</a:t>
            </a:r>
            <a:r>
              <a:rPr lang="en-GB" baseline="0" dirty="0" smtClean="0"/>
              <a:t> – pairs or small groups – put on the mini-white boards and hold up</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8289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Both</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93019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KH / HRK can link</a:t>
            </a:r>
            <a:r>
              <a:rPr lang="en-GB" baseline="0" dirty="0" smtClean="0"/>
              <a:t> to primary context?</a:t>
            </a:r>
          </a:p>
          <a:p>
            <a:endParaRPr lang="en-GB" dirty="0" smtClean="0"/>
          </a:p>
          <a:p>
            <a:r>
              <a:rPr lang="en-GB" dirty="0" smtClean="0"/>
              <a:t>EAP draws on definitions from ESOL – adult learners – perhaps</a:t>
            </a:r>
            <a:r>
              <a:rPr lang="en-GB" baseline="0" dirty="0" smtClean="0"/>
              <a:t> more applicable than secondary school definitions </a:t>
            </a:r>
          </a:p>
          <a:p>
            <a:endParaRPr lang="en-GB" baseline="0" dirty="0" smtClean="0"/>
          </a:p>
          <a:p>
            <a:endParaRPr lang="en-GB" dirty="0" smtClean="0"/>
          </a:p>
          <a:p>
            <a:endParaRPr lang="en-GB" dirty="0" smtClean="0"/>
          </a:p>
          <a:p>
            <a:r>
              <a:rPr lang="en-GB" dirty="0" smtClean="0"/>
              <a:t>Perry – EFL context – NOT DESPITE</a:t>
            </a:r>
            <a:r>
              <a:rPr lang="en-GB" baseline="0" dirty="0" smtClean="0"/>
              <a:t> but because of these needs more is brought to the classroom – inclusivity </a:t>
            </a:r>
            <a:endParaRPr lang="en-GB" dirty="0" smtClean="0"/>
          </a:p>
          <a:p>
            <a:endParaRPr lang="en-GB" dirty="0" smtClean="0"/>
          </a:p>
          <a:p>
            <a:r>
              <a:rPr lang="en-GB" dirty="0" smtClean="0"/>
              <a:t>British Council</a:t>
            </a:r>
            <a:r>
              <a:rPr lang="en-GB" baseline="0" dirty="0" smtClean="0"/>
              <a:t> cite Department for Education &amp; Skills</a:t>
            </a:r>
            <a:endParaRPr lang="en-GB"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109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4" name="Shape 10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i="0" u="none" strike="noStrike" cap="none" dirty="0" smtClean="0">
                <a:solidFill>
                  <a:schemeClr val="dk1"/>
                </a:solidFill>
                <a:latin typeface="Calibri"/>
                <a:ea typeface="Calibri"/>
                <a:cs typeface="Calibri"/>
                <a:sym typeface="Calibri"/>
              </a:rPr>
              <a:t>HRK Project </a:t>
            </a:r>
            <a:r>
              <a:rPr lang="en-US" sz="1200" b="0" i="0" u="none" strike="noStrike" cap="none" dirty="0">
                <a:solidFill>
                  <a:schemeClr val="dk1"/>
                </a:solidFill>
                <a:latin typeface="Calibri"/>
                <a:ea typeface="Calibri"/>
                <a:cs typeface="Calibri"/>
                <a:sym typeface="Calibri"/>
              </a:rPr>
              <a:t>arose following discussions about how to manage and respond to diverse student current and target needs</a:t>
            </a:r>
          </a:p>
          <a:p>
            <a:pPr marL="342900" marR="0" lvl="0" indent="-342900" algn="l" rtl="0">
              <a:lnSpc>
                <a:spcPct val="90000"/>
              </a:lnSpc>
              <a:spcBef>
                <a:spcPts val="640"/>
              </a:spcBef>
              <a:spcAft>
                <a:spcPts val="0"/>
              </a:spcAft>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Phase 1 of action research study intended to share and develop best practice in teaching and learning</a:t>
            </a:r>
          </a:p>
          <a:p>
            <a:pPr marL="342900" marR="0" lvl="0" indent="-342900" algn="l" rtl="0">
              <a:lnSpc>
                <a:spcPct val="90000"/>
              </a:lnSpc>
              <a:spcBef>
                <a:spcPts val="640"/>
              </a:spcBef>
              <a:spcAft>
                <a:spcPts val="0"/>
              </a:spcAft>
              <a:buClr>
                <a:schemeClr val="dk1"/>
              </a:buClr>
              <a:buSzPct val="100000"/>
              <a:buFont typeface="Arial"/>
              <a:buChar char="•"/>
            </a:pPr>
            <a:r>
              <a:rPr lang="en-US" sz="1200" b="0" i="0" u="none" strike="noStrike" cap="none" dirty="0" err="1">
                <a:solidFill>
                  <a:schemeClr val="dk1"/>
                </a:solidFill>
                <a:latin typeface="Calibri"/>
                <a:ea typeface="Calibri"/>
                <a:cs typeface="Calibri"/>
                <a:sym typeface="Calibri"/>
              </a:rPr>
              <a:t>Formalising</a:t>
            </a:r>
            <a:r>
              <a:rPr lang="en-US" sz="1200" b="0" i="0" u="none" strike="noStrike" cap="none" dirty="0">
                <a:solidFill>
                  <a:schemeClr val="dk1"/>
                </a:solidFill>
                <a:latin typeface="Calibri"/>
                <a:ea typeface="Calibri"/>
                <a:cs typeface="Calibri"/>
                <a:sym typeface="Calibri"/>
              </a:rPr>
              <a:t> informal peer learning to broaden and develop communities of practice between early career academics / EAP practitioners</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200" b="0" i="0" u="none" strike="noStrike" kern="1200" cap="none" spc="0" normalizeH="0" baseline="0" noProof="0" dirty="0" smtClean="0">
                <a:ln>
                  <a:noFill/>
                </a:ln>
                <a:solidFill>
                  <a:schemeClr val="dk1"/>
                </a:solidFill>
                <a:effectLst/>
                <a:uLnTx/>
                <a:uFillTx/>
                <a:latin typeface="Calibri"/>
                <a:cs typeface="Calibri"/>
                <a:sym typeface="Calibri"/>
              </a:rPr>
              <a:t>KH </a:t>
            </a:r>
            <a:r>
              <a:rPr kumimoji="0" lang="en-US" sz="1200" b="0" i="0" u="none" strike="noStrike" kern="1200" cap="none" spc="0" normalizeH="0" baseline="0" noProof="0" dirty="0" smtClean="0">
                <a:ln>
                  <a:noFill/>
                </a:ln>
                <a:solidFill>
                  <a:srgbClr val="000000"/>
                </a:solidFill>
                <a:effectLst/>
                <a:uLnTx/>
                <a:uFillTx/>
                <a:latin typeface="Calibri"/>
                <a:cs typeface="Calibri"/>
                <a:sym typeface="Calibri"/>
              </a:rPr>
              <a:t>There seems </a:t>
            </a:r>
            <a:r>
              <a:rPr kumimoji="0" lang="en-US" sz="1200" b="0" i="0" u="none" strike="noStrike" kern="1200" cap="none" spc="0" normalizeH="0" baseline="0" noProof="0" dirty="0">
                <a:ln>
                  <a:noFill/>
                </a:ln>
                <a:solidFill>
                  <a:srgbClr val="000000"/>
                </a:solidFill>
                <a:effectLst/>
                <a:uLnTx/>
                <a:uFillTx/>
                <a:latin typeface="Calibri"/>
                <a:cs typeface="Calibri"/>
                <a:sym typeface="Calibri"/>
              </a:rPr>
              <a:t>to be a big gap in the literature re differentiation in Higher Ed - that’s where we come in! We know about it from other contexts i.e. primary / secondary / FE / British Council (who inspect EAP </a:t>
            </a:r>
            <a:r>
              <a:rPr kumimoji="0" lang="en-US" sz="1200" b="0" i="0" u="none" strike="noStrike" kern="1200" cap="none" spc="0" normalizeH="0" baseline="0" noProof="0" dirty="0" smtClean="0">
                <a:ln>
                  <a:noFill/>
                </a:ln>
                <a:solidFill>
                  <a:srgbClr val="000000"/>
                </a:solidFill>
                <a:effectLst/>
                <a:uLnTx/>
                <a:uFillTx/>
                <a:latin typeface="Calibri"/>
                <a:cs typeface="Calibri"/>
                <a:sym typeface="Calibri"/>
              </a:rPr>
              <a:t>provision) have it on their criteria</a:t>
            </a:r>
            <a:endParaRPr kumimoji="0" lang="en-US" sz="1200" b="0" i="0" u="none" strike="noStrike" kern="1200" cap="none" spc="0" normalizeH="0" baseline="0" noProof="0" dirty="0">
              <a:ln>
                <a:noFill/>
              </a:ln>
              <a:solidFill>
                <a:srgbClr val="000000"/>
              </a:solidFill>
              <a:effectLst/>
              <a:uLnTx/>
              <a:uFillTx/>
              <a:latin typeface="Calibri"/>
              <a:cs typeface="Calibri"/>
              <a:sym typeface="Calibri"/>
            </a:endParaRPr>
          </a:p>
        </p:txBody>
      </p:sp>
      <p:sp>
        <p:nvSpPr>
          <p:cNvPr id="105" name="Shape 10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45672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2" name="Shape 11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i="0" u="none" strike="noStrike" cap="none" dirty="0" smtClean="0">
                <a:solidFill>
                  <a:schemeClr val="dk1"/>
                </a:solidFill>
                <a:sym typeface="Calibri"/>
              </a:rPr>
              <a:t>HRK Data collection in two phases: June and September 2016</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i="0" u="none" strike="noStrike" cap="none" dirty="0" smtClean="0">
                <a:solidFill>
                  <a:schemeClr val="dk1"/>
                </a:solidFill>
                <a:sym typeface="Calibri"/>
              </a:rPr>
              <a:t>(Google Forms) to teaching staff distributed via email in the following departments:</a:t>
            </a:r>
          </a:p>
          <a:p>
            <a:pPr marL="0" marR="0" lvl="0" indent="0" algn="l" rtl="0">
              <a:spcBef>
                <a:spcPts val="0"/>
              </a:spcBef>
              <a:buSzPct val="25000"/>
              <a:buNone/>
            </a:pPr>
            <a:endParaRPr lang="en-US" dirty="0"/>
          </a:p>
        </p:txBody>
      </p:sp>
      <p:sp>
        <p:nvSpPr>
          <p:cNvPr id="113" name="Shape 11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15007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0" name="Shape 12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Both</a:t>
            </a: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Introductions</a:t>
            </a: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Primary / Secondary / Further /</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Higher</a:t>
            </a:r>
          </a:p>
          <a:p>
            <a:pPr marL="0" marR="0" lvl="0" indent="0" algn="l" rtl="0">
              <a:spcBef>
                <a:spcPts val="0"/>
              </a:spcBef>
              <a:buSzPct val="25000"/>
              <a:buNone/>
            </a:pPr>
            <a:r>
              <a:rPr lang="en-US" dirty="0"/>
              <a:t>NB - search on BEI for ‘differentiation’ and ‘higher education’ throws up many results relating to differentiating BETWEEN universities, and not within them - interesting to consider impact of this in terms of international students, as implication of the existing research appears to be that students apply to universities that are ‘suitable’ in terms of their academic expectations. Is this awareness present in the international market?</a:t>
            </a:r>
          </a:p>
          <a:p>
            <a:pPr marL="0" marR="0" lvl="0" indent="0" algn="l" rtl="0">
              <a:spcBef>
                <a:spcPts val="0"/>
              </a:spcBef>
              <a:buSzPct val="25000"/>
              <a:buNone/>
            </a:pPr>
            <a:endParaRPr lang="en-US" dirty="0" smtClean="0"/>
          </a:p>
          <a:p>
            <a:pPr marL="0" marR="0" lvl="0" indent="0" algn="l" rtl="0">
              <a:spcBef>
                <a:spcPts val="0"/>
              </a:spcBef>
              <a:buSzPct val="25000"/>
              <a:buNone/>
            </a:pPr>
            <a:r>
              <a:rPr lang="en-US" dirty="0" smtClean="0"/>
              <a:t>Link back to mini-whiteboards</a:t>
            </a:r>
            <a:endParaRPr lang="en-US" dirty="0"/>
          </a:p>
        </p:txBody>
      </p:sp>
      <p:sp>
        <p:nvSpPr>
          <p:cNvPr id="121" name="Shape 12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85829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8" name="Shape 12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dirty="0" smtClean="0"/>
              <a:t>HRK</a:t>
            </a:r>
            <a:endParaRPr lang="en-US" dirty="0"/>
          </a:p>
        </p:txBody>
      </p:sp>
      <p:sp>
        <p:nvSpPr>
          <p:cNvPr id="129" name="Shape 12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938205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pic>
        <p:nvPicPr>
          <p:cNvPr id="21" name="Shape 21"/>
          <p:cNvPicPr preferRelativeResize="0"/>
          <p:nvPr/>
        </p:nvPicPr>
        <p:blipFill>
          <a:blip r:embed="rId2">
            <a:alphaModFix/>
          </a:blip>
          <a:stretch>
            <a:fillRect/>
          </a:stretch>
        </p:blipFill>
        <p:spPr>
          <a:xfrm>
            <a:off x="260683" y="572001"/>
            <a:ext cx="1784685" cy="665747"/>
          </a:xfrm>
          <a:prstGeom prst="rect">
            <a:avLst/>
          </a:prstGeom>
          <a:noFill/>
          <a:ln>
            <a:noFill/>
          </a:ln>
        </p:spPr>
      </p:pic>
      <p:pic>
        <p:nvPicPr>
          <p:cNvPr id="307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02378" y="573505"/>
            <a:ext cx="1852863" cy="664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0"/>
        <p:cNvGrpSpPr/>
        <p:nvPr/>
      </p:nvGrpSpPr>
      <p:grpSpPr>
        <a:xfrm>
          <a:off x="0" y="0"/>
          <a:ext cx="0" cy="0"/>
          <a:chOff x="0" y="0"/>
          <a:chExt cx="0" cy="0"/>
        </a:xfrm>
      </p:grpSpPr>
      <p:sp>
        <p:nvSpPr>
          <p:cNvPr id="81" name="Shape 81"/>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2" name="Shape 82"/>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5" name="Shape 2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1" name="Shape 31"/>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2" name="Shape 3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7" name="Shape 37"/>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4" name="Shape 44"/>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3" name="Shape 5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6"/>
        <p:cNvGrpSpPr/>
        <p:nvPr/>
      </p:nvGrpSpPr>
      <p:grpSpPr>
        <a:xfrm>
          <a:off x="0" y="0"/>
          <a:ext cx="0" cy="0"/>
          <a:chOff x="0" y="0"/>
          <a:chExt cx="0" cy="0"/>
        </a:xfrm>
      </p:grpSpPr>
      <p:sp>
        <p:nvSpPr>
          <p:cNvPr id="57" name="Shape 5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2" name="Shape 62"/>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9" name="Shape 69"/>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amp;ehk=DeWY6A2pZGDm"/><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amp;ehk=jIvt6TkLnLY0C0Hy8Sz2kg&amp;r=0&amp;pid=OfficeInsert"/><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ctrTitle"/>
          </p:nvPr>
        </p:nvSpPr>
        <p:spPr>
          <a:xfrm>
            <a:off x="720970" y="1951893"/>
            <a:ext cx="7772400" cy="104041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endParaRPr sz="3959" dirty="0"/>
          </a:p>
          <a:p>
            <a:pPr marL="0" marR="0" lvl="0" indent="0" algn="ctr" rtl="0">
              <a:spcBef>
                <a:spcPts val="0"/>
              </a:spcBef>
              <a:buClr>
                <a:schemeClr val="dk1"/>
              </a:buClr>
              <a:buSzPct val="25000"/>
              <a:buFont typeface="Calibri"/>
              <a:buNone/>
            </a:pPr>
            <a:endParaRPr sz="3000" dirty="0"/>
          </a:p>
          <a:p>
            <a:pPr marL="0" marR="0" lvl="0" indent="0" algn="ctr" rtl="0">
              <a:spcBef>
                <a:spcPts val="0"/>
              </a:spcBef>
              <a:buClr>
                <a:schemeClr val="dk1"/>
              </a:buClr>
              <a:buSzPct val="25000"/>
              <a:buFont typeface="Calibri"/>
              <a:buNone/>
            </a:pPr>
            <a:endParaRPr sz="3000" dirty="0"/>
          </a:p>
          <a:p>
            <a:pPr marL="0" marR="0" lvl="0" indent="0" algn="ctr" rtl="0">
              <a:spcBef>
                <a:spcPts val="0"/>
              </a:spcBef>
              <a:buClr>
                <a:schemeClr val="dk1"/>
              </a:buClr>
              <a:buSzPct val="25000"/>
              <a:buFont typeface="Calibri"/>
              <a:buNone/>
            </a:pPr>
            <a:endParaRPr sz="2400" dirty="0"/>
          </a:p>
          <a:p>
            <a:pPr marL="0" marR="0" lvl="0" indent="0" algn="ctr" rtl="0">
              <a:spcBef>
                <a:spcPts val="0"/>
              </a:spcBef>
              <a:buClr>
                <a:schemeClr val="dk1"/>
              </a:buClr>
              <a:buSzPct val="25000"/>
              <a:buFont typeface="Calibri"/>
              <a:buNone/>
            </a:pPr>
            <a:endParaRPr sz="2400" dirty="0"/>
          </a:p>
          <a:p>
            <a:pPr marL="0" marR="0" lvl="0" indent="0" algn="ctr" rtl="0">
              <a:spcBef>
                <a:spcPts val="0"/>
              </a:spcBef>
              <a:buClr>
                <a:schemeClr val="dk1"/>
              </a:buClr>
              <a:buSzPct val="25000"/>
              <a:buFont typeface="Calibri"/>
              <a:buNone/>
            </a:pPr>
            <a:r>
              <a:rPr lang="en-US" sz="3600" i="1" dirty="0"/>
              <a:t>Enhancing the student experience through differentiated teaching and learning strategies</a:t>
            </a:r>
          </a:p>
          <a:p>
            <a:pPr marL="0" marR="0" lvl="0" indent="0" algn="ctr" rtl="0">
              <a:spcBef>
                <a:spcPts val="0"/>
              </a:spcBef>
              <a:buClr>
                <a:schemeClr val="dk1"/>
              </a:buClr>
              <a:buSzPct val="25000"/>
              <a:buFont typeface="Calibri"/>
              <a:buNone/>
            </a:pPr>
            <a:endParaRPr sz="2400" dirty="0"/>
          </a:p>
          <a:p>
            <a:pPr marL="0" marR="0" lvl="0" indent="0" algn="ctr" rtl="0">
              <a:spcBef>
                <a:spcPts val="0"/>
              </a:spcBef>
              <a:buClr>
                <a:schemeClr val="dk1"/>
              </a:buClr>
              <a:buSzPct val="25000"/>
              <a:buFont typeface="Calibri"/>
              <a:buNone/>
            </a:pPr>
            <a:r>
              <a:rPr lang="en-US" sz="2400" dirty="0"/>
              <a:t>by</a:t>
            </a:r>
            <a:endParaRPr sz="2400" dirty="0"/>
          </a:p>
          <a:p>
            <a:pPr marL="0" marR="0" lvl="0" indent="0" algn="ctr" rtl="0">
              <a:spcBef>
                <a:spcPts val="0"/>
              </a:spcBef>
              <a:buClr>
                <a:schemeClr val="dk1"/>
              </a:buClr>
              <a:buSzPct val="25000"/>
              <a:buFont typeface="Calibri"/>
              <a:buNone/>
            </a:pPr>
            <a:r>
              <a:rPr lang="en-US" sz="2400" b="0" i="0" u="none" strike="noStrike" cap="none" dirty="0">
                <a:solidFill>
                  <a:schemeClr val="dk1"/>
                </a:solidFill>
                <a:latin typeface="Calibri"/>
                <a:ea typeface="Calibri"/>
                <a:cs typeface="Calibri"/>
                <a:sym typeface="Calibri"/>
              </a:rPr>
              <a:t>Hermione Ruck Keene &amp; Katherine High</a:t>
            </a:r>
            <a:r>
              <a:rPr lang="en-US" sz="3000" b="0" i="0" u="none" strike="noStrike" cap="none" dirty="0">
                <a:solidFill>
                  <a:schemeClr val="dk1"/>
                </a:solidFill>
                <a:latin typeface="Calibri"/>
                <a:ea typeface="Calibri"/>
                <a:cs typeface="Calibri"/>
                <a:sym typeface="Calibri"/>
              </a:rPr>
              <a:t/>
            </a:r>
            <a:br>
              <a:rPr lang="en-US" sz="3000" b="0" i="0" u="none" strike="noStrike" cap="none" dirty="0">
                <a:solidFill>
                  <a:schemeClr val="dk1"/>
                </a:solidFill>
                <a:latin typeface="Calibri"/>
                <a:ea typeface="Calibri"/>
                <a:cs typeface="Calibri"/>
                <a:sym typeface="Calibri"/>
              </a:rPr>
            </a:br>
            <a:r>
              <a:rPr lang="en-US" sz="3959" b="0" i="0" u="none" strike="noStrike" cap="none" dirty="0">
                <a:solidFill>
                  <a:schemeClr val="dk1"/>
                </a:solidFill>
                <a:latin typeface="Calibri"/>
                <a:ea typeface="Calibri"/>
                <a:cs typeface="Calibri"/>
                <a:sym typeface="Calibri"/>
              </a:rPr>
              <a:t/>
            </a:r>
            <a:br>
              <a:rPr lang="en-US" sz="3959" b="0" i="0" u="none" strike="noStrike" cap="none" dirty="0">
                <a:solidFill>
                  <a:schemeClr val="dk1"/>
                </a:solidFill>
                <a:latin typeface="Calibri"/>
                <a:ea typeface="Calibri"/>
                <a:cs typeface="Calibri"/>
                <a:sym typeface="Calibri"/>
              </a:rPr>
            </a:br>
            <a:endParaRPr lang="en-US" sz="3959" b="0" i="0" u="none" strike="noStrike" cap="none" dirty="0">
              <a:solidFill>
                <a:schemeClr val="dk1"/>
              </a:solidFill>
              <a:latin typeface="Calibri"/>
              <a:ea typeface="Calibri"/>
              <a:cs typeface="Calibri"/>
              <a:sym typeface="Calibri"/>
            </a:endParaRPr>
          </a:p>
        </p:txBody>
      </p:sp>
      <p:pic>
        <p:nvPicPr>
          <p:cNvPr id="92" name="Shape 92" descr="Profile Pic.jpg"/>
          <p:cNvPicPr preferRelativeResize="0"/>
          <p:nvPr/>
        </p:nvPicPr>
        <p:blipFill>
          <a:blip r:embed="rId3">
            <a:alphaModFix/>
          </a:blip>
          <a:stretch>
            <a:fillRect/>
          </a:stretch>
        </p:blipFill>
        <p:spPr>
          <a:xfrm>
            <a:off x="6900541" y="4590778"/>
            <a:ext cx="1977524" cy="2120849"/>
          </a:xfrm>
          <a:prstGeom prst="rect">
            <a:avLst/>
          </a:prstGeom>
          <a:noFill/>
          <a:ln>
            <a:noFill/>
          </a:ln>
        </p:spPr>
      </p:pic>
      <p:pic>
        <p:nvPicPr>
          <p:cNvPr id="3" name="Picture 2"/>
          <p:cNvPicPr>
            <a:picLocks noChangeAspect="1"/>
          </p:cNvPicPr>
          <p:nvPr/>
        </p:nvPicPr>
        <p:blipFill>
          <a:blip r:embed="rId4"/>
          <a:stretch>
            <a:fillRect/>
          </a:stretch>
        </p:blipFill>
        <p:spPr>
          <a:xfrm>
            <a:off x="278295" y="4707236"/>
            <a:ext cx="1855304" cy="200439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10</a:t>
            </a:fld>
            <a:endParaRPr lang="en-US" sz="1200" b="0" i="0" u="none" strike="noStrike" cap="none" dirty="0">
              <a:solidFill>
                <a:srgbClr val="888888"/>
              </a:solidFill>
              <a:latin typeface="Calibri"/>
              <a:ea typeface="Calibri"/>
              <a:cs typeface="Calibri"/>
              <a:sym typeface="Calibri"/>
            </a:endParaRPr>
          </a:p>
        </p:txBody>
      </p:sp>
      <p:sp>
        <p:nvSpPr>
          <p:cNvPr id="5" name="TextBox 4"/>
          <p:cNvSpPr txBox="1"/>
          <p:nvPr/>
        </p:nvSpPr>
        <p:spPr>
          <a:xfrm>
            <a:off x="371061" y="318052"/>
            <a:ext cx="8315738" cy="2492990"/>
          </a:xfrm>
          <a:prstGeom prst="rect">
            <a:avLst/>
          </a:prstGeom>
          <a:noFill/>
        </p:spPr>
        <p:txBody>
          <a:bodyPr wrap="square" rtlCol="0">
            <a:spAutoFit/>
          </a:bodyPr>
          <a:lstStyle/>
          <a:p>
            <a:endParaRPr lang="en-GB" sz="6000" dirty="0" smtClean="0">
              <a:latin typeface="Calibri" panose="020F0502020204030204" pitchFamily="34" charset="0"/>
              <a:cs typeface="Calibri" panose="020F0502020204030204" pitchFamily="34" charset="0"/>
            </a:endParaRPr>
          </a:p>
          <a:p>
            <a:r>
              <a:rPr lang="en-GB" sz="3200" dirty="0" smtClean="0">
                <a:latin typeface="Calibri" panose="020F0502020204030204" pitchFamily="34" charset="0"/>
                <a:cs typeface="Calibri" panose="020F0502020204030204" pitchFamily="34" charset="0"/>
              </a:rPr>
              <a:t>Work </a:t>
            </a:r>
            <a:r>
              <a:rPr lang="en-GB" sz="3200" dirty="0">
                <a:latin typeface="Calibri" panose="020F0502020204030204" pitchFamily="34" charset="0"/>
                <a:cs typeface="Calibri" panose="020F0502020204030204" pitchFamily="34" charset="0"/>
              </a:rPr>
              <a:t>together to create an annotated image </a:t>
            </a:r>
            <a:r>
              <a:rPr lang="en-GB" sz="3200" dirty="0" smtClean="0">
                <a:latin typeface="Calibri" panose="020F0502020204030204" pitchFamily="34" charset="0"/>
                <a:cs typeface="Calibri" panose="020F0502020204030204" pitchFamily="34" charset="0"/>
              </a:rPr>
              <a:t>of what </a:t>
            </a:r>
            <a:r>
              <a:rPr lang="en-GB" sz="3200" dirty="0">
                <a:latin typeface="Calibri" panose="020F0502020204030204" pitchFamily="34" charset="0"/>
                <a:cs typeface="Calibri" panose="020F0502020204030204" pitchFamily="34" charset="0"/>
              </a:rPr>
              <a:t>differentiation </a:t>
            </a:r>
            <a:r>
              <a:rPr lang="en-GB" sz="3200" dirty="0" smtClean="0">
                <a:latin typeface="Calibri" panose="020F0502020204030204" pitchFamily="34" charset="0"/>
                <a:cs typeface="Calibri" panose="020F0502020204030204" pitchFamily="34" charset="0"/>
              </a:rPr>
              <a:t>could look like </a:t>
            </a:r>
            <a:r>
              <a:rPr lang="en-GB" sz="3200" dirty="0">
                <a:latin typeface="Calibri" panose="020F0502020204030204" pitchFamily="34" charset="0"/>
                <a:cs typeface="Calibri" panose="020F0502020204030204" pitchFamily="34" charset="0"/>
              </a:rPr>
              <a:t>in the HE context.</a:t>
            </a:r>
          </a:p>
        </p:txBody>
      </p:sp>
      <p:sp>
        <p:nvSpPr>
          <p:cNvPr id="6" name="Title 1"/>
          <p:cNvSpPr>
            <a:spLocks noGrp="1"/>
          </p:cNvSpPr>
          <p:nvPr>
            <p:ph type="title"/>
          </p:nvPr>
        </p:nvSpPr>
        <p:spPr>
          <a:xfrm>
            <a:off x="457200" y="274637"/>
            <a:ext cx="8229600" cy="1143000"/>
          </a:xfrm>
        </p:spPr>
        <p:txBody>
          <a:bodyPr/>
          <a:lstStyle/>
          <a:p>
            <a:r>
              <a:rPr lang="en-GB" dirty="0" smtClean="0"/>
              <a:t>Task 2</a:t>
            </a:r>
            <a:endParaRPr lang="en-GB" dirty="0"/>
          </a:p>
        </p:txBody>
      </p:sp>
      <p:sp>
        <p:nvSpPr>
          <p:cNvPr id="2" name="TextBox 1"/>
          <p:cNvSpPr txBox="1"/>
          <p:nvPr/>
        </p:nvSpPr>
        <p:spPr>
          <a:xfrm>
            <a:off x="371061" y="5486400"/>
            <a:ext cx="8526754" cy="830997"/>
          </a:xfrm>
          <a:prstGeom prst="rect">
            <a:avLst/>
          </a:prstGeom>
          <a:noFill/>
        </p:spPr>
        <p:txBody>
          <a:bodyPr wrap="square" rtlCol="0">
            <a:spAutoFit/>
          </a:bodyPr>
          <a:lstStyle/>
          <a:p>
            <a:pPr algn="ctr"/>
            <a:r>
              <a:rPr lang="en-GB" sz="2000" dirty="0" smtClean="0"/>
              <a:t>“</a:t>
            </a:r>
            <a:r>
              <a:rPr lang="en-GB" sz="2400" i="1" dirty="0" smtClean="0">
                <a:latin typeface="Calibri" panose="020F0502020204030204" pitchFamily="34" charset="0"/>
              </a:rPr>
              <a:t>Learning is a process that takes place in a participation framework, not in an individual mind</a:t>
            </a:r>
            <a:r>
              <a:rPr lang="en-GB" sz="2400" dirty="0" smtClean="0">
                <a:latin typeface="Calibri" panose="020F0502020204030204" pitchFamily="34" charset="0"/>
              </a:rPr>
              <a:t>” (Lave &amp; Wenger, 1991: 13) </a:t>
            </a:r>
            <a:endParaRPr lang="en-GB" sz="2400" dirty="0">
              <a:latin typeface="Calibri" panose="020F0502020204030204" pitchFamily="34" charset="0"/>
            </a:endParaRPr>
          </a:p>
        </p:txBody>
      </p:sp>
      <p:sp>
        <p:nvSpPr>
          <p:cNvPr id="3" name="TextBox 2"/>
          <p:cNvSpPr txBox="1"/>
          <p:nvPr/>
        </p:nvSpPr>
        <p:spPr>
          <a:xfrm>
            <a:off x="2227385" y="2811042"/>
            <a:ext cx="4325815" cy="2394004"/>
          </a:xfrm>
          <a:prstGeom prst="rect">
            <a:avLst/>
          </a:prstGeom>
          <a:solidFill>
            <a:schemeClr val="bg1"/>
          </a:solidFill>
          <a:ln>
            <a:solidFill>
              <a:schemeClr val="bg2">
                <a:lumMod val="25000"/>
              </a:schemeClr>
            </a:solidFill>
          </a:ln>
        </p:spPr>
        <p:txBody>
          <a:bodyPr wrap="square" rtlCol="0">
            <a:spAutoFit/>
          </a:bodyPr>
          <a:lstStyle/>
          <a:p>
            <a:endParaRPr lang="en-GB" dirty="0"/>
          </a:p>
        </p:txBody>
      </p:sp>
    </p:spTree>
    <p:extLst>
      <p:ext uri="{BB962C8B-B14F-4D97-AF65-F5344CB8AC3E}">
        <p14:creationId xmlns:p14="http://schemas.microsoft.com/office/powerpoint/2010/main" val="10866415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42" name="Shape 142"/>
          <p:cNvSpPr txBox="1"/>
          <p:nvPr/>
        </p:nvSpPr>
        <p:spPr>
          <a:xfrm>
            <a:off x="779325" y="4705150"/>
            <a:ext cx="7751700" cy="1651200"/>
          </a:xfrm>
          <a:prstGeom prst="rect">
            <a:avLst/>
          </a:prstGeom>
          <a:noFill/>
          <a:ln>
            <a:noFill/>
          </a:ln>
        </p:spPr>
        <p:txBody>
          <a:bodyPr lIns="91425" tIns="91425" rIns="91425" bIns="91425" anchor="ctr" anchorCtr="0">
            <a:noAutofit/>
          </a:bodyPr>
          <a:lstStyle/>
          <a:p>
            <a:pPr lvl="0" algn="ctr" rtl="0">
              <a:spcBef>
                <a:spcPts val="640"/>
              </a:spcBef>
              <a:buNone/>
            </a:pPr>
            <a:endParaRPr lang="en-US" sz="3200" dirty="0">
              <a:solidFill>
                <a:srgbClr val="38761D"/>
              </a:solidFill>
              <a:latin typeface="Calibri"/>
              <a:ea typeface="Calibri"/>
              <a:cs typeface="Calibri"/>
              <a:sym typeface="Calibri"/>
            </a:endParaRPr>
          </a:p>
        </p:txBody>
      </p:sp>
      <p:pic>
        <p:nvPicPr>
          <p:cNvPr id="3" name="Picture 2"/>
          <p:cNvPicPr>
            <a:picLocks noChangeAspect="1"/>
          </p:cNvPicPr>
          <p:nvPr/>
        </p:nvPicPr>
        <p:blipFill>
          <a:blip r:embed="rId3"/>
          <a:stretch>
            <a:fillRect/>
          </a:stretch>
        </p:blipFill>
        <p:spPr>
          <a:xfrm>
            <a:off x="3413007" y="3700993"/>
            <a:ext cx="2484335" cy="2990347"/>
          </a:xfrm>
          <a:prstGeom prst="rect">
            <a:avLst/>
          </a:prstGeom>
        </p:spPr>
      </p:pic>
      <p:sp>
        <p:nvSpPr>
          <p:cNvPr id="2" name="Title 1"/>
          <p:cNvSpPr>
            <a:spLocks noGrp="1"/>
          </p:cNvSpPr>
          <p:nvPr>
            <p:ph type="title"/>
          </p:nvPr>
        </p:nvSpPr>
        <p:spPr/>
        <p:txBody>
          <a:bodyPr/>
          <a:lstStyle/>
          <a:p>
            <a:r>
              <a:rPr lang="en-GB" dirty="0"/>
              <a:t>Task 3</a:t>
            </a:r>
            <a:br>
              <a:rPr lang="en-GB" dirty="0"/>
            </a:br>
            <a:endParaRPr lang="en-GB" dirty="0"/>
          </a:p>
        </p:txBody>
      </p:sp>
      <p:sp>
        <p:nvSpPr>
          <p:cNvPr id="5" name="Title 1"/>
          <p:cNvSpPr>
            <a:spLocks noGrp="1"/>
          </p:cNvSpPr>
          <p:nvPr>
            <p:ph type="body" idx="1"/>
          </p:nvPr>
        </p:nvSpPr>
        <p:spPr/>
        <p:txBody>
          <a:bodyPr/>
          <a:lstStyle/>
          <a:p>
            <a:pPr marL="203200" indent="0">
              <a:buNone/>
            </a:pPr>
            <a:r>
              <a:rPr lang="en-GB" sz="4400" dirty="0" smtClean="0"/>
              <a:t>Consider the results from the two surveys – to what extent do the quotations resonate with you?</a:t>
            </a:r>
            <a:endParaRPr lang="en-GB" sz="4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439615" y="-184638"/>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dirty="0">
                <a:solidFill>
                  <a:schemeClr val="dk1"/>
                </a:solidFill>
                <a:latin typeface="Calibri"/>
                <a:ea typeface="Calibri"/>
                <a:cs typeface="Calibri"/>
                <a:sym typeface="Calibri"/>
              </a:rPr>
              <a:t>Differentiation: definitions</a:t>
            </a:r>
          </a:p>
        </p:txBody>
      </p:sp>
      <p:sp>
        <p:nvSpPr>
          <p:cNvPr id="149" name="Shape 149"/>
          <p:cNvSpPr txBox="1">
            <a:spLocks noGrp="1"/>
          </p:cNvSpPr>
          <p:nvPr>
            <p:ph type="body" idx="1"/>
          </p:nvPr>
        </p:nvSpPr>
        <p:spPr>
          <a:xfrm>
            <a:off x="457200" y="981580"/>
            <a:ext cx="8229600" cy="5542312"/>
          </a:xfrm>
          <a:prstGeom prst="rect">
            <a:avLst/>
          </a:prstGeom>
          <a:noFill/>
          <a:ln>
            <a:noFill/>
          </a:ln>
        </p:spPr>
        <p:txBody>
          <a:bodyPr lIns="91425" tIns="45700" rIns="91425" bIns="45700" anchor="t" anchorCtr="0">
            <a:noAutofit/>
          </a:bodyPr>
          <a:lstStyle/>
          <a:p>
            <a:pPr marL="342900" marR="0" lvl="0" indent="-314960" algn="l" rtl="0">
              <a:lnSpc>
                <a:spcPct val="80000"/>
              </a:lnSpc>
              <a:spcBef>
                <a:spcPts val="0"/>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Tutors </a:t>
            </a:r>
            <a:r>
              <a:rPr lang="en-US" sz="2400" b="0" i="0" u="none" strike="noStrike" cap="none" dirty="0" smtClean="0">
                <a:solidFill>
                  <a:schemeClr val="dk1"/>
                </a:solidFill>
                <a:latin typeface="Calibri"/>
                <a:ea typeface="Calibri"/>
                <a:cs typeface="Calibri"/>
                <a:sym typeface="Calibri"/>
              </a:rPr>
              <a:t>appear to have a </a:t>
            </a:r>
            <a:r>
              <a:rPr lang="en-US" sz="2400" b="0" i="0" u="none" strike="noStrike" cap="none" dirty="0">
                <a:solidFill>
                  <a:schemeClr val="dk1"/>
                </a:solidFill>
                <a:latin typeface="Calibri"/>
                <a:ea typeface="Calibri"/>
                <a:cs typeface="Calibri"/>
                <a:sym typeface="Calibri"/>
              </a:rPr>
              <a:t>clear understanding of what it is: </a:t>
            </a:r>
          </a:p>
          <a:p>
            <a:pPr marL="742950" marR="0" lvl="1" indent="-275590" algn="l" rtl="0">
              <a:lnSpc>
                <a:spcPct val="80000"/>
              </a:lnSpc>
              <a:spcBef>
                <a:spcPts val="392"/>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Individual needs</a:t>
            </a:r>
          </a:p>
          <a:p>
            <a:pPr marL="742950" marR="0" lvl="1" indent="-275590" algn="l" rtl="0">
              <a:lnSpc>
                <a:spcPct val="80000"/>
              </a:lnSpc>
              <a:spcBef>
                <a:spcPts val="392"/>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Previous experiences in learning</a:t>
            </a:r>
          </a:p>
          <a:p>
            <a:pPr marL="742950" marR="0" lvl="1" indent="-275590" algn="l" rtl="0">
              <a:lnSpc>
                <a:spcPct val="80000"/>
              </a:lnSpc>
              <a:spcBef>
                <a:spcPts val="392"/>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Cultural factors</a:t>
            </a:r>
          </a:p>
          <a:p>
            <a:pPr marL="742950" marR="0" lvl="1" indent="-275590" algn="l" rtl="0">
              <a:lnSpc>
                <a:spcPct val="80000"/>
              </a:lnSpc>
              <a:spcBef>
                <a:spcPts val="392"/>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Collaborative learning</a:t>
            </a:r>
          </a:p>
          <a:p>
            <a:pPr marL="742950" marR="0" lvl="1" indent="-275590" algn="l" rtl="0">
              <a:lnSpc>
                <a:spcPct val="80000"/>
              </a:lnSpc>
              <a:spcBef>
                <a:spcPts val="392"/>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Enabling all students to reach desired outcomes</a:t>
            </a:r>
          </a:p>
          <a:p>
            <a:pPr marL="342900" marR="0" lvl="0" indent="-314960" algn="l" rtl="0">
              <a:lnSpc>
                <a:spcPct val="80000"/>
              </a:lnSpc>
              <a:spcBef>
                <a:spcPts val="448"/>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Tutors stated </a:t>
            </a:r>
            <a:r>
              <a:rPr lang="en-US" sz="2400" b="0" i="0" u="none" strike="noStrike" cap="none" dirty="0" smtClean="0">
                <a:solidFill>
                  <a:schemeClr val="dk1"/>
                </a:solidFill>
                <a:latin typeface="Calibri"/>
                <a:ea typeface="Calibri"/>
                <a:cs typeface="Calibri"/>
                <a:sym typeface="Calibri"/>
              </a:rPr>
              <a:t>a </a:t>
            </a:r>
            <a:r>
              <a:rPr lang="en-US" sz="2400" b="0" i="0" u="none" strike="noStrike" cap="none" dirty="0">
                <a:solidFill>
                  <a:schemeClr val="dk1"/>
                </a:solidFill>
                <a:latin typeface="Calibri"/>
                <a:ea typeface="Calibri"/>
                <a:cs typeface="Calibri"/>
                <a:sym typeface="Calibri"/>
              </a:rPr>
              <a:t>range of strategies they used:</a:t>
            </a:r>
          </a:p>
          <a:p>
            <a:pPr marL="742950" marR="0" lvl="1" indent="-275590" algn="l" rtl="0">
              <a:lnSpc>
                <a:spcPct val="80000"/>
              </a:lnSpc>
              <a:spcBef>
                <a:spcPts val="392"/>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groupings / varying patterns of interaction</a:t>
            </a:r>
          </a:p>
          <a:p>
            <a:pPr marL="742950" marR="0" lvl="1" indent="-275590" algn="l" rtl="0">
              <a:lnSpc>
                <a:spcPct val="80000"/>
              </a:lnSpc>
              <a:spcBef>
                <a:spcPts val="392"/>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collaborative learning in and out of class</a:t>
            </a:r>
          </a:p>
          <a:p>
            <a:pPr marL="742950" marR="0" lvl="1" indent="-275590" algn="l" rtl="0">
              <a:lnSpc>
                <a:spcPct val="80000"/>
              </a:lnSpc>
              <a:spcBef>
                <a:spcPts val="392"/>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empowering learner agency</a:t>
            </a:r>
          </a:p>
          <a:p>
            <a:pPr marL="742950" marR="0" lvl="1" indent="-275590" algn="l" rtl="0">
              <a:lnSpc>
                <a:spcPct val="80000"/>
              </a:lnSpc>
              <a:spcBef>
                <a:spcPts val="392"/>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targeted support for specific needs</a:t>
            </a:r>
          </a:p>
          <a:p>
            <a:pPr marL="742950" marR="0" lvl="1" indent="-275590" algn="l" rtl="0">
              <a:lnSpc>
                <a:spcPct val="80000"/>
              </a:lnSpc>
              <a:spcBef>
                <a:spcPts val="392"/>
              </a:spcBef>
              <a:spcAft>
                <a:spcPts val="0"/>
              </a:spcAft>
              <a:buClr>
                <a:schemeClr val="dk1"/>
              </a:buClr>
              <a:buSzPct val="100000"/>
              <a:buFont typeface="Arial"/>
              <a:buChar char="–"/>
            </a:pPr>
            <a:r>
              <a:rPr lang="en-US" sz="2400" dirty="0"/>
              <a:t>o</a:t>
            </a:r>
            <a:r>
              <a:rPr lang="en-US" sz="2400" b="0" i="0" u="none" strike="noStrike" cap="none" dirty="0">
                <a:solidFill>
                  <a:schemeClr val="dk1"/>
                </a:solidFill>
                <a:latin typeface="Calibri"/>
                <a:ea typeface="Calibri"/>
                <a:cs typeface="Calibri"/>
                <a:sym typeface="Calibri"/>
              </a:rPr>
              <a:t>nline and technological tools</a:t>
            </a:r>
          </a:p>
          <a:p>
            <a:pPr marL="342900" marR="0" lvl="0" indent="-314960" algn="l" rtl="0">
              <a:lnSpc>
                <a:spcPct val="80000"/>
              </a:lnSpc>
              <a:spcBef>
                <a:spcPts val="448"/>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Tutors described differentiation as a dynamic process</a:t>
            </a:r>
          </a:p>
          <a:p>
            <a:pPr marL="742950" marR="0" lvl="1" indent="-275590" algn="l" rtl="0">
              <a:lnSpc>
                <a:spcPct val="80000"/>
              </a:lnSpc>
              <a:spcBef>
                <a:spcPts val="392"/>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responding to changing needs</a:t>
            </a:r>
          </a:p>
          <a:p>
            <a:pPr marL="742950" marR="0" lvl="1" indent="-275590" algn="l" rtl="0">
              <a:lnSpc>
                <a:spcPct val="80000"/>
              </a:lnSpc>
              <a:spcBef>
                <a:spcPts val="392"/>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cyclical process of feedback</a:t>
            </a:r>
          </a:p>
          <a:p>
            <a:pPr marL="742950" marR="0" lvl="1" indent="-275590" algn="l" rtl="0">
              <a:lnSpc>
                <a:spcPct val="80000"/>
              </a:lnSpc>
              <a:spcBef>
                <a:spcPts val="392"/>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balancing planned and responsive interactions</a:t>
            </a:r>
          </a:p>
          <a:p>
            <a:pPr marL="742950" marR="0" lvl="1" indent="-275590" algn="l" rtl="0">
              <a:lnSpc>
                <a:spcPct val="80000"/>
              </a:lnSpc>
              <a:spcBef>
                <a:spcPts val="392"/>
              </a:spcBef>
              <a:spcAft>
                <a:spcPts val="0"/>
              </a:spcAft>
              <a:buClr>
                <a:schemeClr val="dk1"/>
              </a:buClr>
              <a:buSzPct val="100000"/>
              <a:buFont typeface="Arial"/>
              <a:buChar char="–"/>
            </a:pPr>
            <a:r>
              <a:rPr lang="en-US" sz="2400" dirty="0"/>
              <a:t>t</a:t>
            </a:r>
            <a:r>
              <a:rPr lang="en-US" sz="2400" b="0" i="0" u="none" strike="noStrike" cap="none" dirty="0" smtClean="0">
                <a:solidFill>
                  <a:schemeClr val="dk1"/>
                </a:solidFill>
                <a:latin typeface="Calibri"/>
                <a:ea typeface="Calibri"/>
                <a:cs typeface="Calibri"/>
                <a:sym typeface="Calibri"/>
              </a:rPr>
              <a:t>utors </a:t>
            </a:r>
            <a:r>
              <a:rPr lang="en-US" sz="2400" b="0" i="0" u="none" strike="noStrike" cap="none" dirty="0">
                <a:solidFill>
                  <a:schemeClr val="dk1"/>
                </a:solidFill>
                <a:latin typeface="Calibri"/>
                <a:ea typeface="Calibri"/>
                <a:cs typeface="Calibri"/>
                <a:sym typeface="Calibri"/>
              </a:rPr>
              <a:t>as learners</a:t>
            </a:r>
          </a:p>
          <a:p>
            <a:pPr marL="342900" marR="0" lvl="0" indent="-342900" algn="l" rtl="0">
              <a:lnSpc>
                <a:spcPct val="80000"/>
              </a:lnSpc>
              <a:spcBef>
                <a:spcPts val="448"/>
              </a:spcBef>
              <a:spcAft>
                <a:spcPts val="0"/>
              </a:spcAft>
              <a:buClr>
                <a:schemeClr val="dk1"/>
              </a:buClr>
              <a:buSzPct val="124444"/>
              <a:buFont typeface="Arial"/>
              <a:buNone/>
            </a:pPr>
            <a:endParaRPr sz="1800" b="0" i="0" u="none" strike="noStrike" cap="none" dirty="0">
              <a:solidFill>
                <a:schemeClr val="dk1"/>
              </a:solidFill>
              <a:latin typeface="Calibri"/>
              <a:ea typeface="Calibri"/>
              <a:cs typeface="Calibri"/>
              <a:sym typeface="Calibri"/>
            </a:endParaRPr>
          </a:p>
          <a:p>
            <a:pPr marL="742950" marR="0" lvl="1" indent="-285750" algn="l" rtl="0">
              <a:lnSpc>
                <a:spcPct val="80000"/>
              </a:lnSpc>
              <a:spcBef>
                <a:spcPts val="392"/>
              </a:spcBef>
              <a:buClr>
                <a:schemeClr val="dk1"/>
              </a:buClr>
              <a:buSzPct val="108888"/>
              <a:buFont typeface="Arial"/>
              <a:buNone/>
            </a:pPr>
            <a:endParaRPr sz="18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9">
                                            <p:txEl>
                                              <p:pRg st="0" end="0"/>
                                            </p:txEl>
                                          </p:spTgt>
                                        </p:tgtEl>
                                        <p:attrNameLst>
                                          <p:attrName>style.visibility</p:attrName>
                                        </p:attrNameLst>
                                      </p:cBhvr>
                                      <p:to>
                                        <p:strVal val="visible"/>
                                      </p:to>
                                    </p:set>
                                    <p:animEffect transition="in" filter="fade">
                                      <p:cBhvr>
                                        <p:cTn id="7" dur="500"/>
                                        <p:tgtEl>
                                          <p:spTgt spid="14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9">
                                            <p:txEl>
                                              <p:pRg st="1" end="1"/>
                                            </p:txEl>
                                          </p:spTgt>
                                        </p:tgtEl>
                                        <p:attrNameLst>
                                          <p:attrName>style.visibility</p:attrName>
                                        </p:attrNameLst>
                                      </p:cBhvr>
                                      <p:to>
                                        <p:strVal val="visible"/>
                                      </p:to>
                                    </p:set>
                                    <p:animEffect transition="in" filter="fade">
                                      <p:cBhvr>
                                        <p:cTn id="10" dur="500"/>
                                        <p:tgtEl>
                                          <p:spTgt spid="14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49">
                                            <p:txEl>
                                              <p:pRg st="2" end="2"/>
                                            </p:txEl>
                                          </p:spTgt>
                                        </p:tgtEl>
                                        <p:attrNameLst>
                                          <p:attrName>style.visibility</p:attrName>
                                        </p:attrNameLst>
                                      </p:cBhvr>
                                      <p:to>
                                        <p:strVal val="visible"/>
                                      </p:to>
                                    </p:set>
                                    <p:animEffect transition="in" filter="fade">
                                      <p:cBhvr>
                                        <p:cTn id="13" dur="500"/>
                                        <p:tgtEl>
                                          <p:spTgt spid="149">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49">
                                            <p:txEl>
                                              <p:pRg st="3" end="3"/>
                                            </p:txEl>
                                          </p:spTgt>
                                        </p:tgtEl>
                                        <p:attrNameLst>
                                          <p:attrName>style.visibility</p:attrName>
                                        </p:attrNameLst>
                                      </p:cBhvr>
                                      <p:to>
                                        <p:strVal val="visible"/>
                                      </p:to>
                                    </p:set>
                                    <p:animEffect transition="in" filter="fade">
                                      <p:cBhvr>
                                        <p:cTn id="16" dur="500"/>
                                        <p:tgtEl>
                                          <p:spTgt spid="149">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49">
                                            <p:txEl>
                                              <p:pRg st="4" end="4"/>
                                            </p:txEl>
                                          </p:spTgt>
                                        </p:tgtEl>
                                        <p:attrNameLst>
                                          <p:attrName>style.visibility</p:attrName>
                                        </p:attrNameLst>
                                      </p:cBhvr>
                                      <p:to>
                                        <p:strVal val="visible"/>
                                      </p:to>
                                    </p:set>
                                    <p:animEffect transition="in" filter="fade">
                                      <p:cBhvr>
                                        <p:cTn id="19" dur="500"/>
                                        <p:tgtEl>
                                          <p:spTgt spid="149">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49">
                                            <p:txEl>
                                              <p:pRg st="5" end="5"/>
                                            </p:txEl>
                                          </p:spTgt>
                                        </p:tgtEl>
                                        <p:attrNameLst>
                                          <p:attrName>style.visibility</p:attrName>
                                        </p:attrNameLst>
                                      </p:cBhvr>
                                      <p:to>
                                        <p:strVal val="visible"/>
                                      </p:to>
                                    </p:set>
                                    <p:animEffect transition="in" filter="fade">
                                      <p:cBhvr>
                                        <p:cTn id="22" dur="500"/>
                                        <p:tgtEl>
                                          <p:spTgt spid="14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9">
                                            <p:txEl>
                                              <p:pRg st="6" end="6"/>
                                            </p:txEl>
                                          </p:spTgt>
                                        </p:tgtEl>
                                        <p:attrNameLst>
                                          <p:attrName>style.visibility</p:attrName>
                                        </p:attrNameLst>
                                      </p:cBhvr>
                                      <p:to>
                                        <p:strVal val="visible"/>
                                      </p:to>
                                    </p:set>
                                    <p:animEffect transition="in" filter="fade">
                                      <p:cBhvr>
                                        <p:cTn id="27" dur="500"/>
                                        <p:tgtEl>
                                          <p:spTgt spid="149">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49">
                                            <p:txEl>
                                              <p:pRg st="7" end="7"/>
                                            </p:txEl>
                                          </p:spTgt>
                                        </p:tgtEl>
                                        <p:attrNameLst>
                                          <p:attrName>style.visibility</p:attrName>
                                        </p:attrNameLst>
                                      </p:cBhvr>
                                      <p:to>
                                        <p:strVal val="visible"/>
                                      </p:to>
                                    </p:set>
                                    <p:animEffect transition="in" filter="fade">
                                      <p:cBhvr>
                                        <p:cTn id="30" dur="500"/>
                                        <p:tgtEl>
                                          <p:spTgt spid="149">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49">
                                            <p:txEl>
                                              <p:pRg st="8" end="8"/>
                                            </p:txEl>
                                          </p:spTgt>
                                        </p:tgtEl>
                                        <p:attrNameLst>
                                          <p:attrName>style.visibility</p:attrName>
                                        </p:attrNameLst>
                                      </p:cBhvr>
                                      <p:to>
                                        <p:strVal val="visible"/>
                                      </p:to>
                                    </p:set>
                                    <p:animEffect transition="in" filter="fade">
                                      <p:cBhvr>
                                        <p:cTn id="33" dur="500"/>
                                        <p:tgtEl>
                                          <p:spTgt spid="149">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49">
                                            <p:txEl>
                                              <p:pRg st="9" end="9"/>
                                            </p:txEl>
                                          </p:spTgt>
                                        </p:tgtEl>
                                        <p:attrNameLst>
                                          <p:attrName>style.visibility</p:attrName>
                                        </p:attrNameLst>
                                      </p:cBhvr>
                                      <p:to>
                                        <p:strVal val="visible"/>
                                      </p:to>
                                    </p:set>
                                    <p:animEffect transition="in" filter="fade">
                                      <p:cBhvr>
                                        <p:cTn id="36" dur="500"/>
                                        <p:tgtEl>
                                          <p:spTgt spid="149">
                                            <p:txEl>
                                              <p:pRg st="9" end="9"/>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149">
                                            <p:txEl>
                                              <p:pRg st="10" end="10"/>
                                            </p:txEl>
                                          </p:spTgt>
                                        </p:tgtEl>
                                        <p:attrNameLst>
                                          <p:attrName>style.visibility</p:attrName>
                                        </p:attrNameLst>
                                      </p:cBhvr>
                                      <p:to>
                                        <p:strVal val="visible"/>
                                      </p:to>
                                    </p:set>
                                    <p:animEffect transition="in" filter="fade">
                                      <p:cBhvr>
                                        <p:cTn id="39" dur="500"/>
                                        <p:tgtEl>
                                          <p:spTgt spid="149">
                                            <p:txEl>
                                              <p:pRg st="10" end="1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149">
                                            <p:txEl>
                                              <p:pRg st="11" end="11"/>
                                            </p:txEl>
                                          </p:spTgt>
                                        </p:tgtEl>
                                        <p:attrNameLst>
                                          <p:attrName>style.visibility</p:attrName>
                                        </p:attrNameLst>
                                      </p:cBhvr>
                                      <p:to>
                                        <p:strVal val="visible"/>
                                      </p:to>
                                    </p:set>
                                    <p:animEffect transition="in" filter="fade">
                                      <p:cBhvr>
                                        <p:cTn id="42" dur="500"/>
                                        <p:tgtEl>
                                          <p:spTgt spid="149">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9">
                                            <p:txEl>
                                              <p:pRg st="12" end="12"/>
                                            </p:txEl>
                                          </p:spTgt>
                                        </p:tgtEl>
                                        <p:attrNameLst>
                                          <p:attrName>style.visibility</p:attrName>
                                        </p:attrNameLst>
                                      </p:cBhvr>
                                      <p:to>
                                        <p:strVal val="visible"/>
                                      </p:to>
                                    </p:set>
                                    <p:animEffect transition="in" filter="fade">
                                      <p:cBhvr>
                                        <p:cTn id="47" dur="500"/>
                                        <p:tgtEl>
                                          <p:spTgt spid="149">
                                            <p:txEl>
                                              <p:pRg st="12" end="12"/>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149">
                                            <p:txEl>
                                              <p:pRg st="13" end="13"/>
                                            </p:txEl>
                                          </p:spTgt>
                                        </p:tgtEl>
                                        <p:attrNameLst>
                                          <p:attrName>style.visibility</p:attrName>
                                        </p:attrNameLst>
                                      </p:cBhvr>
                                      <p:to>
                                        <p:strVal val="visible"/>
                                      </p:to>
                                    </p:set>
                                    <p:animEffect transition="in" filter="fade">
                                      <p:cBhvr>
                                        <p:cTn id="50" dur="500"/>
                                        <p:tgtEl>
                                          <p:spTgt spid="149">
                                            <p:txEl>
                                              <p:pRg st="13" end="13"/>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149">
                                            <p:txEl>
                                              <p:pRg st="14" end="14"/>
                                            </p:txEl>
                                          </p:spTgt>
                                        </p:tgtEl>
                                        <p:attrNameLst>
                                          <p:attrName>style.visibility</p:attrName>
                                        </p:attrNameLst>
                                      </p:cBhvr>
                                      <p:to>
                                        <p:strVal val="visible"/>
                                      </p:to>
                                    </p:set>
                                    <p:animEffect transition="in" filter="fade">
                                      <p:cBhvr>
                                        <p:cTn id="53" dur="500"/>
                                        <p:tgtEl>
                                          <p:spTgt spid="149">
                                            <p:txEl>
                                              <p:pRg st="14" end="14"/>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149">
                                            <p:txEl>
                                              <p:pRg st="15" end="15"/>
                                            </p:txEl>
                                          </p:spTgt>
                                        </p:tgtEl>
                                        <p:attrNameLst>
                                          <p:attrName>style.visibility</p:attrName>
                                        </p:attrNameLst>
                                      </p:cBhvr>
                                      <p:to>
                                        <p:strVal val="visible"/>
                                      </p:to>
                                    </p:set>
                                    <p:animEffect transition="in" filter="fade">
                                      <p:cBhvr>
                                        <p:cTn id="56" dur="500"/>
                                        <p:tgtEl>
                                          <p:spTgt spid="149">
                                            <p:txEl>
                                              <p:pRg st="15" end="15"/>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149">
                                            <p:txEl>
                                              <p:pRg st="16" end="16"/>
                                            </p:txEl>
                                          </p:spTgt>
                                        </p:tgtEl>
                                        <p:attrNameLst>
                                          <p:attrName>style.visibility</p:attrName>
                                        </p:attrNameLst>
                                      </p:cBhvr>
                                      <p:to>
                                        <p:strVal val="visible"/>
                                      </p:to>
                                    </p:set>
                                    <p:animEffect transition="in" filter="fade">
                                      <p:cBhvr>
                                        <p:cTn id="59" dur="500"/>
                                        <p:tgtEl>
                                          <p:spTgt spid="149">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457200" y="115888"/>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Challenges</a:t>
            </a:r>
          </a:p>
        </p:txBody>
      </p:sp>
      <p:sp>
        <p:nvSpPr>
          <p:cNvPr id="156" name="Shape 156"/>
          <p:cNvSpPr txBox="1">
            <a:spLocks noGrp="1"/>
          </p:cNvSpPr>
          <p:nvPr>
            <p:ph type="body" idx="1"/>
          </p:nvPr>
        </p:nvSpPr>
        <p:spPr>
          <a:xfrm>
            <a:off x="457200" y="1258358"/>
            <a:ext cx="8229600" cy="4996391"/>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98666"/>
              <a:buFont typeface="Arial"/>
              <a:buChar char="•"/>
            </a:pPr>
            <a:r>
              <a:rPr lang="en-US" b="0" i="0" u="none" strike="noStrike" cap="none" dirty="0">
                <a:solidFill>
                  <a:schemeClr val="dk1"/>
                </a:solidFill>
                <a:latin typeface="Calibri"/>
                <a:ea typeface="Calibri"/>
                <a:cs typeface="Calibri"/>
                <a:sym typeface="Calibri"/>
              </a:rPr>
              <a:t>Being critical of own ability to differentiate</a:t>
            </a:r>
          </a:p>
          <a:p>
            <a:pPr marL="342900" marR="0" lvl="0" indent="-342900" algn="l" rtl="0">
              <a:lnSpc>
                <a:spcPct val="90000"/>
              </a:lnSpc>
              <a:spcBef>
                <a:spcPts val="592"/>
              </a:spcBef>
              <a:spcAft>
                <a:spcPts val="0"/>
              </a:spcAft>
              <a:buClr>
                <a:schemeClr val="dk1"/>
              </a:buClr>
              <a:buSzPct val="98666"/>
              <a:buFont typeface="Arial"/>
              <a:buChar char="•"/>
            </a:pPr>
            <a:r>
              <a:rPr lang="en-US" b="0" i="0" u="none" strike="noStrike" cap="none" dirty="0">
                <a:solidFill>
                  <a:schemeClr val="dk1"/>
                </a:solidFill>
                <a:latin typeface="Calibri"/>
                <a:ea typeface="Calibri"/>
                <a:cs typeface="Calibri"/>
                <a:sym typeface="Calibri"/>
              </a:rPr>
              <a:t>External pressures and time constraints</a:t>
            </a:r>
          </a:p>
          <a:p>
            <a:pPr marL="342900" marR="0" lvl="0" indent="-342900" algn="l" rtl="0">
              <a:lnSpc>
                <a:spcPct val="90000"/>
              </a:lnSpc>
              <a:spcBef>
                <a:spcPts val="592"/>
              </a:spcBef>
              <a:spcAft>
                <a:spcPts val="0"/>
              </a:spcAft>
              <a:buClr>
                <a:schemeClr val="dk1"/>
              </a:buClr>
              <a:buSzPct val="98666"/>
              <a:buFont typeface="Arial"/>
              <a:buChar char="•"/>
            </a:pPr>
            <a:r>
              <a:rPr lang="en-US" b="0" i="0" u="none" strike="noStrike" cap="none" dirty="0">
                <a:solidFill>
                  <a:schemeClr val="dk1"/>
                </a:solidFill>
                <a:latin typeface="Calibri"/>
                <a:ea typeface="Calibri"/>
                <a:cs typeface="Calibri"/>
                <a:sym typeface="Calibri"/>
              </a:rPr>
              <a:t>Support and training for </a:t>
            </a:r>
            <a:r>
              <a:rPr lang="en-US" b="0" i="0" u="none" strike="noStrike" cap="none" dirty="0" smtClean="0">
                <a:solidFill>
                  <a:schemeClr val="dk1"/>
                </a:solidFill>
                <a:latin typeface="Calibri"/>
                <a:ea typeface="Calibri"/>
                <a:cs typeface="Calibri"/>
                <a:sym typeface="Calibri"/>
              </a:rPr>
              <a:t>teachers is </a:t>
            </a:r>
            <a:r>
              <a:rPr lang="en-US" b="0" i="0" u="none" strike="noStrike" cap="none" dirty="0">
                <a:solidFill>
                  <a:schemeClr val="dk1"/>
                </a:solidFill>
                <a:latin typeface="Calibri"/>
                <a:ea typeface="Calibri"/>
                <a:cs typeface="Calibri"/>
                <a:sym typeface="Calibri"/>
              </a:rPr>
              <a:t>NOT differentiated</a:t>
            </a:r>
          </a:p>
          <a:p>
            <a:pPr marL="342900" marR="0" lvl="0" indent="-342900" algn="l" rtl="0">
              <a:lnSpc>
                <a:spcPct val="90000"/>
              </a:lnSpc>
              <a:spcBef>
                <a:spcPts val="592"/>
              </a:spcBef>
              <a:spcAft>
                <a:spcPts val="0"/>
              </a:spcAft>
              <a:buClr>
                <a:schemeClr val="dk1"/>
              </a:buClr>
              <a:buSzPct val="98666"/>
              <a:buFont typeface="Arial"/>
              <a:buChar char="•"/>
            </a:pPr>
            <a:r>
              <a:rPr lang="en-US" b="0" i="0" u="none" strike="noStrike" cap="none" dirty="0">
                <a:solidFill>
                  <a:schemeClr val="dk1"/>
                </a:solidFill>
                <a:latin typeface="Calibri"/>
                <a:ea typeface="Calibri"/>
                <a:cs typeface="Calibri"/>
                <a:sym typeface="Calibri"/>
              </a:rPr>
              <a:t>Tension between </a:t>
            </a:r>
            <a:r>
              <a:rPr lang="en-US" b="0" i="0" u="none" strike="noStrike" cap="none" dirty="0" err="1">
                <a:solidFill>
                  <a:schemeClr val="dk1"/>
                </a:solidFill>
                <a:latin typeface="Calibri"/>
                <a:ea typeface="Calibri"/>
                <a:cs typeface="Calibri"/>
                <a:sym typeface="Calibri"/>
              </a:rPr>
              <a:t>personalisation</a:t>
            </a:r>
            <a:r>
              <a:rPr lang="en-US" b="0" i="0" u="none" strike="noStrike" cap="none" dirty="0">
                <a:solidFill>
                  <a:schemeClr val="dk1"/>
                </a:solidFill>
                <a:latin typeface="Calibri"/>
                <a:ea typeface="Calibri"/>
                <a:cs typeface="Calibri"/>
                <a:sym typeface="Calibri"/>
              </a:rPr>
              <a:t> and consistency </a:t>
            </a:r>
          </a:p>
          <a:p>
            <a:pPr marL="342900" marR="0" lvl="0" indent="-342900" algn="l" rtl="0">
              <a:lnSpc>
                <a:spcPct val="90000"/>
              </a:lnSpc>
              <a:spcBef>
                <a:spcPts val="592"/>
              </a:spcBef>
              <a:spcAft>
                <a:spcPts val="0"/>
              </a:spcAft>
              <a:buClr>
                <a:schemeClr val="dk1"/>
              </a:buClr>
              <a:buSzPct val="98666"/>
              <a:buFont typeface="Arial"/>
              <a:buChar char="•"/>
            </a:pPr>
            <a:r>
              <a:rPr lang="en-US" b="0" i="0" u="none" strike="noStrike" cap="none" dirty="0">
                <a:solidFill>
                  <a:schemeClr val="dk1"/>
                </a:solidFill>
                <a:latin typeface="Calibri"/>
                <a:ea typeface="Calibri"/>
                <a:cs typeface="Calibri"/>
                <a:sym typeface="Calibri"/>
              </a:rPr>
              <a:t>Pre-determined content</a:t>
            </a:r>
          </a:p>
          <a:p>
            <a:pPr marL="742950" marR="0" lvl="1" indent="-285750" algn="l" rtl="0">
              <a:lnSpc>
                <a:spcPct val="90000"/>
              </a:lnSpc>
              <a:spcBef>
                <a:spcPts val="518"/>
              </a:spcBef>
              <a:spcAft>
                <a:spcPts val="0"/>
              </a:spcAft>
              <a:buClr>
                <a:schemeClr val="dk1"/>
              </a:buClr>
              <a:buSzPct val="99615"/>
              <a:buFont typeface="Arial"/>
              <a:buChar char="–"/>
            </a:pPr>
            <a:r>
              <a:rPr lang="en-US" sz="3200" b="0" i="0" u="none" strike="noStrike" cap="none" dirty="0">
                <a:solidFill>
                  <a:schemeClr val="dk1"/>
                </a:solidFill>
                <a:latin typeface="Calibri"/>
                <a:ea typeface="Calibri"/>
                <a:cs typeface="Calibri"/>
                <a:sym typeface="Calibri"/>
              </a:rPr>
              <a:t>Summative assessment is not differentiated</a:t>
            </a:r>
          </a:p>
          <a:p>
            <a:pPr marL="342900" marR="0" lvl="0" indent="-342900" algn="l" rtl="0">
              <a:lnSpc>
                <a:spcPct val="90000"/>
              </a:lnSpc>
              <a:spcBef>
                <a:spcPts val="592"/>
              </a:spcBef>
              <a:spcAft>
                <a:spcPts val="0"/>
              </a:spcAft>
              <a:buClr>
                <a:schemeClr val="dk1"/>
              </a:buClr>
              <a:buSzPct val="98666"/>
              <a:buFont typeface="Arial"/>
              <a:buChar char="•"/>
            </a:pPr>
            <a:r>
              <a:rPr lang="en-US" b="0" i="0" u="none" strike="noStrike" cap="none" dirty="0">
                <a:solidFill>
                  <a:schemeClr val="dk1"/>
                </a:solidFill>
                <a:latin typeface="Calibri"/>
                <a:ea typeface="Calibri"/>
                <a:cs typeface="Calibri"/>
                <a:sym typeface="Calibri"/>
              </a:rPr>
              <a:t>Student awareness of differentiation</a:t>
            </a:r>
          </a:p>
          <a:p>
            <a:pPr marL="742950" marR="0" lvl="1" indent="-285750" algn="l" rtl="0">
              <a:lnSpc>
                <a:spcPct val="90000"/>
              </a:lnSpc>
              <a:spcBef>
                <a:spcPts val="518"/>
              </a:spcBef>
              <a:spcAft>
                <a:spcPts val="0"/>
              </a:spcAft>
              <a:buClr>
                <a:schemeClr val="dk1"/>
              </a:buClr>
              <a:buSzPct val="99615"/>
              <a:buFont typeface="Arial"/>
              <a:buChar char="–"/>
            </a:pPr>
            <a:r>
              <a:rPr lang="en-US" sz="3200" b="0" i="0" u="none" strike="noStrike" cap="none" dirty="0">
                <a:solidFill>
                  <a:schemeClr val="dk1"/>
                </a:solidFill>
                <a:latin typeface="Calibri"/>
                <a:ea typeface="Calibri"/>
                <a:cs typeface="Calibri"/>
                <a:sym typeface="Calibri"/>
              </a:rPr>
              <a:t>Categories could create discomfort </a:t>
            </a:r>
          </a:p>
          <a:p>
            <a:pPr marL="0" marR="0" lvl="0" indent="0" algn="l" rtl="0">
              <a:lnSpc>
                <a:spcPct val="90000"/>
              </a:lnSpc>
              <a:spcBef>
                <a:spcPts val="592"/>
              </a:spcBef>
              <a:spcAft>
                <a:spcPts val="0"/>
              </a:spcAft>
              <a:buClr>
                <a:schemeClr val="dk1"/>
              </a:buClr>
              <a:buSzPct val="98666"/>
              <a:buNone/>
            </a:pPr>
            <a:endParaRPr lang="en-US" sz="2960" b="0" i="0" u="none" strike="noStrike" cap="none" dirty="0">
              <a:solidFill>
                <a:schemeClr val="dk1"/>
              </a:solidFill>
              <a:latin typeface="Calibri"/>
              <a:ea typeface="Calibri"/>
              <a:cs typeface="Calibri"/>
              <a:sym typeface="Calibri"/>
            </a:endParaRPr>
          </a:p>
          <a:p>
            <a:pPr marL="342900" marR="0" lvl="0" indent="-342900" algn="l" rtl="0">
              <a:lnSpc>
                <a:spcPct val="90000"/>
              </a:lnSpc>
              <a:spcBef>
                <a:spcPts val="592"/>
              </a:spcBef>
              <a:buClr>
                <a:schemeClr val="dk1"/>
              </a:buClr>
              <a:buSzPct val="98666"/>
              <a:buFont typeface="Arial"/>
              <a:buNone/>
            </a:pPr>
            <a:endParaRPr sz="296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6">
                                            <p:txEl>
                                              <p:pRg st="0" end="0"/>
                                            </p:txEl>
                                          </p:spTgt>
                                        </p:tgtEl>
                                        <p:attrNameLst>
                                          <p:attrName>style.visibility</p:attrName>
                                        </p:attrNameLst>
                                      </p:cBhvr>
                                      <p:to>
                                        <p:strVal val="visible"/>
                                      </p:to>
                                    </p:set>
                                    <p:animEffect transition="in" filter="fade">
                                      <p:cBhvr>
                                        <p:cTn id="7" dur="500"/>
                                        <p:tgtEl>
                                          <p:spTgt spid="1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56">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56">
                                            <p:txEl>
                                              <p:pRg st="2" end="2"/>
                                            </p:txEl>
                                          </p:spTgt>
                                        </p:tgtEl>
                                        <p:attrNameLst>
                                          <p:attrName>style.visibility</p:attrName>
                                        </p:attrNameLst>
                                      </p:cBhvr>
                                      <p:to>
                                        <p:strVal val="visible"/>
                                      </p:to>
                                    </p:set>
                                    <p:animEffect transition="in" filter="fade">
                                      <p:cBhvr>
                                        <p:cTn id="16" dur="500"/>
                                        <p:tgtEl>
                                          <p:spTgt spid="15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56">
                                            <p:txEl>
                                              <p:pRg st="3" end="3"/>
                                            </p:txEl>
                                          </p:spTgt>
                                        </p:tgtEl>
                                        <p:attrNameLst>
                                          <p:attrName>style.visibility</p:attrName>
                                        </p:attrNameLst>
                                      </p:cBhvr>
                                      <p:to>
                                        <p:strVal val="visible"/>
                                      </p:to>
                                    </p:set>
                                    <p:animEffect transition="in" filter="fade">
                                      <p:cBhvr>
                                        <p:cTn id="21" dur="500"/>
                                        <p:tgtEl>
                                          <p:spTgt spid="156">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56">
                                            <p:txEl>
                                              <p:pRg st="4" end="4"/>
                                            </p:txEl>
                                          </p:spTgt>
                                        </p:tgtEl>
                                        <p:attrNameLst>
                                          <p:attrName>style.visibility</p:attrName>
                                        </p:attrNameLst>
                                      </p:cBhvr>
                                      <p:to>
                                        <p:strVal val="visible"/>
                                      </p:to>
                                    </p:set>
                                    <p:animEffect transition="in" filter="fade">
                                      <p:cBhvr>
                                        <p:cTn id="26" dur="500"/>
                                        <p:tgtEl>
                                          <p:spTgt spid="156">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56">
                                            <p:txEl>
                                              <p:pRg st="5" end="5"/>
                                            </p:txEl>
                                          </p:spTgt>
                                        </p:tgtEl>
                                        <p:attrNameLst>
                                          <p:attrName>style.visibility</p:attrName>
                                        </p:attrNameLst>
                                      </p:cBhvr>
                                      <p:to>
                                        <p:strVal val="visible"/>
                                      </p:to>
                                    </p:set>
                                    <p:animEffect transition="in" filter="fade">
                                      <p:cBhvr>
                                        <p:cTn id="29" dur="500"/>
                                        <p:tgtEl>
                                          <p:spTgt spid="156">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56">
                                            <p:txEl>
                                              <p:pRg st="6" end="6"/>
                                            </p:txEl>
                                          </p:spTgt>
                                        </p:tgtEl>
                                        <p:attrNameLst>
                                          <p:attrName>style.visibility</p:attrName>
                                        </p:attrNameLst>
                                      </p:cBhvr>
                                      <p:to>
                                        <p:strVal val="visible"/>
                                      </p:to>
                                    </p:set>
                                    <p:animEffect transition="in" filter="fade">
                                      <p:cBhvr>
                                        <p:cTn id="34" dur="500"/>
                                        <p:tgtEl>
                                          <p:spTgt spid="156">
                                            <p:txEl>
                                              <p:pRg st="6" end="6"/>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56">
                                            <p:txEl>
                                              <p:pRg st="7" end="7"/>
                                            </p:txEl>
                                          </p:spTgt>
                                        </p:tgtEl>
                                        <p:attrNameLst>
                                          <p:attrName>style.visibility</p:attrName>
                                        </p:attrNameLst>
                                      </p:cBhvr>
                                      <p:to>
                                        <p:strVal val="visible"/>
                                      </p:to>
                                    </p:set>
                                    <p:animEffect transition="in" filter="fade">
                                      <p:cBhvr>
                                        <p:cTn id="37" dur="500"/>
                                        <p:tgtEl>
                                          <p:spTgt spid="15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457200" y="147638"/>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dirty="0">
                <a:solidFill>
                  <a:schemeClr val="dk1"/>
                </a:solidFill>
                <a:latin typeface="Calibri"/>
                <a:ea typeface="Calibri"/>
                <a:cs typeface="Calibri"/>
                <a:sym typeface="Calibri"/>
              </a:rPr>
              <a:t>Disconnects</a:t>
            </a:r>
          </a:p>
        </p:txBody>
      </p:sp>
      <p:sp>
        <p:nvSpPr>
          <p:cNvPr id="164" name="Shape 164"/>
          <p:cNvSpPr txBox="1">
            <a:spLocks noGrp="1"/>
          </p:cNvSpPr>
          <p:nvPr>
            <p:ph type="body" idx="1"/>
          </p:nvPr>
        </p:nvSpPr>
        <p:spPr>
          <a:xfrm>
            <a:off x="457200" y="1289039"/>
            <a:ext cx="8229600" cy="5249861"/>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Differentiation in HE versus schools</a:t>
            </a:r>
          </a:p>
          <a:p>
            <a:pPr marL="342900" marR="0" lvl="0" indent="-342900" algn="l" rtl="0">
              <a:spcBef>
                <a:spcPts val="64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Gap between students’ previous experience and skills and how they are able to share this</a:t>
            </a:r>
          </a:p>
          <a:p>
            <a:pPr marL="342900" marR="0" lvl="0" indent="-342900" algn="l" rtl="0">
              <a:spcBef>
                <a:spcPts val="64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Most differentiation by peer support</a:t>
            </a:r>
          </a:p>
          <a:p>
            <a:pPr marL="342900" marR="0" lvl="0" indent="-342900" algn="l" rtl="0">
              <a:spcBef>
                <a:spcPts val="640"/>
              </a:spcBef>
              <a:spcAft>
                <a:spcPts val="0"/>
              </a:spcAft>
              <a:buClr>
                <a:schemeClr val="dk1"/>
              </a:buClr>
              <a:buSzPct val="100000"/>
              <a:buFont typeface="Arial"/>
              <a:buNone/>
            </a:pPr>
            <a:endParaRPr sz="3200" b="0" i="0" u="none" strike="noStrike" cap="none" dirty="0">
              <a:solidFill>
                <a:schemeClr val="dk1"/>
              </a:solidFill>
              <a:latin typeface="Calibri"/>
              <a:ea typeface="Calibri"/>
              <a:cs typeface="Calibri"/>
              <a:sym typeface="Calibri"/>
            </a:endParaRPr>
          </a:p>
          <a:p>
            <a:pPr marL="342900" marR="0" lvl="0" indent="-342900" algn="l" rtl="0">
              <a:spcBef>
                <a:spcPts val="640"/>
              </a:spcBef>
              <a:spcAft>
                <a:spcPts val="0"/>
              </a:spcAft>
              <a:buClr>
                <a:schemeClr val="dk1"/>
              </a:buClr>
              <a:buSzPct val="100000"/>
              <a:buFont typeface="Arial"/>
              <a:buNone/>
            </a:pPr>
            <a:endParaRPr sz="3200" b="0" i="0" u="none" strike="noStrike" cap="none" dirty="0">
              <a:solidFill>
                <a:schemeClr val="dk1"/>
              </a:solidFill>
              <a:latin typeface="Calibri"/>
              <a:ea typeface="Calibri"/>
              <a:cs typeface="Calibri"/>
              <a:sym typeface="Calibri"/>
            </a:endParaRPr>
          </a:p>
          <a:p>
            <a:pPr marL="342900" marR="0" lvl="0" indent="-342900" algn="l" rtl="0">
              <a:spcBef>
                <a:spcPts val="640"/>
              </a:spcBef>
              <a:spcAft>
                <a:spcPts val="0"/>
              </a:spcAft>
              <a:buClr>
                <a:schemeClr val="dk1"/>
              </a:buClr>
              <a:buSzPct val="100000"/>
              <a:buFont typeface="Arial"/>
              <a:buNone/>
            </a:pPr>
            <a:endParaRPr sz="3200" b="0" i="0" u="none" strike="noStrike" cap="none" dirty="0">
              <a:solidFill>
                <a:schemeClr val="dk1"/>
              </a:solidFill>
              <a:latin typeface="Calibri"/>
              <a:ea typeface="Calibri"/>
              <a:cs typeface="Calibri"/>
              <a:sym typeface="Calibri"/>
            </a:endParaRPr>
          </a:p>
          <a:p>
            <a:pPr marL="400050" marR="0" lvl="1" indent="-6350" algn="l" rtl="0">
              <a:spcBef>
                <a:spcPts val="560"/>
              </a:spcBef>
              <a:buClr>
                <a:schemeClr val="dk1"/>
              </a:buClr>
              <a:buSzPct val="25000"/>
              <a:buFont typeface="Arial"/>
              <a:buNone/>
            </a:pPr>
            <a:endParaRPr sz="2800" b="0" i="0" u="none" strike="noStrike" cap="none" dirty="0">
              <a:solidFill>
                <a:schemeClr val="dk1"/>
              </a:solidFill>
              <a:latin typeface="Calibri"/>
              <a:ea typeface="Calibri"/>
              <a:cs typeface="Calibri"/>
              <a:sym typeface="Calibri"/>
            </a:endParaRPr>
          </a:p>
        </p:txBody>
      </p:sp>
      <p:sp>
        <p:nvSpPr>
          <p:cNvPr id="165" name="Shape 165"/>
          <p:cNvSpPr txBox="1">
            <a:spLocks noGrp="1"/>
          </p:cNvSpPr>
          <p:nvPr>
            <p:ph type="sldNum" idx="12"/>
          </p:nvPr>
        </p:nvSpPr>
        <p:spPr>
          <a:xfrm>
            <a:off x="6553200" y="6356350"/>
            <a:ext cx="21336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14</a:t>
            </a:fld>
            <a:endParaRPr lang="en-US"/>
          </a:p>
        </p:txBody>
      </p:sp>
      <p:pic>
        <p:nvPicPr>
          <p:cNvPr id="3" name="Picture 2"/>
          <p:cNvPicPr>
            <a:picLocks noChangeAspect="1"/>
          </p:cNvPicPr>
          <p:nvPr/>
        </p:nvPicPr>
        <p:blipFill>
          <a:blip r:embed="rId3"/>
          <a:stretch>
            <a:fillRect/>
          </a:stretch>
        </p:blipFill>
        <p:spPr>
          <a:xfrm>
            <a:off x="6029738" y="4542917"/>
            <a:ext cx="2904711" cy="21785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4">
                                            <p:txEl>
                                              <p:pRg st="0" end="0"/>
                                            </p:txEl>
                                          </p:spTgt>
                                        </p:tgtEl>
                                        <p:attrNameLst>
                                          <p:attrName>style.visibility</p:attrName>
                                        </p:attrNameLst>
                                      </p:cBhvr>
                                      <p:to>
                                        <p:strVal val="visible"/>
                                      </p:to>
                                    </p:set>
                                    <p:animEffect transition="in" filter="fade">
                                      <p:cBhvr>
                                        <p:cTn id="7" dur="500"/>
                                        <p:tgtEl>
                                          <p:spTgt spid="1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4">
                                            <p:txEl>
                                              <p:pRg st="1" end="1"/>
                                            </p:txEl>
                                          </p:spTgt>
                                        </p:tgtEl>
                                        <p:attrNameLst>
                                          <p:attrName>style.visibility</p:attrName>
                                        </p:attrNameLst>
                                      </p:cBhvr>
                                      <p:to>
                                        <p:strVal val="visible"/>
                                      </p:to>
                                    </p:set>
                                    <p:animEffect transition="in" filter="fade">
                                      <p:cBhvr>
                                        <p:cTn id="12" dur="500"/>
                                        <p:tgtEl>
                                          <p:spTgt spid="16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4">
                                            <p:txEl>
                                              <p:pRg st="2" end="2"/>
                                            </p:txEl>
                                          </p:spTgt>
                                        </p:tgtEl>
                                        <p:attrNameLst>
                                          <p:attrName>style.visibility</p:attrName>
                                        </p:attrNameLst>
                                      </p:cBhvr>
                                      <p:to>
                                        <p:strVal val="visible"/>
                                      </p:to>
                                    </p:set>
                                    <p:animEffect transition="in" filter="fade">
                                      <p:cBhvr>
                                        <p:cTn id="17" dur="500"/>
                                        <p:tgtEl>
                                          <p:spTgt spid="16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Task 4</a:t>
            </a:r>
            <a:endParaRPr lang="en-GB" dirty="0"/>
          </a:p>
        </p:txBody>
      </p:sp>
      <p:sp>
        <p:nvSpPr>
          <p:cNvPr id="172" name="Shape 172"/>
          <p:cNvSpPr txBox="1">
            <a:spLocks noGrp="1"/>
          </p:cNvSpPr>
          <p:nvPr>
            <p:ph type="body" idx="1"/>
          </p:nvPr>
        </p:nvSpPr>
        <p:spPr>
          <a:prstGeom prst="rect">
            <a:avLst/>
          </a:prstGeom>
        </p:spPr>
        <p:txBody>
          <a:bodyPr lIns="91425" tIns="91425" rIns="91425" bIns="91425" anchor="t" anchorCtr="0">
            <a:noAutofit/>
          </a:bodyPr>
          <a:lstStyle/>
          <a:p>
            <a:pPr marL="228600" lvl="0" indent="0" rtl="0">
              <a:spcBef>
                <a:spcPts val="0"/>
              </a:spcBef>
              <a:buNone/>
            </a:pPr>
            <a:r>
              <a:rPr lang="en-US" sz="3600" dirty="0"/>
              <a:t>How can EAP support discipline-specific teachers to </a:t>
            </a:r>
            <a:r>
              <a:rPr lang="en-US" sz="3600" i="1" dirty="0"/>
              <a:t>differentiate</a:t>
            </a:r>
            <a:r>
              <a:rPr lang="en-US" sz="3600" dirty="0"/>
              <a:t>?</a:t>
            </a:r>
          </a:p>
        </p:txBody>
      </p:sp>
      <p:pic>
        <p:nvPicPr>
          <p:cNvPr id="2" name="Picture 1"/>
          <p:cNvPicPr>
            <a:picLocks noChangeAspect="1"/>
          </p:cNvPicPr>
          <p:nvPr/>
        </p:nvPicPr>
        <p:blipFill>
          <a:blip r:embed="rId3"/>
          <a:stretch>
            <a:fillRect/>
          </a:stretch>
        </p:blipFill>
        <p:spPr>
          <a:xfrm>
            <a:off x="2418522" y="4003013"/>
            <a:ext cx="4598504" cy="2144262"/>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394252" y="9789"/>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dirty="0">
                <a:solidFill>
                  <a:schemeClr val="dk1"/>
                </a:solidFill>
                <a:latin typeface="Calibri"/>
                <a:ea typeface="Calibri"/>
                <a:cs typeface="Calibri"/>
                <a:sym typeface="Calibri"/>
              </a:rPr>
              <a:t>References </a:t>
            </a:r>
          </a:p>
        </p:txBody>
      </p:sp>
      <p:sp>
        <p:nvSpPr>
          <p:cNvPr id="2" name="Rectangle 1"/>
          <p:cNvSpPr/>
          <p:nvPr/>
        </p:nvSpPr>
        <p:spPr>
          <a:xfrm>
            <a:off x="139147" y="1047281"/>
            <a:ext cx="8739810" cy="6247864"/>
          </a:xfrm>
          <a:prstGeom prst="rect">
            <a:avLst/>
          </a:prstGeom>
        </p:spPr>
        <p:txBody>
          <a:bodyPr wrap="square">
            <a:spAutoFit/>
          </a:bodyPr>
          <a:lstStyle/>
          <a:p>
            <a:r>
              <a:rPr lang="en-US" sz="2000" dirty="0" smtClean="0">
                <a:latin typeface="Calibri" panose="020F0502020204030204" pitchFamily="34" charset="0"/>
              </a:rPr>
              <a:t>British Council (2015) Differentiation in the ESOL classroom [Online] Available at: </a:t>
            </a:r>
          </a:p>
          <a:p>
            <a:r>
              <a:rPr lang="en-US" sz="2000" dirty="0" smtClean="0">
                <a:latin typeface="Calibri" panose="020F0502020204030204" pitchFamily="34" charset="0"/>
              </a:rPr>
              <a:t>http</a:t>
            </a:r>
            <a:r>
              <a:rPr lang="en-US" sz="2000" dirty="0">
                <a:latin typeface="Calibri" panose="020F0502020204030204" pitchFamily="34" charset="0"/>
              </a:rPr>
              <a:t>://</a:t>
            </a:r>
            <a:r>
              <a:rPr lang="en-US" sz="2000" dirty="0" smtClean="0">
                <a:latin typeface="Calibri" panose="020F0502020204030204" pitchFamily="34" charset="0"/>
              </a:rPr>
              <a:t>esol.britishcouncil.org/content/teachers/staff-room/teaching-articles/differentiation-esol-classroom (Accessed 20/03/16)</a:t>
            </a:r>
          </a:p>
          <a:p>
            <a:endParaRPr lang="en-US" sz="2000" dirty="0">
              <a:latin typeface="Calibri" panose="020F0502020204030204" pitchFamily="34" charset="0"/>
            </a:endParaRPr>
          </a:p>
          <a:p>
            <a:r>
              <a:rPr lang="en-GB" sz="2000" dirty="0" smtClean="0">
                <a:latin typeface="Calibri" panose="020F0502020204030204" pitchFamily="34" charset="0"/>
              </a:rPr>
              <a:t>Higher </a:t>
            </a:r>
            <a:r>
              <a:rPr lang="en-GB" sz="2000" dirty="0">
                <a:latin typeface="Calibri" panose="020F0502020204030204" pitchFamily="34" charset="0"/>
              </a:rPr>
              <a:t>Education Academy (2015)  Differentiated Learning and Instruction [Online] Available at: https://www.heacademy.ac.uk/enhancement/definitions/differentiated-learning-and-instruction (Accessed </a:t>
            </a:r>
            <a:r>
              <a:rPr lang="en-GB" sz="2000" dirty="0" smtClean="0">
                <a:latin typeface="Calibri" panose="020F0502020204030204" pitchFamily="34" charset="0"/>
              </a:rPr>
              <a:t>15/03/17)</a:t>
            </a:r>
          </a:p>
          <a:p>
            <a:endParaRPr lang="en-GB" sz="2000" dirty="0">
              <a:latin typeface="Calibri" panose="020F0502020204030204" pitchFamily="34" charset="0"/>
            </a:endParaRPr>
          </a:p>
          <a:p>
            <a:r>
              <a:rPr lang="en-US" sz="2000" dirty="0">
                <a:latin typeface="Calibri" panose="020F0502020204030204" pitchFamily="34" charset="0"/>
              </a:rPr>
              <a:t>Lave, J. and Wenger, E. (</a:t>
            </a:r>
            <a:r>
              <a:rPr lang="en-US" sz="2000" dirty="0" smtClean="0">
                <a:latin typeface="Calibri" panose="020F0502020204030204" pitchFamily="34" charset="0"/>
              </a:rPr>
              <a:t>1991). </a:t>
            </a:r>
            <a:r>
              <a:rPr lang="en-US" sz="2000" dirty="0">
                <a:latin typeface="Calibri" panose="020F0502020204030204" pitchFamily="34" charset="0"/>
              </a:rPr>
              <a:t>Situated learning. 1st ed. Cambridge: Cambridge University Press.</a:t>
            </a:r>
            <a:endParaRPr lang="en-US" sz="2000" dirty="0" smtClean="0">
              <a:latin typeface="Calibri" panose="020F0502020204030204" pitchFamily="34" charset="0"/>
            </a:endParaRPr>
          </a:p>
          <a:p>
            <a:endParaRPr lang="en-US" sz="2000" dirty="0" smtClean="0">
              <a:latin typeface="Calibri" panose="020F0502020204030204" pitchFamily="34" charset="0"/>
            </a:endParaRPr>
          </a:p>
          <a:p>
            <a:r>
              <a:rPr lang="en-US" sz="2000" dirty="0" smtClean="0">
                <a:latin typeface="Calibri" panose="020F0502020204030204" pitchFamily="34" charset="0"/>
              </a:rPr>
              <a:t>Perry, D., (2003) Differentiation </a:t>
            </a:r>
            <a:r>
              <a:rPr lang="en-US" sz="2000" dirty="0">
                <a:latin typeface="Calibri" panose="020F0502020204030204" pitchFamily="34" charset="0"/>
              </a:rPr>
              <a:t>– policy and </a:t>
            </a:r>
            <a:r>
              <a:rPr lang="en-US" sz="2000" dirty="0" smtClean="0">
                <a:latin typeface="Calibri" panose="020F0502020204030204" pitchFamily="34" charset="0"/>
              </a:rPr>
              <a:t>practice. </a:t>
            </a:r>
            <a:r>
              <a:rPr lang="en-US" sz="2000" i="1" dirty="0" smtClean="0">
                <a:latin typeface="Calibri" panose="020F0502020204030204" pitchFamily="34" charset="0"/>
              </a:rPr>
              <a:t>Language </a:t>
            </a:r>
            <a:r>
              <a:rPr lang="en-US" sz="2000" i="1" dirty="0">
                <a:latin typeface="Calibri" panose="020F0502020204030204" pitchFamily="34" charset="0"/>
              </a:rPr>
              <a:t>Issues: the Journal of NATECLA</a:t>
            </a:r>
            <a:r>
              <a:rPr lang="en-US" sz="2000" dirty="0">
                <a:latin typeface="Calibri" panose="020F0502020204030204" pitchFamily="34" charset="0"/>
              </a:rPr>
              <a:t>, 15/1.</a:t>
            </a:r>
          </a:p>
          <a:p>
            <a:endParaRPr lang="en-GB" sz="2000" dirty="0">
              <a:latin typeface="Calibri" panose="020F0502020204030204" pitchFamily="34" charset="0"/>
            </a:endParaRPr>
          </a:p>
          <a:p>
            <a:r>
              <a:rPr lang="en-GB" sz="2000" dirty="0" smtClean="0">
                <a:latin typeface="Calibri" panose="020F0502020204030204" pitchFamily="34" charset="0"/>
              </a:rPr>
              <a:t>Shay, S., </a:t>
            </a:r>
            <a:r>
              <a:rPr lang="en-GB" sz="2000" dirty="0">
                <a:latin typeface="Calibri" panose="020F0502020204030204" pitchFamily="34" charset="0"/>
              </a:rPr>
              <a:t>(2013) Conceptualizing curriculum differentiation in higher education: a sociology of knowledge point of view, </a:t>
            </a:r>
            <a:r>
              <a:rPr lang="en-GB" sz="2000" i="1" dirty="0">
                <a:latin typeface="Calibri" panose="020F0502020204030204" pitchFamily="34" charset="0"/>
              </a:rPr>
              <a:t>British Journal of Sociology of Education</a:t>
            </a:r>
            <a:r>
              <a:rPr lang="en-GB" sz="2000" dirty="0">
                <a:latin typeface="Calibri" panose="020F0502020204030204" pitchFamily="34" charset="0"/>
              </a:rPr>
              <a:t>, </a:t>
            </a:r>
            <a:r>
              <a:rPr lang="en-GB" sz="2000" dirty="0" smtClean="0">
                <a:latin typeface="Calibri" panose="020F0502020204030204" pitchFamily="34" charset="0"/>
              </a:rPr>
              <a:t>34:4</a:t>
            </a:r>
          </a:p>
          <a:p>
            <a:endParaRPr lang="en-GB" sz="2000" dirty="0">
              <a:latin typeface="Calibri" panose="020F0502020204030204" pitchFamily="34" charset="0"/>
            </a:endParaRPr>
          </a:p>
          <a:p>
            <a:endParaRPr lang="en-GB" sz="2000"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Final thoughts..</a:t>
            </a:r>
            <a:endParaRPr lang="en-GB" dirty="0"/>
          </a:p>
        </p:txBody>
      </p:sp>
      <p:sp>
        <p:nvSpPr>
          <p:cNvPr id="3" name="Text Placeholder 2"/>
          <p:cNvSpPr>
            <a:spLocks noGrp="1"/>
          </p:cNvSpPr>
          <p:nvPr>
            <p:ph type="body" idx="1"/>
          </p:nvPr>
        </p:nvSpPr>
        <p:spPr/>
        <p:txBody>
          <a:bodyPr/>
          <a:lstStyle/>
          <a:p>
            <a:r>
              <a:rPr lang="en-GB" dirty="0" smtClean="0"/>
              <a:t>What have you found surprising today?</a:t>
            </a:r>
          </a:p>
          <a:p>
            <a:r>
              <a:rPr lang="en-GB" dirty="0" smtClean="0"/>
              <a:t>What are your three take-away points?</a:t>
            </a:r>
          </a:p>
          <a:p>
            <a:r>
              <a:rPr lang="en-GB" dirty="0" smtClean="0"/>
              <a:t>Any further questions?</a:t>
            </a:r>
          </a:p>
          <a:p>
            <a:pPr marL="203200" indent="0">
              <a:buNone/>
            </a:pPr>
            <a:endParaRPr lang="en-GB"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17</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6758864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439616" y="236169"/>
            <a:ext cx="8229600" cy="9918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dirty="0"/>
              <a:t>Session aims and overview</a:t>
            </a:r>
          </a:p>
        </p:txBody>
      </p:sp>
      <p:sp>
        <p:nvSpPr>
          <p:cNvPr id="100" name="Shape 100"/>
          <p:cNvSpPr txBox="1">
            <a:spLocks noGrp="1"/>
          </p:cNvSpPr>
          <p:nvPr>
            <p:ph type="body" idx="1"/>
          </p:nvPr>
        </p:nvSpPr>
        <p:spPr>
          <a:xfrm>
            <a:off x="457200" y="925500"/>
            <a:ext cx="8229600" cy="5796000"/>
          </a:xfrm>
          <a:prstGeom prst="rect">
            <a:avLst/>
          </a:prstGeom>
          <a:noFill/>
          <a:ln>
            <a:noFill/>
          </a:ln>
        </p:spPr>
        <p:txBody>
          <a:bodyPr lIns="91425" tIns="45700" rIns="91425" bIns="45700" anchor="t" anchorCtr="0">
            <a:noAutofit/>
          </a:bodyPr>
          <a:lstStyle/>
          <a:p>
            <a:pPr marL="203200" indent="0">
              <a:lnSpc>
                <a:spcPct val="90000"/>
              </a:lnSpc>
              <a:spcBef>
                <a:spcPts val="0"/>
              </a:spcBef>
              <a:buNone/>
            </a:pPr>
            <a:endParaRPr lang="en-US" sz="4000" dirty="0"/>
          </a:p>
          <a:p>
            <a:pPr>
              <a:lnSpc>
                <a:spcPct val="90000"/>
              </a:lnSpc>
              <a:spcBef>
                <a:spcPts val="0"/>
              </a:spcBef>
              <a:buFont typeface="Arial" panose="020B0604020202020204" pitchFamily="34" charset="0"/>
              <a:buChar char="•"/>
            </a:pPr>
            <a:r>
              <a:rPr lang="en-US" sz="4000" dirty="0" smtClean="0"/>
              <a:t> Open </a:t>
            </a:r>
            <a:r>
              <a:rPr lang="en-US" sz="4000" dirty="0"/>
              <a:t>dialogue about differentiation</a:t>
            </a:r>
          </a:p>
          <a:p>
            <a:pPr>
              <a:lnSpc>
                <a:spcPct val="90000"/>
              </a:lnSpc>
              <a:spcBef>
                <a:spcPts val="0"/>
              </a:spcBef>
              <a:buFont typeface="Arial" panose="020B0604020202020204" pitchFamily="34" charset="0"/>
              <a:buChar char="•"/>
            </a:pPr>
            <a:endParaRPr lang="en-US" sz="4000" dirty="0"/>
          </a:p>
          <a:p>
            <a:pPr>
              <a:lnSpc>
                <a:spcPct val="90000"/>
              </a:lnSpc>
              <a:spcBef>
                <a:spcPts val="0"/>
              </a:spcBef>
              <a:buFont typeface="Arial" panose="020B0604020202020204" pitchFamily="34" charset="0"/>
              <a:buChar char="•"/>
            </a:pPr>
            <a:r>
              <a:rPr lang="en-US" sz="4000" dirty="0" smtClean="0"/>
              <a:t> Share </a:t>
            </a:r>
            <a:r>
              <a:rPr lang="en-US" sz="4000" dirty="0"/>
              <a:t>ideas about best practice</a:t>
            </a:r>
          </a:p>
          <a:p>
            <a:pPr>
              <a:lnSpc>
                <a:spcPct val="90000"/>
              </a:lnSpc>
              <a:spcBef>
                <a:spcPts val="0"/>
              </a:spcBef>
              <a:buFont typeface="Arial" panose="020B0604020202020204" pitchFamily="34" charset="0"/>
              <a:buChar char="•"/>
            </a:pPr>
            <a:endParaRPr lang="en-US" sz="4000" dirty="0"/>
          </a:p>
          <a:p>
            <a:pPr>
              <a:lnSpc>
                <a:spcPct val="90000"/>
              </a:lnSpc>
              <a:spcBef>
                <a:spcPts val="0"/>
              </a:spcBef>
              <a:buFont typeface="Arial" panose="020B0604020202020204" pitchFamily="34" charset="0"/>
              <a:buChar char="•"/>
            </a:pPr>
            <a:r>
              <a:rPr lang="en-US" sz="4000" dirty="0" smtClean="0"/>
              <a:t> Reflect </a:t>
            </a:r>
            <a:r>
              <a:rPr lang="en-US" sz="4000" dirty="0"/>
              <a:t>on the findings of Phase 1 of a small scale action research project</a:t>
            </a:r>
          </a:p>
          <a:p>
            <a:pPr marL="203200" indent="0">
              <a:lnSpc>
                <a:spcPct val="90000"/>
              </a:lnSpc>
              <a:spcBef>
                <a:spcPts val="0"/>
              </a:spcBef>
              <a:buNone/>
            </a:pPr>
            <a:endParaRPr lang="en-US" sz="4000" dirty="0"/>
          </a:p>
          <a:p>
            <a:pPr>
              <a:lnSpc>
                <a:spcPct val="90000"/>
              </a:lnSpc>
              <a:spcBef>
                <a:spcPts val="0"/>
              </a:spcBef>
              <a:buFont typeface="Arial" panose="020B0604020202020204" pitchFamily="34" charset="0"/>
              <a:buChar char="•"/>
            </a:pPr>
            <a:r>
              <a:rPr lang="en-US" sz="4000" dirty="0" smtClean="0"/>
              <a:t> Next </a:t>
            </a:r>
            <a:r>
              <a:rPr lang="en-US" sz="4000" dirty="0"/>
              <a:t>steps for EAP?</a:t>
            </a:r>
          </a:p>
          <a:p>
            <a:pPr marL="203200" indent="0">
              <a:lnSpc>
                <a:spcPct val="90000"/>
              </a:lnSpc>
              <a:spcBef>
                <a:spcPts val="0"/>
              </a:spcBef>
              <a:buNone/>
            </a:pPr>
            <a:endParaRPr lang="en-US" dirty="0"/>
          </a:p>
          <a:p>
            <a:pPr marL="0" indent="0">
              <a:lnSpc>
                <a:spcPct val="90000"/>
              </a:lnSpc>
              <a:buNone/>
            </a:pPr>
            <a:endParaRPr lang="en-US" dirty="0"/>
          </a:p>
          <a:p>
            <a:pPr marL="0" indent="0">
              <a:lnSpc>
                <a:spcPct val="90000"/>
              </a:lnSpc>
              <a:buNone/>
            </a:pPr>
            <a:r>
              <a:rPr lang="en-US" dirty="0"/>
              <a:t> </a:t>
            </a:r>
            <a:endParaRPr sz="32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 1</a:t>
            </a:r>
            <a:endParaRPr lang="en-GB" dirty="0"/>
          </a:p>
        </p:txBody>
      </p:sp>
      <p:sp>
        <p:nvSpPr>
          <p:cNvPr id="3" name="Text Placeholder 2"/>
          <p:cNvSpPr>
            <a:spLocks noGrp="1"/>
          </p:cNvSpPr>
          <p:nvPr>
            <p:ph type="body" idx="1"/>
          </p:nvPr>
        </p:nvSpPr>
        <p:spPr/>
        <p:txBody>
          <a:bodyPr/>
          <a:lstStyle/>
          <a:p>
            <a:pPr marL="203200" indent="0">
              <a:buNone/>
            </a:pPr>
            <a:r>
              <a:rPr lang="en-GB" sz="3600" dirty="0" smtClean="0"/>
              <a:t>What is differentiation in the context of Higher Education?</a:t>
            </a:r>
            <a:endParaRPr lang="en-GB" sz="3600"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3</a:t>
            </a:fld>
            <a:endParaRPr lang="en-US" sz="1200" b="0" i="0" u="none" strike="noStrike" cap="none">
              <a:solidFill>
                <a:srgbClr val="888888"/>
              </a:solidFill>
              <a:latin typeface="Calibri"/>
              <a:ea typeface="Calibri"/>
              <a:cs typeface="Calibri"/>
              <a:sym typeface="Calibri"/>
            </a:endParaRPr>
          </a:p>
        </p:txBody>
      </p:sp>
      <p:pic>
        <p:nvPicPr>
          <p:cNvPr id="1026" name="Picture 2" descr="https://s-media-cache-ak0.pinimg.com/originals/57/da/fd/57dafdb377121f2211ed7a1db96ca19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1868" y="3162666"/>
            <a:ext cx="3273424"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57271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71062" y="887895"/>
            <a:ext cx="8772938" cy="6801862"/>
          </a:xfrm>
          <a:prstGeom prst="rect">
            <a:avLst/>
          </a:prstGeom>
        </p:spPr>
        <p:txBody>
          <a:bodyPr wrap="square">
            <a:spAutoFit/>
          </a:bodyPr>
          <a:lstStyle/>
          <a:p>
            <a:pPr algn="ctr"/>
            <a:r>
              <a:rPr lang="en-GB" sz="4400" dirty="0">
                <a:latin typeface="Calibri" panose="020F0502020204030204" pitchFamily="34" charset="0"/>
                <a:cs typeface="Calibri" panose="020F0502020204030204" pitchFamily="34" charset="0"/>
              </a:rPr>
              <a:t>HEA </a:t>
            </a:r>
            <a:r>
              <a:rPr lang="en-GB" sz="4400" dirty="0" smtClean="0">
                <a:latin typeface="Calibri" panose="020F0502020204030204" pitchFamily="34" charset="0"/>
                <a:cs typeface="Calibri" panose="020F0502020204030204" pitchFamily="34" charset="0"/>
              </a:rPr>
              <a:t>Definitions</a:t>
            </a:r>
          </a:p>
          <a:p>
            <a:endParaRPr lang="en-GB" sz="2800" dirty="0">
              <a:latin typeface="Calibri" panose="020F0502020204030204" pitchFamily="34" charset="0"/>
              <a:cs typeface="Calibri" panose="020F0502020204030204" pitchFamily="34" charset="0"/>
            </a:endParaRPr>
          </a:p>
          <a:p>
            <a:r>
              <a:rPr lang="en-GB" sz="2800" dirty="0" smtClean="0">
                <a:latin typeface="Calibri" panose="020F0502020204030204" pitchFamily="34" charset="0"/>
                <a:cs typeface="Calibri" panose="020F0502020204030204" pitchFamily="34" charset="0"/>
              </a:rPr>
              <a:t>“The </a:t>
            </a:r>
            <a:r>
              <a:rPr lang="en-GB" sz="2800" dirty="0">
                <a:latin typeface="Calibri" panose="020F0502020204030204" pitchFamily="34" charset="0"/>
                <a:cs typeface="Calibri" panose="020F0502020204030204" pitchFamily="34" charset="0"/>
              </a:rPr>
              <a:t>practice of employing a range of techniques when teaching a diverse group of students, with different needs who are in the same classroom, on the same course or in the same learning </a:t>
            </a:r>
            <a:r>
              <a:rPr lang="en-GB" sz="2800" dirty="0" smtClean="0">
                <a:latin typeface="Calibri" panose="020F0502020204030204" pitchFamily="34" charset="0"/>
                <a:cs typeface="Calibri" panose="020F0502020204030204" pitchFamily="34" charset="0"/>
              </a:rPr>
              <a:t>environment”</a:t>
            </a:r>
          </a:p>
          <a:p>
            <a:endParaRPr lang="en-GB" sz="2800" dirty="0">
              <a:latin typeface="Calibri" panose="020F0502020204030204" pitchFamily="34" charset="0"/>
              <a:cs typeface="Calibri" panose="020F0502020204030204" pitchFamily="34" charset="0"/>
            </a:endParaRPr>
          </a:p>
          <a:p>
            <a:r>
              <a:rPr lang="en-GB" sz="2800" dirty="0" smtClean="0">
                <a:latin typeface="Calibri" panose="020F0502020204030204" pitchFamily="34" charset="0"/>
                <a:cs typeface="Calibri" panose="020F0502020204030204" pitchFamily="34" charset="0"/>
              </a:rPr>
              <a:t>“Differentiation </a:t>
            </a:r>
            <a:r>
              <a:rPr lang="en-GB" sz="2800" dirty="0">
                <a:latin typeface="Calibri" panose="020F0502020204030204" pitchFamily="34" charset="0"/>
                <a:cs typeface="Calibri" panose="020F0502020204030204" pitchFamily="34" charset="0"/>
              </a:rPr>
              <a:t>requires teachers to tailor their practice and requires flexibility in terms of design, content, assessment and the grouping of students</a:t>
            </a:r>
            <a:r>
              <a:rPr lang="en-GB" sz="2800" dirty="0" smtClean="0">
                <a:latin typeface="Calibri" panose="020F0502020204030204" pitchFamily="34" charset="0"/>
                <a:cs typeface="Calibri" panose="020F0502020204030204" pitchFamily="34" charset="0"/>
              </a:rPr>
              <a:t>” </a:t>
            </a:r>
          </a:p>
          <a:p>
            <a:pPr algn="r"/>
            <a:endParaRPr lang="en-GB" sz="2800" dirty="0">
              <a:latin typeface="Calibri" panose="020F0502020204030204" pitchFamily="34" charset="0"/>
              <a:cs typeface="Calibri" panose="020F0502020204030204" pitchFamily="34" charset="0"/>
            </a:endParaRPr>
          </a:p>
          <a:p>
            <a:pPr algn="r"/>
            <a:endParaRPr lang="en-GB" sz="2800" i="1" dirty="0" smtClean="0">
              <a:latin typeface="Calibri" panose="020F0502020204030204" pitchFamily="34" charset="0"/>
              <a:cs typeface="Calibri" panose="020F0502020204030204" pitchFamily="34" charset="0"/>
            </a:endParaRPr>
          </a:p>
          <a:p>
            <a:pPr algn="r"/>
            <a:r>
              <a:rPr lang="en-GB" sz="2800" i="1" dirty="0" smtClean="0">
                <a:latin typeface="Calibri" panose="020F0502020204030204" pitchFamily="34" charset="0"/>
                <a:cs typeface="Calibri" panose="020F0502020204030204" pitchFamily="34" charset="0"/>
              </a:rPr>
              <a:t>Source: HEA (2015)</a:t>
            </a:r>
          </a:p>
          <a:p>
            <a:endParaRPr lang="en-GB" sz="2800" dirty="0">
              <a:latin typeface="Calibri" panose="020F0502020204030204" pitchFamily="34" charset="0"/>
              <a:cs typeface="Calibri" panose="020F0502020204030204" pitchFamily="34" charset="0"/>
            </a:endParaRPr>
          </a:p>
          <a:p>
            <a:endParaRPr lang="en-GB"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213086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Definitions</a:t>
            </a:r>
            <a:endParaRPr lang="en-GB" dirty="0"/>
          </a:p>
        </p:txBody>
      </p:sp>
      <p:sp>
        <p:nvSpPr>
          <p:cNvPr id="3" name="Text Placeholder 2"/>
          <p:cNvSpPr>
            <a:spLocks noGrp="1"/>
          </p:cNvSpPr>
          <p:nvPr>
            <p:ph type="body" idx="1"/>
          </p:nvPr>
        </p:nvSpPr>
        <p:spPr>
          <a:xfrm>
            <a:off x="457200" y="1600200"/>
            <a:ext cx="8510954" cy="4958862"/>
          </a:xfrm>
        </p:spPr>
        <p:txBody>
          <a:bodyPr/>
          <a:lstStyle/>
          <a:p>
            <a:pPr marL="203200" indent="0">
              <a:buNone/>
            </a:pPr>
            <a:r>
              <a:rPr lang="en-US" dirty="0" smtClean="0"/>
              <a:t>“an </a:t>
            </a:r>
            <a:r>
              <a:rPr lang="en-US" dirty="0"/>
              <a:t>approach to teaching that attempts to ensure that all students learn well, despite their many </a:t>
            </a:r>
            <a:r>
              <a:rPr lang="en-US" dirty="0" smtClean="0"/>
              <a:t>differences” (Perry, 2003)</a:t>
            </a:r>
          </a:p>
          <a:p>
            <a:pPr marL="203200" indent="0">
              <a:buNone/>
            </a:pPr>
            <a:endParaRPr lang="en-US" dirty="0"/>
          </a:p>
          <a:p>
            <a:pPr marL="203200" indent="0">
              <a:buNone/>
            </a:pPr>
            <a:r>
              <a:rPr lang="en-US" dirty="0" smtClean="0"/>
              <a:t>“Policy </a:t>
            </a:r>
            <a:r>
              <a:rPr lang="en-US" dirty="0"/>
              <a:t>documents such as ESOL Access for All in England have reminded us that taking learning and difficulties and physical impairments into account is particularly important in the practice of differentiation in ESOL </a:t>
            </a:r>
            <a:r>
              <a:rPr lang="en-US" dirty="0" smtClean="0"/>
              <a:t>classrooms” (British Council, 2015)</a:t>
            </a:r>
            <a:endParaRPr lang="en-GB"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5</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2288257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Shape 108"/>
          <p:cNvSpPr txBox="1">
            <a:spLocks noGrp="1"/>
          </p:cNvSpPr>
          <p:nvPr>
            <p:ph type="body" idx="1"/>
          </p:nvPr>
        </p:nvSpPr>
        <p:spPr>
          <a:xfrm>
            <a:off x="0" y="1392930"/>
            <a:ext cx="8772939" cy="5238749"/>
          </a:xfrm>
          <a:prstGeom prst="rect">
            <a:avLst/>
          </a:prstGeom>
          <a:noFill/>
          <a:ln>
            <a:noFill/>
          </a:ln>
        </p:spPr>
        <p:txBody>
          <a:bodyPr lIns="91425" tIns="45700" rIns="91425" bIns="45700" anchor="t" anchorCtr="0">
            <a:noAutofit/>
          </a:bodyPr>
          <a:lstStyle/>
          <a:p>
            <a:pPr marL="203200" indent="0" algn="ctr">
              <a:buNone/>
            </a:pPr>
            <a:r>
              <a:rPr lang="en-GB" sz="4800" dirty="0">
                <a:latin typeface="AdvTTec369687"/>
              </a:rPr>
              <a:t>“</a:t>
            </a:r>
            <a:r>
              <a:rPr lang="en-GB" sz="4800" i="1" dirty="0">
                <a:latin typeface="AdvTTec369687"/>
              </a:rPr>
              <a:t>a theory of differentiated knowledge has not translated into an adequate theory of differentiated curriculum</a:t>
            </a:r>
            <a:r>
              <a:rPr lang="en-GB" sz="4800" dirty="0">
                <a:latin typeface="AdvTTec369687"/>
              </a:rPr>
              <a:t>.” </a:t>
            </a:r>
          </a:p>
          <a:p>
            <a:pPr marL="203200" indent="0" algn="ctr">
              <a:buNone/>
            </a:pPr>
            <a:endParaRPr lang="en-GB" sz="2400" dirty="0" smtClean="0">
              <a:latin typeface="AdvTTec369687"/>
            </a:endParaRPr>
          </a:p>
          <a:p>
            <a:pPr marL="203200" indent="0" algn="ctr">
              <a:buNone/>
            </a:pPr>
            <a:r>
              <a:rPr lang="en-GB" sz="2400" dirty="0" smtClean="0">
                <a:latin typeface="AdvTTec369687"/>
              </a:rPr>
              <a:t>(</a:t>
            </a:r>
            <a:r>
              <a:rPr lang="en-GB" sz="2400" dirty="0">
                <a:latin typeface="AdvTTec369687"/>
              </a:rPr>
              <a:t>Shay, 2013; 767)</a:t>
            </a:r>
            <a:endParaRPr lang="en-US" sz="2400" b="0" i="0" u="none" strike="noStrike" cap="none" dirty="0">
              <a:solidFill>
                <a:schemeClr val="dk1"/>
              </a:solidFill>
              <a:latin typeface="Calibri"/>
              <a:ea typeface="Calibri"/>
              <a:cs typeface="Calibri"/>
              <a:sym typeface="Calibri"/>
            </a:endParaRPr>
          </a:p>
          <a:p>
            <a:pPr marL="342900" marR="0" lvl="0" indent="-342900" algn="l" rtl="0">
              <a:lnSpc>
                <a:spcPct val="90000"/>
              </a:lnSpc>
              <a:spcBef>
                <a:spcPts val="640"/>
              </a:spcBef>
              <a:spcAft>
                <a:spcPts val="0"/>
              </a:spcAft>
              <a:buClr>
                <a:schemeClr val="dk1"/>
              </a:buClr>
              <a:buSzPct val="100000"/>
              <a:buFont typeface="Arial"/>
              <a:buNone/>
            </a:pPr>
            <a:endParaRPr sz="3200" b="0" i="0" u="none" strike="noStrike" cap="none" dirty="0">
              <a:solidFill>
                <a:schemeClr val="dk1"/>
              </a:solidFill>
              <a:latin typeface="Calibri"/>
              <a:ea typeface="Calibri"/>
              <a:cs typeface="Calibri"/>
              <a:sym typeface="Calibri"/>
            </a:endParaRPr>
          </a:p>
          <a:p>
            <a:pPr marL="342900" marR="0" lvl="0" indent="-342900" algn="l" rtl="0">
              <a:lnSpc>
                <a:spcPct val="90000"/>
              </a:lnSpc>
              <a:spcBef>
                <a:spcPts val="640"/>
              </a:spcBef>
              <a:buClr>
                <a:schemeClr val="dk1"/>
              </a:buClr>
              <a:buSzPct val="100000"/>
              <a:buFont typeface="Arial"/>
              <a:buNone/>
            </a:pPr>
            <a:endParaRPr sz="3200" b="0" i="0" u="none" strike="noStrike" cap="none" dirty="0">
              <a:solidFill>
                <a:schemeClr val="dk1"/>
              </a:solidFill>
              <a:latin typeface="Calibri"/>
              <a:ea typeface="Calibri"/>
              <a:cs typeface="Calibri"/>
              <a:sym typeface="Calibri"/>
            </a:endParaRPr>
          </a:p>
        </p:txBody>
      </p:sp>
      <p:sp>
        <p:nvSpPr>
          <p:cNvPr id="3" name="Title 1"/>
          <p:cNvSpPr>
            <a:spLocks noGrp="1"/>
          </p:cNvSpPr>
          <p:nvPr>
            <p:ph type="title"/>
          </p:nvPr>
        </p:nvSpPr>
        <p:spPr>
          <a:xfrm>
            <a:off x="457200" y="274637"/>
            <a:ext cx="8229600" cy="1143000"/>
          </a:xfrm>
        </p:spPr>
        <p:txBody>
          <a:bodyPr/>
          <a:lstStyle/>
          <a:p>
            <a:r>
              <a:rPr lang="en-GB" dirty="0" smtClean="0"/>
              <a:t>Rationale</a:t>
            </a:r>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457200" y="52389"/>
            <a:ext cx="8229600" cy="953028"/>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dirty="0" smtClean="0"/>
              <a:t>Our Research</a:t>
            </a:r>
            <a:endParaRPr lang="en-US" dirty="0"/>
          </a:p>
        </p:txBody>
      </p:sp>
      <p:sp>
        <p:nvSpPr>
          <p:cNvPr id="116" name="Shape 116"/>
          <p:cNvSpPr txBox="1">
            <a:spLocks noGrp="1"/>
          </p:cNvSpPr>
          <p:nvPr>
            <p:ph type="body" idx="1"/>
          </p:nvPr>
        </p:nvSpPr>
        <p:spPr>
          <a:xfrm>
            <a:off x="492369" y="914400"/>
            <a:ext cx="8037300" cy="5503985"/>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101818"/>
              <a:buFont typeface="Arial"/>
              <a:buChar char="•"/>
            </a:pPr>
            <a:r>
              <a:rPr lang="en-US" sz="2800" b="0" i="0" u="none" strike="noStrike" cap="none" dirty="0">
                <a:solidFill>
                  <a:schemeClr val="dk1"/>
                </a:solidFill>
                <a:sym typeface="Calibri"/>
              </a:rPr>
              <a:t>Small </a:t>
            </a:r>
            <a:r>
              <a:rPr lang="en-US" sz="2800" dirty="0"/>
              <a:t>s</a:t>
            </a:r>
            <a:r>
              <a:rPr lang="en-US" sz="2800" b="0" i="0" u="none" strike="noStrike" cap="none" dirty="0">
                <a:solidFill>
                  <a:schemeClr val="dk1"/>
                </a:solidFill>
                <a:sym typeface="Calibri"/>
              </a:rPr>
              <a:t>cale questionnaire based case study at the Universities of Exeter and </a:t>
            </a:r>
            <a:r>
              <a:rPr lang="en-US" sz="2800" b="0" i="0" u="none" strike="noStrike" cap="none" dirty="0" smtClean="0">
                <a:solidFill>
                  <a:schemeClr val="dk1"/>
                </a:solidFill>
                <a:sym typeface="Calibri"/>
              </a:rPr>
              <a:t>Bristol</a:t>
            </a:r>
          </a:p>
          <a:p>
            <a:pPr marL="0" marR="0" lvl="0" indent="0" algn="l" rtl="0">
              <a:lnSpc>
                <a:spcPct val="80000"/>
              </a:lnSpc>
              <a:spcBef>
                <a:spcPts val="0"/>
              </a:spcBef>
              <a:spcAft>
                <a:spcPts val="0"/>
              </a:spcAft>
              <a:buClr>
                <a:schemeClr val="dk1"/>
              </a:buClr>
              <a:buSzPct val="101818"/>
              <a:buNone/>
            </a:pPr>
            <a:endParaRPr lang="en-US" sz="2800" b="0" i="0" u="none" strike="noStrike" cap="none" dirty="0" smtClean="0">
              <a:solidFill>
                <a:schemeClr val="dk1"/>
              </a:solidFill>
              <a:sym typeface="Calibri"/>
            </a:endParaRPr>
          </a:p>
          <a:p>
            <a:pPr marL="342900" marR="0" lvl="0" indent="-342900" algn="l" rtl="0">
              <a:lnSpc>
                <a:spcPct val="80000"/>
              </a:lnSpc>
              <a:spcBef>
                <a:spcPts val="448"/>
              </a:spcBef>
              <a:spcAft>
                <a:spcPts val="0"/>
              </a:spcAft>
              <a:buClr>
                <a:schemeClr val="dk1"/>
              </a:buClr>
              <a:buSzPct val="101818"/>
              <a:buFont typeface="Arial"/>
              <a:buChar char="•"/>
            </a:pPr>
            <a:r>
              <a:rPr lang="en-US" sz="2800" b="0" i="0" u="none" strike="noStrike" cap="none" dirty="0" smtClean="0">
                <a:solidFill>
                  <a:schemeClr val="dk1"/>
                </a:solidFill>
                <a:sym typeface="Calibri"/>
              </a:rPr>
              <a:t>Online questionnaires:</a:t>
            </a:r>
            <a:endParaRPr lang="en-US" sz="2800" dirty="0" smtClean="0"/>
          </a:p>
          <a:p>
            <a:pPr lvl="1" indent="-285750">
              <a:lnSpc>
                <a:spcPct val="80000"/>
              </a:lnSpc>
              <a:spcBef>
                <a:spcPts val="392"/>
              </a:spcBef>
              <a:buSzPct val="98000"/>
            </a:pPr>
            <a:r>
              <a:rPr lang="en-US" dirty="0" smtClean="0"/>
              <a:t>University </a:t>
            </a:r>
            <a:r>
              <a:rPr lang="en-US" dirty="0"/>
              <a:t>of </a:t>
            </a:r>
            <a:r>
              <a:rPr lang="en-US" dirty="0" smtClean="0"/>
              <a:t>Bristol</a:t>
            </a:r>
            <a:endParaRPr lang="en-US" dirty="0"/>
          </a:p>
          <a:p>
            <a:pPr marL="1143000" marR="0" lvl="2" indent="-228600" algn="l" rtl="0">
              <a:lnSpc>
                <a:spcPct val="80000"/>
              </a:lnSpc>
              <a:spcBef>
                <a:spcPts val="336"/>
              </a:spcBef>
              <a:spcAft>
                <a:spcPts val="0"/>
              </a:spcAft>
              <a:buClr>
                <a:schemeClr val="dk1"/>
              </a:buClr>
              <a:buSzPct val="98764"/>
              <a:buFont typeface="Arial"/>
              <a:buChar char="•"/>
            </a:pPr>
            <a:r>
              <a:rPr lang="en-US" b="0" i="0" u="none" strike="noStrike" cap="none" dirty="0" smtClean="0">
                <a:solidFill>
                  <a:schemeClr val="dk1"/>
                </a:solidFill>
                <a:sym typeface="Calibri"/>
              </a:rPr>
              <a:t>Centre </a:t>
            </a:r>
            <a:r>
              <a:rPr lang="en-US" b="0" i="0" u="none" strike="noStrike" cap="none" dirty="0">
                <a:solidFill>
                  <a:schemeClr val="dk1"/>
                </a:solidFill>
                <a:sym typeface="Calibri"/>
              </a:rPr>
              <a:t>English Language and Foundation Studies</a:t>
            </a:r>
          </a:p>
          <a:p>
            <a:pPr marL="1143000" marR="0" lvl="2" indent="-228600" algn="l" rtl="0">
              <a:lnSpc>
                <a:spcPct val="80000"/>
              </a:lnSpc>
              <a:spcBef>
                <a:spcPts val="336"/>
              </a:spcBef>
              <a:spcAft>
                <a:spcPts val="0"/>
              </a:spcAft>
              <a:buClr>
                <a:schemeClr val="dk1"/>
              </a:buClr>
              <a:buSzPct val="98764"/>
              <a:buFont typeface="Arial"/>
              <a:buChar char="•"/>
            </a:pPr>
            <a:r>
              <a:rPr lang="en-US" b="0" i="0" u="none" strike="noStrike" cap="none" dirty="0">
                <a:solidFill>
                  <a:schemeClr val="dk1"/>
                </a:solidFill>
                <a:sym typeface="Calibri"/>
              </a:rPr>
              <a:t>Graduate School of Education (</a:t>
            </a:r>
            <a:r>
              <a:rPr lang="en-US" b="0" i="0" u="none" strike="noStrike" cap="none" dirty="0" err="1">
                <a:solidFill>
                  <a:schemeClr val="dk1"/>
                </a:solidFill>
                <a:sym typeface="Calibri"/>
              </a:rPr>
              <a:t>GSoE</a:t>
            </a:r>
            <a:r>
              <a:rPr lang="en-US" b="0" i="0" u="none" strike="noStrike" cap="none" dirty="0">
                <a:solidFill>
                  <a:schemeClr val="dk1"/>
                </a:solidFill>
                <a:sym typeface="Calibri"/>
              </a:rPr>
              <a:t>)</a:t>
            </a:r>
          </a:p>
          <a:p>
            <a:pPr marL="742950" marR="0" lvl="1" indent="-285750" algn="l" rtl="0">
              <a:lnSpc>
                <a:spcPct val="80000"/>
              </a:lnSpc>
              <a:spcBef>
                <a:spcPts val="392"/>
              </a:spcBef>
              <a:spcAft>
                <a:spcPts val="0"/>
              </a:spcAft>
              <a:buClr>
                <a:schemeClr val="dk1"/>
              </a:buClr>
              <a:buSzPct val="98000"/>
              <a:buFont typeface="Arial"/>
              <a:buChar char="–"/>
            </a:pPr>
            <a:r>
              <a:rPr lang="en-US" b="0" i="0" u="none" strike="noStrike" cap="none" dirty="0">
                <a:solidFill>
                  <a:schemeClr val="dk1"/>
                </a:solidFill>
                <a:sym typeface="Calibri"/>
              </a:rPr>
              <a:t>University of Exeter</a:t>
            </a:r>
          </a:p>
          <a:p>
            <a:pPr marL="1143000" marR="0" lvl="2" indent="-228600" algn="l" rtl="0">
              <a:lnSpc>
                <a:spcPct val="80000"/>
              </a:lnSpc>
              <a:spcBef>
                <a:spcPts val="336"/>
              </a:spcBef>
              <a:spcAft>
                <a:spcPts val="0"/>
              </a:spcAft>
              <a:buClr>
                <a:schemeClr val="dk1"/>
              </a:buClr>
              <a:buSzPct val="98764"/>
              <a:buFont typeface="Arial"/>
              <a:buChar char="•"/>
            </a:pPr>
            <a:r>
              <a:rPr lang="en-US" b="0" i="0" u="none" strike="noStrike" cap="none" dirty="0">
                <a:solidFill>
                  <a:schemeClr val="dk1"/>
                </a:solidFill>
                <a:sym typeface="Calibri"/>
              </a:rPr>
              <a:t>Graduate School of Education (GSE</a:t>
            </a:r>
            <a:r>
              <a:rPr lang="en-US" b="0" i="0" u="none" strike="noStrike" cap="none" dirty="0" smtClean="0">
                <a:solidFill>
                  <a:schemeClr val="dk1"/>
                </a:solidFill>
                <a:sym typeface="Calibri"/>
              </a:rPr>
              <a:t>)</a:t>
            </a:r>
          </a:p>
          <a:p>
            <a:pPr lvl="0" indent="0" rtl="0">
              <a:lnSpc>
                <a:spcPct val="80000"/>
              </a:lnSpc>
              <a:spcBef>
                <a:spcPts val="448"/>
              </a:spcBef>
              <a:buSzPct val="101818"/>
              <a:buNone/>
            </a:pPr>
            <a:endParaRPr lang="en-US" sz="2800" dirty="0" smtClean="0"/>
          </a:p>
          <a:p>
            <a:pPr lvl="1" indent="-285750">
              <a:lnSpc>
                <a:spcPct val="80000"/>
              </a:lnSpc>
              <a:spcBef>
                <a:spcPts val="392"/>
              </a:spcBef>
              <a:buSzPct val="98000"/>
            </a:pPr>
            <a:r>
              <a:rPr lang="en-US" dirty="0" smtClean="0"/>
              <a:t>Respondents</a:t>
            </a:r>
            <a:endParaRPr lang="en-US" dirty="0"/>
          </a:p>
          <a:p>
            <a:pPr marL="1085850" lvl="1" indent="-342900">
              <a:lnSpc>
                <a:spcPct val="80000"/>
              </a:lnSpc>
              <a:spcBef>
                <a:spcPts val="392"/>
              </a:spcBef>
              <a:buSzPct val="98000"/>
              <a:buFont typeface="Arial" panose="020B0604020202020204" pitchFamily="34" charset="0"/>
              <a:buChar char="•"/>
            </a:pPr>
            <a:r>
              <a:rPr lang="en-US" sz="2400" dirty="0" smtClean="0"/>
              <a:t>Staff = 19</a:t>
            </a:r>
          </a:p>
          <a:p>
            <a:pPr marL="1085850" lvl="1" indent="-342900">
              <a:lnSpc>
                <a:spcPct val="80000"/>
              </a:lnSpc>
              <a:spcBef>
                <a:spcPts val="392"/>
              </a:spcBef>
              <a:buSzPct val="98000"/>
              <a:buFont typeface="Arial" panose="020B0604020202020204" pitchFamily="34" charset="0"/>
              <a:buChar char="•"/>
            </a:pPr>
            <a:r>
              <a:rPr lang="en-US" sz="2400" dirty="0" smtClean="0"/>
              <a:t>Students = 29</a:t>
            </a:r>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rtl="0">
              <a:spcBef>
                <a:spcPts val="0"/>
              </a:spcBef>
              <a:buClr>
                <a:schemeClr val="dk1"/>
              </a:buClr>
              <a:buSzPct val="25000"/>
              <a:buFont typeface="Calibri"/>
              <a:buNone/>
            </a:pPr>
            <a:r>
              <a:rPr lang="en-US" sz="4400" b="0" i="0" u="none" strike="noStrike" cap="none" dirty="0">
                <a:solidFill>
                  <a:schemeClr val="dk1"/>
                </a:solidFill>
                <a:latin typeface="Calibri"/>
                <a:ea typeface="Calibri"/>
                <a:cs typeface="Calibri"/>
                <a:sym typeface="Calibri"/>
              </a:rPr>
              <a:t>Research Questions</a:t>
            </a:r>
          </a:p>
        </p:txBody>
      </p:sp>
      <p:sp>
        <p:nvSpPr>
          <p:cNvPr id="124" name="Shape 124"/>
          <p:cNvSpPr txBox="1">
            <a:spLocks noGrp="1"/>
          </p:cNvSpPr>
          <p:nvPr>
            <p:ph type="body" idx="1"/>
          </p:nvPr>
        </p:nvSpPr>
        <p:spPr>
          <a:xfrm>
            <a:off x="545124" y="1371600"/>
            <a:ext cx="8124290" cy="3130062"/>
          </a:xfrm>
          <a:prstGeom prst="rect">
            <a:avLst/>
          </a:prstGeom>
          <a:noFill/>
          <a:ln>
            <a:noFill/>
          </a:ln>
        </p:spPr>
        <p:txBody>
          <a:bodyPr lIns="91425" tIns="45700" rIns="91425" bIns="45700" anchor="t" anchorCtr="0">
            <a:noAutofit/>
          </a:bodyPr>
          <a:lstStyle/>
          <a:p>
            <a:pPr marL="342900" marR="0" lvl="0" indent="-342900" rtl="0">
              <a:spcBef>
                <a:spcPts val="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How do university teaching staff understand differentiation?</a:t>
            </a:r>
          </a:p>
          <a:p>
            <a:pPr marL="342900" marR="0" lvl="0" indent="-342900" rtl="0">
              <a:spcBef>
                <a:spcPts val="640"/>
              </a:spcBef>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What can differentiation look like in the HE settin</a:t>
            </a:r>
            <a:r>
              <a:rPr lang="en-US" dirty="0"/>
              <a:t>g, from the staff and student perspective?</a:t>
            </a:r>
          </a:p>
          <a:p>
            <a:pPr marL="0" marR="0" lvl="0" indent="0" rtl="0">
              <a:spcBef>
                <a:spcPts val="640"/>
              </a:spcBef>
              <a:buNone/>
            </a:pPr>
            <a:endParaRPr dirty="0"/>
          </a:p>
        </p:txBody>
      </p:sp>
      <p:pic>
        <p:nvPicPr>
          <p:cNvPr id="2" name="Picture 1"/>
          <p:cNvPicPr>
            <a:picLocks noChangeAspect="1"/>
          </p:cNvPicPr>
          <p:nvPr/>
        </p:nvPicPr>
        <p:blipFill>
          <a:blip r:embed="rId3"/>
          <a:stretch>
            <a:fillRect/>
          </a:stretch>
        </p:blipFill>
        <p:spPr>
          <a:xfrm>
            <a:off x="5451231" y="3675381"/>
            <a:ext cx="2620305" cy="297109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Initial Research Findings</a:t>
            </a:r>
          </a:p>
        </p:txBody>
      </p:sp>
      <p:sp>
        <p:nvSpPr>
          <p:cNvPr id="132" name="Shape 132"/>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Tutors discussed student nationality, linguistic needs, previous experience, personality </a:t>
            </a:r>
          </a:p>
          <a:p>
            <a:pPr marL="342900" marR="0" lvl="0" indent="-342900" algn="l" rtl="0">
              <a:spcBef>
                <a:spcPts val="0"/>
              </a:spcBef>
              <a:buClr>
                <a:schemeClr val="dk1"/>
              </a:buClr>
              <a:buSzPct val="100000"/>
              <a:buFont typeface="Arial"/>
              <a:buChar char="•"/>
            </a:pPr>
            <a:r>
              <a:rPr lang="en-US" dirty="0"/>
              <a:t>They demonstrated a good understanding of what differentiation is, consistent with existing definitions</a:t>
            </a:r>
          </a:p>
          <a:p>
            <a:pPr marL="342900" marR="0" lvl="0" indent="-342900" algn="l" rtl="0">
              <a:spcBef>
                <a:spcPts val="0"/>
              </a:spcBef>
              <a:buClr>
                <a:schemeClr val="dk1"/>
              </a:buClr>
              <a:buSzPct val="100000"/>
              <a:buFont typeface="Arial"/>
              <a:buChar char="•"/>
            </a:pPr>
            <a:r>
              <a:rPr lang="en-US" dirty="0"/>
              <a:t>They discussed some of the challenges of differentiating in an HE context</a:t>
            </a:r>
          </a:p>
          <a:p>
            <a:pPr marL="342900" marR="0" lvl="0" indent="-342900" algn="l" rtl="0">
              <a:spcBef>
                <a:spcPts val="0"/>
              </a:spcBef>
              <a:buClr>
                <a:schemeClr val="dk1"/>
              </a:buClr>
              <a:buSzPct val="100000"/>
              <a:buFont typeface="Arial"/>
              <a:buChar char="•"/>
            </a:pPr>
            <a:r>
              <a:rPr lang="en-US" dirty="0"/>
              <a:t>Student data reinforced much of what the tutors said, but also revealed some disconnects</a:t>
            </a:r>
          </a:p>
        </p:txBody>
      </p:sp>
      <p:sp>
        <p:nvSpPr>
          <p:cNvPr id="133" name="Shape 133"/>
          <p:cNvSpPr txBox="1">
            <a:spLocks noGrp="1"/>
          </p:cNvSpPr>
          <p:nvPr>
            <p:ph type="sldNum" idx="12"/>
          </p:nvPr>
        </p:nvSpPr>
        <p:spPr>
          <a:xfrm>
            <a:off x="6553200" y="6356350"/>
            <a:ext cx="21336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2">
                                            <p:txEl>
                                              <p:pRg st="0" end="0"/>
                                            </p:txEl>
                                          </p:spTgt>
                                        </p:tgtEl>
                                        <p:attrNameLst>
                                          <p:attrName>style.visibility</p:attrName>
                                        </p:attrNameLst>
                                      </p:cBhvr>
                                      <p:to>
                                        <p:strVal val="visible"/>
                                      </p:to>
                                    </p:set>
                                    <p:animEffect transition="in" filter="fade">
                                      <p:cBhvr>
                                        <p:cTn id="7" dur="500"/>
                                        <p:tgtEl>
                                          <p:spTgt spid="1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2">
                                            <p:txEl>
                                              <p:pRg st="1" end="1"/>
                                            </p:txEl>
                                          </p:spTgt>
                                        </p:tgtEl>
                                        <p:attrNameLst>
                                          <p:attrName>style.visibility</p:attrName>
                                        </p:attrNameLst>
                                      </p:cBhvr>
                                      <p:to>
                                        <p:strVal val="visible"/>
                                      </p:to>
                                    </p:set>
                                    <p:animEffect transition="in" filter="fade">
                                      <p:cBhvr>
                                        <p:cTn id="12" dur="500"/>
                                        <p:tgtEl>
                                          <p:spTgt spid="13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2">
                                            <p:txEl>
                                              <p:pRg st="2" end="2"/>
                                            </p:txEl>
                                          </p:spTgt>
                                        </p:tgtEl>
                                        <p:attrNameLst>
                                          <p:attrName>style.visibility</p:attrName>
                                        </p:attrNameLst>
                                      </p:cBhvr>
                                      <p:to>
                                        <p:strVal val="visible"/>
                                      </p:to>
                                    </p:set>
                                    <p:animEffect transition="in" filter="fade">
                                      <p:cBhvr>
                                        <p:cTn id="17" dur="500"/>
                                        <p:tgtEl>
                                          <p:spTgt spid="13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2">
                                            <p:txEl>
                                              <p:pRg st="3" end="3"/>
                                            </p:txEl>
                                          </p:spTgt>
                                        </p:tgtEl>
                                        <p:attrNameLst>
                                          <p:attrName>style.visibility</p:attrName>
                                        </p:attrNameLst>
                                      </p:cBhvr>
                                      <p:to>
                                        <p:strVal val="visible"/>
                                      </p:to>
                                    </p:set>
                                    <p:animEffect transition="in" filter="fade">
                                      <p:cBhvr>
                                        <p:cTn id="22" dur="500"/>
                                        <p:tgtEl>
                                          <p:spTgt spid="13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284</TotalTime>
  <Words>1384</Words>
  <Application>Microsoft Office PowerPoint</Application>
  <PresentationFormat>On-screen Show (4:3)</PresentationFormat>
  <Paragraphs>206</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AdvTTec369687</vt:lpstr>
      <vt:lpstr>Arial</vt:lpstr>
      <vt:lpstr>Calibri</vt:lpstr>
      <vt:lpstr>Office Theme</vt:lpstr>
      <vt:lpstr>     Enhancing the student experience through differentiated teaching and learning strategies  by Hermione Ruck Keene &amp; Katherine High  </vt:lpstr>
      <vt:lpstr>Session aims and overview</vt:lpstr>
      <vt:lpstr>Task 1</vt:lpstr>
      <vt:lpstr>PowerPoint Presentation</vt:lpstr>
      <vt:lpstr>Other Definitions</vt:lpstr>
      <vt:lpstr>Rationale</vt:lpstr>
      <vt:lpstr>Our Research</vt:lpstr>
      <vt:lpstr>Research Questions</vt:lpstr>
      <vt:lpstr>Initial Research Findings</vt:lpstr>
      <vt:lpstr>Task 2</vt:lpstr>
      <vt:lpstr>Task 3 </vt:lpstr>
      <vt:lpstr>Differentiation: definitions</vt:lpstr>
      <vt:lpstr>Challenges</vt:lpstr>
      <vt:lpstr>Disconnects</vt:lpstr>
      <vt:lpstr>Task 4</vt:lpstr>
      <vt:lpstr>References </vt:lpstr>
      <vt:lpstr>Final thoughts..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Enhancing the student experience through differentiated teaching and learning strategies  by  Hermione Ruck Keene &amp; Katherine High</dc:title>
  <dc:creator>Maxine Gillway</dc:creator>
  <cp:lastModifiedBy>ML Gillway</cp:lastModifiedBy>
  <cp:revision>49</cp:revision>
  <dcterms:modified xsi:type="dcterms:W3CDTF">2017-04-07T10:21:38Z</dcterms:modified>
</cp:coreProperties>
</file>