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2" r:id="rId4"/>
    <p:sldId id="262" r:id="rId5"/>
    <p:sldId id="273" r:id="rId6"/>
    <p:sldId id="259" r:id="rId7"/>
    <p:sldId id="270" r:id="rId8"/>
    <p:sldId id="275" r:id="rId9"/>
    <p:sldId id="267" r:id="rId10"/>
    <p:sldId id="269" r:id="rId11"/>
    <p:sldId id="265" r:id="rId12"/>
    <p:sldId id="279" r:id="rId13"/>
    <p:sldId id="276" r:id="rId14"/>
    <p:sldId id="264" r:id="rId15"/>
    <p:sldId id="268" r:id="rId16"/>
    <p:sldId id="278" r:id="rId17"/>
    <p:sldId id="263" r:id="rId18"/>
    <p:sldId id="277" r:id="rId19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2907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83304" autoAdjust="0"/>
  </p:normalViewPr>
  <p:slideViewPr>
    <p:cSldViewPr snapToGrid="0" snapToObjects="1" showGuides="1">
      <p:cViewPr varScale="1">
        <p:scale>
          <a:sx n="90" d="100"/>
          <a:sy n="90" d="100"/>
        </p:scale>
        <p:origin x="5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92FD3-C976-49B1-A6A8-2C9CE5D0BA0A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171C8-D765-44AB-8F23-303092C69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546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9A491-551F-405F-8B13-21ED1FDD307F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8754D-9DE5-4DF0-8099-159271F1F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7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98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1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0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2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9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9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0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9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4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8754D-9DE5-4DF0-8099-159271F1FE4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5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063962"/>
            <a:ext cx="91694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B4EA-64B4-8E4C-947F-805519F85B10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009FA-69B5-BF41-A67F-95285D7C9E8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pibworth@coventry.ac.u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ngbetterfutures.coventry.ac.u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82" y="457200"/>
            <a:ext cx="4871545" cy="526803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3600" dirty="0"/>
              <a:t>Is group work working?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Ex-Pre-sessional </a:t>
            </a:r>
            <a:r>
              <a:rPr lang="en-GB" sz="3600" dirty="0"/>
              <a:t>student reflections on group </a:t>
            </a:r>
            <a:r>
              <a:rPr lang="en-GB" sz="3600" dirty="0" smtClean="0"/>
              <a:t>work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2700" dirty="0" smtClean="0"/>
              <a:t>Laura Pibworth-Dolinski BA MA FHEA</a:t>
            </a:r>
            <a:br>
              <a:rPr lang="en-GB" sz="2700" dirty="0" smtClean="0"/>
            </a:br>
            <a:r>
              <a:rPr lang="en-GB" sz="2700" b="1" dirty="0" smtClean="0"/>
              <a:t>PSE Course Leader/Tutor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>
                <a:hlinkClick r:id="rId3"/>
              </a:rPr>
              <a:t>laura.pibworth@coventry.ac.uk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BALEAP PIM </a:t>
            </a:r>
            <a:br>
              <a:rPr lang="en-GB" sz="2700" dirty="0" smtClean="0"/>
            </a:br>
            <a:r>
              <a:rPr lang="en-GB" sz="2700" dirty="0" smtClean="0"/>
              <a:t>University of Edinburgh</a:t>
            </a:r>
            <a:br>
              <a:rPr lang="en-GB" sz="2700" dirty="0" smtClean="0"/>
            </a:br>
            <a:r>
              <a:rPr lang="en-GB" sz="2700" dirty="0" smtClean="0"/>
              <a:t>18</a:t>
            </a:r>
            <a:r>
              <a:rPr lang="en-GB" sz="2700" baseline="30000" dirty="0" smtClean="0"/>
              <a:t>th</a:t>
            </a:r>
            <a:r>
              <a:rPr lang="en-GB" sz="2700" dirty="0" smtClean="0"/>
              <a:t> March 2017</a:t>
            </a:r>
            <a:endParaRPr lang="en-GB" sz="2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</a:t>
            </a:r>
            <a:r>
              <a:rPr lang="en-GB" dirty="0" smtClean="0"/>
              <a:t>roblematic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Language and communication</a:t>
            </a:r>
          </a:p>
          <a:p>
            <a:r>
              <a:rPr lang="en-GB" dirty="0" smtClean="0"/>
              <a:t>Attitudes and engagement</a:t>
            </a:r>
          </a:p>
          <a:p>
            <a:r>
              <a:rPr lang="en-GB" dirty="0" smtClean="0"/>
              <a:t>Composition of group members</a:t>
            </a:r>
          </a:p>
          <a:p>
            <a:r>
              <a:rPr lang="en-GB" dirty="0" smtClean="0"/>
              <a:t>Group management</a:t>
            </a:r>
          </a:p>
          <a:p>
            <a:r>
              <a:rPr lang="en-GB" dirty="0" smtClean="0"/>
              <a:t>Conflict management</a:t>
            </a:r>
          </a:p>
          <a:p>
            <a:pPr marL="0" indent="0" algn="r">
              <a:buNone/>
            </a:pPr>
            <a:endParaRPr lang="en-GB" sz="1400" dirty="0"/>
          </a:p>
          <a:p>
            <a:pPr marL="0" indent="0" algn="r">
              <a:buNone/>
            </a:pPr>
            <a:r>
              <a:rPr lang="en-GB" sz="1600" dirty="0" smtClean="0"/>
              <a:t>(Spencer-</a:t>
            </a:r>
            <a:r>
              <a:rPr lang="en-GB" sz="1600" dirty="0" err="1" smtClean="0"/>
              <a:t>Oatey</a:t>
            </a:r>
            <a:r>
              <a:rPr lang="en-GB" sz="1600" dirty="0" smtClean="0"/>
              <a:t> and Dauber 2016: 2)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21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2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Language and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59"/>
            <a:ext cx="8229600" cy="5000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‘One </a:t>
            </a:r>
            <a:r>
              <a:rPr lang="en-GB" sz="2400" dirty="0"/>
              <a:t>person, she couldn’t understand us, her English is very </a:t>
            </a:r>
            <a:r>
              <a:rPr lang="en-GB" sz="2400" dirty="0" smtClean="0"/>
              <a:t>weak. She </a:t>
            </a:r>
            <a:r>
              <a:rPr lang="en-GB" sz="2400" dirty="0"/>
              <a:t>didn’t understand even what the teacher said in the </a:t>
            </a:r>
            <a:r>
              <a:rPr lang="en-GB" sz="2400" dirty="0" smtClean="0"/>
              <a:t>classes...she </a:t>
            </a:r>
            <a:r>
              <a:rPr lang="en-GB" sz="2400" dirty="0"/>
              <a:t>couldn’t </a:t>
            </a:r>
            <a:r>
              <a:rPr lang="en-GB" sz="2400" dirty="0" smtClean="0"/>
              <a:t>do </a:t>
            </a:r>
            <a:r>
              <a:rPr lang="en-GB" sz="2400" dirty="0"/>
              <a:t>her </a:t>
            </a:r>
            <a:r>
              <a:rPr lang="en-GB" sz="2400" dirty="0" smtClean="0"/>
              <a:t>part’ </a:t>
            </a:r>
          </a:p>
          <a:p>
            <a:pPr marL="0" indent="0" algn="r">
              <a:buNone/>
            </a:pPr>
            <a:r>
              <a:rPr lang="en-GB" sz="1600" dirty="0" smtClean="0"/>
              <a:t>(MSc Engineering Project Management)</a:t>
            </a:r>
          </a:p>
          <a:p>
            <a:pPr marL="0" indent="0">
              <a:buNone/>
            </a:pPr>
            <a:r>
              <a:rPr lang="en-GB" sz="2400" dirty="0" smtClean="0"/>
              <a:t>‘Sometimes I cannot very clearly understand her meaning and we just do not understand what the teacher want us to do’ </a:t>
            </a:r>
          </a:p>
          <a:p>
            <a:pPr marL="0" indent="0" algn="r">
              <a:buNone/>
            </a:pPr>
            <a:r>
              <a:rPr lang="en-GB" sz="2400" dirty="0"/>
              <a:t>	</a:t>
            </a:r>
            <a:r>
              <a:rPr lang="en-GB" sz="2400" dirty="0" smtClean="0"/>
              <a:t>						</a:t>
            </a:r>
            <a:r>
              <a:rPr lang="en-GB" sz="1600" dirty="0" smtClean="0"/>
              <a:t>(MSc Finance)</a:t>
            </a:r>
          </a:p>
          <a:p>
            <a:pPr marL="0" indent="0">
              <a:buNone/>
            </a:pPr>
            <a:r>
              <a:rPr lang="en-US" sz="2400" dirty="0" smtClean="0"/>
              <a:t>‘Students </a:t>
            </a:r>
            <a:r>
              <a:rPr lang="en-US" sz="2400" dirty="0"/>
              <a:t>from other countries rather than China, their English is not that good and the main problem is they have strong accents and it’s really hard to communicate with </a:t>
            </a:r>
            <a:r>
              <a:rPr lang="en-US" sz="2400" dirty="0" smtClean="0"/>
              <a:t>them’ </a:t>
            </a:r>
            <a:endParaRPr lang="en-US" sz="2400" dirty="0"/>
          </a:p>
          <a:p>
            <a:pPr marL="0" indent="0" algn="r">
              <a:buNone/>
            </a:pPr>
            <a:r>
              <a:rPr lang="en-US" sz="1600" dirty="0"/>
              <a:t>(MSc Mechanical Engineering)</a:t>
            </a:r>
            <a:endParaRPr lang="en-GB" sz="1600" dirty="0"/>
          </a:p>
          <a:p>
            <a:pPr marL="0" indent="0" algn="r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1256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‘It’s </a:t>
            </a:r>
            <a:r>
              <a:rPr lang="en-GB" dirty="0"/>
              <a:t>the first time I’ve worked with people from different countries. Actually my English is not that good, but I need to get used to it…because this is </a:t>
            </a:r>
            <a:r>
              <a:rPr lang="en-GB" dirty="0" smtClean="0"/>
              <a:t>England’</a:t>
            </a:r>
            <a:endParaRPr lang="en-GB" dirty="0"/>
          </a:p>
          <a:p>
            <a:pPr marL="0" indent="0" algn="r">
              <a:buNone/>
            </a:pPr>
            <a:r>
              <a:rPr lang="en-GB" sz="1600" dirty="0"/>
              <a:t>(MSc Industrial Product Design)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8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Group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‘[The Lecturer] said </a:t>
            </a:r>
            <a:r>
              <a:rPr lang="en-GB" sz="2400" dirty="0"/>
              <a:t>‘you are looking like two groups’ because we have divided </a:t>
            </a:r>
            <a:r>
              <a:rPr lang="en-GB" sz="2400" dirty="0" smtClean="0"/>
              <a:t>ourselves’</a:t>
            </a:r>
          </a:p>
          <a:p>
            <a:pPr marL="0" indent="0" algn="r">
              <a:buNone/>
            </a:pPr>
            <a:r>
              <a:rPr lang="en-GB" sz="1600" dirty="0" smtClean="0"/>
              <a:t>(MSc Engineering Project Management)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‘We </a:t>
            </a:r>
            <a:r>
              <a:rPr lang="en-GB" sz="2400" dirty="0"/>
              <a:t>separated the topic…this topic is individual work and last is the combined </a:t>
            </a:r>
            <a:r>
              <a:rPr lang="en-GB" sz="2400" dirty="0" smtClean="0"/>
              <a:t>part’</a:t>
            </a:r>
            <a:endParaRPr lang="en-GB" sz="2400" dirty="0"/>
          </a:p>
          <a:p>
            <a:pPr marL="0" indent="0" algn="r">
              <a:buNone/>
            </a:pPr>
            <a:r>
              <a:rPr lang="en-GB" sz="1600" dirty="0"/>
              <a:t>(BSc Nursing </a:t>
            </a:r>
            <a:r>
              <a:rPr lang="en-GB" sz="1600" dirty="0" err="1"/>
              <a:t>Yr</a:t>
            </a:r>
            <a:r>
              <a:rPr lang="en-GB" sz="1600" dirty="0"/>
              <a:t> 3)</a:t>
            </a:r>
          </a:p>
          <a:p>
            <a:pPr marL="0" indent="0" algn="r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400" dirty="0" smtClean="0"/>
              <a:t>‘I </a:t>
            </a:r>
            <a:r>
              <a:rPr lang="en-GB" sz="2400" dirty="0"/>
              <a:t>prefer to do </a:t>
            </a:r>
            <a:r>
              <a:rPr lang="en-GB" sz="2400" dirty="0" smtClean="0"/>
              <a:t>it on </a:t>
            </a:r>
            <a:r>
              <a:rPr lang="en-GB" sz="2400" dirty="0"/>
              <a:t>my own, not group work, because I can manage my own </a:t>
            </a:r>
            <a:r>
              <a:rPr lang="en-GB" sz="2400" dirty="0" smtClean="0"/>
              <a:t>time. </a:t>
            </a:r>
            <a:r>
              <a:rPr lang="en-GB" sz="2400" dirty="0"/>
              <a:t>I think it’s hard to work in a group and match everyone’s </a:t>
            </a:r>
            <a:r>
              <a:rPr lang="en-GB" sz="2400" dirty="0" smtClean="0"/>
              <a:t>schedule’</a:t>
            </a:r>
          </a:p>
          <a:p>
            <a:pPr marL="0" indent="0" algn="r">
              <a:buNone/>
            </a:pPr>
            <a:r>
              <a:rPr lang="en-GB" sz="1600" dirty="0"/>
              <a:t>(MSc </a:t>
            </a:r>
            <a:r>
              <a:rPr lang="en-GB" sz="1600" dirty="0" smtClean="0"/>
              <a:t>Event Management</a:t>
            </a:r>
            <a:r>
              <a:rPr lang="en-GB" sz="1600" dirty="0"/>
              <a:t>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 algn="r">
              <a:buNone/>
            </a:pPr>
            <a:endParaRPr lang="en-GB" sz="2400" dirty="0"/>
          </a:p>
          <a:p>
            <a:pPr marL="0" indent="0" algn="r">
              <a:buNone/>
            </a:pP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1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2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Group Management: Making Decisions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898"/>
            <a:ext cx="8229600" cy="4729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‘…</a:t>
            </a:r>
            <a:r>
              <a:rPr lang="en-GB" sz="2400" dirty="0"/>
              <a:t>w</a:t>
            </a:r>
            <a:r>
              <a:rPr lang="en-GB" sz="2400" dirty="0" smtClean="0"/>
              <a:t>e </a:t>
            </a:r>
            <a:r>
              <a:rPr lang="en-GB" sz="2400" dirty="0"/>
              <a:t>couldn’t really agree to </a:t>
            </a:r>
            <a:r>
              <a:rPr lang="en-GB" sz="2400" dirty="0" smtClean="0"/>
              <a:t>things…we </a:t>
            </a:r>
            <a:r>
              <a:rPr lang="en-GB" sz="2400" dirty="0"/>
              <a:t>have </a:t>
            </a:r>
            <a:r>
              <a:rPr lang="en-GB" sz="2400" dirty="0" smtClean="0"/>
              <a:t>peer assessment…now </a:t>
            </a:r>
            <a:r>
              <a:rPr lang="en-GB" sz="2400" dirty="0"/>
              <a:t>everyone is hating each other, </a:t>
            </a:r>
            <a:r>
              <a:rPr lang="en-GB" sz="2400" dirty="0" smtClean="0"/>
              <a:t>we lost marks…’</a:t>
            </a:r>
          </a:p>
          <a:p>
            <a:pPr marL="0" indent="0" algn="r">
              <a:buNone/>
            </a:pPr>
            <a:r>
              <a:rPr lang="en-GB" sz="1600" dirty="0" smtClean="0"/>
              <a:t>(MSc Engineering </a:t>
            </a:r>
            <a:r>
              <a:rPr lang="en-GB" sz="1600" dirty="0"/>
              <a:t>Project Management</a:t>
            </a:r>
            <a:r>
              <a:rPr lang="en-GB" sz="1600" dirty="0" smtClean="0"/>
              <a:t>)</a:t>
            </a: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‘…</a:t>
            </a:r>
            <a:r>
              <a:rPr lang="en-US" sz="2400" dirty="0"/>
              <a:t>s</a:t>
            </a:r>
            <a:r>
              <a:rPr lang="en-US" sz="2400" dirty="0" smtClean="0"/>
              <a:t>ometimes </a:t>
            </a:r>
            <a:r>
              <a:rPr lang="en-US" sz="2400" dirty="0"/>
              <a:t>there are some conflicts and I don’t know how to solve [them] which is one of the main </a:t>
            </a:r>
            <a:r>
              <a:rPr lang="en-US" sz="2400" dirty="0" smtClean="0"/>
              <a:t>problems’ </a:t>
            </a:r>
            <a:endParaRPr lang="en-US" sz="2400" dirty="0"/>
          </a:p>
          <a:p>
            <a:pPr marL="0" indent="0" algn="r">
              <a:buNone/>
            </a:pPr>
            <a:r>
              <a:rPr lang="en-US" sz="1600" dirty="0" smtClean="0"/>
              <a:t>(MSc Mechanical </a:t>
            </a:r>
            <a:r>
              <a:rPr lang="en-US" sz="1600" dirty="0"/>
              <a:t>Engineering</a:t>
            </a:r>
            <a:r>
              <a:rPr lang="en-US" sz="1600" dirty="0" smtClean="0"/>
              <a:t>)</a:t>
            </a:r>
            <a:endParaRPr lang="en-US" sz="1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‘If I have idea and my classmate have idea, if she cannot agree with me and she thinks she is right, I will follow her…if we waste too much time we cannot finish on time’</a:t>
            </a:r>
          </a:p>
          <a:p>
            <a:pPr marL="0" indent="0" algn="r">
              <a:buNone/>
            </a:pPr>
            <a:r>
              <a:rPr lang="en-US" sz="1600" dirty="0" smtClean="0"/>
              <a:t>(MSc Finance)</a:t>
            </a:r>
          </a:p>
          <a:p>
            <a:pPr marL="0" indent="0" algn="r">
              <a:buNone/>
            </a:pPr>
            <a:endParaRPr lang="en-GB" sz="2400" dirty="0"/>
          </a:p>
          <a:p>
            <a:pPr marL="0" indent="0" algn="r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93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can we do to help our students?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/>
              <a:buChar char="à"/>
            </a:pPr>
            <a:r>
              <a:rPr lang="en-GB" dirty="0" smtClean="0"/>
              <a:t>Raise awareness of challenges and possible benefits of mixed nationality group work</a:t>
            </a:r>
          </a:p>
          <a:p>
            <a:pPr>
              <a:buFont typeface="Wingdings"/>
              <a:buChar char="à"/>
            </a:pPr>
            <a:r>
              <a:rPr lang="en-GB" dirty="0" smtClean="0"/>
              <a:t>Support development of effective strategies for handling communication challenges in group contexts</a:t>
            </a:r>
          </a:p>
          <a:p>
            <a:pPr marL="0" indent="0" algn="r">
              <a:buNone/>
            </a:pPr>
            <a:r>
              <a:rPr lang="en-GB" sz="1700" dirty="0"/>
              <a:t>(</a:t>
            </a:r>
            <a:r>
              <a:rPr lang="en-GB" sz="1700" dirty="0" smtClean="0"/>
              <a:t>Spencer-</a:t>
            </a:r>
            <a:r>
              <a:rPr lang="en-GB" sz="1700" dirty="0" err="1" smtClean="0"/>
              <a:t>Oatey</a:t>
            </a:r>
            <a:r>
              <a:rPr lang="en-GB" sz="1700" dirty="0" smtClean="0"/>
              <a:t> and Dauber 2016: 13)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GB" dirty="0" smtClean="0"/>
              <a:t>Prepare students </a:t>
            </a:r>
            <a:r>
              <a:rPr lang="en-GB" dirty="0"/>
              <a:t>and tutors for group work through readings and </a:t>
            </a:r>
            <a:r>
              <a:rPr lang="en-GB" dirty="0" smtClean="0"/>
              <a:t>discussion</a:t>
            </a:r>
          </a:p>
          <a:p>
            <a:pPr marL="0" indent="0" algn="r">
              <a:buNone/>
            </a:pPr>
            <a:r>
              <a:rPr lang="en-GB" sz="1700" dirty="0" smtClean="0"/>
              <a:t>(Elliot and </a:t>
            </a:r>
            <a:r>
              <a:rPr lang="en-GB" sz="1700" dirty="0"/>
              <a:t>Reynolds 2014</a:t>
            </a:r>
            <a:r>
              <a:rPr lang="en-GB" sz="1700" dirty="0" smtClean="0"/>
              <a:t>: 318</a:t>
            </a:r>
            <a:r>
              <a:rPr lang="en-GB" sz="1700" dirty="0"/>
              <a:t>)</a:t>
            </a:r>
          </a:p>
          <a:p>
            <a:pPr>
              <a:buFont typeface="Calibri" panose="020F0502020204030204" pitchFamily="34" charset="0"/>
              <a:buChar char="→"/>
            </a:pPr>
            <a:endParaRPr lang="en-GB" dirty="0" smtClean="0"/>
          </a:p>
          <a:p>
            <a:pPr marL="0" indent="0" algn="r">
              <a:buNone/>
            </a:pPr>
            <a:r>
              <a:rPr lang="en-GB" sz="1500" dirty="0" smtClean="0"/>
              <a:t> </a:t>
            </a:r>
            <a:endParaRPr lang="en-GB" sz="1500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784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can we do to help our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Speaking </a:t>
            </a:r>
            <a:r>
              <a:rPr lang="en-GB" b="1" dirty="0" smtClean="0"/>
              <a:t>Syllabus</a:t>
            </a:r>
            <a:endParaRPr lang="en-GB" b="1" dirty="0"/>
          </a:p>
          <a:p>
            <a:pPr lvl="1"/>
            <a:r>
              <a:rPr lang="en-GB" dirty="0" smtClean="0"/>
              <a:t>Problem-solving language</a:t>
            </a:r>
          </a:p>
          <a:p>
            <a:pPr lvl="1"/>
            <a:r>
              <a:rPr lang="en-GB" dirty="0" smtClean="0"/>
              <a:t>Language of persuasion</a:t>
            </a:r>
            <a:endParaRPr lang="en-GB" dirty="0"/>
          </a:p>
          <a:p>
            <a:pPr lvl="1"/>
            <a:r>
              <a:rPr lang="en-GB" dirty="0"/>
              <a:t>Presentation: group presentation and </a:t>
            </a:r>
            <a:r>
              <a:rPr lang="en-GB" dirty="0" smtClean="0"/>
              <a:t>reflection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Extended Writing</a:t>
            </a:r>
          </a:p>
          <a:p>
            <a:pPr lvl="1"/>
            <a:r>
              <a:rPr lang="en-GB" dirty="0" smtClean="0"/>
              <a:t>Group work focus</a:t>
            </a:r>
          </a:p>
          <a:p>
            <a:pPr lvl="1"/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Wider study skills</a:t>
            </a:r>
          </a:p>
          <a:p>
            <a:pPr lvl="1"/>
            <a:r>
              <a:rPr lang="en-GB" dirty="0" smtClean="0"/>
              <a:t>Time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3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6796"/>
            <a:ext cx="8229600" cy="1143000"/>
          </a:xfrm>
        </p:spPr>
        <p:txBody>
          <a:bodyPr/>
          <a:lstStyle/>
          <a:p>
            <a:r>
              <a:rPr lang="en-GB" dirty="0" smtClean="0"/>
              <a:t>References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1" y="740979"/>
            <a:ext cx="8765627" cy="5227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Alexander, O., Argent, S. and Spencer, J. (2008</a:t>
            </a:r>
            <a:r>
              <a:rPr lang="en-GB" sz="2000" i="1" dirty="0" smtClean="0"/>
              <a:t>) EAP Essentials: A teacher’s guide to principles and practice</a:t>
            </a:r>
            <a:r>
              <a:rPr lang="en-GB" sz="2000" dirty="0" smtClean="0"/>
              <a:t>. Reading: Garnet</a:t>
            </a:r>
          </a:p>
          <a:p>
            <a:pPr marL="0" indent="0">
              <a:buNone/>
            </a:pPr>
            <a:r>
              <a:rPr lang="en-GB" sz="2000" dirty="0"/>
              <a:t>Biggs, J. and Tang, C. (</a:t>
            </a:r>
            <a:r>
              <a:rPr lang="en-GB" sz="2000" dirty="0" smtClean="0"/>
              <a:t>2007) </a:t>
            </a:r>
            <a:r>
              <a:rPr lang="en-GB" sz="2000" i="1" dirty="0" smtClean="0"/>
              <a:t>Teaching </a:t>
            </a:r>
            <a:r>
              <a:rPr lang="en-GB" sz="2000" i="1" dirty="0"/>
              <a:t>for Quality Learning and University</a:t>
            </a:r>
            <a:r>
              <a:rPr lang="en-GB" sz="2000" dirty="0"/>
              <a:t>. 3rd </a:t>
            </a:r>
            <a:r>
              <a:rPr lang="en-GB" sz="2000" dirty="0" err="1"/>
              <a:t>edn</a:t>
            </a:r>
            <a:r>
              <a:rPr lang="en-GB" sz="2000" dirty="0"/>
              <a:t>. Maidenhead: McGraw </a:t>
            </a:r>
            <a:r>
              <a:rPr lang="en-GB" sz="2000" dirty="0" smtClean="0"/>
              <a:t>Hill</a:t>
            </a:r>
          </a:p>
          <a:p>
            <a:pPr marL="0" indent="0">
              <a:buNone/>
            </a:pPr>
            <a:r>
              <a:rPr lang="en-GB" sz="2000" dirty="0" smtClean="0"/>
              <a:t>Burns, A. (2010) </a:t>
            </a:r>
            <a:r>
              <a:rPr lang="en-GB" sz="2000" i="1" dirty="0" smtClean="0"/>
              <a:t>Doing Action Research in English Language Teaching: A Guide for Practitioners</a:t>
            </a:r>
            <a:r>
              <a:rPr lang="en-GB" sz="2000" dirty="0" smtClean="0"/>
              <a:t>. New York: </a:t>
            </a:r>
            <a:r>
              <a:rPr lang="en-GB" sz="2000" dirty="0" err="1" smtClean="0"/>
              <a:t>Routledge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Coventry University (2017) ‘We Are…A Leading UK University’. </a:t>
            </a:r>
            <a:r>
              <a:rPr lang="en-GB" sz="2000" i="1" dirty="0" smtClean="0"/>
              <a:t>Coventry University </a:t>
            </a:r>
            <a:r>
              <a:rPr lang="en-GB" sz="2000" dirty="0" smtClean="0"/>
              <a:t>[online</a:t>
            </a:r>
            <a:r>
              <a:rPr lang="en-GB" sz="2000" dirty="0"/>
              <a:t>] available from &lt;http://www.coventry.ac.uk/awards</a:t>
            </a:r>
            <a:r>
              <a:rPr lang="en-GB" sz="2000" dirty="0" smtClean="0"/>
              <a:t>/] [Accessed 14 March 2017]</a:t>
            </a:r>
          </a:p>
          <a:p>
            <a:pPr marL="0" indent="0">
              <a:buNone/>
            </a:pPr>
            <a:r>
              <a:rPr lang="en-GB" sz="2000" dirty="0" smtClean="0"/>
              <a:t>Coventry </a:t>
            </a:r>
            <a:r>
              <a:rPr lang="en-GB" sz="2000" dirty="0"/>
              <a:t>University (2016) Corporate Strategy 2021: Creating Better Futures </a:t>
            </a:r>
            <a:r>
              <a:rPr lang="en-GB" sz="2000" i="1" dirty="0" smtClean="0"/>
              <a:t>Coventry University</a:t>
            </a:r>
            <a:r>
              <a:rPr lang="en-GB" sz="2000" dirty="0" smtClean="0"/>
              <a:t> [online</a:t>
            </a:r>
            <a:r>
              <a:rPr lang="en-GB" sz="2000" dirty="0"/>
              <a:t>] available from &lt; </a:t>
            </a:r>
            <a:r>
              <a:rPr lang="en-GB" sz="2000" u="sng" dirty="0">
                <a:hlinkClick r:id="rId2"/>
              </a:rPr>
              <a:t>http://creatingbetterfutures.coventry.ac.uk/</a:t>
            </a:r>
            <a:r>
              <a:rPr lang="en-GB" sz="2000" dirty="0"/>
              <a:t>&gt; [Last accessed 30 November 2016]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d</a:t>
            </a:r>
            <a:r>
              <a:rPr lang="en-GB" sz="2000" dirty="0" smtClean="0"/>
              <a:t>e </a:t>
            </a:r>
            <a:r>
              <a:rPr lang="en-GB" sz="2000" dirty="0" err="1" smtClean="0"/>
              <a:t>Chazal</a:t>
            </a:r>
            <a:r>
              <a:rPr lang="en-GB" sz="2000" dirty="0" smtClean="0"/>
              <a:t>, E. (2014) </a:t>
            </a:r>
            <a:r>
              <a:rPr lang="en-GB" sz="2000" i="1" dirty="0" smtClean="0"/>
              <a:t>English for Academic Purposes</a:t>
            </a:r>
            <a:r>
              <a:rPr lang="en-GB" sz="2000" dirty="0" smtClean="0"/>
              <a:t>. Oxford: OUP</a:t>
            </a:r>
          </a:p>
          <a:p>
            <a:pPr marL="0" indent="0">
              <a:buNone/>
            </a:pPr>
            <a:r>
              <a:rPr lang="en-GB" sz="2000" dirty="0"/>
              <a:t>Elliott, C.J. and Reynolds, M. (2014) ‘Participative pedagogies, group work and the international classroom: an account of students’ and tutors’ experiences’. </a:t>
            </a:r>
            <a:r>
              <a:rPr lang="en-GB" sz="2000" i="1" dirty="0"/>
              <a:t>Studies in Higher Education </a:t>
            </a:r>
            <a:r>
              <a:rPr lang="en-GB" sz="2000" dirty="0"/>
              <a:t>39 (2), 307-320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651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848"/>
            <a:ext cx="8229600" cy="1143000"/>
          </a:xfrm>
        </p:spPr>
        <p:txBody>
          <a:bodyPr/>
          <a:lstStyle/>
          <a:p>
            <a:r>
              <a:rPr lang="en-GB" dirty="0" smtClean="0"/>
              <a:t>References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814607"/>
            <a:ext cx="8655269" cy="5012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dirty="0" err="1" smtClean="0"/>
              <a:t>Kemmis</a:t>
            </a:r>
            <a:r>
              <a:rPr lang="en-GB" sz="1900" dirty="0" smtClean="0"/>
              <a:t>, S. and </a:t>
            </a:r>
            <a:r>
              <a:rPr lang="en-GB" sz="1900" dirty="0" err="1" smtClean="0"/>
              <a:t>McTaggart</a:t>
            </a:r>
            <a:r>
              <a:rPr lang="en-GB" sz="1900" dirty="0" smtClean="0"/>
              <a:t>, R. (eds.) </a:t>
            </a:r>
            <a:r>
              <a:rPr lang="en-GB" sz="1900" dirty="0"/>
              <a:t>(1988) </a:t>
            </a:r>
            <a:r>
              <a:rPr lang="en-GB" sz="1900" i="1" dirty="0"/>
              <a:t>The action research planner. </a:t>
            </a:r>
            <a:r>
              <a:rPr lang="en-GB" sz="1900" dirty="0"/>
              <a:t>3rd </a:t>
            </a:r>
            <a:r>
              <a:rPr lang="en-GB" sz="1900" dirty="0" err="1"/>
              <a:t>edn</a:t>
            </a:r>
            <a:r>
              <a:rPr lang="en-GB" sz="1900" dirty="0"/>
              <a:t>. Geelong: Deakin University </a:t>
            </a:r>
            <a:r>
              <a:rPr lang="en-GB" sz="1900" dirty="0" smtClean="0"/>
              <a:t>Press. cited in </a:t>
            </a:r>
            <a:r>
              <a:rPr lang="en-GB" sz="1900" dirty="0"/>
              <a:t>Burns, A. (2010) </a:t>
            </a:r>
            <a:r>
              <a:rPr lang="en-GB" sz="1900" i="1" dirty="0"/>
              <a:t>Doing Action Research in English Language Teaching: A Guide for Practitioners</a:t>
            </a:r>
            <a:r>
              <a:rPr lang="en-GB" sz="1900" dirty="0"/>
              <a:t>. </a:t>
            </a:r>
            <a:r>
              <a:rPr lang="en-GB" sz="1900" dirty="0" smtClean="0"/>
              <a:t>New York: Routledge:9</a:t>
            </a:r>
          </a:p>
          <a:p>
            <a:pPr marL="0" indent="0">
              <a:buNone/>
            </a:pPr>
            <a:r>
              <a:rPr lang="en-GB" sz="1900" dirty="0" smtClean="0"/>
              <a:t>Kimmel</a:t>
            </a:r>
            <a:r>
              <a:rPr lang="en-GB" sz="1900" dirty="0"/>
              <a:t>, K. and </a:t>
            </a:r>
            <a:r>
              <a:rPr lang="en-GB" sz="1900" dirty="0" err="1"/>
              <a:t>Volet</a:t>
            </a:r>
            <a:r>
              <a:rPr lang="en-GB" sz="1900" dirty="0"/>
              <a:t>, S. (2012) ‘University Students’ Perceptions of and Attitudes Towards Culturally Diverse Group Work: Does Context Matter?’. </a:t>
            </a:r>
            <a:r>
              <a:rPr lang="en-GB" sz="1900" i="1" dirty="0"/>
              <a:t>Journal of Studies in International Education</a:t>
            </a:r>
            <a:r>
              <a:rPr lang="en-GB" sz="1900" dirty="0"/>
              <a:t> 16 (2), 157-181</a:t>
            </a:r>
          </a:p>
          <a:p>
            <a:pPr marL="0" indent="0">
              <a:buNone/>
            </a:pPr>
            <a:r>
              <a:rPr lang="en-GB" sz="1900" dirty="0" smtClean="0"/>
              <a:t>Spencer-</a:t>
            </a:r>
            <a:r>
              <a:rPr lang="en-GB" sz="1900" dirty="0" err="1" smtClean="0"/>
              <a:t>Oatey</a:t>
            </a:r>
            <a:r>
              <a:rPr lang="en-GB" sz="1900" dirty="0"/>
              <a:t>, H. and Dauber, D. (2016) ‘The gains and pains of mixed national group work at university’. </a:t>
            </a:r>
            <a:r>
              <a:rPr lang="en-GB" sz="1900" i="1" dirty="0"/>
              <a:t>Journal of Multilingual and Multicultural Development, </a:t>
            </a:r>
            <a:r>
              <a:rPr lang="en-GB" sz="1900" dirty="0" smtClean="0"/>
              <a:t>1-18</a:t>
            </a:r>
          </a:p>
          <a:p>
            <a:pPr marL="0" indent="0">
              <a:buNone/>
            </a:pPr>
            <a:r>
              <a:rPr lang="en-GB" sz="1900" dirty="0" smtClean="0"/>
              <a:t>The Sunday Times (2016) ‘University Guide 2017’. </a:t>
            </a:r>
            <a:r>
              <a:rPr lang="en-GB" sz="1900" i="1" dirty="0" smtClean="0"/>
              <a:t>The Sunday Times</a:t>
            </a:r>
            <a:r>
              <a:rPr lang="en-GB" sz="1900" dirty="0" smtClean="0"/>
              <a:t> 25 September, 20</a:t>
            </a:r>
          </a:p>
          <a:p>
            <a:pPr marL="0" indent="0">
              <a:buNone/>
            </a:pPr>
            <a:r>
              <a:rPr lang="en-GB" sz="1900" dirty="0" smtClean="0"/>
              <a:t>Turner, Y. (2009) ‘“Knowing Me, Knowing You, Is There Nothing We Can Do? Pedagogic Challenges in Using Group Work to Create an Intercultural Learning Space’. </a:t>
            </a:r>
            <a:r>
              <a:rPr lang="en-GB" sz="1900" i="1" dirty="0" smtClean="0"/>
              <a:t>Journal of Studies in International Education 13 (2), 240-255</a:t>
            </a:r>
          </a:p>
          <a:p>
            <a:pPr marL="0" indent="0">
              <a:buNone/>
            </a:pPr>
            <a:r>
              <a:rPr lang="en-GB" sz="1900" dirty="0" err="1" smtClean="0"/>
              <a:t>Volet</a:t>
            </a:r>
            <a:r>
              <a:rPr lang="en-GB" sz="1900" dirty="0" smtClean="0"/>
              <a:t>, S. and Mansfield, C (2006) ‘Group work at university: significance of personal goals in the regulation strategies of students with positive and negative appraisals ‘. </a:t>
            </a:r>
            <a:r>
              <a:rPr lang="en-GB" sz="1900" i="1" dirty="0" smtClean="0"/>
              <a:t>Higher Education Research and Development </a:t>
            </a:r>
            <a:r>
              <a:rPr lang="en-GB" sz="1900" dirty="0" smtClean="0"/>
              <a:t>25 (4), 341-356</a:t>
            </a:r>
            <a:endParaRPr lang="en-GB" sz="1900" dirty="0"/>
          </a:p>
          <a:p>
            <a:pPr marL="0" indent="0"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3299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2" r="18613"/>
          <a:stretch/>
        </p:blipFill>
        <p:spPr bwMode="auto">
          <a:xfrm>
            <a:off x="-9322" y="6050604"/>
            <a:ext cx="9163050" cy="8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553"/>
            <a:ext cx="8229600" cy="4525963"/>
          </a:xfrm>
        </p:spPr>
        <p:txBody>
          <a:bodyPr/>
          <a:lstStyle/>
          <a:p>
            <a:r>
              <a:rPr lang="en-GB" dirty="0" smtClean="0"/>
              <a:t>Introduction to Coventry University and CUS PSE</a:t>
            </a:r>
          </a:p>
          <a:p>
            <a:r>
              <a:rPr lang="en-GB" dirty="0" smtClean="0"/>
              <a:t>Approach to the project</a:t>
            </a:r>
          </a:p>
          <a:p>
            <a:r>
              <a:rPr lang="en-GB" dirty="0" smtClean="0"/>
              <a:t>Why group work?</a:t>
            </a:r>
          </a:p>
          <a:p>
            <a:r>
              <a:rPr lang="en-GB" dirty="0" smtClean="0"/>
              <a:t>The challenges of group work according to…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literature</a:t>
            </a:r>
          </a:p>
          <a:p>
            <a:pPr lvl="1"/>
            <a:r>
              <a:rPr lang="en-GB" dirty="0" smtClean="0"/>
              <a:t>the students</a:t>
            </a:r>
          </a:p>
          <a:p>
            <a:r>
              <a:rPr lang="en-GB" dirty="0" smtClean="0"/>
              <a:t>What can we do to help our students?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8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Coventry University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Multiple sites: </a:t>
            </a:r>
            <a:r>
              <a:rPr lang="en-GB" dirty="0"/>
              <a:t>CU Coventry, London, Scarborough and CU </a:t>
            </a:r>
            <a:r>
              <a:rPr lang="en-GB" dirty="0" smtClean="0"/>
              <a:t>College</a:t>
            </a:r>
          </a:p>
          <a:p>
            <a:r>
              <a:rPr lang="en-GB" b="1" dirty="0" smtClean="0"/>
              <a:t>Modern University of the Year </a:t>
            </a:r>
            <a:r>
              <a:rPr lang="en-GB" dirty="0" smtClean="0"/>
              <a:t>2014, 2015, 2016 (Times Good University Guide)</a:t>
            </a:r>
          </a:p>
          <a:p>
            <a:r>
              <a:rPr lang="en-GB" b="1" dirty="0" smtClean="0"/>
              <a:t>University of the Year </a:t>
            </a:r>
            <a:r>
              <a:rPr lang="en-GB" dirty="0" smtClean="0"/>
              <a:t>2015 (THE Awards)</a:t>
            </a:r>
          </a:p>
          <a:p>
            <a:pPr marL="0" indent="0" algn="r">
              <a:buNone/>
            </a:pPr>
            <a:r>
              <a:rPr lang="en-GB" sz="2400" dirty="0" smtClean="0"/>
              <a:t>(Coventry University 2017)</a:t>
            </a:r>
          </a:p>
          <a:p>
            <a:r>
              <a:rPr lang="en-GB" dirty="0" smtClean="0"/>
              <a:t>27.1% overseas students</a:t>
            </a:r>
          </a:p>
          <a:p>
            <a:pPr marL="457200" lvl="1" indent="0" algn="r">
              <a:buNone/>
            </a:pPr>
            <a:r>
              <a:rPr lang="en-GB" sz="2400" dirty="0" smtClean="0"/>
              <a:t>(The Sunday Times 2016)</a:t>
            </a:r>
          </a:p>
        </p:txBody>
      </p:sp>
    </p:spTree>
    <p:extLst>
      <p:ext uri="{BB962C8B-B14F-4D97-AF65-F5344CB8AC3E}">
        <p14:creationId xmlns:p14="http://schemas.microsoft.com/office/powerpoint/2010/main" val="31732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85"/>
            <a:ext cx="8229600" cy="1143000"/>
          </a:xfrm>
        </p:spPr>
        <p:txBody>
          <a:bodyPr/>
          <a:lstStyle/>
          <a:p>
            <a:r>
              <a:rPr lang="en-GB" dirty="0" smtClean="0"/>
              <a:t>CUS Pre-sessional English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677"/>
            <a:ext cx="8229600" cy="505838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30, 15, 10 and 5 week (Summer and Autumn)</a:t>
            </a:r>
          </a:p>
          <a:p>
            <a:r>
              <a:rPr lang="en-GB" b="1" dirty="0" smtClean="0"/>
              <a:t>New for 2017: </a:t>
            </a:r>
            <a:r>
              <a:rPr lang="en-GB" dirty="0" smtClean="0"/>
              <a:t>10, 5 week PSE for May starts</a:t>
            </a:r>
          </a:p>
          <a:p>
            <a:r>
              <a:rPr lang="en-GB" dirty="0" smtClean="0"/>
              <a:t>In-sessional English</a:t>
            </a:r>
            <a:endParaRPr lang="en-GB" dirty="0"/>
          </a:p>
          <a:p>
            <a:r>
              <a:rPr lang="en-GB" dirty="0" smtClean="0"/>
              <a:t>Developing overseas provision</a:t>
            </a:r>
          </a:p>
          <a:p>
            <a:pPr marL="57150" indent="0">
              <a:buNone/>
            </a:pPr>
            <a:endParaRPr lang="en-GB" dirty="0"/>
          </a:p>
          <a:p>
            <a:pPr marL="57150" indent="0">
              <a:buNone/>
            </a:pPr>
            <a:r>
              <a:rPr lang="en-GB" b="1" dirty="0" smtClean="0"/>
              <a:t>Our students </a:t>
            </a:r>
          </a:p>
          <a:p>
            <a:r>
              <a:rPr lang="en-GB" dirty="0" smtClean="0"/>
              <a:t>28 nationalities</a:t>
            </a:r>
          </a:p>
          <a:p>
            <a:r>
              <a:rPr lang="en-GB" dirty="0" smtClean="0"/>
              <a:t>103 destination courses</a:t>
            </a:r>
          </a:p>
          <a:p>
            <a:r>
              <a:rPr lang="en-GB" dirty="0" smtClean="0"/>
              <a:t>60:40 UG/PG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7"/>
          <a:stretch/>
        </p:blipFill>
        <p:spPr>
          <a:xfrm>
            <a:off x="5186856" y="3644462"/>
            <a:ext cx="383102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4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132748"/>
            <a:ext cx="8229600" cy="1143000"/>
          </a:xfrm>
        </p:spPr>
        <p:txBody>
          <a:bodyPr/>
          <a:lstStyle/>
          <a:p>
            <a:r>
              <a:rPr lang="en-GB" dirty="0" smtClean="0"/>
              <a:t>Approach = Action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045"/>
            <a:ext cx="5793827" cy="213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‘A self-reflective</a:t>
            </a:r>
            <a:r>
              <a:rPr lang="en-GB" dirty="0"/>
              <a:t>, critical </a:t>
            </a:r>
            <a:r>
              <a:rPr lang="en-GB" dirty="0" smtClean="0"/>
              <a:t>and </a:t>
            </a:r>
            <a:r>
              <a:rPr lang="en-GB" dirty="0"/>
              <a:t>systematic approach to exploring your own teaching </a:t>
            </a:r>
            <a:r>
              <a:rPr lang="en-GB" dirty="0" smtClean="0"/>
              <a:t>contexts’. </a:t>
            </a:r>
          </a:p>
          <a:p>
            <a:pPr marL="0" indent="0" algn="r">
              <a:buNone/>
            </a:pPr>
            <a:r>
              <a:rPr lang="en-GB" sz="1600" dirty="0" smtClean="0"/>
              <a:t>(</a:t>
            </a:r>
            <a:r>
              <a:rPr lang="en-GB" sz="1600" dirty="0"/>
              <a:t>Burns </a:t>
            </a:r>
            <a:r>
              <a:rPr lang="en-GB" sz="1600" dirty="0" smtClean="0"/>
              <a:t>2010:1)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669" y="5136415"/>
            <a:ext cx="83399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ym typeface="Wingdings"/>
              </a:rPr>
              <a:t> </a:t>
            </a:r>
            <a:r>
              <a:rPr lang="en-GB" sz="2800" dirty="0" smtClean="0"/>
              <a:t>We aim </a:t>
            </a:r>
            <a:r>
              <a:rPr lang="en-GB" sz="2800" dirty="0"/>
              <a:t>to prepare our students for their University courses, how can we improve the way we do so?</a:t>
            </a:r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r="35058" b="3242"/>
          <a:stretch/>
        </p:blipFill>
        <p:spPr>
          <a:xfrm>
            <a:off x="6251027" y="925793"/>
            <a:ext cx="2948152" cy="3658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3241" y="4584622"/>
            <a:ext cx="318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(</a:t>
            </a:r>
            <a:r>
              <a:rPr lang="en-GB" sz="1600" dirty="0" err="1" smtClean="0"/>
              <a:t>Kemmis</a:t>
            </a:r>
            <a:r>
              <a:rPr lang="en-GB" sz="1600" dirty="0" smtClean="0"/>
              <a:t> and </a:t>
            </a:r>
            <a:r>
              <a:rPr lang="en-GB" sz="1600" dirty="0" err="1" smtClean="0"/>
              <a:t>McTaggart</a:t>
            </a:r>
            <a:r>
              <a:rPr lang="en-GB" sz="1600" dirty="0" smtClean="0"/>
              <a:t> cited in Burns 2010:9)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748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2" r="18613"/>
          <a:stretch/>
        </p:blipFill>
        <p:spPr bwMode="auto">
          <a:xfrm>
            <a:off x="0" y="6025842"/>
            <a:ext cx="9163050" cy="8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‘Student Tracking’ participants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38 participants (so far…)</a:t>
            </a:r>
            <a:endParaRPr lang="en-GB" dirty="0" smtClean="0"/>
          </a:p>
          <a:p>
            <a:r>
              <a:rPr lang="en-GB" dirty="0" smtClean="0"/>
              <a:t>13 nationalities</a:t>
            </a:r>
          </a:p>
          <a:p>
            <a:r>
              <a:rPr lang="en-GB" dirty="0" smtClean="0"/>
              <a:t>28 Destination courses across all faculties</a:t>
            </a:r>
          </a:p>
          <a:p>
            <a:pPr lvl="1"/>
            <a:r>
              <a:rPr lang="en-GB" dirty="0" smtClean="0"/>
              <a:t>Business &amp; Law</a:t>
            </a:r>
          </a:p>
          <a:p>
            <a:pPr lvl="1"/>
            <a:r>
              <a:rPr lang="en-GB" dirty="0" smtClean="0"/>
              <a:t>Engineering &amp; Computing</a:t>
            </a:r>
          </a:p>
          <a:p>
            <a:pPr lvl="1"/>
            <a:r>
              <a:rPr lang="en-GB" dirty="0" smtClean="0"/>
              <a:t>Arts &amp; Humanities</a:t>
            </a:r>
          </a:p>
          <a:p>
            <a:pPr lvl="1"/>
            <a:r>
              <a:rPr lang="en-GB" dirty="0" smtClean="0"/>
              <a:t>Health &amp; Life Sciences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group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476"/>
            <a:ext cx="8229600" cy="4880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dirty="0" smtClean="0"/>
              <a:t>Our students will be confident citizens who can demonstrate a range of individual, collaborative, and professional skills and attributes.</a:t>
            </a:r>
          </a:p>
          <a:p>
            <a:pPr marL="0" indent="0" algn="r">
              <a:buNone/>
            </a:pPr>
            <a:r>
              <a:rPr lang="en-GB" sz="1800" dirty="0" smtClean="0"/>
              <a:t>Coventry University Corporate Strategy 2021 (2016)</a:t>
            </a:r>
          </a:p>
          <a:p>
            <a:pPr marL="0" indent="0" algn="r">
              <a:buNone/>
            </a:pPr>
            <a:endParaRPr lang="en-GB" sz="1400" dirty="0" smtClean="0"/>
          </a:p>
          <a:p>
            <a:pPr>
              <a:buFont typeface="Calibri" panose="020F0502020204030204" pitchFamily="34" charset="0"/>
              <a:buChar char="→"/>
            </a:pPr>
            <a:r>
              <a:rPr lang="en-GB" dirty="0" smtClean="0"/>
              <a:t> Assessed </a:t>
            </a:r>
            <a:r>
              <a:rPr lang="en-GB" dirty="0"/>
              <a:t>group work on many </a:t>
            </a:r>
            <a:r>
              <a:rPr lang="en-GB" dirty="0" smtClean="0"/>
              <a:t>courses e.g. </a:t>
            </a:r>
          </a:p>
          <a:p>
            <a:pPr marL="457200" lvl="1" indent="0">
              <a:buNone/>
            </a:pPr>
            <a:r>
              <a:rPr lang="en-GB" b="1" dirty="0" smtClean="0"/>
              <a:t>BA International Business</a:t>
            </a:r>
            <a:r>
              <a:rPr lang="en-GB" dirty="0" smtClean="0"/>
              <a:t>: group presentation</a:t>
            </a:r>
          </a:p>
          <a:p>
            <a:pPr marL="457200" lvl="1" indent="0">
              <a:buNone/>
            </a:pPr>
            <a:r>
              <a:rPr lang="en-GB" b="1" dirty="0" smtClean="0"/>
              <a:t>MSc Automotive Engineering</a:t>
            </a:r>
            <a:r>
              <a:rPr lang="en-GB" dirty="0" smtClean="0"/>
              <a:t>: group report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GB" dirty="0" smtClean="0"/>
              <a:t> Collaboration an essential component</a:t>
            </a:r>
          </a:p>
          <a:p>
            <a:pPr marL="457200" lvl="1" indent="0">
              <a:buNone/>
            </a:pPr>
            <a:r>
              <a:rPr lang="en-GB" b="1" dirty="0" smtClean="0"/>
              <a:t>Design</a:t>
            </a:r>
            <a:r>
              <a:rPr lang="en-GB" dirty="0" smtClean="0"/>
              <a:t> – collaboration to generate ideas for projects 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0996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Characteristics of </a:t>
            </a:r>
            <a:r>
              <a:rPr lang="en-GB" dirty="0" smtClean="0"/>
              <a:t>group work and discussions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6462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→"/>
            </a:pPr>
            <a:r>
              <a:rPr lang="en-GB" sz="2600" b="1" dirty="0" smtClean="0"/>
              <a:t>Collaborative: </a:t>
            </a:r>
            <a:r>
              <a:rPr lang="en-GB" sz="2600" dirty="0" smtClean="0"/>
              <a:t>contributing ideas, reading and research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GB" sz="2600" b="1" dirty="0" smtClean="0"/>
              <a:t>Interactive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GB" sz="2600" b="1" dirty="0" smtClean="0"/>
              <a:t>Negotiation:</a:t>
            </a:r>
            <a:r>
              <a:rPr lang="en-GB" sz="2600" dirty="0" smtClean="0"/>
              <a:t> persuading and conceding during discussion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GB" sz="2600" b="1" dirty="0" smtClean="0"/>
              <a:t>Problem-solving: </a:t>
            </a:r>
            <a:r>
              <a:rPr lang="en-GB" sz="2600" dirty="0" smtClean="0"/>
              <a:t>division of labour, group dynamics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GB" sz="2600" b="1" dirty="0" smtClean="0"/>
              <a:t>Criticality: </a:t>
            </a:r>
            <a:r>
              <a:rPr lang="en-GB" sz="2600" dirty="0" smtClean="0"/>
              <a:t>critiquing arguments of other group members</a:t>
            </a:r>
          </a:p>
          <a:p>
            <a:pPr marL="0" indent="0">
              <a:buNone/>
            </a:pPr>
            <a:endParaRPr lang="en-GB" sz="2600" b="1" dirty="0" smtClean="0"/>
          </a:p>
          <a:p>
            <a:pPr>
              <a:buFont typeface="Calibri" panose="020F0502020204030204" pitchFamily="34" charset="0"/>
              <a:buChar char="→"/>
            </a:pPr>
            <a:r>
              <a:rPr lang="en-GB" sz="2600" b="1" dirty="0" smtClean="0"/>
              <a:t>Outcome-driven</a:t>
            </a:r>
            <a:r>
              <a:rPr lang="en-GB" sz="2600" dirty="0" smtClean="0"/>
              <a:t>: clearly </a:t>
            </a:r>
            <a:r>
              <a:rPr lang="en-GB" sz="2600" dirty="0"/>
              <a:t>defined product </a:t>
            </a:r>
            <a:r>
              <a:rPr lang="en-GB" sz="2600" dirty="0" smtClean="0"/>
              <a:t>required </a:t>
            </a:r>
            <a:r>
              <a:rPr lang="en-GB" sz="2600" dirty="0"/>
              <a:t>by </a:t>
            </a:r>
            <a:r>
              <a:rPr lang="en-GB" sz="2600" u="sng" dirty="0"/>
              <a:t>a </a:t>
            </a:r>
            <a:r>
              <a:rPr lang="en-GB" sz="2600" u="sng" dirty="0" smtClean="0"/>
              <a:t>given deadline</a:t>
            </a:r>
            <a:r>
              <a:rPr lang="en-GB" sz="2600" dirty="0" smtClean="0"/>
              <a:t>.</a:t>
            </a:r>
          </a:p>
          <a:p>
            <a:pPr marL="0" indent="0" algn="r">
              <a:buNone/>
            </a:pPr>
            <a:r>
              <a:rPr lang="en-GB" sz="1600" dirty="0" smtClean="0"/>
              <a:t>(</a:t>
            </a:r>
            <a:r>
              <a:rPr lang="en-GB" sz="1600" dirty="0"/>
              <a:t>de </a:t>
            </a:r>
            <a:r>
              <a:rPr lang="en-GB" sz="1600" dirty="0" err="1"/>
              <a:t>Chazal</a:t>
            </a:r>
            <a:r>
              <a:rPr lang="en-GB" sz="1600" dirty="0"/>
              <a:t> </a:t>
            </a:r>
            <a:r>
              <a:rPr lang="en-GB" sz="1600" dirty="0" smtClean="0"/>
              <a:t>2014:243-245)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892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</a:t>
            </a:r>
            <a:r>
              <a:rPr lang="en-GB" dirty="0" smtClean="0"/>
              <a:t>enefits of group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780"/>
            <a:ext cx="8229600" cy="48323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dirty="0" smtClean="0"/>
              <a:t>‘…if all </a:t>
            </a:r>
            <a:r>
              <a:rPr lang="en-GB" sz="3300" dirty="0"/>
              <a:t>the members are active </a:t>
            </a:r>
            <a:r>
              <a:rPr lang="en-GB" sz="3300" dirty="0" smtClean="0"/>
              <a:t>we </a:t>
            </a:r>
            <a:r>
              <a:rPr lang="en-GB" sz="3300" dirty="0"/>
              <a:t>can come up with a great </a:t>
            </a:r>
            <a:r>
              <a:rPr lang="en-GB" sz="3300" dirty="0" smtClean="0"/>
              <a:t>job’</a:t>
            </a:r>
          </a:p>
          <a:p>
            <a:pPr marL="0" indent="0" algn="r">
              <a:buNone/>
            </a:pPr>
            <a:r>
              <a:rPr lang="en-GB" sz="1700" dirty="0" smtClean="0"/>
              <a:t>(MSc Oil &amp; Gas Engineering)</a:t>
            </a:r>
          </a:p>
          <a:p>
            <a:pPr marL="0" indent="0">
              <a:buNone/>
            </a:pPr>
            <a:r>
              <a:rPr lang="en-GB" sz="3300" dirty="0" smtClean="0"/>
              <a:t>‘It is an interesting but challenging experience. I am happy about all the things that happen when I work in a group’</a:t>
            </a:r>
          </a:p>
          <a:p>
            <a:pPr marL="0" indent="0" algn="r">
              <a:buNone/>
            </a:pPr>
            <a:r>
              <a:rPr lang="en-GB" sz="1900" dirty="0" smtClean="0"/>
              <a:t>(MA Interior Design)</a:t>
            </a:r>
            <a:endParaRPr lang="en-GB" dirty="0" smtClean="0"/>
          </a:p>
          <a:p>
            <a:pPr marL="0" indent="0">
              <a:buNone/>
            </a:pPr>
            <a:r>
              <a:rPr lang="en-GB" sz="3300" dirty="0" smtClean="0"/>
              <a:t>‘Although </a:t>
            </a:r>
            <a:r>
              <a:rPr lang="en-GB" sz="3300" dirty="0"/>
              <a:t>I didn't like to work in </a:t>
            </a:r>
            <a:r>
              <a:rPr lang="en-GB" sz="3300" dirty="0" smtClean="0"/>
              <a:t>groups I </a:t>
            </a:r>
            <a:r>
              <a:rPr lang="en-GB" sz="3300" dirty="0"/>
              <a:t>can list some benefits</a:t>
            </a:r>
            <a:r>
              <a:rPr lang="en-GB" sz="3300" dirty="0" smtClean="0"/>
              <a:t>.…it </a:t>
            </a:r>
            <a:r>
              <a:rPr lang="en-GB" sz="3300" dirty="0"/>
              <a:t>is actually helpful tool of </a:t>
            </a:r>
            <a:r>
              <a:rPr lang="en-GB" sz="3300" dirty="0" smtClean="0"/>
              <a:t>success </a:t>
            </a:r>
            <a:r>
              <a:rPr lang="en-GB" sz="3300" dirty="0"/>
              <a:t>because it gave us ideas how different people </a:t>
            </a:r>
            <a:r>
              <a:rPr lang="en-GB" sz="3300" dirty="0" smtClean="0"/>
              <a:t>think, </a:t>
            </a:r>
            <a:r>
              <a:rPr lang="en-GB" sz="3300" dirty="0"/>
              <a:t>give a chance to different ideas to flow, and learn from various people with different </a:t>
            </a:r>
            <a:r>
              <a:rPr lang="en-GB" sz="3300" dirty="0" smtClean="0"/>
              <a:t>mind-set, culture</a:t>
            </a:r>
            <a:r>
              <a:rPr lang="en-GB" sz="3300" dirty="0"/>
              <a:t>, and </a:t>
            </a:r>
            <a:r>
              <a:rPr lang="en-GB" sz="3300" dirty="0" smtClean="0"/>
              <a:t>knowledge’ </a:t>
            </a:r>
          </a:p>
          <a:p>
            <a:pPr marL="0" indent="0" algn="r">
              <a:buNone/>
            </a:pPr>
            <a:r>
              <a:rPr lang="en-GB" sz="1700" dirty="0" smtClean="0"/>
              <a:t>(BA Business Administration </a:t>
            </a:r>
            <a:r>
              <a:rPr lang="en-GB" sz="1700" dirty="0" err="1" smtClean="0"/>
              <a:t>Yr</a:t>
            </a:r>
            <a:r>
              <a:rPr lang="en-GB" sz="1700" dirty="0" smtClean="0"/>
              <a:t> 2)</a:t>
            </a:r>
            <a:endParaRPr lang="en-GB" sz="17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4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s group work working? Ex-Pre-sessional student reflections on group work      Laura Pibworth-Dolinski  PSE Course &quot;/&gt;&lt;property id=&quot;20307&quot; value=&quot;256&quot;/&gt;&lt;/object&gt;&lt;object type=&quot;3&quot; unique_id=&quot;10004&quot;&gt;&lt;property id=&quot;20148&quot; value=&quot;5&quot;/&gt;&lt;property id=&quot;20300&quot; value=&quot;Slide 2 - &amp;quot;Outline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Coventry University&amp;quot;&quot;/&gt;&lt;property id=&quot;20307&quot; value=&quot;272&quot;/&gt;&lt;/object&gt;&lt;object type=&quot;3&quot; unique_id=&quot;10006&quot;&gt;&lt;property id=&quot;20148&quot; value=&quot;5&quot;/&gt;&lt;property id=&quot;20300&quot; value=&quot;Slide 4 - &amp;quot;Coventry University PSE&amp;quot;&quot;/&gt;&lt;property id=&quot;20307&quot; value=&quot;262&quot;/&gt;&lt;/object&gt;&lt;object type=&quot;3&quot; unique_id=&quot;10007&quot;&gt;&lt;property id=&quot;20148&quot; value=&quot;5&quot;/&gt;&lt;property id=&quot;20300&quot; value=&quot;Slide 5 - &amp;quot;Approach = Action Research&amp;quot;&quot;/&gt;&lt;property id=&quot;20307&quot; value=&quot;273&quot;/&gt;&lt;/object&gt;&lt;object type=&quot;3&quot; unique_id=&quot;10008&quot;&gt;&lt;property id=&quot;20148&quot; value=&quot;5&quot;/&gt;&lt;property id=&quot;20300&quot; value=&quot;Slide 6 - &amp;quot;Why group work?&amp;quot;&quot;/&gt;&lt;property id=&quot;20307&quot; value=&quot;270&quot;/&gt;&lt;/object&gt;&lt;object type=&quot;3&quot; unique_id=&quot;10009&quot;&gt;&lt;property id=&quot;20148&quot; value=&quot;5&quot;/&gt;&lt;property id=&quot;20300&quot; value=&quot;Slide 7 - &amp;quot;Characteristics of group work/discussions&amp;quot;&quot;/&gt;&lt;property id=&quot;20307&quot; value=&quot;275&quot;/&gt;&lt;/object&gt;&lt;object type=&quot;3&quot; unique_id=&quot;10010&quot;&gt;&lt;property id=&quot;20148&quot; value=&quot;5&quot;/&gt;&lt;property id=&quot;20300&quot; value=&quot;Slide 8 - &amp;quot;38 participants (so far…)&amp;quot;&quot;/&gt;&lt;property id=&quot;20307&quot; value=&quot;259&quot;/&gt;&lt;/object&gt;&lt;object type=&quot;3&quot; unique_id=&quot;10011&quot;&gt;&lt;property id=&quot;20148&quot; value=&quot;5&quot;/&gt;&lt;property id=&quot;20300&quot; value=&quot;Slide 9 - &amp;quot;The benefits of group work&amp;quot;&quot;/&gt;&lt;property id=&quot;20307&quot; value=&quot;267&quot;/&gt;&lt;/object&gt;&lt;object type=&quot;3&quot; unique_id=&quot;10012&quot;&gt;&lt;property id=&quot;20148&quot; value=&quot;5&quot;/&gt;&lt;property id=&quot;20300&quot; value=&quot;Slide 10 - &amp;quot;Problematic areas&amp;quot;&quot;/&gt;&lt;property id=&quot;20307&quot; value=&quot;269&quot;/&gt;&lt;/object&gt;&lt;object type=&quot;3&quot; unique_id=&quot;10013&quot;&gt;&lt;property id=&quot;20148&quot; value=&quot;5&quot;/&gt;&lt;property id=&quot;20300&quot; value=&quot;Slide 11 - &amp;quot;Language and Communication&amp;quot;&quot;/&gt;&lt;property id=&quot;20307&quot; value=&quot;265&quot;/&gt;&lt;/object&gt;&lt;object type=&quot;3&quot; unique_id=&quot;10014&quot;&gt;&lt;property id=&quot;20148&quot; value=&quot;5&quot;/&gt;&lt;property id=&quot;20300&quot; value=&quot;Slide 12 - &amp;quot;Attitudes and Engagement&amp;quot;&quot;/&gt;&lt;property id=&quot;20307&quot; value=&quot;276&quot;/&gt;&lt;/object&gt;&lt;object type=&quot;3&quot; unique_id=&quot;10015&quot;&gt;&lt;property id=&quot;20148&quot; value=&quot;5&quot;/&gt;&lt;property id=&quot;20300&quot; value=&quot;Slide 13 - &amp;quot;Making Decisions&amp;quot;&quot;/&gt;&lt;property id=&quot;20307&quot; value=&quot;264&quot;/&gt;&lt;/object&gt;&lt;object type=&quot;3&quot; unique_id=&quot;10016&quot;&gt;&lt;property id=&quot;20148&quot; value=&quot;5&quot;/&gt;&lt;property id=&quot;20300&quot; value=&quot;Slide 14 - &amp;quot;What can we do to help our students?&amp;quot;&quot;/&gt;&lt;property id=&quot;20307&quot; value=&quot;268&quot;/&gt;&lt;/object&gt;&lt;object type=&quot;3&quot; unique_id=&quot;10017&quot;&gt;&lt;property id=&quot;20148&quot; value=&quot;5&quot;/&gt;&lt;property id=&quot;20300&quot; value=&quot;Slide 15 - &amp;quot;References&amp;quot;&quot;/&gt;&lt;property id=&quot;20307&quot; value=&quot;26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1382</TotalTime>
  <Words>1322</Words>
  <Application>Microsoft Office PowerPoint</Application>
  <PresentationFormat>On-screen Show (4:3)</PresentationFormat>
  <Paragraphs>154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PPT TEMPLATE</vt:lpstr>
      <vt:lpstr>Is group work working?  Ex-Pre-sessional student reflections on group work   Laura Pibworth-Dolinski BA MA FHEA PSE Course Leader/Tutor laura.pibworth@coventry.ac.uk  BALEAP PIM  University of Edinburgh 18th March 2017</vt:lpstr>
      <vt:lpstr>Outline</vt:lpstr>
      <vt:lpstr>Coventry University</vt:lpstr>
      <vt:lpstr>CUS Pre-sessional English</vt:lpstr>
      <vt:lpstr>Approach = Action Research</vt:lpstr>
      <vt:lpstr>‘Student Tracking’ participants</vt:lpstr>
      <vt:lpstr>Why group work?</vt:lpstr>
      <vt:lpstr>Characteristics of group work and discussions</vt:lpstr>
      <vt:lpstr>Benefits of group work</vt:lpstr>
      <vt:lpstr>Problematic areas</vt:lpstr>
      <vt:lpstr>Language and Communication</vt:lpstr>
      <vt:lpstr>Language and Communication</vt:lpstr>
      <vt:lpstr>Group Management</vt:lpstr>
      <vt:lpstr>Group Management: Making Decisions</vt:lpstr>
      <vt:lpstr>What can we do to help our students?</vt:lpstr>
      <vt:lpstr>What can we do to help our students?</vt:lpstr>
      <vt:lpstr>References (1)</vt:lpstr>
      <vt:lpstr>References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aa2907</dc:creator>
  <cp:lastModifiedBy>BENSON Cathy</cp:lastModifiedBy>
  <cp:revision>183</cp:revision>
  <dcterms:created xsi:type="dcterms:W3CDTF">2017-01-19T15:25:34Z</dcterms:created>
  <dcterms:modified xsi:type="dcterms:W3CDTF">2017-03-16T18:50:30Z</dcterms:modified>
</cp:coreProperties>
</file>