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281" r:id="rId4"/>
    <p:sldId id="278" r:id="rId5"/>
    <p:sldId id="279" r:id="rId6"/>
    <p:sldId id="264" r:id="rId7"/>
    <p:sldId id="285" r:id="rId8"/>
    <p:sldId id="267" r:id="rId9"/>
    <p:sldId id="282" r:id="rId10"/>
    <p:sldId id="260" r:id="rId11"/>
    <p:sldId id="262" r:id="rId12"/>
    <p:sldId id="273" r:id="rId13"/>
    <p:sldId id="274" r:id="rId14"/>
    <p:sldId id="280" r:id="rId15"/>
    <p:sldId id="283" r:id="rId16"/>
    <p:sldId id="284"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79" autoAdjust="0"/>
  </p:normalViewPr>
  <p:slideViewPr>
    <p:cSldViewPr snapToGrid="0">
      <p:cViewPr varScale="1">
        <p:scale>
          <a:sx n="81" d="100"/>
          <a:sy n="81" d="100"/>
        </p:scale>
        <p:origin x="120"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65E683-5AEC-4299-AFA9-C74842370A1F}"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20415E12-EE29-4778-83BF-DD2A8A3CC1A4}">
      <dgm:prSet phldrT="[Text]"/>
      <dgm:spPr/>
      <dgm:t>
        <a:bodyPr/>
        <a:lstStyle/>
        <a:p>
          <a:r>
            <a:rPr lang="en-US" dirty="0" smtClean="0"/>
            <a:t>Pre-sessional teaching</a:t>
          </a:r>
          <a:endParaRPr lang="en-US" dirty="0"/>
        </a:p>
      </dgm:t>
    </dgm:pt>
    <dgm:pt modelId="{CF1052E6-DB4B-40CD-8187-96476B4A7ACE}" type="parTrans" cxnId="{1785CC4F-A710-401A-85A4-C03BEF8B8E6C}">
      <dgm:prSet/>
      <dgm:spPr/>
      <dgm:t>
        <a:bodyPr/>
        <a:lstStyle/>
        <a:p>
          <a:endParaRPr lang="en-US"/>
        </a:p>
      </dgm:t>
    </dgm:pt>
    <dgm:pt modelId="{B70F4684-C889-4D1A-BA48-4381B294A4A7}" type="sibTrans" cxnId="{1785CC4F-A710-401A-85A4-C03BEF8B8E6C}">
      <dgm:prSet/>
      <dgm:spPr/>
      <dgm:t>
        <a:bodyPr/>
        <a:lstStyle/>
        <a:p>
          <a:endParaRPr lang="en-US"/>
        </a:p>
      </dgm:t>
    </dgm:pt>
    <dgm:pt modelId="{F61A6AB7-8238-4C91-BF55-870CC7159DF4}">
      <dgm:prSet phldrT="[Text]"/>
      <dgm:spPr/>
      <dgm:t>
        <a:bodyPr/>
        <a:lstStyle/>
        <a:p>
          <a:r>
            <a:rPr lang="en-US" dirty="0" smtClean="0"/>
            <a:t>In-sessional Support classes</a:t>
          </a:r>
          <a:endParaRPr lang="en-US" dirty="0"/>
        </a:p>
      </dgm:t>
    </dgm:pt>
    <dgm:pt modelId="{371A9274-750E-457F-85A4-1E527E0997CA}" type="parTrans" cxnId="{AACAE13D-A271-4A9F-9DAD-411D461F3C91}">
      <dgm:prSet/>
      <dgm:spPr/>
      <dgm:t>
        <a:bodyPr/>
        <a:lstStyle/>
        <a:p>
          <a:endParaRPr lang="en-US"/>
        </a:p>
      </dgm:t>
    </dgm:pt>
    <dgm:pt modelId="{113FE6AE-A976-4928-8CE4-1C2154ACA4FB}" type="sibTrans" cxnId="{AACAE13D-A271-4A9F-9DAD-411D461F3C91}">
      <dgm:prSet/>
      <dgm:spPr/>
      <dgm:t>
        <a:bodyPr/>
        <a:lstStyle/>
        <a:p>
          <a:endParaRPr lang="en-US"/>
        </a:p>
      </dgm:t>
    </dgm:pt>
    <dgm:pt modelId="{7CE40BAE-1343-4AA8-89B8-5D13CFCDF70D}">
      <dgm:prSet phldrT="[Text]"/>
      <dgm:spPr/>
      <dgm:t>
        <a:bodyPr/>
        <a:lstStyle/>
        <a:p>
          <a:r>
            <a:rPr lang="en-US" dirty="0" smtClean="0"/>
            <a:t>Pre-sessional Materials Design</a:t>
          </a:r>
          <a:endParaRPr lang="en-US" dirty="0"/>
        </a:p>
      </dgm:t>
    </dgm:pt>
    <dgm:pt modelId="{CC8F73DA-AAD4-4766-A397-577D0DB04DA8}" type="parTrans" cxnId="{B8A98779-CF61-40FE-BDA9-58269CDA09D2}">
      <dgm:prSet/>
      <dgm:spPr/>
      <dgm:t>
        <a:bodyPr/>
        <a:lstStyle/>
        <a:p>
          <a:endParaRPr lang="en-US"/>
        </a:p>
      </dgm:t>
    </dgm:pt>
    <dgm:pt modelId="{1A0088BD-9CD8-4509-B6ED-5588FD62FD73}" type="sibTrans" cxnId="{B8A98779-CF61-40FE-BDA9-58269CDA09D2}">
      <dgm:prSet/>
      <dgm:spPr/>
      <dgm:t>
        <a:bodyPr/>
        <a:lstStyle/>
        <a:p>
          <a:endParaRPr lang="en-US"/>
        </a:p>
      </dgm:t>
    </dgm:pt>
    <dgm:pt modelId="{F6BE9BFA-AAA9-4160-A1F9-BF9E45D4D269}" type="pres">
      <dgm:prSet presAssocID="{4D65E683-5AEC-4299-AFA9-C74842370A1F}" presName="Name0" presStyleCnt="0">
        <dgm:presLayoutVars>
          <dgm:dir/>
          <dgm:resizeHandles val="exact"/>
        </dgm:presLayoutVars>
      </dgm:prSet>
      <dgm:spPr/>
    </dgm:pt>
    <dgm:pt modelId="{B308A73C-8185-4B4A-A825-949FD99F3818}" type="pres">
      <dgm:prSet presAssocID="{20415E12-EE29-4778-83BF-DD2A8A3CC1A4}" presName="composite" presStyleCnt="0"/>
      <dgm:spPr/>
    </dgm:pt>
    <dgm:pt modelId="{4060F17F-3FD2-4DD2-B04A-8B577EDFAB36}" type="pres">
      <dgm:prSet presAssocID="{20415E12-EE29-4778-83BF-DD2A8A3CC1A4}" presName="bgChev" presStyleLbl="node1" presStyleIdx="0" presStyleCnt="3"/>
      <dgm:spPr/>
    </dgm:pt>
    <dgm:pt modelId="{4E10B9F4-08C5-4D57-897E-A068B0F92788}" type="pres">
      <dgm:prSet presAssocID="{20415E12-EE29-4778-83BF-DD2A8A3CC1A4}" presName="txNode" presStyleLbl="fgAcc1" presStyleIdx="0" presStyleCnt="3">
        <dgm:presLayoutVars>
          <dgm:bulletEnabled val="1"/>
        </dgm:presLayoutVars>
      </dgm:prSet>
      <dgm:spPr/>
      <dgm:t>
        <a:bodyPr/>
        <a:lstStyle/>
        <a:p>
          <a:endParaRPr lang="en-US"/>
        </a:p>
      </dgm:t>
    </dgm:pt>
    <dgm:pt modelId="{3F8D1509-37D4-4C9E-8B24-C36145F8F061}" type="pres">
      <dgm:prSet presAssocID="{B70F4684-C889-4D1A-BA48-4381B294A4A7}" presName="compositeSpace" presStyleCnt="0"/>
      <dgm:spPr/>
    </dgm:pt>
    <dgm:pt modelId="{9328C630-FB3B-4F28-AA3E-11AD6B572062}" type="pres">
      <dgm:prSet presAssocID="{F61A6AB7-8238-4C91-BF55-870CC7159DF4}" presName="composite" presStyleCnt="0"/>
      <dgm:spPr/>
    </dgm:pt>
    <dgm:pt modelId="{A4B8936F-3326-4AE7-9997-79DF488651B1}" type="pres">
      <dgm:prSet presAssocID="{F61A6AB7-8238-4C91-BF55-870CC7159DF4}" presName="bgChev" presStyleLbl="node1" presStyleIdx="1" presStyleCnt="3"/>
      <dgm:spPr/>
    </dgm:pt>
    <dgm:pt modelId="{760537C3-B9B5-4EE4-8425-59D4D803CB20}" type="pres">
      <dgm:prSet presAssocID="{F61A6AB7-8238-4C91-BF55-870CC7159DF4}" presName="txNode" presStyleLbl="fgAcc1" presStyleIdx="1" presStyleCnt="3">
        <dgm:presLayoutVars>
          <dgm:bulletEnabled val="1"/>
        </dgm:presLayoutVars>
      </dgm:prSet>
      <dgm:spPr/>
      <dgm:t>
        <a:bodyPr/>
        <a:lstStyle/>
        <a:p>
          <a:endParaRPr lang="en-US"/>
        </a:p>
      </dgm:t>
    </dgm:pt>
    <dgm:pt modelId="{FBDCCB9F-8BCE-4E9F-96A3-849505850601}" type="pres">
      <dgm:prSet presAssocID="{113FE6AE-A976-4928-8CE4-1C2154ACA4FB}" presName="compositeSpace" presStyleCnt="0"/>
      <dgm:spPr/>
    </dgm:pt>
    <dgm:pt modelId="{68B46624-8378-48CE-B5CD-767F28EB08B8}" type="pres">
      <dgm:prSet presAssocID="{7CE40BAE-1343-4AA8-89B8-5D13CFCDF70D}" presName="composite" presStyleCnt="0"/>
      <dgm:spPr/>
    </dgm:pt>
    <dgm:pt modelId="{42212A72-E376-4EB1-8727-64638353C1DA}" type="pres">
      <dgm:prSet presAssocID="{7CE40BAE-1343-4AA8-89B8-5D13CFCDF70D}" presName="bgChev" presStyleLbl="node1" presStyleIdx="2" presStyleCnt="3"/>
      <dgm:spPr/>
    </dgm:pt>
    <dgm:pt modelId="{FE0FBF7A-BACC-411E-8F53-0BAB516D9675}" type="pres">
      <dgm:prSet presAssocID="{7CE40BAE-1343-4AA8-89B8-5D13CFCDF70D}" presName="txNode" presStyleLbl="fgAcc1" presStyleIdx="2" presStyleCnt="3">
        <dgm:presLayoutVars>
          <dgm:bulletEnabled val="1"/>
        </dgm:presLayoutVars>
      </dgm:prSet>
      <dgm:spPr/>
      <dgm:t>
        <a:bodyPr/>
        <a:lstStyle/>
        <a:p>
          <a:endParaRPr lang="en-US"/>
        </a:p>
      </dgm:t>
    </dgm:pt>
  </dgm:ptLst>
  <dgm:cxnLst>
    <dgm:cxn modelId="{B8A98779-CF61-40FE-BDA9-58269CDA09D2}" srcId="{4D65E683-5AEC-4299-AFA9-C74842370A1F}" destId="{7CE40BAE-1343-4AA8-89B8-5D13CFCDF70D}" srcOrd="2" destOrd="0" parTransId="{CC8F73DA-AAD4-4766-A397-577D0DB04DA8}" sibTransId="{1A0088BD-9CD8-4509-B6ED-5588FD62FD73}"/>
    <dgm:cxn modelId="{BA6FA9E1-68A0-4E36-B323-8099FCDC2B66}" type="presOf" srcId="{F61A6AB7-8238-4C91-BF55-870CC7159DF4}" destId="{760537C3-B9B5-4EE4-8425-59D4D803CB20}" srcOrd="0" destOrd="0" presId="urn:microsoft.com/office/officeart/2005/8/layout/chevronAccent+Icon"/>
    <dgm:cxn modelId="{AACAE13D-A271-4A9F-9DAD-411D461F3C91}" srcId="{4D65E683-5AEC-4299-AFA9-C74842370A1F}" destId="{F61A6AB7-8238-4C91-BF55-870CC7159DF4}" srcOrd="1" destOrd="0" parTransId="{371A9274-750E-457F-85A4-1E527E0997CA}" sibTransId="{113FE6AE-A976-4928-8CE4-1C2154ACA4FB}"/>
    <dgm:cxn modelId="{4F0F5616-67EE-4249-899D-6B03435A6684}" type="presOf" srcId="{7CE40BAE-1343-4AA8-89B8-5D13CFCDF70D}" destId="{FE0FBF7A-BACC-411E-8F53-0BAB516D9675}" srcOrd="0" destOrd="0" presId="urn:microsoft.com/office/officeart/2005/8/layout/chevronAccent+Icon"/>
    <dgm:cxn modelId="{4FA5DBA2-F638-4AEE-9DB7-D2455777E66F}" type="presOf" srcId="{4D65E683-5AEC-4299-AFA9-C74842370A1F}" destId="{F6BE9BFA-AAA9-4160-A1F9-BF9E45D4D269}" srcOrd="0" destOrd="0" presId="urn:microsoft.com/office/officeart/2005/8/layout/chevronAccent+Icon"/>
    <dgm:cxn modelId="{1785CC4F-A710-401A-85A4-C03BEF8B8E6C}" srcId="{4D65E683-5AEC-4299-AFA9-C74842370A1F}" destId="{20415E12-EE29-4778-83BF-DD2A8A3CC1A4}" srcOrd="0" destOrd="0" parTransId="{CF1052E6-DB4B-40CD-8187-96476B4A7ACE}" sibTransId="{B70F4684-C889-4D1A-BA48-4381B294A4A7}"/>
    <dgm:cxn modelId="{2B1B6373-431E-4CEC-AA03-21DBEDCC0972}" type="presOf" srcId="{20415E12-EE29-4778-83BF-DD2A8A3CC1A4}" destId="{4E10B9F4-08C5-4D57-897E-A068B0F92788}" srcOrd="0" destOrd="0" presId="urn:microsoft.com/office/officeart/2005/8/layout/chevronAccent+Icon"/>
    <dgm:cxn modelId="{4913E097-25A3-4FFB-B675-8C85DBA6FB6E}" type="presParOf" srcId="{F6BE9BFA-AAA9-4160-A1F9-BF9E45D4D269}" destId="{B308A73C-8185-4B4A-A825-949FD99F3818}" srcOrd="0" destOrd="0" presId="urn:microsoft.com/office/officeart/2005/8/layout/chevronAccent+Icon"/>
    <dgm:cxn modelId="{D12E01B6-D14A-49E8-94D1-AC3A8BB62B75}" type="presParOf" srcId="{B308A73C-8185-4B4A-A825-949FD99F3818}" destId="{4060F17F-3FD2-4DD2-B04A-8B577EDFAB36}" srcOrd="0" destOrd="0" presId="urn:microsoft.com/office/officeart/2005/8/layout/chevronAccent+Icon"/>
    <dgm:cxn modelId="{519B4F6A-0BA3-480D-8369-BB063B3ACE58}" type="presParOf" srcId="{B308A73C-8185-4B4A-A825-949FD99F3818}" destId="{4E10B9F4-08C5-4D57-897E-A068B0F92788}" srcOrd="1" destOrd="0" presId="urn:microsoft.com/office/officeart/2005/8/layout/chevronAccent+Icon"/>
    <dgm:cxn modelId="{40783C59-A484-4980-B834-717046F4EE9D}" type="presParOf" srcId="{F6BE9BFA-AAA9-4160-A1F9-BF9E45D4D269}" destId="{3F8D1509-37D4-4C9E-8B24-C36145F8F061}" srcOrd="1" destOrd="0" presId="urn:microsoft.com/office/officeart/2005/8/layout/chevronAccent+Icon"/>
    <dgm:cxn modelId="{EB71ED38-0FFE-4CBA-833F-B57F117FA5AE}" type="presParOf" srcId="{F6BE9BFA-AAA9-4160-A1F9-BF9E45D4D269}" destId="{9328C630-FB3B-4F28-AA3E-11AD6B572062}" srcOrd="2" destOrd="0" presId="urn:microsoft.com/office/officeart/2005/8/layout/chevronAccent+Icon"/>
    <dgm:cxn modelId="{4229CE77-1A55-421A-8A42-D1F345DCAE70}" type="presParOf" srcId="{9328C630-FB3B-4F28-AA3E-11AD6B572062}" destId="{A4B8936F-3326-4AE7-9997-79DF488651B1}" srcOrd="0" destOrd="0" presId="urn:microsoft.com/office/officeart/2005/8/layout/chevronAccent+Icon"/>
    <dgm:cxn modelId="{E811D707-E0E7-4067-824A-DF3624766FE2}" type="presParOf" srcId="{9328C630-FB3B-4F28-AA3E-11AD6B572062}" destId="{760537C3-B9B5-4EE4-8425-59D4D803CB20}" srcOrd="1" destOrd="0" presId="urn:microsoft.com/office/officeart/2005/8/layout/chevronAccent+Icon"/>
    <dgm:cxn modelId="{63AF871A-13AB-46C5-9503-0BD4310D889E}" type="presParOf" srcId="{F6BE9BFA-AAA9-4160-A1F9-BF9E45D4D269}" destId="{FBDCCB9F-8BCE-4E9F-96A3-849505850601}" srcOrd="3" destOrd="0" presId="urn:microsoft.com/office/officeart/2005/8/layout/chevronAccent+Icon"/>
    <dgm:cxn modelId="{6A9B38D6-4BFE-4B47-8A4D-4219D545D6FA}" type="presParOf" srcId="{F6BE9BFA-AAA9-4160-A1F9-BF9E45D4D269}" destId="{68B46624-8378-48CE-B5CD-767F28EB08B8}" srcOrd="4" destOrd="0" presId="urn:microsoft.com/office/officeart/2005/8/layout/chevronAccent+Icon"/>
    <dgm:cxn modelId="{256CE459-F728-4156-9AEF-89777C1A4A85}" type="presParOf" srcId="{68B46624-8378-48CE-B5CD-767F28EB08B8}" destId="{42212A72-E376-4EB1-8727-64638353C1DA}" srcOrd="0" destOrd="0" presId="urn:microsoft.com/office/officeart/2005/8/layout/chevronAccent+Icon"/>
    <dgm:cxn modelId="{2241A8C2-4C27-45DD-8F6D-CFD584FD27B4}" type="presParOf" srcId="{68B46624-8378-48CE-B5CD-767F28EB08B8}" destId="{FE0FBF7A-BACC-411E-8F53-0BAB516D9675}"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65E683-5AEC-4299-AFA9-C74842370A1F}"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20415E12-EE29-4778-83BF-DD2A8A3CC1A4}">
      <dgm:prSet phldrT="[Text]" custT="1"/>
      <dgm:spPr/>
      <dgm:t>
        <a:bodyPr/>
        <a:lstStyle/>
        <a:p>
          <a:r>
            <a:rPr lang="en-US" sz="2800" dirty="0" smtClean="0"/>
            <a:t>EAP tutors’ perceptions</a:t>
          </a:r>
          <a:endParaRPr lang="en-US" sz="2800" dirty="0"/>
        </a:p>
      </dgm:t>
    </dgm:pt>
    <dgm:pt modelId="{CF1052E6-DB4B-40CD-8187-96476B4A7ACE}" type="parTrans" cxnId="{1785CC4F-A710-401A-85A4-C03BEF8B8E6C}">
      <dgm:prSet/>
      <dgm:spPr/>
      <dgm:t>
        <a:bodyPr/>
        <a:lstStyle/>
        <a:p>
          <a:endParaRPr lang="en-US"/>
        </a:p>
      </dgm:t>
    </dgm:pt>
    <dgm:pt modelId="{B70F4684-C889-4D1A-BA48-4381B294A4A7}" type="sibTrans" cxnId="{1785CC4F-A710-401A-85A4-C03BEF8B8E6C}">
      <dgm:prSet/>
      <dgm:spPr/>
      <dgm:t>
        <a:bodyPr/>
        <a:lstStyle/>
        <a:p>
          <a:endParaRPr lang="en-US"/>
        </a:p>
      </dgm:t>
    </dgm:pt>
    <dgm:pt modelId="{F61A6AB7-8238-4C91-BF55-870CC7159DF4}">
      <dgm:prSet phldrT="[Text]" custT="1"/>
      <dgm:spPr/>
      <dgm:t>
        <a:bodyPr/>
        <a:lstStyle/>
        <a:p>
          <a:r>
            <a:rPr lang="en-US" sz="2800" dirty="0" smtClean="0"/>
            <a:t>Subject teachers’ perceptions</a:t>
          </a:r>
          <a:endParaRPr lang="en-US" sz="2800" dirty="0"/>
        </a:p>
      </dgm:t>
    </dgm:pt>
    <dgm:pt modelId="{371A9274-750E-457F-85A4-1E527E0997CA}" type="parTrans" cxnId="{AACAE13D-A271-4A9F-9DAD-411D461F3C91}">
      <dgm:prSet/>
      <dgm:spPr/>
      <dgm:t>
        <a:bodyPr/>
        <a:lstStyle/>
        <a:p>
          <a:endParaRPr lang="en-US"/>
        </a:p>
      </dgm:t>
    </dgm:pt>
    <dgm:pt modelId="{113FE6AE-A976-4928-8CE4-1C2154ACA4FB}" type="sibTrans" cxnId="{AACAE13D-A271-4A9F-9DAD-411D461F3C91}">
      <dgm:prSet/>
      <dgm:spPr/>
      <dgm:t>
        <a:bodyPr/>
        <a:lstStyle/>
        <a:p>
          <a:endParaRPr lang="en-US"/>
        </a:p>
      </dgm:t>
    </dgm:pt>
    <dgm:pt modelId="{7CE40BAE-1343-4AA8-89B8-5D13CFCDF70D}">
      <dgm:prSet phldrT="[Text]" custT="1"/>
      <dgm:spPr/>
      <dgm:t>
        <a:bodyPr/>
        <a:lstStyle/>
        <a:p>
          <a:r>
            <a:rPr lang="en-US" sz="2800" dirty="0" smtClean="0"/>
            <a:t>Pre-sessional</a:t>
          </a:r>
          <a:r>
            <a:rPr lang="en-US" sz="2800" baseline="0" dirty="0" smtClean="0"/>
            <a:t> students’ perceptions</a:t>
          </a:r>
          <a:endParaRPr lang="en-US" sz="2800" dirty="0"/>
        </a:p>
      </dgm:t>
    </dgm:pt>
    <dgm:pt modelId="{CC8F73DA-AAD4-4766-A397-577D0DB04DA8}" type="parTrans" cxnId="{B8A98779-CF61-40FE-BDA9-58269CDA09D2}">
      <dgm:prSet/>
      <dgm:spPr/>
      <dgm:t>
        <a:bodyPr/>
        <a:lstStyle/>
        <a:p>
          <a:endParaRPr lang="en-US"/>
        </a:p>
      </dgm:t>
    </dgm:pt>
    <dgm:pt modelId="{1A0088BD-9CD8-4509-B6ED-5588FD62FD73}" type="sibTrans" cxnId="{B8A98779-CF61-40FE-BDA9-58269CDA09D2}">
      <dgm:prSet/>
      <dgm:spPr/>
      <dgm:t>
        <a:bodyPr/>
        <a:lstStyle/>
        <a:p>
          <a:endParaRPr lang="en-US"/>
        </a:p>
      </dgm:t>
    </dgm:pt>
    <dgm:pt modelId="{F6BE9BFA-AAA9-4160-A1F9-BF9E45D4D269}" type="pres">
      <dgm:prSet presAssocID="{4D65E683-5AEC-4299-AFA9-C74842370A1F}" presName="Name0" presStyleCnt="0">
        <dgm:presLayoutVars>
          <dgm:dir/>
          <dgm:resizeHandles val="exact"/>
        </dgm:presLayoutVars>
      </dgm:prSet>
      <dgm:spPr/>
    </dgm:pt>
    <dgm:pt modelId="{B308A73C-8185-4B4A-A825-949FD99F3818}" type="pres">
      <dgm:prSet presAssocID="{20415E12-EE29-4778-83BF-DD2A8A3CC1A4}" presName="composite" presStyleCnt="0"/>
      <dgm:spPr/>
    </dgm:pt>
    <dgm:pt modelId="{4060F17F-3FD2-4DD2-B04A-8B577EDFAB36}" type="pres">
      <dgm:prSet presAssocID="{20415E12-EE29-4778-83BF-DD2A8A3CC1A4}" presName="bgChev" presStyleLbl="node1" presStyleIdx="0" presStyleCnt="3"/>
      <dgm:spPr/>
    </dgm:pt>
    <dgm:pt modelId="{4E10B9F4-08C5-4D57-897E-A068B0F92788}" type="pres">
      <dgm:prSet presAssocID="{20415E12-EE29-4778-83BF-DD2A8A3CC1A4}" presName="txNode" presStyleLbl="fgAcc1" presStyleIdx="0" presStyleCnt="3">
        <dgm:presLayoutVars>
          <dgm:bulletEnabled val="1"/>
        </dgm:presLayoutVars>
      </dgm:prSet>
      <dgm:spPr/>
      <dgm:t>
        <a:bodyPr/>
        <a:lstStyle/>
        <a:p>
          <a:endParaRPr lang="en-US"/>
        </a:p>
      </dgm:t>
    </dgm:pt>
    <dgm:pt modelId="{3F8D1509-37D4-4C9E-8B24-C36145F8F061}" type="pres">
      <dgm:prSet presAssocID="{B70F4684-C889-4D1A-BA48-4381B294A4A7}" presName="compositeSpace" presStyleCnt="0"/>
      <dgm:spPr/>
    </dgm:pt>
    <dgm:pt modelId="{9328C630-FB3B-4F28-AA3E-11AD6B572062}" type="pres">
      <dgm:prSet presAssocID="{F61A6AB7-8238-4C91-BF55-870CC7159DF4}" presName="composite" presStyleCnt="0"/>
      <dgm:spPr/>
    </dgm:pt>
    <dgm:pt modelId="{A4B8936F-3326-4AE7-9997-79DF488651B1}" type="pres">
      <dgm:prSet presAssocID="{F61A6AB7-8238-4C91-BF55-870CC7159DF4}" presName="bgChev" presStyleLbl="node1" presStyleIdx="1" presStyleCnt="3"/>
      <dgm:spPr/>
    </dgm:pt>
    <dgm:pt modelId="{760537C3-B9B5-4EE4-8425-59D4D803CB20}" type="pres">
      <dgm:prSet presAssocID="{F61A6AB7-8238-4C91-BF55-870CC7159DF4}" presName="txNode" presStyleLbl="fgAcc1" presStyleIdx="1" presStyleCnt="3">
        <dgm:presLayoutVars>
          <dgm:bulletEnabled val="1"/>
        </dgm:presLayoutVars>
      </dgm:prSet>
      <dgm:spPr/>
      <dgm:t>
        <a:bodyPr/>
        <a:lstStyle/>
        <a:p>
          <a:endParaRPr lang="en-US"/>
        </a:p>
      </dgm:t>
    </dgm:pt>
    <dgm:pt modelId="{FBDCCB9F-8BCE-4E9F-96A3-849505850601}" type="pres">
      <dgm:prSet presAssocID="{113FE6AE-A976-4928-8CE4-1C2154ACA4FB}" presName="compositeSpace" presStyleCnt="0"/>
      <dgm:spPr/>
    </dgm:pt>
    <dgm:pt modelId="{68B46624-8378-48CE-B5CD-767F28EB08B8}" type="pres">
      <dgm:prSet presAssocID="{7CE40BAE-1343-4AA8-89B8-5D13CFCDF70D}" presName="composite" presStyleCnt="0"/>
      <dgm:spPr/>
    </dgm:pt>
    <dgm:pt modelId="{42212A72-E376-4EB1-8727-64638353C1DA}" type="pres">
      <dgm:prSet presAssocID="{7CE40BAE-1343-4AA8-89B8-5D13CFCDF70D}" presName="bgChev" presStyleLbl="node1" presStyleIdx="2" presStyleCnt="3"/>
      <dgm:spPr/>
    </dgm:pt>
    <dgm:pt modelId="{FE0FBF7A-BACC-411E-8F53-0BAB516D9675}" type="pres">
      <dgm:prSet presAssocID="{7CE40BAE-1343-4AA8-89B8-5D13CFCDF70D}" presName="txNode" presStyleLbl="fgAcc1" presStyleIdx="2" presStyleCnt="3">
        <dgm:presLayoutVars>
          <dgm:bulletEnabled val="1"/>
        </dgm:presLayoutVars>
      </dgm:prSet>
      <dgm:spPr/>
      <dgm:t>
        <a:bodyPr/>
        <a:lstStyle/>
        <a:p>
          <a:endParaRPr lang="en-US"/>
        </a:p>
      </dgm:t>
    </dgm:pt>
  </dgm:ptLst>
  <dgm:cxnLst>
    <dgm:cxn modelId="{B8A98779-CF61-40FE-BDA9-58269CDA09D2}" srcId="{4D65E683-5AEC-4299-AFA9-C74842370A1F}" destId="{7CE40BAE-1343-4AA8-89B8-5D13CFCDF70D}" srcOrd="2" destOrd="0" parTransId="{CC8F73DA-AAD4-4766-A397-577D0DB04DA8}" sibTransId="{1A0088BD-9CD8-4509-B6ED-5588FD62FD73}"/>
    <dgm:cxn modelId="{BA6FA9E1-68A0-4E36-B323-8099FCDC2B66}" type="presOf" srcId="{F61A6AB7-8238-4C91-BF55-870CC7159DF4}" destId="{760537C3-B9B5-4EE4-8425-59D4D803CB20}" srcOrd="0" destOrd="0" presId="urn:microsoft.com/office/officeart/2005/8/layout/chevronAccent+Icon"/>
    <dgm:cxn modelId="{AACAE13D-A271-4A9F-9DAD-411D461F3C91}" srcId="{4D65E683-5AEC-4299-AFA9-C74842370A1F}" destId="{F61A6AB7-8238-4C91-BF55-870CC7159DF4}" srcOrd="1" destOrd="0" parTransId="{371A9274-750E-457F-85A4-1E527E0997CA}" sibTransId="{113FE6AE-A976-4928-8CE4-1C2154ACA4FB}"/>
    <dgm:cxn modelId="{4F0F5616-67EE-4249-899D-6B03435A6684}" type="presOf" srcId="{7CE40BAE-1343-4AA8-89B8-5D13CFCDF70D}" destId="{FE0FBF7A-BACC-411E-8F53-0BAB516D9675}" srcOrd="0" destOrd="0" presId="urn:microsoft.com/office/officeart/2005/8/layout/chevronAccent+Icon"/>
    <dgm:cxn modelId="{4FA5DBA2-F638-4AEE-9DB7-D2455777E66F}" type="presOf" srcId="{4D65E683-5AEC-4299-AFA9-C74842370A1F}" destId="{F6BE9BFA-AAA9-4160-A1F9-BF9E45D4D269}" srcOrd="0" destOrd="0" presId="urn:microsoft.com/office/officeart/2005/8/layout/chevronAccent+Icon"/>
    <dgm:cxn modelId="{1785CC4F-A710-401A-85A4-C03BEF8B8E6C}" srcId="{4D65E683-5AEC-4299-AFA9-C74842370A1F}" destId="{20415E12-EE29-4778-83BF-DD2A8A3CC1A4}" srcOrd="0" destOrd="0" parTransId="{CF1052E6-DB4B-40CD-8187-96476B4A7ACE}" sibTransId="{B70F4684-C889-4D1A-BA48-4381B294A4A7}"/>
    <dgm:cxn modelId="{2B1B6373-431E-4CEC-AA03-21DBEDCC0972}" type="presOf" srcId="{20415E12-EE29-4778-83BF-DD2A8A3CC1A4}" destId="{4E10B9F4-08C5-4D57-897E-A068B0F92788}" srcOrd="0" destOrd="0" presId="urn:microsoft.com/office/officeart/2005/8/layout/chevronAccent+Icon"/>
    <dgm:cxn modelId="{4913E097-25A3-4FFB-B675-8C85DBA6FB6E}" type="presParOf" srcId="{F6BE9BFA-AAA9-4160-A1F9-BF9E45D4D269}" destId="{B308A73C-8185-4B4A-A825-949FD99F3818}" srcOrd="0" destOrd="0" presId="urn:microsoft.com/office/officeart/2005/8/layout/chevronAccent+Icon"/>
    <dgm:cxn modelId="{D12E01B6-D14A-49E8-94D1-AC3A8BB62B75}" type="presParOf" srcId="{B308A73C-8185-4B4A-A825-949FD99F3818}" destId="{4060F17F-3FD2-4DD2-B04A-8B577EDFAB36}" srcOrd="0" destOrd="0" presId="urn:microsoft.com/office/officeart/2005/8/layout/chevronAccent+Icon"/>
    <dgm:cxn modelId="{519B4F6A-0BA3-480D-8369-BB063B3ACE58}" type="presParOf" srcId="{B308A73C-8185-4B4A-A825-949FD99F3818}" destId="{4E10B9F4-08C5-4D57-897E-A068B0F92788}" srcOrd="1" destOrd="0" presId="urn:microsoft.com/office/officeart/2005/8/layout/chevronAccent+Icon"/>
    <dgm:cxn modelId="{40783C59-A484-4980-B834-717046F4EE9D}" type="presParOf" srcId="{F6BE9BFA-AAA9-4160-A1F9-BF9E45D4D269}" destId="{3F8D1509-37D4-4C9E-8B24-C36145F8F061}" srcOrd="1" destOrd="0" presId="urn:microsoft.com/office/officeart/2005/8/layout/chevronAccent+Icon"/>
    <dgm:cxn modelId="{EB71ED38-0FFE-4CBA-833F-B57F117FA5AE}" type="presParOf" srcId="{F6BE9BFA-AAA9-4160-A1F9-BF9E45D4D269}" destId="{9328C630-FB3B-4F28-AA3E-11AD6B572062}" srcOrd="2" destOrd="0" presId="urn:microsoft.com/office/officeart/2005/8/layout/chevronAccent+Icon"/>
    <dgm:cxn modelId="{4229CE77-1A55-421A-8A42-D1F345DCAE70}" type="presParOf" srcId="{9328C630-FB3B-4F28-AA3E-11AD6B572062}" destId="{A4B8936F-3326-4AE7-9997-79DF488651B1}" srcOrd="0" destOrd="0" presId="urn:microsoft.com/office/officeart/2005/8/layout/chevronAccent+Icon"/>
    <dgm:cxn modelId="{E811D707-E0E7-4067-824A-DF3624766FE2}" type="presParOf" srcId="{9328C630-FB3B-4F28-AA3E-11AD6B572062}" destId="{760537C3-B9B5-4EE4-8425-59D4D803CB20}" srcOrd="1" destOrd="0" presId="urn:microsoft.com/office/officeart/2005/8/layout/chevronAccent+Icon"/>
    <dgm:cxn modelId="{63AF871A-13AB-46C5-9503-0BD4310D889E}" type="presParOf" srcId="{F6BE9BFA-AAA9-4160-A1F9-BF9E45D4D269}" destId="{FBDCCB9F-8BCE-4E9F-96A3-849505850601}" srcOrd="3" destOrd="0" presId="urn:microsoft.com/office/officeart/2005/8/layout/chevronAccent+Icon"/>
    <dgm:cxn modelId="{6A9B38D6-4BFE-4B47-8A4D-4219D545D6FA}" type="presParOf" srcId="{F6BE9BFA-AAA9-4160-A1F9-BF9E45D4D269}" destId="{68B46624-8378-48CE-B5CD-767F28EB08B8}" srcOrd="4" destOrd="0" presId="urn:microsoft.com/office/officeart/2005/8/layout/chevronAccent+Icon"/>
    <dgm:cxn modelId="{256CE459-F728-4156-9AEF-89777C1A4A85}" type="presParOf" srcId="{68B46624-8378-48CE-B5CD-767F28EB08B8}" destId="{42212A72-E376-4EB1-8727-64638353C1DA}" srcOrd="0" destOrd="0" presId="urn:microsoft.com/office/officeart/2005/8/layout/chevronAccent+Icon"/>
    <dgm:cxn modelId="{2241A8C2-4C27-45DD-8F6D-CFD584FD27B4}" type="presParOf" srcId="{68B46624-8378-48CE-B5CD-767F28EB08B8}" destId="{FE0FBF7A-BACC-411E-8F53-0BAB516D9675}"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7C8857-43ED-4B88-A237-4A1F3CBD56DE}" type="doc">
      <dgm:prSet loTypeId="urn:microsoft.com/office/officeart/2005/8/layout/gear1" loCatId="process" qsTypeId="urn:microsoft.com/office/officeart/2005/8/quickstyle/simple3" qsCatId="simple" csTypeId="urn:microsoft.com/office/officeart/2005/8/colors/colorful4" csCatId="colorful" phldr="1"/>
      <dgm:spPr/>
    </dgm:pt>
    <dgm:pt modelId="{D75CEE35-FBA1-489A-9331-FC18D09D2602}">
      <dgm:prSet phldrT="[Text]"/>
      <dgm:spPr/>
      <dgm:t>
        <a:bodyPr/>
        <a:lstStyle/>
        <a:p>
          <a:r>
            <a:rPr lang="en-US" dirty="0" smtClean="0"/>
            <a:t>An academic essay of own chosen topic</a:t>
          </a:r>
          <a:endParaRPr lang="en-US" dirty="0"/>
        </a:p>
      </dgm:t>
    </dgm:pt>
    <dgm:pt modelId="{D49F54F4-12D4-496D-977E-626E7C4A7114}" type="parTrans" cxnId="{A01B4BE6-EC9D-4EA4-9C60-53DE72B85430}">
      <dgm:prSet/>
      <dgm:spPr/>
      <dgm:t>
        <a:bodyPr/>
        <a:lstStyle/>
        <a:p>
          <a:endParaRPr lang="en-US"/>
        </a:p>
      </dgm:t>
    </dgm:pt>
    <dgm:pt modelId="{1D7FC71C-384C-427D-AC05-81F15C71B26A}" type="sibTrans" cxnId="{A01B4BE6-EC9D-4EA4-9C60-53DE72B85430}">
      <dgm:prSet/>
      <dgm:spPr/>
      <dgm:t>
        <a:bodyPr/>
        <a:lstStyle/>
        <a:p>
          <a:endParaRPr lang="en-US"/>
        </a:p>
      </dgm:t>
    </dgm:pt>
    <dgm:pt modelId="{59C389ED-DBB9-4D3D-A0B3-1707D6815A37}">
      <dgm:prSet phldrT="[Text]" custT="1"/>
      <dgm:spPr/>
      <dgm:t>
        <a:bodyPr/>
        <a:lstStyle/>
        <a:p>
          <a:r>
            <a:rPr lang="en-US" sz="2000" dirty="0" smtClean="0"/>
            <a:t>A critical review of two research articles</a:t>
          </a:r>
          <a:endParaRPr lang="en-US" sz="2000" dirty="0"/>
        </a:p>
      </dgm:t>
    </dgm:pt>
    <dgm:pt modelId="{71CECA62-9BA1-43FE-A54B-3CDED4650D53}" type="parTrans" cxnId="{6C33CF30-FC19-4DFC-868A-0AF85338888E}">
      <dgm:prSet/>
      <dgm:spPr/>
      <dgm:t>
        <a:bodyPr/>
        <a:lstStyle/>
        <a:p>
          <a:endParaRPr lang="en-US"/>
        </a:p>
      </dgm:t>
    </dgm:pt>
    <dgm:pt modelId="{480E666D-9B23-4412-9E0A-1062F9D8734D}" type="sibTrans" cxnId="{6C33CF30-FC19-4DFC-868A-0AF85338888E}">
      <dgm:prSet/>
      <dgm:spPr/>
      <dgm:t>
        <a:bodyPr/>
        <a:lstStyle/>
        <a:p>
          <a:endParaRPr lang="en-US"/>
        </a:p>
      </dgm:t>
    </dgm:pt>
    <dgm:pt modelId="{6EFE8BD8-DAB3-4E06-BD2A-B3C116FCC5C0}">
      <dgm:prSet phldrT="[Text]" custT="1"/>
      <dgm:spPr/>
      <dgm:t>
        <a:bodyPr/>
        <a:lstStyle/>
        <a:p>
          <a:r>
            <a:rPr lang="en-US" sz="2000" dirty="0" smtClean="0"/>
            <a:t>A summary of a research article</a:t>
          </a:r>
          <a:endParaRPr lang="en-US" sz="2000" dirty="0"/>
        </a:p>
      </dgm:t>
    </dgm:pt>
    <dgm:pt modelId="{05661033-B18A-43E8-BED8-C9B3A8FBA506}" type="parTrans" cxnId="{8ED8E75A-DAF7-4103-A2AD-B518C937BA20}">
      <dgm:prSet/>
      <dgm:spPr/>
      <dgm:t>
        <a:bodyPr/>
        <a:lstStyle/>
        <a:p>
          <a:endParaRPr lang="en-US"/>
        </a:p>
      </dgm:t>
    </dgm:pt>
    <dgm:pt modelId="{C8E31C8C-D510-404E-A49D-521A40586362}" type="sibTrans" cxnId="{8ED8E75A-DAF7-4103-A2AD-B518C937BA20}">
      <dgm:prSet/>
      <dgm:spPr/>
      <dgm:t>
        <a:bodyPr/>
        <a:lstStyle/>
        <a:p>
          <a:endParaRPr lang="en-US"/>
        </a:p>
      </dgm:t>
    </dgm:pt>
    <dgm:pt modelId="{F810B306-2D51-4D8C-B252-ED51A1B17343}" type="pres">
      <dgm:prSet presAssocID="{AD7C8857-43ED-4B88-A237-4A1F3CBD56DE}" presName="composite" presStyleCnt="0">
        <dgm:presLayoutVars>
          <dgm:chMax val="3"/>
          <dgm:animLvl val="lvl"/>
          <dgm:resizeHandles val="exact"/>
        </dgm:presLayoutVars>
      </dgm:prSet>
      <dgm:spPr/>
    </dgm:pt>
    <dgm:pt modelId="{3DFF936E-0A2F-41B6-B168-F1DD7F9DDCF9}" type="pres">
      <dgm:prSet presAssocID="{D75CEE35-FBA1-489A-9331-FC18D09D2602}" presName="gear1" presStyleLbl="node1" presStyleIdx="0" presStyleCnt="3">
        <dgm:presLayoutVars>
          <dgm:chMax val="1"/>
          <dgm:bulletEnabled val="1"/>
        </dgm:presLayoutVars>
      </dgm:prSet>
      <dgm:spPr/>
      <dgm:t>
        <a:bodyPr/>
        <a:lstStyle/>
        <a:p>
          <a:endParaRPr lang="en-US"/>
        </a:p>
      </dgm:t>
    </dgm:pt>
    <dgm:pt modelId="{DDC9F18C-50B6-4EDD-82B6-E15F25ED2AF2}" type="pres">
      <dgm:prSet presAssocID="{D75CEE35-FBA1-489A-9331-FC18D09D2602}" presName="gear1srcNode" presStyleLbl="node1" presStyleIdx="0" presStyleCnt="3"/>
      <dgm:spPr/>
      <dgm:t>
        <a:bodyPr/>
        <a:lstStyle/>
        <a:p>
          <a:endParaRPr lang="en-US"/>
        </a:p>
      </dgm:t>
    </dgm:pt>
    <dgm:pt modelId="{31008F01-0A68-4DD0-93AB-6C7ABA984F78}" type="pres">
      <dgm:prSet presAssocID="{D75CEE35-FBA1-489A-9331-FC18D09D2602}" presName="gear1dstNode" presStyleLbl="node1" presStyleIdx="0" presStyleCnt="3"/>
      <dgm:spPr/>
      <dgm:t>
        <a:bodyPr/>
        <a:lstStyle/>
        <a:p>
          <a:endParaRPr lang="en-US"/>
        </a:p>
      </dgm:t>
    </dgm:pt>
    <dgm:pt modelId="{97A35961-5491-4941-ADCC-A4E02C77266B}" type="pres">
      <dgm:prSet presAssocID="{59C389ED-DBB9-4D3D-A0B3-1707D6815A37}" presName="gear2" presStyleLbl="node1" presStyleIdx="1" presStyleCnt="3">
        <dgm:presLayoutVars>
          <dgm:chMax val="1"/>
          <dgm:bulletEnabled val="1"/>
        </dgm:presLayoutVars>
      </dgm:prSet>
      <dgm:spPr/>
      <dgm:t>
        <a:bodyPr/>
        <a:lstStyle/>
        <a:p>
          <a:endParaRPr lang="en-US"/>
        </a:p>
      </dgm:t>
    </dgm:pt>
    <dgm:pt modelId="{10BE8B88-051C-4AC4-8E9C-F62BC3B288A3}" type="pres">
      <dgm:prSet presAssocID="{59C389ED-DBB9-4D3D-A0B3-1707D6815A37}" presName="gear2srcNode" presStyleLbl="node1" presStyleIdx="1" presStyleCnt="3"/>
      <dgm:spPr/>
      <dgm:t>
        <a:bodyPr/>
        <a:lstStyle/>
        <a:p>
          <a:endParaRPr lang="en-US"/>
        </a:p>
      </dgm:t>
    </dgm:pt>
    <dgm:pt modelId="{9AB2C717-8A36-462A-B489-8987956CADA5}" type="pres">
      <dgm:prSet presAssocID="{59C389ED-DBB9-4D3D-A0B3-1707D6815A37}" presName="gear2dstNode" presStyleLbl="node1" presStyleIdx="1" presStyleCnt="3"/>
      <dgm:spPr/>
      <dgm:t>
        <a:bodyPr/>
        <a:lstStyle/>
        <a:p>
          <a:endParaRPr lang="en-US"/>
        </a:p>
      </dgm:t>
    </dgm:pt>
    <dgm:pt modelId="{497B96D1-32B2-4B67-BFC8-3D5E2C15BC2C}" type="pres">
      <dgm:prSet presAssocID="{6EFE8BD8-DAB3-4E06-BD2A-B3C116FCC5C0}" presName="gear3" presStyleLbl="node1" presStyleIdx="2" presStyleCnt="3"/>
      <dgm:spPr/>
      <dgm:t>
        <a:bodyPr/>
        <a:lstStyle/>
        <a:p>
          <a:endParaRPr lang="en-US"/>
        </a:p>
      </dgm:t>
    </dgm:pt>
    <dgm:pt modelId="{D961B833-D816-4ECF-B260-0CF08453312B}" type="pres">
      <dgm:prSet presAssocID="{6EFE8BD8-DAB3-4E06-BD2A-B3C116FCC5C0}" presName="gear3tx" presStyleLbl="node1" presStyleIdx="2" presStyleCnt="3">
        <dgm:presLayoutVars>
          <dgm:chMax val="1"/>
          <dgm:bulletEnabled val="1"/>
        </dgm:presLayoutVars>
      </dgm:prSet>
      <dgm:spPr/>
      <dgm:t>
        <a:bodyPr/>
        <a:lstStyle/>
        <a:p>
          <a:endParaRPr lang="en-US"/>
        </a:p>
      </dgm:t>
    </dgm:pt>
    <dgm:pt modelId="{CC6371FF-EC5B-4AD5-9D31-A3C003F18613}" type="pres">
      <dgm:prSet presAssocID="{6EFE8BD8-DAB3-4E06-BD2A-B3C116FCC5C0}" presName="gear3srcNode" presStyleLbl="node1" presStyleIdx="2" presStyleCnt="3"/>
      <dgm:spPr/>
      <dgm:t>
        <a:bodyPr/>
        <a:lstStyle/>
        <a:p>
          <a:endParaRPr lang="en-US"/>
        </a:p>
      </dgm:t>
    </dgm:pt>
    <dgm:pt modelId="{DA94549E-9766-47EA-B560-9B27AB9CBD37}" type="pres">
      <dgm:prSet presAssocID="{6EFE8BD8-DAB3-4E06-BD2A-B3C116FCC5C0}" presName="gear3dstNode" presStyleLbl="node1" presStyleIdx="2" presStyleCnt="3"/>
      <dgm:spPr/>
      <dgm:t>
        <a:bodyPr/>
        <a:lstStyle/>
        <a:p>
          <a:endParaRPr lang="en-US"/>
        </a:p>
      </dgm:t>
    </dgm:pt>
    <dgm:pt modelId="{481416A7-B300-4FED-8AFF-3EC644B0F5D0}" type="pres">
      <dgm:prSet presAssocID="{1D7FC71C-384C-427D-AC05-81F15C71B26A}" presName="connector1" presStyleLbl="sibTrans2D1" presStyleIdx="0" presStyleCnt="3"/>
      <dgm:spPr/>
      <dgm:t>
        <a:bodyPr/>
        <a:lstStyle/>
        <a:p>
          <a:endParaRPr lang="en-US"/>
        </a:p>
      </dgm:t>
    </dgm:pt>
    <dgm:pt modelId="{39E2C94D-5B2A-475E-B2BF-44581B844EA7}" type="pres">
      <dgm:prSet presAssocID="{480E666D-9B23-4412-9E0A-1062F9D8734D}" presName="connector2" presStyleLbl="sibTrans2D1" presStyleIdx="1" presStyleCnt="3"/>
      <dgm:spPr/>
      <dgm:t>
        <a:bodyPr/>
        <a:lstStyle/>
        <a:p>
          <a:endParaRPr lang="en-US"/>
        </a:p>
      </dgm:t>
    </dgm:pt>
    <dgm:pt modelId="{7B9E6DDF-87D8-4884-8CCF-781F9FD9B36C}" type="pres">
      <dgm:prSet presAssocID="{C8E31C8C-D510-404E-A49D-521A40586362}" presName="connector3" presStyleLbl="sibTrans2D1" presStyleIdx="2" presStyleCnt="3"/>
      <dgm:spPr/>
      <dgm:t>
        <a:bodyPr/>
        <a:lstStyle/>
        <a:p>
          <a:endParaRPr lang="en-US"/>
        </a:p>
      </dgm:t>
    </dgm:pt>
  </dgm:ptLst>
  <dgm:cxnLst>
    <dgm:cxn modelId="{8ED8E75A-DAF7-4103-A2AD-B518C937BA20}" srcId="{AD7C8857-43ED-4B88-A237-4A1F3CBD56DE}" destId="{6EFE8BD8-DAB3-4E06-BD2A-B3C116FCC5C0}" srcOrd="2" destOrd="0" parTransId="{05661033-B18A-43E8-BED8-C9B3A8FBA506}" sibTransId="{C8E31C8C-D510-404E-A49D-521A40586362}"/>
    <dgm:cxn modelId="{027D0226-1F37-433C-B021-1D149784528B}" type="presOf" srcId="{6EFE8BD8-DAB3-4E06-BD2A-B3C116FCC5C0}" destId="{CC6371FF-EC5B-4AD5-9D31-A3C003F18613}" srcOrd="2" destOrd="0" presId="urn:microsoft.com/office/officeart/2005/8/layout/gear1"/>
    <dgm:cxn modelId="{E03D0869-6F39-477D-824D-3DBCE75D8668}" type="presOf" srcId="{1D7FC71C-384C-427D-AC05-81F15C71B26A}" destId="{481416A7-B300-4FED-8AFF-3EC644B0F5D0}" srcOrd="0" destOrd="0" presId="urn:microsoft.com/office/officeart/2005/8/layout/gear1"/>
    <dgm:cxn modelId="{6C33CF30-FC19-4DFC-868A-0AF85338888E}" srcId="{AD7C8857-43ED-4B88-A237-4A1F3CBD56DE}" destId="{59C389ED-DBB9-4D3D-A0B3-1707D6815A37}" srcOrd="1" destOrd="0" parTransId="{71CECA62-9BA1-43FE-A54B-3CDED4650D53}" sibTransId="{480E666D-9B23-4412-9E0A-1062F9D8734D}"/>
    <dgm:cxn modelId="{81AF6064-7996-4D7D-A0FE-17E6DD0EF71C}" type="presOf" srcId="{AD7C8857-43ED-4B88-A237-4A1F3CBD56DE}" destId="{F810B306-2D51-4D8C-B252-ED51A1B17343}" srcOrd="0" destOrd="0" presId="urn:microsoft.com/office/officeart/2005/8/layout/gear1"/>
    <dgm:cxn modelId="{18C6F1C0-27B3-4879-8C46-75C1ED654659}" type="presOf" srcId="{C8E31C8C-D510-404E-A49D-521A40586362}" destId="{7B9E6DDF-87D8-4884-8CCF-781F9FD9B36C}" srcOrd="0" destOrd="0" presId="urn:microsoft.com/office/officeart/2005/8/layout/gear1"/>
    <dgm:cxn modelId="{5E33DB08-59CE-46B6-80C5-2D7263107FC6}" type="presOf" srcId="{6EFE8BD8-DAB3-4E06-BD2A-B3C116FCC5C0}" destId="{D961B833-D816-4ECF-B260-0CF08453312B}" srcOrd="1" destOrd="0" presId="urn:microsoft.com/office/officeart/2005/8/layout/gear1"/>
    <dgm:cxn modelId="{1BAFB08C-DC46-4118-8460-B4783071F9AB}" type="presOf" srcId="{59C389ED-DBB9-4D3D-A0B3-1707D6815A37}" destId="{10BE8B88-051C-4AC4-8E9C-F62BC3B288A3}" srcOrd="1" destOrd="0" presId="urn:microsoft.com/office/officeart/2005/8/layout/gear1"/>
    <dgm:cxn modelId="{6EEC458A-B11B-4254-A437-456B43F7570A}" type="presOf" srcId="{D75CEE35-FBA1-489A-9331-FC18D09D2602}" destId="{3DFF936E-0A2F-41B6-B168-F1DD7F9DDCF9}" srcOrd="0" destOrd="0" presId="urn:microsoft.com/office/officeart/2005/8/layout/gear1"/>
    <dgm:cxn modelId="{79344668-1C14-4B6A-8493-042B06F0BF98}" type="presOf" srcId="{59C389ED-DBB9-4D3D-A0B3-1707D6815A37}" destId="{9AB2C717-8A36-462A-B489-8987956CADA5}" srcOrd="2" destOrd="0" presId="urn:microsoft.com/office/officeart/2005/8/layout/gear1"/>
    <dgm:cxn modelId="{A01B4BE6-EC9D-4EA4-9C60-53DE72B85430}" srcId="{AD7C8857-43ED-4B88-A237-4A1F3CBD56DE}" destId="{D75CEE35-FBA1-489A-9331-FC18D09D2602}" srcOrd="0" destOrd="0" parTransId="{D49F54F4-12D4-496D-977E-626E7C4A7114}" sibTransId="{1D7FC71C-384C-427D-AC05-81F15C71B26A}"/>
    <dgm:cxn modelId="{D24731BC-3A6C-460F-BC1C-E616307F9472}" type="presOf" srcId="{480E666D-9B23-4412-9E0A-1062F9D8734D}" destId="{39E2C94D-5B2A-475E-B2BF-44581B844EA7}" srcOrd="0" destOrd="0" presId="urn:microsoft.com/office/officeart/2005/8/layout/gear1"/>
    <dgm:cxn modelId="{53BBBFEF-08EA-49B1-89E9-0C18B7E2F6E0}" type="presOf" srcId="{59C389ED-DBB9-4D3D-A0B3-1707D6815A37}" destId="{97A35961-5491-4941-ADCC-A4E02C77266B}" srcOrd="0" destOrd="0" presId="urn:microsoft.com/office/officeart/2005/8/layout/gear1"/>
    <dgm:cxn modelId="{4FF92C8E-FFBE-459A-ABA0-36799F43CA3A}" type="presOf" srcId="{D75CEE35-FBA1-489A-9331-FC18D09D2602}" destId="{31008F01-0A68-4DD0-93AB-6C7ABA984F78}" srcOrd="2" destOrd="0" presId="urn:microsoft.com/office/officeart/2005/8/layout/gear1"/>
    <dgm:cxn modelId="{199C13A2-497C-48E2-82EB-DC8164EF3C8B}" type="presOf" srcId="{6EFE8BD8-DAB3-4E06-BD2A-B3C116FCC5C0}" destId="{497B96D1-32B2-4B67-BFC8-3D5E2C15BC2C}" srcOrd="0" destOrd="0" presId="urn:microsoft.com/office/officeart/2005/8/layout/gear1"/>
    <dgm:cxn modelId="{1B8AC35A-1530-48DE-8157-C007CFDE6D39}" type="presOf" srcId="{6EFE8BD8-DAB3-4E06-BD2A-B3C116FCC5C0}" destId="{DA94549E-9766-47EA-B560-9B27AB9CBD37}" srcOrd="3" destOrd="0" presId="urn:microsoft.com/office/officeart/2005/8/layout/gear1"/>
    <dgm:cxn modelId="{C83BB9B4-5A5F-49C8-9A98-2295EAAC65F9}" type="presOf" srcId="{D75CEE35-FBA1-489A-9331-FC18D09D2602}" destId="{DDC9F18C-50B6-4EDD-82B6-E15F25ED2AF2}" srcOrd="1" destOrd="0" presId="urn:microsoft.com/office/officeart/2005/8/layout/gear1"/>
    <dgm:cxn modelId="{821DE3D4-288A-481D-9566-D55BFB01B2B9}" type="presParOf" srcId="{F810B306-2D51-4D8C-B252-ED51A1B17343}" destId="{3DFF936E-0A2F-41B6-B168-F1DD7F9DDCF9}" srcOrd="0" destOrd="0" presId="urn:microsoft.com/office/officeart/2005/8/layout/gear1"/>
    <dgm:cxn modelId="{5766279A-52FD-407D-BF86-24C1028D0049}" type="presParOf" srcId="{F810B306-2D51-4D8C-B252-ED51A1B17343}" destId="{DDC9F18C-50B6-4EDD-82B6-E15F25ED2AF2}" srcOrd="1" destOrd="0" presId="urn:microsoft.com/office/officeart/2005/8/layout/gear1"/>
    <dgm:cxn modelId="{D51A0465-FE77-4AFE-9F38-D0177302ED58}" type="presParOf" srcId="{F810B306-2D51-4D8C-B252-ED51A1B17343}" destId="{31008F01-0A68-4DD0-93AB-6C7ABA984F78}" srcOrd="2" destOrd="0" presId="urn:microsoft.com/office/officeart/2005/8/layout/gear1"/>
    <dgm:cxn modelId="{ACADEA56-40D6-4F7A-B2C9-090833A147C3}" type="presParOf" srcId="{F810B306-2D51-4D8C-B252-ED51A1B17343}" destId="{97A35961-5491-4941-ADCC-A4E02C77266B}" srcOrd="3" destOrd="0" presId="urn:microsoft.com/office/officeart/2005/8/layout/gear1"/>
    <dgm:cxn modelId="{4B7CDD77-04A8-4272-9B32-74A2B56B05D0}" type="presParOf" srcId="{F810B306-2D51-4D8C-B252-ED51A1B17343}" destId="{10BE8B88-051C-4AC4-8E9C-F62BC3B288A3}" srcOrd="4" destOrd="0" presId="urn:microsoft.com/office/officeart/2005/8/layout/gear1"/>
    <dgm:cxn modelId="{BF749C5B-7143-4D03-AA05-9D73A80E2675}" type="presParOf" srcId="{F810B306-2D51-4D8C-B252-ED51A1B17343}" destId="{9AB2C717-8A36-462A-B489-8987956CADA5}" srcOrd="5" destOrd="0" presId="urn:microsoft.com/office/officeart/2005/8/layout/gear1"/>
    <dgm:cxn modelId="{2DE89CFF-5D89-47B8-BB2C-13B56D618B3B}" type="presParOf" srcId="{F810B306-2D51-4D8C-B252-ED51A1B17343}" destId="{497B96D1-32B2-4B67-BFC8-3D5E2C15BC2C}" srcOrd="6" destOrd="0" presId="urn:microsoft.com/office/officeart/2005/8/layout/gear1"/>
    <dgm:cxn modelId="{8E1D404C-E1A2-4C24-AD61-E81351E5D5C4}" type="presParOf" srcId="{F810B306-2D51-4D8C-B252-ED51A1B17343}" destId="{D961B833-D816-4ECF-B260-0CF08453312B}" srcOrd="7" destOrd="0" presId="urn:microsoft.com/office/officeart/2005/8/layout/gear1"/>
    <dgm:cxn modelId="{77945F76-A2FF-4A5C-AE45-FF54F155C9C1}" type="presParOf" srcId="{F810B306-2D51-4D8C-B252-ED51A1B17343}" destId="{CC6371FF-EC5B-4AD5-9D31-A3C003F18613}" srcOrd="8" destOrd="0" presId="urn:microsoft.com/office/officeart/2005/8/layout/gear1"/>
    <dgm:cxn modelId="{EBB2214B-E176-446C-B418-C2D379913892}" type="presParOf" srcId="{F810B306-2D51-4D8C-B252-ED51A1B17343}" destId="{DA94549E-9766-47EA-B560-9B27AB9CBD37}" srcOrd="9" destOrd="0" presId="urn:microsoft.com/office/officeart/2005/8/layout/gear1"/>
    <dgm:cxn modelId="{06B4ED73-7D4A-493E-B558-647CB29FCA86}" type="presParOf" srcId="{F810B306-2D51-4D8C-B252-ED51A1B17343}" destId="{481416A7-B300-4FED-8AFF-3EC644B0F5D0}" srcOrd="10" destOrd="0" presId="urn:microsoft.com/office/officeart/2005/8/layout/gear1"/>
    <dgm:cxn modelId="{AD4B702B-61EB-419D-94C0-4165CB5694B3}" type="presParOf" srcId="{F810B306-2D51-4D8C-B252-ED51A1B17343}" destId="{39E2C94D-5B2A-475E-B2BF-44581B844EA7}" srcOrd="11" destOrd="0" presId="urn:microsoft.com/office/officeart/2005/8/layout/gear1"/>
    <dgm:cxn modelId="{D97BF4BE-2E8A-49D8-B613-EF2C4B884763}" type="presParOf" srcId="{F810B306-2D51-4D8C-B252-ED51A1B17343}" destId="{7B9E6DDF-87D8-4884-8CCF-781F9FD9B36C}"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B5A003-22DB-4D13-BF40-B8E2C113DD80}" type="datetimeFigureOut">
              <a:rPr lang="en-GB" smtClean="0"/>
              <a:t>13/04/17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6C18A9-32C4-4E6D-8C94-17E06C981EB2}" type="slidenum">
              <a:rPr lang="en-GB" smtClean="0"/>
              <a:t>‹#›</a:t>
            </a:fld>
            <a:endParaRPr lang="en-GB"/>
          </a:p>
        </p:txBody>
      </p:sp>
    </p:spTree>
    <p:extLst>
      <p:ext uri="{BB962C8B-B14F-4D97-AF65-F5344CB8AC3E}">
        <p14:creationId xmlns:p14="http://schemas.microsoft.com/office/powerpoint/2010/main" val="606210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B6C18A9-32C4-4E6D-8C94-17E06C981EB2}" type="slidenum">
              <a:rPr lang="en-GB" smtClean="0"/>
              <a:t>2</a:t>
            </a:fld>
            <a:endParaRPr lang="en-GB"/>
          </a:p>
        </p:txBody>
      </p:sp>
    </p:spTree>
    <p:extLst>
      <p:ext uri="{BB962C8B-B14F-4D97-AF65-F5344CB8AC3E}">
        <p14:creationId xmlns:p14="http://schemas.microsoft.com/office/powerpoint/2010/main" val="691613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B6C18A9-32C4-4E6D-8C94-17E06C981EB2}" type="slidenum">
              <a:rPr lang="en-GB" smtClean="0"/>
              <a:t>3</a:t>
            </a:fld>
            <a:endParaRPr lang="en-GB"/>
          </a:p>
        </p:txBody>
      </p:sp>
    </p:spTree>
    <p:extLst>
      <p:ext uri="{BB962C8B-B14F-4D97-AF65-F5344CB8AC3E}">
        <p14:creationId xmlns:p14="http://schemas.microsoft.com/office/powerpoint/2010/main" val="2203521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train pre-sessional students’ critical reading skills:</a:t>
            </a:r>
          </a:p>
          <a:p>
            <a:endParaRPr lang="en-GB" dirty="0" smtClean="0"/>
          </a:p>
          <a:p>
            <a:pPr marL="228600" indent="-228600">
              <a:buFont typeface="+mj-lt"/>
              <a:buAutoNum type="arabicPeriod"/>
            </a:pPr>
            <a:r>
              <a:rPr lang="en-GB" i="1" dirty="0" smtClean="0">
                <a:solidFill>
                  <a:srgbClr val="FF0000"/>
                </a:solidFill>
              </a:rPr>
              <a:t>To familiarise students with reading  academic journal articles</a:t>
            </a:r>
            <a:r>
              <a:rPr lang="en-GB" dirty="0" smtClean="0"/>
              <a:t>. Most international students on a pre-sessional course are more familiar with reading textbooks in which texts are written to elicit theories and principles in a certain subject field, but are likely to have less experience in reading academic journal articles</a:t>
            </a:r>
          </a:p>
          <a:p>
            <a:pPr marL="228600" indent="-228600">
              <a:buFont typeface="+mj-lt"/>
              <a:buAutoNum type="arabicPeriod"/>
            </a:pPr>
            <a:r>
              <a:rPr lang="en-GB" i="1" dirty="0" smtClean="0">
                <a:solidFill>
                  <a:srgbClr val="FF0000"/>
                </a:solidFill>
              </a:rPr>
              <a:t>To encourage a holistic reading approach ( i.e. for meaning)</a:t>
            </a:r>
            <a:r>
              <a:rPr lang="en-GB" dirty="0" smtClean="0"/>
              <a:t>Research has show that international students’ reading skills tend to focus on the micro level of the text.  Students tend to approach a text by trying to understand the meaning of unknown vocabulary items or individual sentences.</a:t>
            </a:r>
          </a:p>
          <a:p>
            <a:pPr marL="228600" indent="-228600">
              <a:buFont typeface="+mj-lt"/>
              <a:buAutoNum type="arabicPeriod"/>
            </a:pPr>
            <a:r>
              <a:rPr lang="en-GB" i="1" dirty="0" smtClean="0">
                <a:solidFill>
                  <a:srgbClr val="FF0000"/>
                </a:solidFill>
              </a:rPr>
              <a:t>To provide a link between PS material and students’ future assignment demands i.e. to provide awareness of ‘usefulness’ and transferability of skills learnt on PS</a:t>
            </a:r>
          </a:p>
          <a:p>
            <a:endParaRPr lang="en-GB" dirty="0"/>
          </a:p>
        </p:txBody>
      </p:sp>
      <p:sp>
        <p:nvSpPr>
          <p:cNvPr id="4" name="Slide Number Placeholder 3"/>
          <p:cNvSpPr>
            <a:spLocks noGrp="1"/>
          </p:cNvSpPr>
          <p:nvPr>
            <p:ph type="sldNum" sz="quarter" idx="10"/>
          </p:nvPr>
        </p:nvSpPr>
        <p:spPr/>
        <p:txBody>
          <a:bodyPr/>
          <a:lstStyle/>
          <a:p>
            <a:fld id="{FB6C18A9-32C4-4E6D-8C94-17E06C981EB2}" type="slidenum">
              <a:rPr lang="en-GB" smtClean="0"/>
              <a:t>8</a:t>
            </a:fld>
            <a:endParaRPr lang="en-GB"/>
          </a:p>
        </p:txBody>
      </p:sp>
    </p:spTree>
    <p:extLst>
      <p:ext uri="{BB962C8B-B14F-4D97-AF65-F5344CB8AC3E}">
        <p14:creationId xmlns:p14="http://schemas.microsoft.com/office/powerpoint/2010/main" val="2607365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EFFAA3B-28A7-4628-A04F-1081E6D5779B}" type="datetime1">
              <a:rPr lang="en-GB" smtClean="0"/>
              <a:t>13/04/17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1385407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985A83-0056-44E1-8379-EE9504C15CF0}" type="datetime1">
              <a:rPr lang="en-GB" smtClean="0"/>
              <a:t>13/04/17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85222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A799D4E-2681-428B-ADC5-BA302E9D4725}" type="datetime1">
              <a:rPr lang="en-GB" smtClean="0"/>
              <a:t>13/04/17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228633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C26D90-9098-468E-A039-5FA9B371889B}" type="datetime1">
              <a:rPr lang="en-GB" smtClean="0"/>
              <a:t>13/04/17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3282490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9D9E1C-2247-45AD-936D-27EDC506390D}" type="datetime1">
              <a:rPr lang="en-GB" smtClean="0"/>
              <a:t>13/04/17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324663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CB630A-BBCC-4B8A-9BA6-1A474DDE9FB4}" type="datetime1">
              <a:rPr lang="en-GB" smtClean="0"/>
              <a:t>13/04/17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2371631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75B5E82-D960-46C8-BC05-E5A98CE191AB}" type="datetime1">
              <a:rPr lang="en-GB" smtClean="0"/>
              <a:t>13/04/17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2913746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4EFDC2E-6DE5-4693-A6F5-DE9C0A0A008E}" type="datetime1">
              <a:rPr lang="en-GB" smtClean="0"/>
              <a:t>13/04/17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347222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BFEA38-0E35-46A1-990B-0E4EB1646E98}" type="datetime1">
              <a:rPr lang="en-GB" smtClean="0"/>
              <a:t>13/04/17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1778911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81720D-7095-4F91-8C18-3A4472D32613}" type="datetime1">
              <a:rPr lang="en-GB" smtClean="0"/>
              <a:t>13/04/17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3881636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B253F0-0D39-418C-9B62-CE929DF6ED06}" type="datetime1">
              <a:rPr lang="en-GB" smtClean="0"/>
              <a:t>13/04/17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A962FF-1486-4D9B-9FB0-AE0FB7A6421B}" type="slidenum">
              <a:rPr lang="en-GB" smtClean="0"/>
              <a:t>‹#›</a:t>
            </a:fld>
            <a:endParaRPr lang="en-GB"/>
          </a:p>
        </p:txBody>
      </p:sp>
    </p:spTree>
    <p:extLst>
      <p:ext uri="{BB962C8B-B14F-4D97-AF65-F5344CB8AC3E}">
        <p14:creationId xmlns:p14="http://schemas.microsoft.com/office/powerpoint/2010/main" val="552257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0717B-ACF7-43D0-90E0-0779A34D10D7}" type="datetime1">
              <a:rPr lang="en-GB" smtClean="0"/>
              <a:t>13/04/17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962FF-1486-4D9B-9FB0-AE0FB7A6421B}" type="slidenum">
              <a:rPr lang="en-GB" smtClean="0"/>
              <a:t>‹#›</a:t>
            </a:fld>
            <a:endParaRPr lang="en-GB"/>
          </a:p>
        </p:txBody>
      </p:sp>
    </p:spTree>
    <p:extLst>
      <p:ext uri="{BB962C8B-B14F-4D97-AF65-F5344CB8AC3E}">
        <p14:creationId xmlns:p14="http://schemas.microsoft.com/office/powerpoint/2010/main" val="1976707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ojok@essex.ac.uk" TargetMode="External"/><Relationship Id="rId2" Type="http://schemas.openxmlformats.org/officeDocument/2006/relationships/hyperlink" Target="mailto:sandrah@liverpool.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2890" y="585788"/>
            <a:ext cx="10117394" cy="2924175"/>
          </a:xfrm>
        </p:spPr>
        <p:txBody>
          <a:bodyPr>
            <a:normAutofit fontScale="90000"/>
          </a:bodyPr>
          <a:lstStyle/>
          <a:p>
            <a:r>
              <a:rPr lang="en-GB" dirty="0">
                <a:latin typeface="Arial Rounded MT Bold" panose="020F0704030504030204" pitchFamily="34" charset="0"/>
              </a:rPr>
              <a:t>Investigating Pre-sessional Students’ Perceptions and Learning Transfer of EAP Study Skills</a:t>
            </a:r>
          </a:p>
        </p:txBody>
      </p:sp>
      <p:sp>
        <p:nvSpPr>
          <p:cNvPr id="3" name="Subtitle 2"/>
          <p:cNvSpPr>
            <a:spLocks noGrp="1"/>
          </p:cNvSpPr>
          <p:nvPr>
            <p:ph type="subTitle" idx="1"/>
          </p:nvPr>
        </p:nvSpPr>
        <p:spPr>
          <a:xfrm>
            <a:off x="1523999" y="3637935"/>
            <a:ext cx="9930581" cy="2900517"/>
          </a:xfrm>
        </p:spPr>
        <p:txBody>
          <a:bodyPr>
            <a:normAutofit fontScale="85000" lnSpcReduction="20000"/>
          </a:bodyPr>
          <a:lstStyle/>
          <a:p>
            <a:endParaRPr lang="en-GB" dirty="0" smtClean="0">
              <a:solidFill>
                <a:srgbClr val="0070C0"/>
              </a:solidFill>
            </a:endParaRPr>
          </a:p>
          <a:p>
            <a:r>
              <a:rPr lang="en-GB" sz="3000" dirty="0" smtClean="0">
                <a:solidFill>
                  <a:srgbClr val="0070C0"/>
                </a:solidFill>
              </a:rPr>
              <a:t>TALIF Research Project – University of Essex</a:t>
            </a:r>
          </a:p>
          <a:p>
            <a:r>
              <a:rPr lang="en-GB" dirty="0" smtClean="0"/>
              <a:t>BALEAP PIM at Edinburgh</a:t>
            </a:r>
          </a:p>
          <a:p>
            <a:r>
              <a:rPr lang="en-GB" dirty="0" smtClean="0"/>
              <a:t>18</a:t>
            </a:r>
            <a:r>
              <a:rPr lang="en-GB" baseline="30000" dirty="0" smtClean="0"/>
              <a:t>th</a:t>
            </a:r>
            <a:r>
              <a:rPr lang="en-GB" dirty="0" smtClean="0"/>
              <a:t> March 2017</a:t>
            </a:r>
          </a:p>
          <a:p>
            <a:pPr algn="just"/>
            <a:endParaRPr lang="en-GB" dirty="0" smtClean="0"/>
          </a:p>
          <a:p>
            <a:pPr algn="just"/>
            <a:r>
              <a:rPr lang="en-GB" dirty="0" smtClean="0"/>
              <a:t>Dr Sandra Huang						Josephine Kingsford</a:t>
            </a:r>
          </a:p>
          <a:p>
            <a:pPr algn="just"/>
            <a:r>
              <a:rPr lang="en-GB" dirty="0" smtClean="0"/>
              <a:t>University of Liverpool					University of Essex</a:t>
            </a:r>
          </a:p>
          <a:p>
            <a:pPr algn="just"/>
            <a:r>
              <a:rPr lang="en-GB" dirty="0" smtClean="0">
                <a:hlinkClick r:id="rId2"/>
              </a:rPr>
              <a:t>sandrah@liverpool.ac.uk</a:t>
            </a:r>
            <a:r>
              <a:rPr lang="en-GB" dirty="0" smtClean="0"/>
              <a:t> 					</a:t>
            </a:r>
            <a:r>
              <a:rPr lang="en-GB" dirty="0" smtClean="0">
                <a:hlinkClick r:id="rId3"/>
              </a:rPr>
              <a:t>jojok@essex.ac.uk</a:t>
            </a:r>
            <a:r>
              <a:rPr lang="en-GB" dirty="0" smtClean="0"/>
              <a:t> </a:t>
            </a:r>
          </a:p>
          <a:p>
            <a:endParaRPr lang="en-GB" dirty="0"/>
          </a:p>
        </p:txBody>
      </p:sp>
    </p:spTree>
    <p:extLst>
      <p:ext uri="{BB962C8B-B14F-4D97-AF65-F5344CB8AC3E}">
        <p14:creationId xmlns:p14="http://schemas.microsoft.com/office/powerpoint/2010/main" val="2039357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2835"/>
            <a:ext cx="10515600" cy="937202"/>
          </a:xfrm>
        </p:spPr>
        <p:txBody>
          <a:bodyPr>
            <a:normAutofit/>
          </a:bodyPr>
          <a:lstStyle/>
          <a:p>
            <a:r>
              <a:rPr lang="en-GB" sz="6000" dirty="0" smtClean="0">
                <a:solidFill>
                  <a:srgbClr val="002060"/>
                </a:solidFill>
              </a:rPr>
              <a:t>Findings – Assignment Types </a:t>
            </a:r>
            <a:endParaRPr lang="en-GB" sz="6000" dirty="0">
              <a:solidFill>
                <a:srgbClr val="002060"/>
              </a:solidFill>
            </a:endParaRPr>
          </a:p>
        </p:txBody>
      </p:sp>
      <p:sp>
        <p:nvSpPr>
          <p:cNvPr id="3" name="Content Placeholder 2"/>
          <p:cNvSpPr>
            <a:spLocks noGrp="1"/>
          </p:cNvSpPr>
          <p:nvPr>
            <p:ph idx="1"/>
          </p:nvPr>
        </p:nvSpPr>
        <p:spPr>
          <a:xfrm>
            <a:off x="838200" y="1533236"/>
            <a:ext cx="10515600" cy="4941455"/>
          </a:xfrm>
        </p:spPr>
        <p:txBody>
          <a:bodyPr>
            <a:normAutofit/>
          </a:bodyPr>
          <a:lstStyle/>
          <a:p>
            <a:r>
              <a:rPr lang="en-GB" sz="3600" dirty="0" smtClean="0">
                <a:solidFill>
                  <a:srgbClr val="002060"/>
                </a:solidFill>
              </a:rPr>
              <a:t>Essays</a:t>
            </a:r>
          </a:p>
          <a:p>
            <a:r>
              <a:rPr lang="en-GB" sz="3600" dirty="0" smtClean="0">
                <a:solidFill>
                  <a:srgbClr val="002060"/>
                </a:solidFill>
              </a:rPr>
              <a:t>Critical reviews</a:t>
            </a:r>
          </a:p>
          <a:p>
            <a:r>
              <a:rPr lang="en-GB" sz="3600" dirty="0" smtClean="0">
                <a:solidFill>
                  <a:srgbClr val="002060"/>
                </a:solidFill>
              </a:rPr>
              <a:t>Group discussions</a:t>
            </a:r>
          </a:p>
          <a:p>
            <a:r>
              <a:rPr lang="en-GB" sz="3600" dirty="0" smtClean="0">
                <a:solidFill>
                  <a:srgbClr val="002060"/>
                </a:solidFill>
              </a:rPr>
              <a:t>Oral presentations</a:t>
            </a:r>
          </a:p>
          <a:p>
            <a:r>
              <a:rPr lang="en-GB" sz="3600" dirty="0" smtClean="0">
                <a:solidFill>
                  <a:srgbClr val="002060"/>
                </a:solidFill>
              </a:rPr>
              <a:t>Reports</a:t>
            </a:r>
          </a:p>
          <a:p>
            <a:r>
              <a:rPr lang="en-GB" sz="3600" dirty="0" smtClean="0">
                <a:solidFill>
                  <a:srgbClr val="002060"/>
                </a:solidFill>
              </a:rPr>
              <a:t>Research proposals</a:t>
            </a:r>
          </a:p>
          <a:p>
            <a:r>
              <a:rPr lang="en-GB" sz="3600" dirty="0" smtClean="0">
                <a:solidFill>
                  <a:srgbClr val="002060"/>
                </a:solidFill>
              </a:rPr>
              <a:t>Progress reports (PhDs)</a:t>
            </a:r>
            <a:endParaRPr lang="en-GB" sz="3600" dirty="0">
              <a:solidFill>
                <a:srgbClr val="002060"/>
              </a:solidFill>
            </a:endParaRPr>
          </a:p>
        </p:txBody>
      </p:sp>
      <p:sp>
        <p:nvSpPr>
          <p:cNvPr id="4" name="Date Placeholder 3"/>
          <p:cNvSpPr>
            <a:spLocks noGrp="1"/>
          </p:cNvSpPr>
          <p:nvPr>
            <p:ph type="dt" sz="half" idx="10"/>
          </p:nvPr>
        </p:nvSpPr>
        <p:spPr/>
        <p:txBody>
          <a:bodyPr/>
          <a:lstStyle/>
          <a:p>
            <a:fld id="{5CEF145E-D8F2-4E60-A681-3B9E80903648}"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10</a:t>
            </a:fld>
            <a:endParaRPr lang="en-GB"/>
          </a:p>
        </p:txBody>
      </p:sp>
    </p:spTree>
    <p:extLst>
      <p:ext uri="{BB962C8B-B14F-4D97-AF65-F5344CB8AC3E}">
        <p14:creationId xmlns:p14="http://schemas.microsoft.com/office/powerpoint/2010/main" val="15702494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931013" cy="918730"/>
          </a:xfrm>
        </p:spPr>
        <p:txBody>
          <a:bodyPr>
            <a:noAutofit/>
          </a:bodyPr>
          <a:lstStyle/>
          <a:p>
            <a:r>
              <a:rPr lang="en-GB" sz="6000" dirty="0">
                <a:solidFill>
                  <a:srgbClr val="002060"/>
                </a:solidFill>
              </a:rPr>
              <a:t>Findings – </a:t>
            </a:r>
            <a:r>
              <a:rPr lang="en-GB" sz="6000" dirty="0" smtClean="0">
                <a:solidFill>
                  <a:srgbClr val="002060"/>
                </a:solidFill>
              </a:rPr>
              <a:t>Challenges in PG studies</a:t>
            </a:r>
            <a:endParaRPr lang="en-GB" sz="6000" dirty="0">
              <a:solidFill>
                <a:srgbClr val="002060"/>
              </a:solidFill>
            </a:endParaRPr>
          </a:p>
        </p:txBody>
      </p:sp>
      <p:sp>
        <p:nvSpPr>
          <p:cNvPr id="3" name="Content Placeholder 2"/>
          <p:cNvSpPr>
            <a:spLocks noGrp="1"/>
          </p:cNvSpPr>
          <p:nvPr>
            <p:ph idx="1"/>
          </p:nvPr>
        </p:nvSpPr>
        <p:spPr/>
        <p:txBody>
          <a:bodyPr/>
          <a:lstStyle/>
          <a:p>
            <a:r>
              <a:rPr lang="en-GB" dirty="0" smtClean="0">
                <a:solidFill>
                  <a:srgbClr val="002060"/>
                </a:solidFill>
              </a:rPr>
              <a:t>Critical thinking</a:t>
            </a:r>
          </a:p>
          <a:p>
            <a:r>
              <a:rPr lang="en-GB" dirty="0" smtClean="0">
                <a:solidFill>
                  <a:srgbClr val="002060"/>
                </a:solidFill>
              </a:rPr>
              <a:t>Critical evaluation (of viewpoints), i.e. </a:t>
            </a:r>
            <a:r>
              <a:rPr lang="en-GB" sz="3200" i="1" dirty="0" smtClean="0">
                <a:solidFill>
                  <a:srgbClr val="0070C0"/>
                </a:solidFill>
                <a:latin typeface="Candara" panose="020E0502030303020204" pitchFamily="34" charset="0"/>
              </a:rPr>
              <a:t>“finding own opinions”</a:t>
            </a:r>
          </a:p>
          <a:p>
            <a:r>
              <a:rPr lang="en-GB" dirty="0" smtClean="0">
                <a:solidFill>
                  <a:srgbClr val="002060"/>
                </a:solidFill>
              </a:rPr>
              <a:t>Unable to understand assignment briefs</a:t>
            </a:r>
          </a:p>
          <a:p>
            <a:r>
              <a:rPr lang="en-GB" sz="3600" i="1" dirty="0">
                <a:solidFill>
                  <a:srgbClr val="0070C0"/>
                </a:solidFill>
                <a:latin typeface="Candara" panose="020E0502030303020204" pitchFamily="34" charset="0"/>
              </a:rPr>
              <a:t>“How to start”</a:t>
            </a:r>
            <a:endParaRPr lang="en-GB" dirty="0">
              <a:solidFill>
                <a:srgbClr val="0070C0"/>
              </a:solidFill>
              <a:latin typeface="Candara" panose="020E0502030303020204" pitchFamily="34" charset="0"/>
            </a:endParaRPr>
          </a:p>
          <a:p>
            <a:r>
              <a:rPr lang="en-GB" dirty="0" smtClean="0">
                <a:solidFill>
                  <a:srgbClr val="002060"/>
                </a:solidFill>
              </a:rPr>
              <a:t>Difficulties in assignments relating theory to essay structure</a:t>
            </a:r>
          </a:p>
          <a:p>
            <a:r>
              <a:rPr lang="en-GB" sz="3200" i="1" dirty="0" smtClean="0">
                <a:solidFill>
                  <a:srgbClr val="0070C0"/>
                </a:solidFill>
                <a:latin typeface="Candara" panose="020E0502030303020204" pitchFamily="34" charset="0"/>
              </a:rPr>
              <a:t>“Finding suitable sources”</a:t>
            </a:r>
            <a:r>
              <a:rPr lang="en-GB" dirty="0" smtClean="0">
                <a:solidFill>
                  <a:srgbClr val="002060"/>
                </a:solidFill>
                <a:latin typeface="Candara" panose="020E0502030303020204" pitchFamily="34" charset="0"/>
              </a:rPr>
              <a:t>, </a:t>
            </a:r>
            <a:r>
              <a:rPr lang="en-GB" dirty="0" smtClean="0">
                <a:solidFill>
                  <a:srgbClr val="002060"/>
                </a:solidFill>
              </a:rPr>
              <a:t>e.g. using the keyword method</a:t>
            </a:r>
          </a:p>
        </p:txBody>
      </p:sp>
      <p:sp>
        <p:nvSpPr>
          <p:cNvPr id="4" name="Date Placeholder 3"/>
          <p:cNvSpPr>
            <a:spLocks noGrp="1"/>
          </p:cNvSpPr>
          <p:nvPr>
            <p:ph type="dt" sz="half" idx="10"/>
          </p:nvPr>
        </p:nvSpPr>
        <p:spPr/>
        <p:txBody>
          <a:bodyPr/>
          <a:lstStyle/>
          <a:p>
            <a:fld id="{0024612E-B844-4B19-B8BE-B00C616E2548}"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11</a:t>
            </a:fld>
            <a:endParaRPr lang="en-GB"/>
          </a:p>
        </p:txBody>
      </p:sp>
    </p:spTree>
    <p:extLst>
      <p:ext uri="{BB962C8B-B14F-4D97-AF65-F5344CB8AC3E}">
        <p14:creationId xmlns:p14="http://schemas.microsoft.com/office/powerpoint/2010/main" val="3357447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2620"/>
          </a:xfrm>
        </p:spPr>
        <p:txBody>
          <a:bodyPr>
            <a:normAutofit/>
          </a:bodyPr>
          <a:lstStyle/>
          <a:p>
            <a:r>
              <a:rPr lang="en-GB" sz="6000" dirty="0" smtClean="0">
                <a:solidFill>
                  <a:srgbClr val="002060"/>
                </a:solidFill>
              </a:rPr>
              <a:t>Findings – The Most Useful Skills </a:t>
            </a:r>
            <a:endParaRPr lang="en-GB" sz="6000" dirty="0">
              <a:solidFill>
                <a:srgbClr val="002060"/>
              </a:solidFill>
            </a:endParaRPr>
          </a:p>
        </p:txBody>
      </p:sp>
      <p:sp>
        <p:nvSpPr>
          <p:cNvPr id="3" name="Content Placeholder 2"/>
          <p:cNvSpPr>
            <a:spLocks noGrp="1"/>
          </p:cNvSpPr>
          <p:nvPr>
            <p:ph idx="1"/>
          </p:nvPr>
        </p:nvSpPr>
        <p:spPr>
          <a:xfrm>
            <a:off x="838199" y="1357746"/>
            <a:ext cx="11012055" cy="5264727"/>
          </a:xfrm>
        </p:spPr>
        <p:txBody>
          <a:bodyPr>
            <a:normAutofit lnSpcReduction="10000"/>
          </a:bodyPr>
          <a:lstStyle/>
          <a:p>
            <a:r>
              <a:rPr lang="en-GB" sz="3600" dirty="0" smtClean="0">
                <a:solidFill>
                  <a:srgbClr val="002060"/>
                </a:solidFill>
              </a:rPr>
              <a:t>Note-taking</a:t>
            </a:r>
          </a:p>
          <a:p>
            <a:r>
              <a:rPr lang="en-GB" sz="3600" dirty="0" smtClean="0">
                <a:solidFill>
                  <a:srgbClr val="002060"/>
                </a:solidFill>
              </a:rPr>
              <a:t>Essay organisation</a:t>
            </a:r>
          </a:p>
          <a:p>
            <a:r>
              <a:rPr lang="en-GB" sz="3600" dirty="0" smtClean="0">
                <a:solidFill>
                  <a:srgbClr val="002060"/>
                </a:solidFill>
              </a:rPr>
              <a:t>Referencing</a:t>
            </a:r>
          </a:p>
          <a:p>
            <a:r>
              <a:rPr lang="en-GB" sz="3600" dirty="0" smtClean="0">
                <a:solidFill>
                  <a:srgbClr val="002060"/>
                </a:solidFill>
              </a:rPr>
              <a:t>How to avoid plagiarism</a:t>
            </a:r>
          </a:p>
          <a:p>
            <a:r>
              <a:rPr lang="en-GB" sz="3600" dirty="0" smtClean="0">
                <a:solidFill>
                  <a:srgbClr val="002060"/>
                </a:solidFill>
              </a:rPr>
              <a:t>Feedback analysis </a:t>
            </a:r>
          </a:p>
          <a:p>
            <a:r>
              <a:rPr lang="en-GB" sz="3600" dirty="0" smtClean="0">
                <a:solidFill>
                  <a:srgbClr val="002060"/>
                </a:solidFill>
              </a:rPr>
              <a:t>Critical thinking</a:t>
            </a:r>
          </a:p>
          <a:p>
            <a:pPr>
              <a:buFont typeface="Wingdings" panose="05000000000000000000" pitchFamily="2" charset="2"/>
              <a:buChar char="ü"/>
            </a:pPr>
            <a:r>
              <a:rPr lang="en-GB" sz="3600" i="1" dirty="0" smtClean="0">
                <a:solidFill>
                  <a:srgbClr val="0070C0"/>
                </a:solidFill>
                <a:latin typeface="Candara" panose="020E0502030303020204" pitchFamily="34" charset="0"/>
              </a:rPr>
              <a:t>“… most things are learned [from] the Project… the Project class is the most useful”</a:t>
            </a:r>
          </a:p>
          <a:p>
            <a:pPr>
              <a:buFont typeface="Wingdings" panose="05000000000000000000" pitchFamily="2" charset="2"/>
              <a:buChar char="ü"/>
            </a:pPr>
            <a:r>
              <a:rPr lang="en-GB" sz="3600" i="1" dirty="0" smtClean="0">
                <a:solidFill>
                  <a:srgbClr val="0070C0"/>
                </a:solidFill>
                <a:latin typeface="Candara" panose="020E0502030303020204" pitchFamily="34" charset="0"/>
              </a:rPr>
              <a:t>“…that course support your study now”</a:t>
            </a:r>
          </a:p>
          <a:p>
            <a:pPr marL="0" indent="0">
              <a:buNone/>
            </a:pPr>
            <a:endParaRPr lang="en-GB" dirty="0"/>
          </a:p>
        </p:txBody>
      </p:sp>
      <p:sp>
        <p:nvSpPr>
          <p:cNvPr id="4" name="Date Placeholder 3"/>
          <p:cNvSpPr>
            <a:spLocks noGrp="1"/>
          </p:cNvSpPr>
          <p:nvPr>
            <p:ph type="dt" sz="half" idx="10"/>
          </p:nvPr>
        </p:nvSpPr>
        <p:spPr/>
        <p:txBody>
          <a:bodyPr/>
          <a:lstStyle/>
          <a:p>
            <a:fld id="{F55F496F-F2C1-4A40-BF49-1B07CDFF70CC}"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12</a:t>
            </a:fld>
            <a:endParaRPr lang="en-GB"/>
          </a:p>
        </p:txBody>
      </p:sp>
    </p:spTree>
    <p:extLst>
      <p:ext uri="{BB962C8B-B14F-4D97-AF65-F5344CB8AC3E}">
        <p14:creationId xmlns:p14="http://schemas.microsoft.com/office/powerpoint/2010/main" val="2105728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noAutofit/>
          </a:bodyPr>
          <a:lstStyle/>
          <a:p>
            <a:r>
              <a:rPr lang="en-GB" sz="6600" dirty="0" smtClean="0">
                <a:solidFill>
                  <a:srgbClr val="002060"/>
                </a:solidFill>
              </a:rPr>
              <a:t>Findings – We need more!</a:t>
            </a:r>
            <a:endParaRPr lang="en-GB" sz="6600" dirty="0">
              <a:solidFill>
                <a:srgbClr val="002060"/>
              </a:solidFill>
            </a:endParaRPr>
          </a:p>
        </p:txBody>
      </p:sp>
      <p:sp>
        <p:nvSpPr>
          <p:cNvPr id="3" name="Content Placeholder 2"/>
          <p:cNvSpPr>
            <a:spLocks noGrp="1"/>
          </p:cNvSpPr>
          <p:nvPr>
            <p:ph idx="1"/>
          </p:nvPr>
        </p:nvSpPr>
        <p:spPr>
          <a:xfrm>
            <a:off x="838200" y="1386348"/>
            <a:ext cx="10515600" cy="4790615"/>
          </a:xfrm>
        </p:spPr>
        <p:txBody>
          <a:bodyPr>
            <a:normAutofit/>
          </a:bodyPr>
          <a:lstStyle/>
          <a:p>
            <a:r>
              <a:rPr lang="en-GB" sz="4400" dirty="0" smtClean="0">
                <a:solidFill>
                  <a:srgbClr val="002060"/>
                </a:solidFill>
              </a:rPr>
              <a:t>Academic / subject-specific reading</a:t>
            </a:r>
          </a:p>
          <a:p>
            <a:r>
              <a:rPr lang="en-GB" sz="4400" dirty="0" smtClean="0">
                <a:solidFill>
                  <a:srgbClr val="002060"/>
                </a:solidFill>
              </a:rPr>
              <a:t>To study on a pre-sessional course with students from the same subject / department</a:t>
            </a:r>
          </a:p>
          <a:p>
            <a:r>
              <a:rPr lang="en-GB" sz="4400" dirty="0" smtClean="0">
                <a:solidFill>
                  <a:srgbClr val="002060"/>
                </a:solidFill>
              </a:rPr>
              <a:t>Familiarisation with different types of assignments, e.g. research reports, research proposals, etc.</a:t>
            </a:r>
            <a:endParaRPr lang="en-GB" sz="4400" dirty="0">
              <a:solidFill>
                <a:srgbClr val="002060"/>
              </a:solidFill>
            </a:endParaRPr>
          </a:p>
        </p:txBody>
      </p:sp>
      <p:sp>
        <p:nvSpPr>
          <p:cNvPr id="4" name="Date Placeholder 3"/>
          <p:cNvSpPr>
            <a:spLocks noGrp="1"/>
          </p:cNvSpPr>
          <p:nvPr>
            <p:ph type="dt" sz="half" idx="10"/>
          </p:nvPr>
        </p:nvSpPr>
        <p:spPr/>
        <p:txBody>
          <a:bodyPr/>
          <a:lstStyle/>
          <a:p>
            <a:fld id="{B34DFE58-40A6-4597-8FA9-85227A668ED6}"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13</a:t>
            </a:fld>
            <a:endParaRPr lang="en-GB"/>
          </a:p>
        </p:txBody>
      </p:sp>
    </p:spTree>
    <p:extLst>
      <p:ext uri="{BB962C8B-B14F-4D97-AF65-F5344CB8AC3E}">
        <p14:creationId xmlns:p14="http://schemas.microsoft.com/office/powerpoint/2010/main" val="442622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34DFE58-40A6-4597-8FA9-85227A668ED6}"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14</a:t>
            </a:fld>
            <a:endParaRPr lang="en-GB"/>
          </a:p>
        </p:txBody>
      </p:sp>
      <p:sp>
        <p:nvSpPr>
          <p:cNvPr id="3" name="Content Placeholder 2"/>
          <p:cNvSpPr>
            <a:spLocks noGrp="1"/>
          </p:cNvSpPr>
          <p:nvPr>
            <p:ph idx="4294967295"/>
          </p:nvPr>
        </p:nvSpPr>
        <p:spPr>
          <a:xfrm>
            <a:off x="488949" y="387350"/>
            <a:ext cx="11379777" cy="6262832"/>
          </a:xfrm>
        </p:spPr>
        <p:txBody>
          <a:bodyPr>
            <a:noAutofit/>
          </a:bodyPr>
          <a:lstStyle/>
          <a:p>
            <a:r>
              <a:rPr lang="en-GB" sz="3600" i="1" dirty="0" smtClean="0">
                <a:solidFill>
                  <a:srgbClr val="0070C0"/>
                </a:solidFill>
                <a:latin typeface="Candara" panose="020E0502030303020204" pitchFamily="34" charset="0"/>
              </a:rPr>
              <a:t>“I think if there are different kind, many kind of different project, it would be better.  Not just the critical review.  Because you know your project course just two assignment, one is critical review, one is essay.   But when I study in Sociology department now, there are many, many kind of assignments, reports, the  proposal, the research design proposal and review, and many, many kind.  But some of them, some of the assignments we never heard it before.  Sometimes it’s difficult for students.”</a:t>
            </a:r>
          </a:p>
          <a:p>
            <a:endParaRPr lang="en-GB" sz="3600" i="1" dirty="0" smtClean="0">
              <a:solidFill>
                <a:srgbClr val="0070C0"/>
              </a:solidFill>
              <a:latin typeface="Candara" panose="020E0502030303020204" pitchFamily="34" charset="0"/>
            </a:endParaRPr>
          </a:p>
          <a:p>
            <a:r>
              <a:rPr lang="en-GB" sz="3600" i="1" dirty="0" smtClean="0">
                <a:solidFill>
                  <a:srgbClr val="0070C0"/>
                </a:solidFill>
                <a:latin typeface="Candara" panose="020E0502030303020204" pitchFamily="34" charset="0"/>
              </a:rPr>
              <a:t>“The teacher should teach more kind of assignments.”</a:t>
            </a:r>
            <a:endParaRPr lang="en-GB" sz="3600" i="1" dirty="0">
              <a:solidFill>
                <a:srgbClr val="0070C0"/>
              </a:solidFill>
              <a:latin typeface="Candara" panose="020E0502030303020204" pitchFamily="34" charset="0"/>
            </a:endParaRPr>
          </a:p>
        </p:txBody>
      </p:sp>
    </p:spTree>
    <p:extLst>
      <p:ext uri="{BB962C8B-B14F-4D97-AF65-F5344CB8AC3E}">
        <p14:creationId xmlns:p14="http://schemas.microsoft.com/office/powerpoint/2010/main" val="20944290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2565"/>
          </a:xfrm>
        </p:spPr>
        <p:txBody>
          <a:bodyPr>
            <a:noAutofit/>
          </a:bodyPr>
          <a:lstStyle/>
          <a:p>
            <a:r>
              <a:rPr lang="en-GB" sz="6600" dirty="0" smtClean="0">
                <a:solidFill>
                  <a:srgbClr val="002060"/>
                </a:solidFill>
              </a:rPr>
              <a:t>Conclusion – Near Transfer</a:t>
            </a:r>
            <a:endParaRPr lang="en-GB" sz="6600" dirty="0">
              <a:solidFill>
                <a:srgbClr val="002060"/>
              </a:solidFill>
            </a:endParaRPr>
          </a:p>
        </p:txBody>
      </p:sp>
      <p:sp>
        <p:nvSpPr>
          <p:cNvPr id="3" name="Content Placeholder 2"/>
          <p:cNvSpPr>
            <a:spLocks noGrp="1"/>
          </p:cNvSpPr>
          <p:nvPr>
            <p:ph idx="1"/>
          </p:nvPr>
        </p:nvSpPr>
        <p:spPr>
          <a:xfrm>
            <a:off x="838200" y="1307690"/>
            <a:ext cx="10813026" cy="5132439"/>
          </a:xfrm>
        </p:spPr>
        <p:txBody>
          <a:bodyPr>
            <a:noAutofit/>
          </a:bodyPr>
          <a:lstStyle/>
          <a:p>
            <a:pPr marL="514350" indent="-514350">
              <a:buFont typeface="+mj-lt"/>
              <a:buAutoNum type="arabicPeriod"/>
            </a:pPr>
            <a:r>
              <a:rPr lang="en-GB" sz="4400" dirty="0" smtClean="0">
                <a:solidFill>
                  <a:srgbClr val="002060"/>
                </a:solidFill>
              </a:rPr>
              <a:t>The students’ perception of task and context similarity – crucial in skill transfer</a:t>
            </a:r>
          </a:p>
          <a:p>
            <a:pPr marL="514350" indent="-514350">
              <a:buFont typeface="+mj-lt"/>
              <a:buAutoNum type="arabicPeriod"/>
            </a:pPr>
            <a:endParaRPr lang="en-GB" sz="4400" dirty="0" smtClean="0">
              <a:solidFill>
                <a:srgbClr val="002060"/>
              </a:solidFill>
            </a:endParaRPr>
          </a:p>
          <a:p>
            <a:pPr marL="514350" indent="-514350">
              <a:buFont typeface="+mj-lt"/>
              <a:buAutoNum type="arabicPeriod"/>
            </a:pPr>
            <a:r>
              <a:rPr lang="en-GB" sz="4400" dirty="0" smtClean="0">
                <a:solidFill>
                  <a:srgbClr val="002060"/>
                </a:solidFill>
              </a:rPr>
              <a:t>The students’ anticipation and awareness of applying study skills – needs to be increased</a:t>
            </a:r>
          </a:p>
          <a:p>
            <a:endParaRPr lang="en-GB" sz="3200" dirty="0">
              <a:solidFill>
                <a:srgbClr val="002060"/>
              </a:solidFill>
            </a:endParaRPr>
          </a:p>
        </p:txBody>
      </p:sp>
      <p:sp>
        <p:nvSpPr>
          <p:cNvPr id="4" name="Date Placeholder 3"/>
          <p:cNvSpPr>
            <a:spLocks noGrp="1"/>
          </p:cNvSpPr>
          <p:nvPr>
            <p:ph type="dt" sz="half" idx="10"/>
          </p:nvPr>
        </p:nvSpPr>
        <p:spPr/>
        <p:txBody>
          <a:bodyPr/>
          <a:lstStyle/>
          <a:p>
            <a:fld id="{691468E1-07EC-4609-94EB-561235BC4F08}"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15</a:t>
            </a:fld>
            <a:endParaRPr lang="en-GB"/>
          </a:p>
        </p:txBody>
      </p:sp>
    </p:spTree>
    <p:extLst>
      <p:ext uri="{BB962C8B-B14F-4D97-AF65-F5344CB8AC3E}">
        <p14:creationId xmlns:p14="http://schemas.microsoft.com/office/powerpoint/2010/main" val="1569977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42565"/>
          </a:xfrm>
        </p:spPr>
        <p:txBody>
          <a:bodyPr>
            <a:noAutofit/>
          </a:bodyPr>
          <a:lstStyle/>
          <a:p>
            <a:r>
              <a:rPr lang="en-GB" sz="6600" smtClean="0">
                <a:solidFill>
                  <a:srgbClr val="002060"/>
                </a:solidFill>
              </a:rPr>
              <a:t>Conclusion </a:t>
            </a:r>
            <a:r>
              <a:rPr lang="en-GB" sz="6600" dirty="0" smtClean="0">
                <a:solidFill>
                  <a:srgbClr val="002060"/>
                </a:solidFill>
              </a:rPr>
              <a:t>– Near Transfer</a:t>
            </a:r>
            <a:endParaRPr lang="en-GB" sz="6600" dirty="0">
              <a:solidFill>
                <a:srgbClr val="002060"/>
              </a:solidFill>
            </a:endParaRPr>
          </a:p>
        </p:txBody>
      </p:sp>
      <p:sp>
        <p:nvSpPr>
          <p:cNvPr id="3" name="Content Placeholder 2"/>
          <p:cNvSpPr>
            <a:spLocks noGrp="1"/>
          </p:cNvSpPr>
          <p:nvPr>
            <p:ph idx="1"/>
          </p:nvPr>
        </p:nvSpPr>
        <p:spPr>
          <a:xfrm>
            <a:off x="838200" y="1307690"/>
            <a:ext cx="10813026" cy="5132439"/>
          </a:xfrm>
        </p:spPr>
        <p:txBody>
          <a:bodyPr>
            <a:noAutofit/>
          </a:bodyPr>
          <a:lstStyle/>
          <a:p>
            <a:pPr marL="0" indent="0">
              <a:buNone/>
            </a:pPr>
            <a:r>
              <a:rPr lang="en-GB" sz="3200" dirty="0" smtClean="0">
                <a:solidFill>
                  <a:srgbClr val="002060"/>
                </a:solidFill>
              </a:rPr>
              <a:t>In order to facilitate study skills transfer, James (2014:11) suggests that </a:t>
            </a:r>
            <a:r>
              <a:rPr lang="en-GB" sz="3200" i="1" dirty="0" smtClean="0">
                <a:solidFill>
                  <a:srgbClr val="002060"/>
                </a:solidFill>
              </a:rPr>
              <a:t>‘educators may benefit from placing at least some emphasis on near transfer; although EAP instruction is already often designed to be similar to target situations (e.g. students’ other courses), near transfer might be emphasised by ensuring these similarities reflect as </a:t>
            </a:r>
            <a:r>
              <a:rPr lang="en-GB" sz="3200" i="1" dirty="0" smtClean="0">
                <a:solidFill>
                  <a:srgbClr val="0070C0"/>
                </a:solidFill>
              </a:rPr>
              <a:t>many dimensions </a:t>
            </a:r>
            <a:r>
              <a:rPr lang="en-GB" sz="3200" i="1" dirty="0" smtClean="0">
                <a:solidFill>
                  <a:srgbClr val="002060"/>
                </a:solidFill>
              </a:rPr>
              <a:t>of the transfer taxonomy as possible.’</a:t>
            </a:r>
          </a:p>
          <a:p>
            <a:pPr marL="0" indent="0">
              <a:buNone/>
            </a:pPr>
            <a:endParaRPr lang="en-GB" sz="3200" dirty="0">
              <a:solidFill>
                <a:srgbClr val="002060"/>
              </a:solidFill>
            </a:endParaRPr>
          </a:p>
          <a:p>
            <a:pPr marL="0" indent="0">
              <a:buNone/>
            </a:pPr>
            <a:r>
              <a:rPr lang="en-GB" sz="3200" dirty="0" smtClean="0">
                <a:solidFill>
                  <a:srgbClr val="002060"/>
                </a:solidFill>
              </a:rPr>
              <a:t>James (</a:t>
            </a:r>
            <a:r>
              <a:rPr lang="en-GB" sz="3200" i="1" dirty="0" smtClean="0">
                <a:solidFill>
                  <a:srgbClr val="002060"/>
                </a:solidFill>
              </a:rPr>
              <a:t>ibid</a:t>
            </a:r>
            <a:r>
              <a:rPr lang="en-GB" sz="3200" dirty="0" smtClean="0">
                <a:solidFill>
                  <a:srgbClr val="002060"/>
                </a:solidFill>
              </a:rPr>
              <a:t>.) also points out that </a:t>
            </a:r>
            <a:r>
              <a:rPr lang="en-GB" sz="3200" i="1" dirty="0" smtClean="0">
                <a:solidFill>
                  <a:srgbClr val="002060"/>
                </a:solidFill>
              </a:rPr>
              <a:t>‘EAP educators should, however, be cautious about expecting transfer when target situations differ from EAP instructions </a:t>
            </a:r>
            <a:r>
              <a:rPr lang="en-GB" sz="3200" i="1" dirty="0" smtClean="0">
                <a:solidFill>
                  <a:srgbClr val="0070C0"/>
                </a:solidFill>
              </a:rPr>
              <a:t>in numerous ways.</a:t>
            </a:r>
            <a:r>
              <a:rPr lang="en-GB" sz="3200" i="1" dirty="0" smtClean="0">
                <a:solidFill>
                  <a:srgbClr val="002060"/>
                </a:solidFill>
              </a:rPr>
              <a:t>’</a:t>
            </a:r>
            <a:endParaRPr lang="en-GB" sz="3200" i="1" dirty="0">
              <a:solidFill>
                <a:srgbClr val="002060"/>
              </a:solidFill>
            </a:endParaRPr>
          </a:p>
        </p:txBody>
      </p:sp>
      <p:sp>
        <p:nvSpPr>
          <p:cNvPr id="4" name="Date Placeholder 3"/>
          <p:cNvSpPr>
            <a:spLocks noGrp="1"/>
          </p:cNvSpPr>
          <p:nvPr>
            <p:ph type="dt" sz="half" idx="10"/>
          </p:nvPr>
        </p:nvSpPr>
        <p:spPr/>
        <p:txBody>
          <a:bodyPr/>
          <a:lstStyle/>
          <a:p>
            <a:fld id="{691468E1-07EC-4609-94EB-561235BC4F08}"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16</a:t>
            </a:fld>
            <a:endParaRPr lang="en-GB"/>
          </a:p>
        </p:txBody>
      </p:sp>
    </p:spTree>
    <p:extLst>
      <p:ext uri="{BB962C8B-B14F-4D97-AF65-F5344CB8AC3E}">
        <p14:creationId xmlns:p14="http://schemas.microsoft.com/office/powerpoint/2010/main" val="2052823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06450"/>
          </a:xfrm>
        </p:spPr>
        <p:txBody>
          <a:bodyPr>
            <a:noAutofit/>
          </a:bodyPr>
          <a:lstStyle/>
          <a:p>
            <a:r>
              <a:rPr lang="en-GB" sz="5400" dirty="0" smtClean="0"/>
              <a:t>References</a:t>
            </a:r>
            <a:endParaRPr lang="en-GB" sz="5400" dirty="0"/>
          </a:p>
        </p:txBody>
      </p:sp>
      <p:sp>
        <p:nvSpPr>
          <p:cNvPr id="3" name="Content Placeholder 2"/>
          <p:cNvSpPr>
            <a:spLocks noGrp="1"/>
          </p:cNvSpPr>
          <p:nvPr>
            <p:ph idx="1"/>
          </p:nvPr>
        </p:nvSpPr>
        <p:spPr>
          <a:xfrm>
            <a:off x="838200" y="1171576"/>
            <a:ext cx="10515600" cy="5500687"/>
          </a:xfrm>
        </p:spPr>
        <p:txBody>
          <a:bodyPr>
            <a:normAutofit fontScale="92500" lnSpcReduction="10000"/>
          </a:bodyPr>
          <a:lstStyle/>
          <a:p>
            <a:pPr marL="0" indent="0">
              <a:buNone/>
            </a:pPr>
            <a:r>
              <a:rPr lang="en-GB" sz="2600" dirty="0" smtClean="0"/>
              <a:t>James, M. A. (2008). ‘The influence of perceptions of task similarity/difference on learning transfer in second language writing’. </a:t>
            </a:r>
            <a:r>
              <a:rPr lang="en-GB" sz="2600" i="1" dirty="0" smtClean="0"/>
              <a:t>Written Communication</a:t>
            </a:r>
            <a:r>
              <a:rPr lang="en-GB" sz="2600" dirty="0" smtClean="0"/>
              <a:t> 25(1): 76-103.</a:t>
            </a:r>
          </a:p>
          <a:p>
            <a:pPr marL="0" indent="0">
              <a:buNone/>
            </a:pPr>
            <a:r>
              <a:rPr lang="en-GB" sz="2600" dirty="0" smtClean="0"/>
              <a:t>James, M. A. (2010). ‘An investigation of learning transfer in English-for-general-academic-purposes writing instruction’. </a:t>
            </a:r>
            <a:r>
              <a:rPr lang="en-GB" sz="2600" i="1" dirty="0" smtClean="0"/>
              <a:t>Journal of Second Language Writing</a:t>
            </a:r>
            <a:r>
              <a:rPr lang="en-GB" sz="2600" dirty="0" smtClean="0"/>
              <a:t> 19: 183-206.</a:t>
            </a:r>
          </a:p>
          <a:p>
            <a:pPr marL="0" indent="0">
              <a:buNone/>
            </a:pPr>
            <a:r>
              <a:rPr lang="en-GB" sz="2600" dirty="0" smtClean="0"/>
              <a:t>James, M. A. (2014). ‘Learning transfer in English-for-academic-purposes contexts: a systematic review of research’. </a:t>
            </a:r>
            <a:r>
              <a:rPr lang="en-GB" sz="2600" i="1" dirty="0"/>
              <a:t>Journal English for Academic Purposes</a:t>
            </a:r>
            <a:r>
              <a:rPr lang="en-GB" sz="2600" dirty="0"/>
              <a:t> </a:t>
            </a:r>
            <a:r>
              <a:rPr lang="en-GB" sz="2600" dirty="0" smtClean="0"/>
              <a:t>14</a:t>
            </a:r>
            <a:r>
              <a:rPr lang="en-GB" sz="2600" dirty="0"/>
              <a:t>: </a:t>
            </a:r>
            <a:r>
              <a:rPr lang="en-GB" sz="2600" dirty="0" smtClean="0"/>
              <a:t>1-13.</a:t>
            </a:r>
          </a:p>
          <a:p>
            <a:pPr marL="0" indent="0">
              <a:buNone/>
            </a:pPr>
            <a:r>
              <a:rPr lang="en-GB" sz="2600" dirty="0" smtClean="0"/>
              <a:t>Moore, T. &amp; Morton, J. (2005). ‘Dimensions of difference: a comparison of university writing and IELTS writing’. </a:t>
            </a:r>
            <a:r>
              <a:rPr lang="en-GB" sz="2600" i="1" dirty="0" smtClean="0"/>
              <a:t>Journal English for Academic Purposes</a:t>
            </a:r>
            <a:r>
              <a:rPr lang="en-GB" sz="2600" dirty="0" smtClean="0"/>
              <a:t> 4: 43-66.</a:t>
            </a:r>
          </a:p>
          <a:p>
            <a:pPr marL="0" indent="0">
              <a:buNone/>
            </a:pPr>
            <a:r>
              <a:rPr lang="en-GB" sz="2600" dirty="0" err="1" smtClean="0"/>
              <a:t>Storch</a:t>
            </a:r>
            <a:r>
              <a:rPr lang="en-GB" sz="2600" dirty="0" smtClean="0"/>
              <a:t>, N. &amp; Tapper, J. (2009). ‘The impact of an EAP course on postgraduate writing’. </a:t>
            </a:r>
            <a:r>
              <a:rPr lang="en-GB" sz="2600" i="1" dirty="0" smtClean="0"/>
              <a:t>Journal of English for Academic Purposes</a:t>
            </a:r>
            <a:r>
              <a:rPr lang="en-GB" sz="2600" dirty="0" smtClean="0"/>
              <a:t> 8: 207-223.</a:t>
            </a:r>
          </a:p>
          <a:p>
            <a:pPr marL="0" indent="0">
              <a:buNone/>
            </a:pPr>
            <a:r>
              <a:rPr lang="en-GB" sz="2600" dirty="0" err="1" smtClean="0"/>
              <a:t>Terraschke</a:t>
            </a:r>
            <a:r>
              <a:rPr lang="en-GB" sz="2600" dirty="0" smtClean="0"/>
              <a:t>, A. &amp; Wahid, R. (2011). ‘The impact of EAP study on the academic experiences of international postgraduate students in Australia’. Journal of English for Academic Purposes 10: 173-182.</a:t>
            </a:r>
          </a:p>
          <a:p>
            <a:pPr marL="0" indent="0">
              <a:buNone/>
            </a:pPr>
            <a:endParaRPr lang="en-GB" dirty="0" smtClean="0"/>
          </a:p>
          <a:p>
            <a:pPr marL="0" indent="0">
              <a:buNone/>
            </a:pPr>
            <a:endParaRPr lang="en-GB" dirty="0"/>
          </a:p>
        </p:txBody>
      </p:sp>
      <p:sp>
        <p:nvSpPr>
          <p:cNvPr id="4" name="Date Placeholder 3"/>
          <p:cNvSpPr>
            <a:spLocks noGrp="1"/>
          </p:cNvSpPr>
          <p:nvPr>
            <p:ph type="dt" sz="half" idx="10"/>
          </p:nvPr>
        </p:nvSpPr>
        <p:spPr/>
        <p:txBody>
          <a:bodyPr/>
          <a:lstStyle/>
          <a:p>
            <a:fld id="{C97E825F-46B2-47CC-9C53-AB7724A80D54}"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17</a:t>
            </a:fld>
            <a:endParaRPr lang="en-GB"/>
          </a:p>
        </p:txBody>
      </p:sp>
    </p:spTree>
    <p:extLst>
      <p:ext uri="{BB962C8B-B14F-4D97-AF65-F5344CB8AC3E}">
        <p14:creationId xmlns:p14="http://schemas.microsoft.com/office/powerpoint/2010/main" val="182224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1789"/>
          </a:xfrm>
        </p:spPr>
        <p:txBody>
          <a:bodyPr>
            <a:normAutofit/>
          </a:bodyPr>
          <a:lstStyle/>
          <a:p>
            <a:r>
              <a:rPr lang="en-GB" sz="6600" dirty="0" smtClean="0">
                <a:solidFill>
                  <a:srgbClr val="002060"/>
                </a:solidFill>
              </a:rPr>
              <a:t>Background</a:t>
            </a:r>
            <a:endParaRPr lang="en-GB" sz="6600" dirty="0">
              <a:solidFill>
                <a:srgbClr val="002060"/>
              </a:solidFill>
            </a:endParaRPr>
          </a:p>
        </p:txBody>
      </p:sp>
      <p:sp>
        <p:nvSpPr>
          <p:cNvPr id="3" name="Content Placeholder 2"/>
          <p:cNvSpPr>
            <a:spLocks noGrp="1"/>
          </p:cNvSpPr>
          <p:nvPr>
            <p:ph idx="1"/>
          </p:nvPr>
        </p:nvSpPr>
        <p:spPr>
          <a:xfrm>
            <a:off x="838199" y="1580606"/>
            <a:ext cx="10761617" cy="4775744"/>
          </a:xfrm>
        </p:spPr>
        <p:txBody>
          <a:bodyPr>
            <a:normAutofit/>
          </a:bodyPr>
          <a:lstStyle/>
          <a:p>
            <a:pPr marL="0" indent="0">
              <a:buNone/>
            </a:pPr>
            <a:endParaRPr lang="en-GB" sz="4800" dirty="0" smtClean="0">
              <a:solidFill>
                <a:srgbClr val="002060"/>
              </a:solidFill>
            </a:endParaRPr>
          </a:p>
        </p:txBody>
      </p:sp>
      <p:sp>
        <p:nvSpPr>
          <p:cNvPr id="4" name="Date Placeholder 3"/>
          <p:cNvSpPr>
            <a:spLocks noGrp="1"/>
          </p:cNvSpPr>
          <p:nvPr>
            <p:ph type="dt" sz="half" idx="10"/>
          </p:nvPr>
        </p:nvSpPr>
        <p:spPr/>
        <p:txBody>
          <a:bodyPr/>
          <a:lstStyle/>
          <a:p>
            <a:fld id="{E8145BA5-E422-4DD4-B638-EC10C8E6482D}"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2</a:t>
            </a:fld>
            <a:endParaRPr lang="en-GB"/>
          </a:p>
        </p:txBody>
      </p:sp>
      <p:graphicFrame>
        <p:nvGraphicFramePr>
          <p:cNvPr id="6" name="Diagram 5"/>
          <p:cNvGraphicFramePr/>
          <p:nvPr>
            <p:extLst>
              <p:ext uri="{D42A27DB-BD31-4B8C-83A1-F6EECF244321}">
                <p14:modId xmlns:p14="http://schemas.microsoft.com/office/powerpoint/2010/main" val="111107493"/>
              </p:ext>
            </p:extLst>
          </p:nvPr>
        </p:nvGraphicFramePr>
        <p:xfrm>
          <a:off x="838198" y="1436914"/>
          <a:ext cx="10970344" cy="49194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76109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1789"/>
          </a:xfrm>
        </p:spPr>
        <p:txBody>
          <a:bodyPr>
            <a:normAutofit/>
          </a:bodyPr>
          <a:lstStyle/>
          <a:p>
            <a:r>
              <a:rPr lang="en-GB" sz="6000" dirty="0" smtClean="0">
                <a:solidFill>
                  <a:srgbClr val="002060"/>
                </a:solidFill>
              </a:rPr>
              <a:t>Pre-sessional Perceptions</a:t>
            </a:r>
            <a:endParaRPr lang="en-GB" sz="6000" dirty="0">
              <a:solidFill>
                <a:srgbClr val="002060"/>
              </a:solidFill>
            </a:endParaRPr>
          </a:p>
        </p:txBody>
      </p:sp>
      <p:sp>
        <p:nvSpPr>
          <p:cNvPr id="3" name="Content Placeholder 2"/>
          <p:cNvSpPr>
            <a:spLocks noGrp="1"/>
          </p:cNvSpPr>
          <p:nvPr>
            <p:ph idx="1"/>
          </p:nvPr>
        </p:nvSpPr>
        <p:spPr>
          <a:xfrm>
            <a:off x="838199" y="1580606"/>
            <a:ext cx="10761617" cy="4775744"/>
          </a:xfrm>
        </p:spPr>
        <p:txBody>
          <a:bodyPr>
            <a:normAutofit/>
          </a:bodyPr>
          <a:lstStyle/>
          <a:p>
            <a:pPr marL="0" indent="0">
              <a:buNone/>
            </a:pPr>
            <a:endParaRPr lang="en-GB" sz="4800" dirty="0" smtClean="0">
              <a:solidFill>
                <a:srgbClr val="002060"/>
              </a:solidFill>
            </a:endParaRPr>
          </a:p>
        </p:txBody>
      </p:sp>
      <p:sp>
        <p:nvSpPr>
          <p:cNvPr id="4" name="Date Placeholder 3"/>
          <p:cNvSpPr>
            <a:spLocks noGrp="1"/>
          </p:cNvSpPr>
          <p:nvPr>
            <p:ph type="dt" sz="half" idx="10"/>
          </p:nvPr>
        </p:nvSpPr>
        <p:spPr/>
        <p:txBody>
          <a:bodyPr/>
          <a:lstStyle/>
          <a:p>
            <a:fld id="{E8145BA5-E422-4DD4-B638-EC10C8E6482D}"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3</a:t>
            </a:fld>
            <a:endParaRPr lang="en-GB"/>
          </a:p>
        </p:txBody>
      </p:sp>
      <p:graphicFrame>
        <p:nvGraphicFramePr>
          <p:cNvPr id="6" name="Diagram 5"/>
          <p:cNvGraphicFramePr/>
          <p:nvPr>
            <p:extLst>
              <p:ext uri="{D42A27DB-BD31-4B8C-83A1-F6EECF244321}">
                <p14:modId xmlns:p14="http://schemas.microsoft.com/office/powerpoint/2010/main" val="4280768226"/>
              </p:ext>
            </p:extLst>
          </p:nvPr>
        </p:nvGraphicFramePr>
        <p:xfrm>
          <a:off x="838198" y="1436914"/>
          <a:ext cx="10970344" cy="49194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3713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839787" y="539678"/>
            <a:ext cx="5157787" cy="823912"/>
          </a:xfrm>
        </p:spPr>
        <p:txBody>
          <a:bodyPr/>
          <a:lstStyle/>
          <a:p>
            <a:r>
              <a:rPr lang="en-GB" dirty="0" smtClean="0">
                <a:solidFill>
                  <a:srgbClr val="002060"/>
                </a:solidFill>
              </a:rPr>
              <a:t>Subject Lecturer’s perceptions</a:t>
            </a:r>
            <a:endParaRPr lang="en-GB" dirty="0">
              <a:solidFill>
                <a:srgbClr val="002060"/>
              </a:solidFill>
            </a:endParaRPr>
          </a:p>
        </p:txBody>
      </p:sp>
      <p:sp>
        <p:nvSpPr>
          <p:cNvPr id="3" name="Content Placeholder 2"/>
          <p:cNvSpPr>
            <a:spLocks noGrp="1"/>
          </p:cNvSpPr>
          <p:nvPr>
            <p:ph sz="half" idx="2"/>
          </p:nvPr>
        </p:nvSpPr>
        <p:spPr>
          <a:xfrm>
            <a:off x="839788" y="1570182"/>
            <a:ext cx="5157787" cy="4849091"/>
          </a:xfrm>
        </p:spPr>
        <p:txBody>
          <a:bodyPr>
            <a:noAutofit/>
          </a:bodyPr>
          <a:lstStyle/>
          <a:p>
            <a:pPr marL="457200" indent="-457200">
              <a:buFont typeface="+mj-lt"/>
              <a:buAutoNum type="alphaLcPeriod"/>
            </a:pPr>
            <a:r>
              <a:rPr lang="en-GB" sz="2400" dirty="0" smtClean="0">
                <a:solidFill>
                  <a:srgbClr val="002060"/>
                </a:solidFill>
              </a:rPr>
              <a:t>no preparation; not doing set </a:t>
            </a:r>
            <a:r>
              <a:rPr lang="en-GB" sz="2400" dirty="0">
                <a:solidFill>
                  <a:srgbClr val="002060"/>
                </a:solidFill>
              </a:rPr>
              <a:t>reading</a:t>
            </a:r>
            <a:endParaRPr lang="en-GB" sz="4800" dirty="0">
              <a:solidFill>
                <a:srgbClr val="002060"/>
              </a:solidFill>
            </a:endParaRPr>
          </a:p>
          <a:p>
            <a:pPr marL="0" indent="0">
              <a:buNone/>
            </a:pPr>
            <a:r>
              <a:rPr lang="en-GB" sz="2400" dirty="0" smtClean="0">
                <a:solidFill>
                  <a:srgbClr val="00B050"/>
                </a:solidFill>
              </a:rPr>
              <a:t>	</a:t>
            </a:r>
          </a:p>
          <a:p>
            <a:pPr marL="457200" indent="-457200">
              <a:buFont typeface="+mj-lt"/>
              <a:buAutoNum type="alphaLcPeriod" startAt="2"/>
            </a:pPr>
            <a:r>
              <a:rPr lang="en-GB" sz="2400" dirty="0" smtClean="0">
                <a:solidFill>
                  <a:srgbClr val="002060"/>
                </a:solidFill>
              </a:rPr>
              <a:t>lack of English</a:t>
            </a:r>
            <a:endParaRPr lang="en-GB" sz="1400" dirty="0" smtClean="0">
              <a:solidFill>
                <a:srgbClr val="002060"/>
              </a:solidFill>
            </a:endParaRPr>
          </a:p>
          <a:p>
            <a:pPr marL="0" indent="0">
              <a:buNone/>
            </a:pPr>
            <a:r>
              <a:rPr lang="en-GB" sz="2400" dirty="0" smtClean="0">
                <a:solidFill>
                  <a:srgbClr val="00B050"/>
                </a:solidFill>
              </a:rPr>
              <a:t>	</a:t>
            </a:r>
          </a:p>
          <a:p>
            <a:pPr marL="457200" indent="-457200">
              <a:buFont typeface="+mj-lt"/>
              <a:buAutoNum type="alphaLcPeriod" startAt="3"/>
            </a:pPr>
            <a:endParaRPr lang="en-GB" sz="2400" dirty="0" smtClean="0">
              <a:solidFill>
                <a:srgbClr val="002060"/>
              </a:solidFill>
            </a:endParaRPr>
          </a:p>
          <a:p>
            <a:pPr marL="457200" indent="-457200">
              <a:buFont typeface="+mj-lt"/>
              <a:buAutoNum type="alphaLcPeriod" startAt="3"/>
            </a:pPr>
            <a:r>
              <a:rPr lang="en-GB" sz="2400" dirty="0" smtClean="0">
                <a:solidFill>
                  <a:srgbClr val="002060"/>
                </a:solidFill>
              </a:rPr>
              <a:t>lack of participation in seminars </a:t>
            </a:r>
            <a:r>
              <a:rPr lang="en-GB" sz="2400" dirty="0">
                <a:solidFill>
                  <a:srgbClr val="002060"/>
                </a:solidFill>
              </a:rPr>
              <a:t>and </a:t>
            </a:r>
            <a:r>
              <a:rPr lang="en-GB" sz="2400" dirty="0" smtClean="0">
                <a:solidFill>
                  <a:srgbClr val="002060"/>
                </a:solidFill>
              </a:rPr>
              <a:t>tutorials, i.e. students </a:t>
            </a:r>
            <a:r>
              <a:rPr lang="en-GB" sz="2400" dirty="0">
                <a:solidFill>
                  <a:srgbClr val="002060"/>
                </a:solidFill>
              </a:rPr>
              <a:t>being passive </a:t>
            </a:r>
            <a:r>
              <a:rPr lang="en-GB" sz="2400" dirty="0" smtClean="0">
                <a:solidFill>
                  <a:srgbClr val="002060"/>
                </a:solidFill>
              </a:rPr>
              <a:t>= </a:t>
            </a:r>
            <a:r>
              <a:rPr lang="en-GB" sz="2400" dirty="0">
                <a:solidFill>
                  <a:srgbClr val="002060"/>
                </a:solidFill>
              </a:rPr>
              <a:t>‘lazy</a:t>
            </a:r>
            <a:r>
              <a:rPr lang="en-GB" sz="2400" dirty="0" smtClean="0">
                <a:solidFill>
                  <a:srgbClr val="002060"/>
                </a:solidFill>
              </a:rPr>
              <a:t>’</a:t>
            </a:r>
          </a:p>
          <a:p>
            <a:pPr marL="0" indent="0">
              <a:buNone/>
            </a:pPr>
            <a:r>
              <a:rPr lang="en-GB" sz="2400" dirty="0" smtClean="0">
                <a:solidFill>
                  <a:srgbClr val="00B050"/>
                </a:solidFill>
              </a:rPr>
              <a:t>	</a:t>
            </a:r>
          </a:p>
          <a:p>
            <a:pPr marL="457200" indent="-457200">
              <a:buFont typeface="+mj-lt"/>
              <a:buAutoNum type="alphaLcPeriod" startAt="4"/>
            </a:pPr>
            <a:r>
              <a:rPr lang="en-GB" sz="2400" dirty="0">
                <a:solidFill>
                  <a:srgbClr val="002060"/>
                </a:solidFill>
              </a:rPr>
              <a:t>d</a:t>
            </a:r>
            <a:r>
              <a:rPr lang="en-GB" sz="2400" dirty="0" smtClean="0">
                <a:solidFill>
                  <a:srgbClr val="002060"/>
                </a:solidFill>
              </a:rPr>
              <a:t>id not know how to start an assignment</a:t>
            </a:r>
          </a:p>
          <a:p>
            <a:pPr marL="0" indent="0">
              <a:buNone/>
            </a:pPr>
            <a:r>
              <a:rPr lang="en-GB" sz="2400" dirty="0" smtClean="0">
                <a:solidFill>
                  <a:srgbClr val="00B050"/>
                </a:solidFill>
              </a:rPr>
              <a:t>	</a:t>
            </a:r>
            <a:endParaRPr lang="en-GB" sz="2400" dirty="0">
              <a:solidFill>
                <a:srgbClr val="00B050"/>
              </a:solidFill>
            </a:endParaRPr>
          </a:p>
          <a:p>
            <a:endParaRPr lang="en-GB" sz="2400" dirty="0">
              <a:solidFill>
                <a:srgbClr val="FF0000"/>
              </a:solidFill>
            </a:endParaRPr>
          </a:p>
        </p:txBody>
      </p:sp>
      <p:sp>
        <p:nvSpPr>
          <p:cNvPr id="5" name="Text Placeholder 4"/>
          <p:cNvSpPr>
            <a:spLocks noGrp="1"/>
          </p:cNvSpPr>
          <p:nvPr>
            <p:ph type="body" sz="quarter" idx="3"/>
          </p:nvPr>
        </p:nvSpPr>
        <p:spPr>
          <a:xfrm>
            <a:off x="6172200" y="539678"/>
            <a:ext cx="5183188" cy="823912"/>
          </a:xfrm>
        </p:spPr>
        <p:txBody>
          <a:bodyPr>
            <a:normAutofit/>
          </a:bodyPr>
          <a:lstStyle/>
          <a:p>
            <a:r>
              <a:rPr lang="en-GB" dirty="0" smtClean="0">
                <a:solidFill>
                  <a:srgbClr val="002060"/>
                </a:solidFill>
              </a:rPr>
              <a:t>EAP teacher’s observation</a:t>
            </a:r>
            <a:endParaRPr lang="en-GB" dirty="0">
              <a:solidFill>
                <a:srgbClr val="002060"/>
              </a:solidFill>
            </a:endParaRPr>
          </a:p>
        </p:txBody>
      </p:sp>
      <p:sp>
        <p:nvSpPr>
          <p:cNvPr id="6" name="Content Placeholder 5"/>
          <p:cNvSpPr>
            <a:spLocks noGrp="1"/>
          </p:cNvSpPr>
          <p:nvPr>
            <p:ph sz="quarter" idx="4"/>
          </p:nvPr>
        </p:nvSpPr>
        <p:spPr>
          <a:xfrm>
            <a:off x="6172200" y="1570182"/>
            <a:ext cx="5183188" cy="4922981"/>
          </a:xfrm>
        </p:spPr>
        <p:txBody>
          <a:bodyPr>
            <a:normAutofit lnSpcReduction="10000"/>
          </a:bodyPr>
          <a:lstStyle/>
          <a:p>
            <a:pPr marL="457200" indent="-457200">
              <a:buFont typeface="+mj-lt"/>
              <a:buAutoNum type="alphaLcPeriod"/>
            </a:pPr>
            <a:r>
              <a:rPr lang="en-GB" sz="2400" dirty="0" smtClean="0">
                <a:solidFill>
                  <a:srgbClr val="002060"/>
                </a:solidFill>
              </a:rPr>
              <a:t>word </a:t>
            </a:r>
            <a:r>
              <a:rPr lang="en-GB" sz="2400" dirty="0">
                <a:solidFill>
                  <a:srgbClr val="002060"/>
                </a:solidFill>
              </a:rPr>
              <a:t>by word translation, no holistic overview</a:t>
            </a:r>
            <a:r>
              <a:rPr lang="en-GB" sz="2400" dirty="0" smtClean="0">
                <a:solidFill>
                  <a:srgbClr val="002060"/>
                </a:solidFill>
              </a:rPr>
              <a:t>; </a:t>
            </a:r>
          </a:p>
          <a:p>
            <a:pPr marL="457200" indent="-457200">
              <a:buFont typeface="+mj-lt"/>
              <a:buAutoNum type="alphaLcPeriod"/>
            </a:pPr>
            <a:endParaRPr lang="en-GB" sz="2400" dirty="0" smtClean="0">
              <a:solidFill>
                <a:srgbClr val="002060"/>
              </a:solidFill>
            </a:endParaRPr>
          </a:p>
          <a:p>
            <a:pPr marL="457200" indent="-457200">
              <a:buFont typeface="+mj-lt"/>
              <a:buAutoNum type="alphaLcPeriod"/>
            </a:pPr>
            <a:r>
              <a:rPr lang="en-GB" sz="2400" dirty="0" smtClean="0">
                <a:solidFill>
                  <a:srgbClr val="002060"/>
                </a:solidFill>
              </a:rPr>
              <a:t>Comments made by lecturer were concerned lack of argumentation, structure, critical thinking, i.e. lecturer made EAP comments </a:t>
            </a:r>
          </a:p>
          <a:p>
            <a:pPr marL="457200" indent="-457200">
              <a:buFont typeface="+mj-lt"/>
              <a:buAutoNum type="alphaLcPeriod"/>
            </a:pPr>
            <a:r>
              <a:rPr lang="en-GB" sz="2400" dirty="0" smtClean="0">
                <a:solidFill>
                  <a:srgbClr val="002060"/>
                </a:solidFill>
              </a:rPr>
              <a:t>No confidence in speaking in seminars, but able to speak to EAP tutors after seminars</a:t>
            </a:r>
          </a:p>
          <a:p>
            <a:pPr marL="457200" indent="-457200">
              <a:buFont typeface="+mj-lt"/>
              <a:buAutoNum type="alphaLcPeriod"/>
            </a:pPr>
            <a:endParaRPr lang="en-GB" sz="2400" dirty="0" smtClean="0">
              <a:solidFill>
                <a:srgbClr val="002060"/>
              </a:solidFill>
            </a:endParaRPr>
          </a:p>
          <a:p>
            <a:pPr marL="457200" indent="-457200">
              <a:buFont typeface="+mj-lt"/>
              <a:buAutoNum type="alphaLcPeriod"/>
            </a:pPr>
            <a:r>
              <a:rPr lang="en-GB" sz="2400" dirty="0" smtClean="0">
                <a:solidFill>
                  <a:srgbClr val="002060"/>
                </a:solidFill>
              </a:rPr>
              <a:t>Not knowing how to find academic sources</a:t>
            </a:r>
            <a:endParaRPr lang="en-GB" sz="2400" dirty="0">
              <a:solidFill>
                <a:srgbClr val="002060"/>
              </a:solidFill>
            </a:endParaRPr>
          </a:p>
        </p:txBody>
      </p:sp>
      <p:sp>
        <p:nvSpPr>
          <p:cNvPr id="2" name="Date Placeholder 1"/>
          <p:cNvSpPr>
            <a:spLocks noGrp="1"/>
          </p:cNvSpPr>
          <p:nvPr>
            <p:ph type="dt" sz="half" idx="10"/>
          </p:nvPr>
        </p:nvSpPr>
        <p:spPr/>
        <p:txBody>
          <a:bodyPr/>
          <a:lstStyle/>
          <a:p>
            <a:fld id="{E8C1A494-C525-4D0F-93D9-7D011BC7ECD2}" type="datetime1">
              <a:rPr lang="en-GB" smtClean="0"/>
              <a:t>13/04/17</a:t>
            </a:fld>
            <a:endParaRPr lang="en-GB"/>
          </a:p>
        </p:txBody>
      </p:sp>
      <p:sp>
        <p:nvSpPr>
          <p:cNvPr id="7" name="Slide Number Placeholder 6"/>
          <p:cNvSpPr>
            <a:spLocks noGrp="1"/>
          </p:cNvSpPr>
          <p:nvPr>
            <p:ph type="sldNum" sz="quarter" idx="12"/>
          </p:nvPr>
        </p:nvSpPr>
        <p:spPr/>
        <p:txBody>
          <a:bodyPr/>
          <a:lstStyle/>
          <a:p>
            <a:fld id="{8EA962FF-1486-4D9B-9FB0-AE0FB7A6421B}" type="slidenum">
              <a:rPr lang="en-GB" smtClean="0"/>
              <a:t>4</a:t>
            </a:fld>
            <a:endParaRPr lang="en-GB"/>
          </a:p>
        </p:txBody>
      </p:sp>
    </p:spTree>
    <p:extLst>
      <p:ext uri="{BB962C8B-B14F-4D97-AF65-F5344CB8AC3E}">
        <p14:creationId xmlns:p14="http://schemas.microsoft.com/office/powerpoint/2010/main" val="160254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839787" y="539678"/>
            <a:ext cx="5157787" cy="823912"/>
          </a:xfrm>
        </p:spPr>
        <p:txBody>
          <a:bodyPr/>
          <a:lstStyle/>
          <a:p>
            <a:r>
              <a:rPr lang="en-GB" dirty="0" smtClean="0">
                <a:solidFill>
                  <a:srgbClr val="002060"/>
                </a:solidFill>
              </a:rPr>
              <a:t>Subject Lecturer’s perceptions</a:t>
            </a:r>
            <a:endParaRPr lang="en-GB" dirty="0">
              <a:solidFill>
                <a:srgbClr val="002060"/>
              </a:solidFill>
            </a:endParaRPr>
          </a:p>
        </p:txBody>
      </p:sp>
      <p:sp>
        <p:nvSpPr>
          <p:cNvPr id="3" name="Content Placeholder 2"/>
          <p:cNvSpPr>
            <a:spLocks noGrp="1"/>
          </p:cNvSpPr>
          <p:nvPr>
            <p:ph sz="half" idx="2"/>
          </p:nvPr>
        </p:nvSpPr>
        <p:spPr>
          <a:xfrm>
            <a:off x="839788" y="1570182"/>
            <a:ext cx="5157787" cy="4849091"/>
          </a:xfrm>
        </p:spPr>
        <p:txBody>
          <a:bodyPr>
            <a:noAutofit/>
          </a:bodyPr>
          <a:lstStyle/>
          <a:p>
            <a:pPr marL="457200" indent="-457200">
              <a:buFont typeface="+mj-lt"/>
              <a:buAutoNum type="alphaLcPeriod"/>
            </a:pPr>
            <a:r>
              <a:rPr lang="en-GB" sz="2400" dirty="0" smtClean="0">
                <a:solidFill>
                  <a:srgbClr val="002060"/>
                </a:solidFill>
              </a:rPr>
              <a:t>no preparation; not doing set </a:t>
            </a:r>
            <a:r>
              <a:rPr lang="en-GB" sz="2400" dirty="0">
                <a:solidFill>
                  <a:srgbClr val="002060"/>
                </a:solidFill>
              </a:rPr>
              <a:t>reading</a:t>
            </a:r>
            <a:endParaRPr lang="en-GB" sz="4800" dirty="0">
              <a:solidFill>
                <a:srgbClr val="002060"/>
              </a:solidFill>
            </a:endParaRPr>
          </a:p>
          <a:p>
            <a:pPr marL="0" indent="0">
              <a:buNone/>
            </a:pPr>
            <a:r>
              <a:rPr lang="en-GB" sz="2400" dirty="0" smtClean="0">
                <a:solidFill>
                  <a:srgbClr val="00B050"/>
                </a:solidFill>
              </a:rPr>
              <a:t>	ACADEMIC READING SKILLS</a:t>
            </a:r>
          </a:p>
          <a:p>
            <a:pPr marL="457200" indent="-457200">
              <a:buFont typeface="+mj-lt"/>
              <a:buAutoNum type="alphaLcPeriod" startAt="2"/>
            </a:pPr>
            <a:r>
              <a:rPr lang="en-GB" sz="2400" dirty="0" smtClean="0">
                <a:solidFill>
                  <a:srgbClr val="002060"/>
                </a:solidFill>
              </a:rPr>
              <a:t>lack of English</a:t>
            </a:r>
            <a:endParaRPr lang="en-GB" sz="1400" dirty="0" smtClean="0">
              <a:solidFill>
                <a:srgbClr val="002060"/>
              </a:solidFill>
            </a:endParaRPr>
          </a:p>
          <a:p>
            <a:pPr marL="0" indent="0">
              <a:buNone/>
            </a:pPr>
            <a:r>
              <a:rPr lang="en-GB" sz="2400" dirty="0" smtClean="0">
                <a:solidFill>
                  <a:srgbClr val="00B050"/>
                </a:solidFill>
              </a:rPr>
              <a:t>	ACADEMIC WRITING SKILLS</a:t>
            </a:r>
          </a:p>
          <a:p>
            <a:pPr marL="457200" indent="-457200">
              <a:buFont typeface="+mj-lt"/>
              <a:buAutoNum type="alphaLcPeriod" startAt="3"/>
            </a:pPr>
            <a:r>
              <a:rPr lang="en-GB" sz="2400" dirty="0" smtClean="0">
                <a:solidFill>
                  <a:srgbClr val="002060"/>
                </a:solidFill>
              </a:rPr>
              <a:t>lack of participation in seminars </a:t>
            </a:r>
            <a:r>
              <a:rPr lang="en-GB" sz="2400" dirty="0">
                <a:solidFill>
                  <a:srgbClr val="002060"/>
                </a:solidFill>
              </a:rPr>
              <a:t>and </a:t>
            </a:r>
            <a:r>
              <a:rPr lang="en-GB" sz="2400" dirty="0" smtClean="0">
                <a:solidFill>
                  <a:srgbClr val="002060"/>
                </a:solidFill>
              </a:rPr>
              <a:t>tutorials, i.e. students </a:t>
            </a:r>
            <a:r>
              <a:rPr lang="en-GB" sz="2400" dirty="0">
                <a:solidFill>
                  <a:srgbClr val="002060"/>
                </a:solidFill>
              </a:rPr>
              <a:t>being passive </a:t>
            </a:r>
            <a:r>
              <a:rPr lang="en-GB" sz="2400" dirty="0" smtClean="0">
                <a:solidFill>
                  <a:srgbClr val="002060"/>
                </a:solidFill>
              </a:rPr>
              <a:t>= </a:t>
            </a:r>
            <a:r>
              <a:rPr lang="en-GB" sz="2400" dirty="0">
                <a:solidFill>
                  <a:srgbClr val="002060"/>
                </a:solidFill>
              </a:rPr>
              <a:t>‘lazy</a:t>
            </a:r>
            <a:r>
              <a:rPr lang="en-GB" sz="2400" dirty="0" smtClean="0">
                <a:solidFill>
                  <a:srgbClr val="002060"/>
                </a:solidFill>
              </a:rPr>
              <a:t>’</a:t>
            </a:r>
          </a:p>
          <a:p>
            <a:pPr marL="0" indent="0">
              <a:buNone/>
            </a:pPr>
            <a:r>
              <a:rPr lang="en-GB" sz="2400" dirty="0" smtClean="0">
                <a:solidFill>
                  <a:srgbClr val="00B050"/>
                </a:solidFill>
              </a:rPr>
              <a:t>	ACADEMIC SPEAKING SKILLS</a:t>
            </a:r>
          </a:p>
          <a:p>
            <a:pPr marL="457200" indent="-457200">
              <a:buFont typeface="+mj-lt"/>
              <a:buAutoNum type="alphaLcPeriod" startAt="4"/>
            </a:pPr>
            <a:r>
              <a:rPr lang="en-GB" sz="2400" dirty="0">
                <a:solidFill>
                  <a:srgbClr val="002060"/>
                </a:solidFill>
              </a:rPr>
              <a:t>d</a:t>
            </a:r>
            <a:r>
              <a:rPr lang="en-GB" sz="2400" dirty="0" smtClean="0">
                <a:solidFill>
                  <a:srgbClr val="002060"/>
                </a:solidFill>
              </a:rPr>
              <a:t>id not know how to start an assignment</a:t>
            </a:r>
          </a:p>
          <a:p>
            <a:pPr marL="0" indent="0">
              <a:buNone/>
            </a:pPr>
            <a:r>
              <a:rPr lang="en-GB" sz="2400" dirty="0" smtClean="0">
                <a:solidFill>
                  <a:srgbClr val="00B050"/>
                </a:solidFill>
              </a:rPr>
              <a:t>	RESEARCH SKILLS</a:t>
            </a:r>
            <a:endParaRPr lang="en-GB" sz="2400" dirty="0">
              <a:solidFill>
                <a:srgbClr val="00B050"/>
              </a:solidFill>
            </a:endParaRPr>
          </a:p>
          <a:p>
            <a:endParaRPr lang="en-GB" sz="2400" dirty="0">
              <a:solidFill>
                <a:srgbClr val="FF0000"/>
              </a:solidFill>
            </a:endParaRPr>
          </a:p>
        </p:txBody>
      </p:sp>
      <p:sp>
        <p:nvSpPr>
          <p:cNvPr id="5" name="Text Placeholder 4"/>
          <p:cNvSpPr>
            <a:spLocks noGrp="1"/>
          </p:cNvSpPr>
          <p:nvPr>
            <p:ph type="body" sz="quarter" idx="3"/>
          </p:nvPr>
        </p:nvSpPr>
        <p:spPr>
          <a:xfrm>
            <a:off x="6172200" y="539678"/>
            <a:ext cx="5183188" cy="823912"/>
          </a:xfrm>
        </p:spPr>
        <p:txBody>
          <a:bodyPr>
            <a:normAutofit/>
          </a:bodyPr>
          <a:lstStyle/>
          <a:p>
            <a:r>
              <a:rPr lang="en-GB" dirty="0" smtClean="0">
                <a:solidFill>
                  <a:srgbClr val="002060"/>
                </a:solidFill>
              </a:rPr>
              <a:t>EAP teacher’s observation</a:t>
            </a:r>
            <a:endParaRPr lang="en-GB" dirty="0">
              <a:solidFill>
                <a:srgbClr val="002060"/>
              </a:solidFill>
            </a:endParaRPr>
          </a:p>
        </p:txBody>
      </p:sp>
      <p:sp>
        <p:nvSpPr>
          <p:cNvPr id="6" name="Content Placeholder 5"/>
          <p:cNvSpPr>
            <a:spLocks noGrp="1"/>
          </p:cNvSpPr>
          <p:nvPr>
            <p:ph sz="quarter" idx="4"/>
          </p:nvPr>
        </p:nvSpPr>
        <p:spPr>
          <a:xfrm>
            <a:off x="6172200" y="1570182"/>
            <a:ext cx="5183188" cy="4922981"/>
          </a:xfrm>
        </p:spPr>
        <p:txBody>
          <a:bodyPr>
            <a:normAutofit lnSpcReduction="10000"/>
          </a:bodyPr>
          <a:lstStyle/>
          <a:p>
            <a:pPr marL="457200" indent="-457200">
              <a:buFont typeface="+mj-lt"/>
              <a:buAutoNum type="alphaLcPeriod"/>
            </a:pPr>
            <a:r>
              <a:rPr lang="en-GB" sz="2400" dirty="0" smtClean="0">
                <a:solidFill>
                  <a:srgbClr val="002060"/>
                </a:solidFill>
              </a:rPr>
              <a:t>word </a:t>
            </a:r>
            <a:r>
              <a:rPr lang="en-GB" sz="2400" dirty="0">
                <a:solidFill>
                  <a:srgbClr val="002060"/>
                </a:solidFill>
              </a:rPr>
              <a:t>by word translation, no holistic overview</a:t>
            </a:r>
            <a:r>
              <a:rPr lang="en-GB" sz="2400" dirty="0" smtClean="0">
                <a:solidFill>
                  <a:srgbClr val="002060"/>
                </a:solidFill>
              </a:rPr>
              <a:t>; </a:t>
            </a:r>
          </a:p>
          <a:p>
            <a:pPr marL="457200" indent="-457200">
              <a:buFont typeface="+mj-lt"/>
              <a:buAutoNum type="alphaLcPeriod"/>
            </a:pPr>
            <a:endParaRPr lang="en-GB" sz="2400" dirty="0" smtClean="0">
              <a:solidFill>
                <a:srgbClr val="002060"/>
              </a:solidFill>
            </a:endParaRPr>
          </a:p>
          <a:p>
            <a:pPr marL="457200" indent="-457200">
              <a:buFont typeface="+mj-lt"/>
              <a:buAutoNum type="alphaLcPeriod"/>
            </a:pPr>
            <a:r>
              <a:rPr lang="en-GB" sz="2400" dirty="0" smtClean="0">
                <a:solidFill>
                  <a:srgbClr val="002060"/>
                </a:solidFill>
              </a:rPr>
              <a:t>Comments made by lecturer were concerned lack of argumentation, structure, critical thinking, i.e. lecturer made EAP comments </a:t>
            </a:r>
          </a:p>
          <a:p>
            <a:pPr marL="457200" indent="-457200">
              <a:buFont typeface="+mj-lt"/>
              <a:buAutoNum type="alphaLcPeriod"/>
            </a:pPr>
            <a:r>
              <a:rPr lang="en-GB" sz="2400" dirty="0" smtClean="0">
                <a:solidFill>
                  <a:srgbClr val="002060"/>
                </a:solidFill>
              </a:rPr>
              <a:t>No confidence in speaking in seminars, but able to speak to EAP tutors after seminars</a:t>
            </a:r>
          </a:p>
          <a:p>
            <a:pPr marL="457200" indent="-457200">
              <a:buFont typeface="+mj-lt"/>
              <a:buAutoNum type="alphaLcPeriod"/>
            </a:pPr>
            <a:endParaRPr lang="en-GB" sz="2400" dirty="0" smtClean="0">
              <a:solidFill>
                <a:srgbClr val="002060"/>
              </a:solidFill>
            </a:endParaRPr>
          </a:p>
          <a:p>
            <a:pPr marL="457200" indent="-457200">
              <a:buFont typeface="+mj-lt"/>
              <a:buAutoNum type="alphaLcPeriod"/>
            </a:pPr>
            <a:r>
              <a:rPr lang="en-GB" sz="2400" dirty="0" smtClean="0">
                <a:solidFill>
                  <a:srgbClr val="002060"/>
                </a:solidFill>
              </a:rPr>
              <a:t>Not knowing how to find academic sources</a:t>
            </a:r>
            <a:endParaRPr lang="en-GB" sz="2400" dirty="0">
              <a:solidFill>
                <a:srgbClr val="002060"/>
              </a:solidFill>
            </a:endParaRPr>
          </a:p>
        </p:txBody>
      </p:sp>
      <p:sp>
        <p:nvSpPr>
          <p:cNvPr id="2" name="Date Placeholder 1"/>
          <p:cNvSpPr>
            <a:spLocks noGrp="1"/>
          </p:cNvSpPr>
          <p:nvPr>
            <p:ph type="dt" sz="half" idx="10"/>
          </p:nvPr>
        </p:nvSpPr>
        <p:spPr/>
        <p:txBody>
          <a:bodyPr/>
          <a:lstStyle/>
          <a:p>
            <a:fld id="{5741B161-AE7C-4206-A893-484C70C1F0D0}" type="datetime1">
              <a:rPr lang="en-GB" smtClean="0"/>
              <a:t>13/04/17</a:t>
            </a:fld>
            <a:endParaRPr lang="en-GB"/>
          </a:p>
        </p:txBody>
      </p:sp>
      <p:sp>
        <p:nvSpPr>
          <p:cNvPr id="7" name="Slide Number Placeholder 6"/>
          <p:cNvSpPr>
            <a:spLocks noGrp="1"/>
          </p:cNvSpPr>
          <p:nvPr>
            <p:ph type="sldNum" sz="quarter" idx="12"/>
          </p:nvPr>
        </p:nvSpPr>
        <p:spPr/>
        <p:txBody>
          <a:bodyPr/>
          <a:lstStyle/>
          <a:p>
            <a:fld id="{8EA962FF-1486-4D9B-9FB0-AE0FB7A6421B}" type="slidenum">
              <a:rPr lang="en-GB" smtClean="0"/>
              <a:t>5</a:t>
            </a:fld>
            <a:endParaRPr lang="en-GB"/>
          </a:p>
        </p:txBody>
      </p:sp>
    </p:spTree>
    <p:extLst>
      <p:ext uri="{BB962C8B-B14F-4D97-AF65-F5344CB8AC3E}">
        <p14:creationId xmlns:p14="http://schemas.microsoft.com/office/powerpoint/2010/main" val="79994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5012"/>
          </a:xfrm>
        </p:spPr>
        <p:txBody>
          <a:bodyPr>
            <a:normAutofit/>
          </a:bodyPr>
          <a:lstStyle/>
          <a:p>
            <a:r>
              <a:rPr lang="en-GB" sz="6000" dirty="0" smtClean="0">
                <a:solidFill>
                  <a:srgbClr val="002060"/>
                </a:solidFill>
              </a:rPr>
              <a:t>Transference of Study </a:t>
            </a:r>
            <a:r>
              <a:rPr lang="en-GB" sz="6000" dirty="0">
                <a:solidFill>
                  <a:srgbClr val="002060"/>
                </a:solidFill>
              </a:rPr>
              <a:t>S</a:t>
            </a:r>
            <a:r>
              <a:rPr lang="en-GB" sz="6000" dirty="0" smtClean="0">
                <a:solidFill>
                  <a:srgbClr val="002060"/>
                </a:solidFill>
              </a:rPr>
              <a:t>kills</a:t>
            </a:r>
            <a:endParaRPr lang="en-GB" sz="6000" dirty="0">
              <a:solidFill>
                <a:srgbClr val="002060"/>
              </a:solidFill>
            </a:endParaRPr>
          </a:p>
        </p:txBody>
      </p:sp>
      <p:sp>
        <p:nvSpPr>
          <p:cNvPr id="3" name="Content Placeholder 2"/>
          <p:cNvSpPr>
            <a:spLocks noGrp="1"/>
          </p:cNvSpPr>
          <p:nvPr>
            <p:ph idx="1"/>
          </p:nvPr>
        </p:nvSpPr>
        <p:spPr>
          <a:xfrm>
            <a:off x="838200" y="1390138"/>
            <a:ext cx="10901516" cy="5128649"/>
          </a:xfrm>
        </p:spPr>
        <p:txBody>
          <a:bodyPr>
            <a:noAutofit/>
          </a:bodyPr>
          <a:lstStyle/>
          <a:p>
            <a:pPr marL="0" indent="0">
              <a:buNone/>
            </a:pPr>
            <a:r>
              <a:rPr lang="en-GB" sz="4400" dirty="0" smtClean="0">
                <a:solidFill>
                  <a:srgbClr val="002060"/>
                </a:solidFill>
              </a:rPr>
              <a:t>James (2008; 2010; 2014)</a:t>
            </a:r>
          </a:p>
          <a:p>
            <a:r>
              <a:rPr lang="en-GB" sz="4000" dirty="0" smtClean="0">
                <a:solidFill>
                  <a:srgbClr val="002060"/>
                </a:solidFill>
              </a:rPr>
              <a:t>Not inevitable</a:t>
            </a:r>
          </a:p>
          <a:p>
            <a:r>
              <a:rPr lang="en-GB" sz="4000" dirty="0" smtClean="0">
                <a:solidFill>
                  <a:srgbClr val="002060"/>
                </a:solidFill>
              </a:rPr>
              <a:t>Often delayed</a:t>
            </a:r>
          </a:p>
          <a:p>
            <a:r>
              <a:rPr lang="en-GB" sz="4000" dirty="0" smtClean="0">
                <a:solidFill>
                  <a:srgbClr val="002060"/>
                </a:solidFill>
              </a:rPr>
              <a:t>The factors influencing skills transfer – Multi-</a:t>
            </a:r>
            <a:r>
              <a:rPr lang="en-GB" sz="4000" dirty="0" err="1" smtClean="0">
                <a:solidFill>
                  <a:srgbClr val="002060"/>
                </a:solidFill>
              </a:rPr>
              <a:t>dimentional</a:t>
            </a:r>
            <a:r>
              <a:rPr lang="en-GB" sz="4000" dirty="0" smtClean="0">
                <a:solidFill>
                  <a:srgbClr val="002060"/>
                </a:solidFill>
              </a:rPr>
              <a:t> </a:t>
            </a:r>
          </a:p>
          <a:p>
            <a:r>
              <a:rPr lang="en-GB" sz="3600" dirty="0" smtClean="0">
                <a:solidFill>
                  <a:srgbClr val="002060"/>
                </a:solidFill>
              </a:rPr>
              <a:t>Students’ perception of task and context similarity is one important element stimulating skill transfer in another setting. </a:t>
            </a:r>
          </a:p>
        </p:txBody>
      </p:sp>
      <p:sp>
        <p:nvSpPr>
          <p:cNvPr id="4" name="Date Placeholder 3"/>
          <p:cNvSpPr>
            <a:spLocks noGrp="1"/>
          </p:cNvSpPr>
          <p:nvPr>
            <p:ph type="dt" sz="half" idx="10"/>
          </p:nvPr>
        </p:nvSpPr>
        <p:spPr/>
        <p:txBody>
          <a:bodyPr/>
          <a:lstStyle/>
          <a:p>
            <a:fld id="{7610C6CF-FB29-4B0F-97A4-B7186CE52023}" type="datetime1">
              <a:rPr lang="en-GB" smtClean="0"/>
              <a:t>13/04/17</a:t>
            </a:fld>
            <a:endParaRPr lang="en-GB" dirty="0"/>
          </a:p>
        </p:txBody>
      </p:sp>
      <p:sp>
        <p:nvSpPr>
          <p:cNvPr id="5" name="Slide Number Placeholder 4"/>
          <p:cNvSpPr>
            <a:spLocks noGrp="1"/>
          </p:cNvSpPr>
          <p:nvPr>
            <p:ph type="sldNum" sz="quarter" idx="12"/>
          </p:nvPr>
        </p:nvSpPr>
        <p:spPr/>
        <p:txBody>
          <a:bodyPr/>
          <a:lstStyle/>
          <a:p>
            <a:fld id="{8EA962FF-1486-4D9B-9FB0-AE0FB7A6421B}" type="slidenum">
              <a:rPr lang="en-GB" smtClean="0"/>
              <a:t>6</a:t>
            </a:fld>
            <a:endParaRPr lang="en-GB"/>
          </a:p>
        </p:txBody>
      </p:sp>
    </p:spTree>
    <p:extLst>
      <p:ext uri="{BB962C8B-B14F-4D97-AF65-F5344CB8AC3E}">
        <p14:creationId xmlns:p14="http://schemas.microsoft.com/office/powerpoint/2010/main" val="23800737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46176"/>
          </a:xfrm>
        </p:spPr>
        <p:txBody>
          <a:bodyPr>
            <a:normAutofit/>
          </a:bodyPr>
          <a:lstStyle/>
          <a:p>
            <a:r>
              <a:rPr lang="en-GB" sz="6000" dirty="0" smtClean="0">
                <a:solidFill>
                  <a:srgbClr val="002060"/>
                </a:solidFill>
              </a:rPr>
              <a:t>Transference of Study </a:t>
            </a:r>
            <a:r>
              <a:rPr lang="en-GB" sz="6000" dirty="0">
                <a:solidFill>
                  <a:srgbClr val="002060"/>
                </a:solidFill>
              </a:rPr>
              <a:t>S</a:t>
            </a:r>
            <a:r>
              <a:rPr lang="en-GB" sz="6000" dirty="0" smtClean="0">
                <a:solidFill>
                  <a:srgbClr val="002060"/>
                </a:solidFill>
              </a:rPr>
              <a:t>kills</a:t>
            </a:r>
            <a:endParaRPr lang="en-GB" sz="6000" dirty="0">
              <a:solidFill>
                <a:srgbClr val="002060"/>
              </a:solidFill>
            </a:endParaRPr>
          </a:p>
        </p:txBody>
      </p:sp>
      <p:sp>
        <p:nvSpPr>
          <p:cNvPr id="3" name="Content Placeholder 2"/>
          <p:cNvSpPr>
            <a:spLocks noGrp="1"/>
          </p:cNvSpPr>
          <p:nvPr>
            <p:ph idx="1"/>
          </p:nvPr>
        </p:nvSpPr>
        <p:spPr>
          <a:xfrm>
            <a:off x="838200" y="1690688"/>
            <a:ext cx="10901516" cy="4828099"/>
          </a:xfrm>
        </p:spPr>
        <p:txBody>
          <a:bodyPr>
            <a:noAutofit/>
          </a:bodyPr>
          <a:lstStyle/>
          <a:p>
            <a:pPr marL="0" indent="0" algn="ctr">
              <a:buNone/>
            </a:pPr>
            <a:endParaRPr lang="en-GB" sz="4800" i="1" dirty="0" smtClean="0">
              <a:solidFill>
                <a:srgbClr val="002060"/>
              </a:solidFill>
              <a:latin typeface="Candara" panose="020E0502030303020204" pitchFamily="34" charset="0"/>
            </a:endParaRPr>
          </a:p>
          <a:p>
            <a:pPr marL="0" indent="0" algn="ctr">
              <a:buNone/>
            </a:pPr>
            <a:r>
              <a:rPr lang="en-GB" sz="6000" i="1" dirty="0" smtClean="0">
                <a:solidFill>
                  <a:srgbClr val="002060"/>
                </a:solidFill>
                <a:latin typeface="Candara" panose="020E0502030303020204" pitchFamily="34" charset="0"/>
              </a:rPr>
              <a:t>How can a pre-sessional </a:t>
            </a:r>
            <a:r>
              <a:rPr lang="en-GB" sz="6000" i="1" dirty="0">
                <a:solidFill>
                  <a:srgbClr val="002060"/>
                </a:solidFill>
                <a:latin typeface="Candara" panose="020E0502030303020204" pitchFamily="34" charset="0"/>
              </a:rPr>
              <a:t>course </a:t>
            </a:r>
            <a:r>
              <a:rPr lang="en-GB" sz="6000" i="1" dirty="0" smtClean="0">
                <a:solidFill>
                  <a:srgbClr val="002060"/>
                </a:solidFill>
                <a:latin typeface="Candara" panose="020E0502030303020204" pitchFamily="34" charset="0"/>
              </a:rPr>
              <a:t>be </a:t>
            </a:r>
            <a:r>
              <a:rPr lang="en-GB" sz="6000" i="1" dirty="0">
                <a:solidFill>
                  <a:srgbClr val="002060"/>
                </a:solidFill>
                <a:latin typeface="Candara" panose="020E0502030303020204" pitchFamily="34" charset="0"/>
              </a:rPr>
              <a:t>designed to stimulate learning </a:t>
            </a:r>
            <a:r>
              <a:rPr lang="en-GB" sz="6000" i="1" dirty="0" smtClean="0">
                <a:solidFill>
                  <a:srgbClr val="002060"/>
                </a:solidFill>
                <a:latin typeface="Candara" panose="020E0502030303020204" pitchFamily="34" charset="0"/>
              </a:rPr>
              <a:t>transfer?</a:t>
            </a:r>
          </a:p>
          <a:p>
            <a:pPr marL="0" indent="0">
              <a:buNone/>
            </a:pPr>
            <a:endParaRPr lang="en-GB" sz="3600" dirty="0" smtClean="0">
              <a:solidFill>
                <a:srgbClr val="002060"/>
              </a:solidFill>
            </a:endParaRPr>
          </a:p>
        </p:txBody>
      </p:sp>
      <p:sp>
        <p:nvSpPr>
          <p:cNvPr id="4" name="Date Placeholder 3"/>
          <p:cNvSpPr>
            <a:spLocks noGrp="1"/>
          </p:cNvSpPr>
          <p:nvPr>
            <p:ph type="dt" sz="half" idx="10"/>
          </p:nvPr>
        </p:nvSpPr>
        <p:spPr/>
        <p:txBody>
          <a:bodyPr/>
          <a:lstStyle/>
          <a:p>
            <a:fld id="{7610C6CF-FB29-4B0F-97A4-B7186CE52023}"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7</a:t>
            </a:fld>
            <a:endParaRPr lang="en-GB"/>
          </a:p>
        </p:txBody>
      </p:sp>
    </p:spTree>
    <p:extLst>
      <p:ext uri="{BB962C8B-B14F-4D97-AF65-F5344CB8AC3E}">
        <p14:creationId xmlns:p14="http://schemas.microsoft.com/office/powerpoint/2010/main" val="4248214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0472"/>
            <a:ext cx="10515600" cy="875186"/>
          </a:xfrm>
        </p:spPr>
        <p:txBody>
          <a:bodyPr>
            <a:normAutofit/>
          </a:bodyPr>
          <a:lstStyle/>
          <a:p>
            <a:r>
              <a:rPr lang="en-GB" sz="5400" dirty="0" smtClean="0">
                <a:solidFill>
                  <a:srgbClr val="002060"/>
                </a:solidFill>
              </a:rPr>
              <a:t>The </a:t>
            </a:r>
            <a:r>
              <a:rPr lang="en-GB" sz="5400" dirty="0">
                <a:solidFill>
                  <a:srgbClr val="002060"/>
                </a:solidFill>
              </a:rPr>
              <a:t>A</a:t>
            </a:r>
            <a:r>
              <a:rPr lang="en-GB" sz="5400" dirty="0" smtClean="0">
                <a:solidFill>
                  <a:srgbClr val="002060"/>
                </a:solidFill>
              </a:rPr>
              <a:t>ims of Materials Design</a:t>
            </a:r>
            <a:endParaRPr lang="en-GB" sz="5400" dirty="0">
              <a:solidFill>
                <a:srgbClr val="002060"/>
              </a:solidFill>
            </a:endParaRPr>
          </a:p>
        </p:txBody>
      </p:sp>
      <p:sp>
        <p:nvSpPr>
          <p:cNvPr id="3" name="Content Placeholder 2"/>
          <p:cNvSpPr>
            <a:spLocks noGrp="1"/>
          </p:cNvSpPr>
          <p:nvPr>
            <p:ph idx="1"/>
          </p:nvPr>
        </p:nvSpPr>
        <p:spPr>
          <a:xfrm>
            <a:off x="838200" y="1358538"/>
            <a:ext cx="10866120" cy="5133702"/>
          </a:xfrm>
        </p:spPr>
        <p:txBody>
          <a:bodyPr>
            <a:noAutofit/>
          </a:bodyPr>
          <a:lstStyle/>
          <a:p>
            <a:r>
              <a:rPr lang="en-GB" sz="3600" dirty="0" smtClean="0">
                <a:solidFill>
                  <a:srgbClr val="002060"/>
                </a:solidFill>
              </a:rPr>
              <a:t>To develop critical reading skills</a:t>
            </a:r>
          </a:p>
          <a:p>
            <a:r>
              <a:rPr lang="en-GB" sz="3600" dirty="0" smtClean="0">
                <a:solidFill>
                  <a:srgbClr val="002060"/>
                </a:solidFill>
              </a:rPr>
              <a:t>To familiarise students with reading  academic journal articles / texts</a:t>
            </a:r>
          </a:p>
          <a:p>
            <a:r>
              <a:rPr lang="en-GB" sz="3600" dirty="0" smtClean="0">
                <a:solidFill>
                  <a:srgbClr val="002060"/>
                </a:solidFill>
              </a:rPr>
              <a:t>To encourage a holistic reading approach (i.e. for meaning and purposes)</a:t>
            </a:r>
          </a:p>
          <a:p>
            <a:r>
              <a:rPr lang="en-GB" sz="3600" dirty="0" smtClean="0">
                <a:solidFill>
                  <a:srgbClr val="002060"/>
                </a:solidFill>
              </a:rPr>
              <a:t>To provide a link between PS material and students’ future assignment demands, i.e. an awareness of ‘usefulness’ and transferability of skills learnt on the PS</a:t>
            </a:r>
            <a:endParaRPr lang="en-GB" sz="3600" dirty="0">
              <a:solidFill>
                <a:srgbClr val="002060"/>
              </a:solidFill>
            </a:endParaRPr>
          </a:p>
        </p:txBody>
      </p:sp>
      <p:sp>
        <p:nvSpPr>
          <p:cNvPr id="4" name="Date Placeholder 3"/>
          <p:cNvSpPr>
            <a:spLocks noGrp="1"/>
          </p:cNvSpPr>
          <p:nvPr>
            <p:ph type="dt" sz="half" idx="10"/>
          </p:nvPr>
        </p:nvSpPr>
        <p:spPr/>
        <p:txBody>
          <a:bodyPr/>
          <a:lstStyle/>
          <a:p>
            <a:fld id="{22818C49-7563-45AF-A7AE-B2FB0DBADE16}" type="datetime1">
              <a:rPr lang="en-GB" smtClean="0"/>
              <a:t>13/04/17</a:t>
            </a:fld>
            <a:endParaRPr lang="en-GB" dirty="0"/>
          </a:p>
        </p:txBody>
      </p:sp>
      <p:sp>
        <p:nvSpPr>
          <p:cNvPr id="5" name="Slide Number Placeholder 4"/>
          <p:cNvSpPr>
            <a:spLocks noGrp="1"/>
          </p:cNvSpPr>
          <p:nvPr>
            <p:ph type="sldNum" sz="quarter" idx="12"/>
          </p:nvPr>
        </p:nvSpPr>
        <p:spPr/>
        <p:txBody>
          <a:bodyPr/>
          <a:lstStyle/>
          <a:p>
            <a:fld id="{8EA962FF-1486-4D9B-9FB0-AE0FB7A6421B}" type="slidenum">
              <a:rPr lang="en-GB" smtClean="0"/>
              <a:t>8</a:t>
            </a:fld>
            <a:endParaRPr lang="en-GB"/>
          </a:p>
        </p:txBody>
      </p:sp>
    </p:spTree>
    <p:extLst>
      <p:ext uri="{BB962C8B-B14F-4D97-AF65-F5344CB8AC3E}">
        <p14:creationId xmlns:p14="http://schemas.microsoft.com/office/powerpoint/2010/main" val="2071071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90281"/>
          </a:xfrm>
        </p:spPr>
        <p:txBody>
          <a:bodyPr>
            <a:noAutofit/>
          </a:bodyPr>
          <a:lstStyle/>
          <a:p>
            <a:r>
              <a:rPr lang="en-GB" dirty="0" smtClean="0">
                <a:solidFill>
                  <a:srgbClr val="002060"/>
                </a:solidFill>
              </a:rPr>
              <a:t>The Three Phases of the Academic Projects</a:t>
            </a:r>
            <a:endParaRPr lang="en-GB" dirty="0">
              <a:solidFill>
                <a:srgbClr val="00206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82865308"/>
              </p:ext>
            </p:extLst>
          </p:nvPr>
        </p:nvGraphicFramePr>
        <p:xfrm>
          <a:off x="599768" y="747252"/>
          <a:ext cx="11297264" cy="58895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A1C26D90-9098-468E-A039-5FA9B371889B}" type="datetime1">
              <a:rPr lang="en-GB" smtClean="0"/>
              <a:t>13/04/17</a:t>
            </a:fld>
            <a:endParaRPr lang="en-GB"/>
          </a:p>
        </p:txBody>
      </p:sp>
      <p:sp>
        <p:nvSpPr>
          <p:cNvPr id="5" name="Slide Number Placeholder 4"/>
          <p:cNvSpPr>
            <a:spLocks noGrp="1"/>
          </p:cNvSpPr>
          <p:nvPr>
            <p:ph type="sldNum" sz="quarter" idx="12"/>
          </p:nvPr>
        </p:nvSpPr>
        <p:spPr/>
        <p:txBody>
          <a:bodyPr/>
          <a:lstStyle/>
          <a:p>
            <a:fld id="{8EA962FF-1486-4D9B-9FB0-AE0FB7A6421B}" type="slidenum">
              <a:rPr lang="en-GB" smtClean="0"/>
              <a:t>9</a:t>
            </a:fld>
            <a:endParaRPr lang="en-GB"/>
          </a:p>
        </p:txBody>
      </p:sp>
    </p:spTree>
    <p:extLst>
      <p:ext uri="{BB962C8B-B14F-4D97-AF65-F5344CB8AC3E}">
        <p14:creationId xmlns:p14="http://schemas.microsoft.com/office/powerpoint/2010/main" val="41789184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3260</TotalTime>
  <Words>1109</Words>
  <Application>Microsoft Office PowerPoint</Application>
  <PresentationFormat>Widescreen</PresentationFormat>
  <Paragraphs>154</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Rounded MT Bold</vt:lpstr>
      <vt:lpstr>Calibri</vt:lpstr>
      <vt:lpstr>Calibri Light</vt:lpstr>
      <vt:lpstr>Candara</vt:lpstr>
      <vt:lpstr>Wingdings</vt:lpstr>
      <vt:lpstr>Office Theme</vt:lpstr>
      <vt:lpstr>Investigating Pre-sessional Students’ Perceptions and Learning Transfer of EAP Study Skills</vt:lpstr>
      <vt:lpstr>Background</vt:lpstr>
      <vt:lpstr>Pre-sessional Perceptions</vt:lpstr>
      <vt:lpstr>PowerPoint Presentation</vt:lpstr>
      <vt:lpstr>PowerPoint Presentation</vt:lpstr>
      <vt:lpstr>Transference of Study Skills</vt:lpstr>
      <vt:lpstr>Transference of Study Skills</vt:lpstr>
      <vt:lpstr>The Aims of Materials Design</vt:lpstr>
      <vt:lpstr>The Three Phases of the Academic Projects</vt:lpstr>
      <vt:lpstr>Findings – Assignment Types </vt:lpstr>
      <vt:lpstr>Findings – Challenges in PG studies</vt:lpstr>
      <vt:lpstr>Findings – The Most Useful Skills </vt:lpstr>
      <vt:lpstr>Findings – We need more!</vt:lpstr>
      <vt:lpstr>PowerPoint Presentation</vt:lpstr>
      <vt:lpstr>Conclusion – Near Transfer</vt:lpstr>
      <vt:lpstr>Conclusion – Near Transfer</vt:lpstr>
      <vt:lpstr>References</vt:lpstr>
    </vt:vector>
  </TitlesOfParts>
  <Company>The University of Liverpool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Huang, Yi-Ching</dc:creator>
  <cp:lastModifiedBy>BENSON Cathy</cp:lastModifiedBy>
  <cp:revision>68</cp:revision>
  <dcterms:created xsi:type="dcterms:W3CDTF">2017-03-04T15:13:39Z</dcterms:created>
  <dcterms:modified xsi:type="dcterms:W3CDTF">2017-04-13T12:52:50Z</dcterms:modified>
</cp:coreProperties>
</file>