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34" r:id="rId3"/>
  </p:sldMasterIdLst>
  <p:notesMasterIdLst>
    <p:notesMasterId r:id="rId18"/>
  </p:notesMasterIdLst>
  <p:handoutMasterIdLst>
    <p:handoutMasterId r:id="rId19"/>
  </p:handoutMasterIdLst>
  <p:sldIdLst>
    <p:sldId id="322" r:id="rId4"/>
    <p:sldId id="343" r:id="rId5"/>
    <p:sldId id="324" r:id="rId6"/>
    <p:sldId id="323" r:id="rId7"/>
    <p:sldId id="326" r:id="rId8"/>
    <p:sldId id="344" r:id="rId9"/>
    <p:sldId id="335" r:id="rId10"/>
    <p:sldId id="348" r:id="rId11"/>
    <p:sldId id="329" r:id="rId12"/>
    <p:sldId id="345" r:id="rId13"/>
    <p:sldId id="336" r:id="rId14"/>
    <p:sldId id="350" r:id="rId15"/>
    <p:sldId id="351" r:id="rId16"/>
    <p:sldId id="349" r:id="rId1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CA8"/>
    <a:srgbClr val="3B788D"/>
    <a:srgbClr val="9A9A9A"/>
    <a:srgbClr val="C7E2EF"/>
    <a:srgbClr val="F8F3CF"/>
    <a:srgbClr val="333333"/>
    <a:srgbClr val="F8F8D4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7" autoAdjust="0"/>
    <p:restoredTop sz="93441" autoAdjust="0"/>
  </p:normalViewPr>
  <p:slideViewPr>
    <p:cSldViewPr>
      <p:cViewPr varScale="1">
        <p:scale>
          <a:sx n="100" d="100"/>
          <a:sy n="100" d="100"/>
        </p:scale>
        <p:origin x="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D440D-FE1D-49E6-8A1D-EFAE908A44E3}" type="datetimeFigureOut">
              <a:rPr lang="en-US" smtClean="0"/>
              <a:pPr/>
              <a:t>3/15/2017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6938-37CF-431A-A7FD-6E99B86ECF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1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3CBA2-742F-A348-A5D7-69A0C5B6897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798C7-9620-5C41-BFA8-CF802F117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96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16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58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</a:t>
            </a:r>
            <a:r>
              <a:rPr lang="en-GB" baseline="0" dirty="0" smtClean="0"/>
              <a:t> are some of my ideas from my view of the data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Work on developing </a:t>
            </a:r>
            <a:r>
              <a:rPr lang="en-GB" baseline="0" dirty="0" err="1" smtClean="0"/>
              <a:t>stds</a:t>
            </a:r>
            <a:r>
              <a:rPr lang="en-GB" baseline="0" dirty="0" smtClean="0"/>
              <a:t> automaticity so that they can process input more quickly, bottom up skills such as decoding connected speech, recognition of academic vocab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Developm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81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10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9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6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5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3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4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8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05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1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8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can026 bitmap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11" t="-6588" r="-5019" b="851"/>
          <a:stretch/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64807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0" name="Subtitle 6"/>
          <p:cNvSpPr>
            <a:spLocks noGrp="1"/>
          </p:cNvSpPr>
          <p:nvPr>
            <p:ph type="subTitle" idx="10"/>
          </p:nvPr>
        </p:nvSpPr>
        <p:spPr>
          <a:xfrm>
            <a:off x="467544" y="2132856"/>
            <a:ext cx="8240122" cy="43204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GB" dirty="0" smtClean="0"/>
              <a:t>Speaker’s name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3" y="354709"/>
            <a:ext cx="2151913" cy="5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lef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1700810"/>
            <a:ext cx="2962672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2708920"/>
            <a:ext cx="2962672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5580112" cy="68580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19.1 cm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righ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10"/>
            <a:ext cx="2962672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2962672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563888" y="0"/>
            <a:ext cx="5580112" cy="68580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19.1 cm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2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450912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12.6 cm</a:t>
            </a:r>
            <a:endParaRPr lang="en-GB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6620" y="5301208"/>
            <a:ext cx="8247705" cy="1214805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565252"/>
            <a:ext cx="8250238" cy="765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9A9A9A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rgbClr val="9A9A9A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91817"/>
            <a:ext cx="8229600" cy="765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554" y="1844824"/>
            <a:ext cx="7740000" cy="1440000"/>
          </a:xfrm>
        </p:spPr>
        <p:txBody>
          <a:bodyPr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554" y="3573016"/>
            <a:ext cx="7740000" cy="216024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7544" y="5850109"/>
            <a:ext cx="7747155" cy="431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6" y="665968"/>
            <a:ext cx="2151909" cy="5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3"/>
            <a:ext cx="8229600" cy="4790107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765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338787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14.9 cm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3"/>
            <a:ext cx="4618856" cy="4646091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20072" y="1447203"/>
            <a:ext cx="3923928" cy="464609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dirty="0" smtClean="0"/>
              <a:t>Picture size 10.9 x 12.9 cm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392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4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4263-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6" b="22551"/>
          <a:stretch/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4807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6" name="Subtitle 6"/>
          <p:cNvSpPr>
            <a:spLocks noGrp="1"/>
          </p:cNvSpPr>
          <p:nvPr>
            <p:ph type="subTitle" idx="10"/>
          </p:nvPr>
        </p:nvSpPr>
        <p:spPr>
          <a:xfrm>
            <a:off x="467544" y="1844824"/>
            <a:ext cx="8240122" cy="43204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GB" dirty="0" smtClean="0"/>
              <a:t>Speaker’s name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3" y="354709"/>
            <a:ext cx="2151913" cy="5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1556792"/>
            <a:ext cx="4041775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103"/>
            <a:ext cx="4040188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286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5025" y="1463103"/>
            <a:ext cx="4041775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210286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lef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1700810"/>
            <a:ext cx="2962672" cy="765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2708920"/>
            <a:ext cx="2962672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5580112" cy="68580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19.1 cm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10"/>
            <a:ext cx="2962672" cy="765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2962672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563888" y="0"/>
            <a:ext cx="5580112" cy="685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dirty="0" smtClean="0"/>
              <a:t>Picture size 15.5 x 19.1 cm </a:t>
            </a:r>
          </a:p>
          <a:p>
            <a:pPr lvl="0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4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450912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12.6 cm</a:t>
            </a:r>
            <a:endParaRPr lang="en-GB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6620" y="5301208"/>
            <a:ext cx="8247705" cy="1214805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565252"/>
            <a:ext cx="8250238" cy="765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91817"/>
            <a:ext cx="8229600" cy="765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48072"/>
          </a:xfrm>
        </p:spPr>
        <p:txBody>
          <a:bodyPr anchor="t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GB" noProof="0" dirty="0" smtClean="0"/>
              <a:t>Click to edit Master title style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492896"/>
            <a:ext cx="9144000" cy="436510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noProof="0" dirty="0" smtClean="0"/>
              <a:t>Picture size 25.4 x 12.2 cm</a:t>
            </a:r>
          </a:p>
          <a:p>
            <a:pPr lvl="0"/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467544" y="1772816"/>
            <a:ext cx="8240122" cy="432048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5" y="354709"/>
            <a:ext cx="2151909" cy="5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554" y="1844824"/>
            <a:ext cx="7740000" cy="1440000"/>
          </a:xfrm>
        </p:spPr>
        <p:txBody>
          <a:bodyPr/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554" y="3573016"/>
            <a:ext cx="7740000" cy="216024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7544" y="5850109"/>
            <a:ext cx="7747155" cy="431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6" y="665968"/>
            <a:ext cx="2151909" cy="5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48072"/>
          </a:xfrm>
        </p:spPr>
        <p:txBody>
          <a:bodyPr anchor="t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GB" noProof="0" dirty="0" smtClean="0"/>
              <a:t>Click to edit Master title style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492896"/>
            <a:ext cx="9144000" cy="4365104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12.2 cm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467544" y="1772816"/>
            <a:ext cx="8240122" cy="432048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3" y="354709"/>
            <a:ext cx="2151913" cy="5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3"/>
            <a:ext cx="8229600" cy="4790107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338787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14.9 cm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3"/>
            <a:ext cx="4618856" cy="4646091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20072" y="1447203"/>
            <a:ext cx="3923928" cy="464609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dirty="0" smtClean="0"/>
              <a:t>Picture size 10.9 x 12.9 cm</a:t>
            </a:r>
          </a:p>
          <a:p>
            <a:pPr lvl="0"/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392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4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1556792"/>
            <a:ext cx="4041775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103"/>
            <a:ext cx="4040188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286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5025" y="1463103"/>
            <a:ext cx="4041775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210286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lef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1700810"/>
            <a:ext cx="2962672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2708920"/>
            <a:ext cx="2962672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5580112" cy="68580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19.1 cm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10"/>
            <a:ext cx="2962672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2962672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563888" y="0"/>
            <a:ext cx="5580112" cy="685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dirty="0" smtClean="0"/>
              <a:t>Picture size 15.5 x 19.1 cm </a:t>
            </a:r>
          </a:p>
          <a:p>
            <a:pPr lvl="0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4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450912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12.6 cm</a:t>
            </a:r>
            <a:endParaRPr lang="en-GB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6620" y="5301208"/>
            <a:ext cx="8247705" cy="1214805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565252"/>
            <a:ext cx="8250238" cy="765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554" y="1844824"/>
            <a:ext cx="7740000" cy="1440000"/>
          </a:xfrm>
        </p:spPr>
        <p:txBody>
          <a:bodyPr/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554" y="3573016"/>
            <a:ext cx="7740000" cy="216024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7544" y="5850109"/>
            <a:ext cx="7747155" cy="431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4" y="665968"/>
            <a:ext cx="2151913" cy="575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9A9A9A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rgbClr val="9A9A9A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91817"/>
            <a:ext cx="8229600" cy="765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6" y="6409782"/>
            <a:ext cx="1220057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3"/>
            <a:ext cx="8229600" cy="4790107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338787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14.9 cm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3"/>
            <a:ext cx="4618856" cy="4646091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20072" y="1447203"/>
            <a:ext cx="3923928" cy="4646091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10.9 x 12.9 cm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392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University of Leicester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2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1556792"/>
            <a:ext cx="4041775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6517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103"/>
            <a:ext cx="4040188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286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5025" y="1463103"/>
            <a:ext cx="4041775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5" y="210286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4" y="6409782"/>
            <a:ext cx="1220061" cy="3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9502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78025"/>
            <a:ext cx="8229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07" r:id="rId3"/>
    <p:sldLayoutId id="2147483649" r:id="rId4"/>
    <p:sldLayoutId id="2147483663" r:id="rId5"/>
    <p:sldLayoutId id="2147483750" r:id="rId6"/>
    <p:sldLayoutId id="2147483667" r:id="rId7"/>
    <p:sldLayoutId id="2147483753" r:id="rId8"/>
    <p:sldLayoutId id="2147483672" r:id="rId9"/>
    <p:sldLayoutId id="2147483747" r:id="rId10"/>
    <p:sldLayoutId id="2147483669" r:id="rId11"/>
    <p:sldLayoutId id="2147483671" r:id="rId12"/>
    <p:sldLayoutId id="2147483664" r:id="rId13"/>
    <p:sldLayoutId id="2147483665" r:id="rId14"/>
    <p:sldLayoutId id="214748370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rebuchet MS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9502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78025"/>
            <a:ext cx="8229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51" r:id="rId3"/>
    <p:sldLayoutId id="2147483726" r:id="rId4"/>
    <p:sldLayoutId id="2147483755" r:id="rId5"/>
    <p:sldLayoutId id="2147483727" r:id="rId6"/>
    <p:sldLayoutId id="2147483748" r:id="rId7"/>
    <p:sldLayoutId id="2147483728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fontAlgn="base">
        <a:spcBef>
          <a:spcPct val="20000"/>
        </a:spcBef>
        <a:spcAft>
          <a:spcPct val="0"/>
        </a:spcAft>
        <a:buClr>
          <a:schemeClr val="bg1"/>
        </a:buClr>
        <a:buFont typeface="Trebuchet MS" pitchFamily="34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1"/>
        </a:buClr>
        <a:buChar char="–"/>
        <a:defRPr sz="1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–"/>
        <a:defRPr sz="18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9502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78025"/>
            <a:ext cx="8229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31836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8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52" r:id="rId4"/>
    <p:sldLayoutId id="2147483739" r:id="rId5"/>
    <p:sldLayoutId id="2147483756" r:id="rId6"/>
    <p:sldLayoutId id="2147483740" r:id="rId7"/>
    <p:sldLayoutId id="2147483749" r:id="rId8"/>
    <p:sldLayoutId id="2147483741" r:id="rId9"/>
    <p:sldLayoutId id="2147483743" r:id="rId10"/>
    <p:sldLayoutId id="2147483744" r:id="rId11"/>
    <p:sldLayoutId id="2147483745" r:id="rId12"/>
    <p:sldLayoutId id="214748374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rebuchet MS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Helping students understand lectures; does what we do match their needs?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Jayn Kilbon</a:t>
            </a:r>
          </a:p>
          <a:p>
            <a:r>
              <a:rPr lang="en-GB" sz="1400" dirty="0" smtClean="0"/>
              <a:t>PhD candidate: School of Education</a:t>
            </a:r>
          </a:p>
          <a:p>
            <a:r>
              <a:rPr lang="en-GB" sz="1400" dirty="0" smtClean="0"/>
              <a:t>+ Part-time EAP tutor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33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980728"/>
            <a:ext cx="7524336" cy="5680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  <a:latin typeface="+mj-lt"/>
              </a:rPr>
              <a:t>Skills / language covered by the pre-sessional course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1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Student </a:t>
            </a:r>
            <a:r>
              <a:rPr lang="en-GB" dirty="0"/>
              <a:t>Perceptions: interview </a:t>
            </a:r>
            <a:r>
              <a:rPr lang="en-GB" dirty="0" smtClean="0"/>
              <a:t>6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000" b="1" dirty="0" smtClean="0">
                <a:solidFill>
                  <a:schemeClr val="tx1"/>
                </a:solidFill>
              </a:rPr>
              <a:t>How could the pre-sessional course be improved?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6369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05620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484784"/>
            <a:ext cx="850728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“[pre-sessional] </a:t>
            </a:r>
            <a:r>
              <a:rPr lang="en-GB" i="1" dirty="0"/>
              <a:t>course […] </a:t>
            </a:r>
            <a:r>
              <a:rPr lang="en-GB" i="1" dirty="0" smtClean="0"/>
              <a:t>do </a:t>
            </a:r>
            <a:r>
              <a:rPr lang="en-GB" i="1" dirty="0"/>
              <a:t>not have many information […] </a:t>
            </a:r>
            <a:r>
              <a:rPr lang="en-GB" i="1" dirty="0">
                <a:solidFill>
                  <a:schemeClr val="accent1"/>
                </a:solidFill>
              </a:rPr>
              <a:t>they have lots of information in this [academic] </a:t>
            </a:r>
            <a:r>
              <a:rPr lang="en-GB" i="1" dirty="0" smtClean="0">
                <a:solidFill>
                  <a:schemeClr val="accent1"/>
                </a:solidFill>
              </a:rPr>
              <a:t>module”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“maybe </a:t>
            </a:r>
            <a:r>
              <a:rPr lang="en-GB" i="1" dirty="0">
                <a:solidFill>
                  <a:schemeClr val="accent1"/>
                </a:solidFill>
              </a:rPr>
              <a:t>let us attend more lecture </a:t>
            </a:r>
            <a:r>
              <a:rPr lang="en-GB" i="1" dirty="0"/>
              <a:t>to experience it </a:t>
            </a:r>
            <a:r>
              <a:rPr lang="en-GB" i="1" dirty="0" smtClean="0"/>
              <a:t>[…] I </a:t>
            </a:r>
            <a:r>
              <a:rPr lang="en-GB" i="1" dirty="0"/>
              <a:t>think if I adapt with environment it will help me </a:t>
            </a:r>
            <a:r>
              <a:rPr lang="en-GB" i="1" dirty="0" smtClean="0"/>
              <a:t>more”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“we </a:t>
            </a:r>
            <a:r>
              <a:rPr lang="en-GB" i="1" dirty="0"/>
              <a:t>have to read a lot of um reference for nowadays lecture </a:t>
            </a:r>
            <a:r>
              <a:rPr lang="en-GB" i="1" dirty="0" smtClean="0"/>
              <a:t>so </a:t>
            </a:r>
            <a:r>
              <a:rPr lang="en-GB" i="1" dirty="0"/>
              <a:t>if </a:t>
            </a:r>
            <a:r>
              <a:rPr lang="en-GB" i="1" dirty="0" smtClean="0"/>
              <a:t>[the pre-sessional] </a:t>
            </a:r>
            <a:r>
              <a:rPr lang="en-GB" i="1" dirty="0"/>
              <a:t>can </a:t>
            </a:r>
            <a:r>
              <a:rPr lang="en-GB" i="1" dirty="0" smtClean="0">
                <a:solidFill>
                  <a:schemeClr val="accent1"/>
                </a:solidFill>
              </a:rPr>
              <a:t>recommend a </a:t>
            </a:r>
            <a:r>
              <a:rPr lang="en-GB" i="1" dirty="0">
                <a:solidFill>
                  <a:schemeClr val="accent1"/>
                </a:solidFill>
              </a:rPr>
              <a:t>reference like what we read right now and do a </a:t>
            </a:r>
            <a:r>
              <a:rPr lang="en-GB" i="1" dirty="0" smtClean="0">
                <a:solidFill>
                  <a:schemeClr val="accent1"/>
                </a:solidFill>
              </a:rPr>
              <a:t>lecture, like </a:t>
            </a:r>
            <a:r>
              <a:rPr lang="en-GB" i="1" dirty="0">
                <a:solidFill>
                  <a:schemeClr val="accent1"/>
                </a:solidFill>
              </a:rPr>
              <a:t>what we study right </a:t>
            </a:r>
            <a:r>
              <a:rPr lang="en-GB" i="1" dirty="0" smtClean="0">
                <a:solidFill>
                  <a:schemeClr val="accent1"/>
                </a:solidFill>
              </a:rPr>
              <a:t>now, </a:t>
            </a:r>
            <a:r>
              <a:rPr lang="en-GB" i="1" dirty="0" smtClean="0"/>
              <a:t>and </a:t>
            </a:r>
            <a:r>
              <a:rPr lang="en-GB" i="1" dirty="0"/>
              <a:t>that will help us to more familiar with </a:t>
            </a:r>
            <a:r>
              <a:rPr lang="en-GB" i="1" dirty="0" smtClean="0"/>
              <a:t>the </a:t>
            </a:r>
            <a:r>
              <a:rPr lang="en-GB" i="1" dirty="0"/>
              <a:t>structure or the style or the stress.</a:t>
            </a:r>
            <a:r>
              <a:rPr lang="en-GB" i="1" dirty="0">
                <a:solidFill>
                  <a:schemeClr val="accent1"/>
                </a:solidFill>
              </a:rPr>
              <a:t> </a:t>
            </a:r>
            <a:r>
              <a:rPr lang="en-GB" i="1" dirty="0" smtClean="0">
                <a:solidFill>
                  <a:schemeClr val="accent1"/>
                </a:solidFill>
              </a:rPr>
              <a:t>[Pre-sessional</a:t>
            </a:r>
            <a:r>
              <a:rPr lang="en-GB" i="1" dirty="0">
                <a:solidFill>
                  <a:schemeClr val="accent1"/>
                </a:solidFill>
              </a:rPr>
              <a:t>] style is very […] easy and not stressful as right </a:t>
            </a:r>
            <a:r>
              <a:rPr lang="en-GB" i="1" dirty="0" smtClean="0">
                <a:solidFill>
                  <a:schemeClr val="accent1"/>
                </a:solidFill>
              </a:rPr>
              <a:t>now</a:t>
            </a:r>
            <a:r>
              <a:rPr lang="en-GB" i="1" dirty="0" smtClean="0">
                <a:solidFill>
                  <a:srgbClr val="FF0000"/>
                </a:solidFill>
              </a:rPr>
              <a:t>.</a:t>
            </a:r>
            <a:r>
              <a:rPr lang="en-GB" i="1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chemeClr val="accent1"/>
                </a:solidFill>
              </a:rPr>
              <a:t>“maybe </a:t>
            </a:r>
            <a:r>
              <a:rPr lang="en-GB" i="1" dirty="0">
                <a:solidFill>
                  <a:schemeClr val="accent1"/>
                </a:solidFill>
              </a:rPr>
              <a:t>it should be more specific </a:t>
            </a:r>
            <a:r>
              <a:rPr lang="en-GB" i="1" dirty="0"/>
              <a:t>for example management students to talk about management topic and uh the other students </a:t>
            </a:r>
            <a:r>
              <a:rPr lang="en-GB" i="1" dirty="0">
                <a:solidFill>
                  <a:schemeClr val="accent1"/>
                </a:solidFill>
              </a:rPr>
              <a:t>about their own </a:t>
            </a:r>
            <a:r>
              <a:rPr lang="en-GB" i="1" dirty="0" smtClean="0">
                <a:solidFill>
                  <a:schemeClr val="accent1"/>
                </a:solidFill>
              </a:rPr>
              <a:t>fields”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should pre-sessional courses do?</a:t>
            </a:r>
            <a:br>
              <a:rPr lang="en-GB" dirty="0" smtClean="0"/>
            </a:br>
            <a:r>
              <a:rPr lang="en-GB" dirty="0" smtClean="0"/>
              <a:t>Some ideas!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8793" y="1772816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D</a:t>
            </a:r>
            <a:r>
              <a:rPr lang="en-GB" sz="2000" dirty="0" smtClean="0"/>
              <a:t>evelop automaticity (bottom-up processing)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Develop pre-lecture preparation skills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Develop skills to deal with simultaneous aural and written visual input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Focus note-taking on encoding not transcription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Incorporate skills for using lecture capture to improve comprehension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Include subject specific knowledge (in-class?, on own? in conjunction with departments?)</a:t>
            </a:r>
          </a:p>
          <a:p>
            <a:pPr lvl="0"/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7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can we evaluate the effectiveness of EAP?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8793" y="1772816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Longitudinal research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depth qualitative research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Focus on students’ real academic experiences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Investigate variables and complex interactions instead of cause and effect relationships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47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43545"/>
            <a:ext cx="8229600" cy="765175"/>
          </a:xfrm>
        </p:spPr>
        <p:txBody>
          <a:bodyPr/>
          <a:lstStyle/>
          <a:p>
            <a:pPr algn="ctr"/>
            <a:r>
              <a:rPr lang="en-GB" sz="2400" dirty="0" smtClean="0"/>
              <a:t>References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856895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Burns, A. and Knox, J. (2011) Classrooms as Complex Adaptive Systems: A Relational Model. </a:t>
            </a:r>
            <a:r>
              <a:rPr lang="en-US" sz="1000" i="1" dirty="0"/>
              <a:t>TESL-EJ,</a:t>
            </a:r>
            <a:r>
              <a:rPr lang="en-US" sz="1000" dirty="0"/>
              <a:t> </a:t>
            </a:r>
            <a:r>
              <a:rPr lang="en-US" sz="1000" i="1" dirty="0"/>
              <a:t>15</a:t>
            </a:r>
            <a:r>
              <a:rPr lang="en-US" sz="1000" dirty="0"/>
              <a:t>(1), pp. 1-25.</a:t>
            </a:r>
            <a:endParaRPr lang="en-GB" sz="1000" dirty="0"/>
          </a:p>
          <a:p>
            <a:r>
              <a:rPr lang="en-US" sz="1000" dirty="0"/>
              <a:t> </a:t>
            </a:r>
            <a:endParaRPr lang="en-GB" sz="1000" dirty="0"/>
          </a:p>
          <a:p>
            <a:r>
              <a:rPr lang="en-US" sz="1000" dirty="0" err="1"/>
              <a:t>Cilliers</a:t>
            </a:r>
            <a:r>
              <a:rPr lang="en-US" sz="1000" dirty="0"/>
              <a:t>, P. (2002) </a:t>
            </a:r>
            <a:r>
              <a:rPr lang="en-US" sz="1000" i="1" dirty="0"/>
              <a:t>Complexity and Postmodernism : Understanding Complex Systems (1),</a:t>
            </a:r>
            <a:r>
              <a:rPr lang="en-US" sz="1000" dirty="0"/>
              <a:t> London, US:</a:t>
            </a:r>
            <a:r>
              <a:rPr lang="en-US" sz="1000" i="1" dirty="0"/>
              <a:t> </a:t>
            </a:r>
            <a:r>
              <a:rPr lang="en-US" sz="1000" dirty="0"/>
              <a:t>Routledge.</a:t>
            </a:r>
            <a:endParaRPr lang="en-GB" sz="1000" dirty="0"/>
          </a:p>
          <a:p>
            <a:r>
              <a:rPr lang="en-US" sz="1000" dirty="0"/>
              <a:t> </a:t>
            </a:r>
            <a:endParaRPr lang="en-GB" sz="1000" dirty="0"/>
          </a:p>
          <a:p>
            <a:r>
              <a:rPr lang="en-US" sz="1000" dirty="0"/>
              <a:t>Crawford </a:t>
            </a:r>
            <a:r>
              <a:rPr lang="en-US" sz="1000" dirty="0" err="1"/>
              <a:t>Camiciottoli</a:t>
            </a:r>
            <a:r>
              <a:rPr lang="en-US" sz="1000" dirty="0"/>
              <a:t>, B. (2004) Interactive discourse structuring in L2 guest lectures: some insights from a comparative corpus-based study. </a:t>
            </a:r>
            <a:r>
              <a:rPr lang="en-US" sz="1000" i="1" dirty="0"/>
              <a:t>Journal of English for Academic Purposes,</a:t>
            </a:r>
            <a:r>
              <a:rPr lang="en-US" sz="1000" dirty="0"/>
              <a:t> </a:t>
            </a:r>
            <a:r>
              <a:rPr lang="en-US" sz="1000" i="1" dirty="0"/>
              <a:t>3</a:t>
            </a:r>
            <a:r>
              <a:rPr lang="en-US" sz="1000" dirty="0"/>
              <a:t>(1), pp. 39-54.</a:t>
            </a:r>
            <a:endParaRPr lang="en-GB" sz="1000" dirty="0"/>
          </a:p>
          <a:p>
            <a:r>
              <a:rPr lang="en-US" sz="1000" dirty="0"/>
              <a:t> </a:t>
            </a:r>
            <a:endParaRPr lang="en-GB" sz="1000" dirty="0"/>
          </a:p>
          <a:p>
            <a:r>
              <a:rPr lang="en-US" sz="1000" dirty="0" err="1"/>
              <a:t>Dörnyei</a:t>
            </a:r>
            <a:r>
              <a:rPr lang="en-US" sz="1000" dirty="0"/>
              <a:t>, Z. (2011) Researching complex dynamic systems: ‘</a:t>
            </a:r>
            <a:r>
              <a:rPr lang="en-US" sz="1000" dirty="0" err="1"/>
              <a:t>Retrodictive</a:t>
            </a:r>
            <a:r>
              <a:rPr lang="en-US" sz="1000" dirty="0"/>
              <a:t> qualitative modelling’ in the language classroom. </a:t>
            </a:r>
            <a:r>
              <a:rPr lang="en-US" sz="1000" i="1" dirty="0"/>
              <a:t>Language Teaching,</a:t>
            </a:r>
            <a:r>
              <a:rPr lang="en-US" sz="1000" dirty="0"/>
              <a:t> </a:t>
            </a:r>
            <a:r>
              <a:rPr lang="en-US" sz="1000" i="1" dirty="0"/>
              <a:t>47</a:t>
            </a:r>
            <a:r>
              <a:rPr lang="en-US" sz="1000" dirty="0"/>
              <a:t>(1), pp. 80-91.</a:t>
            </a:r>
            <a:endParaRPr lang="en-GB" sz="1000" dirty="0"/>
          </a:p>
          <a:p>
            <a:r>
              <a:rPr lang="en-US" sz="1000" dirty="0"/>
              <a:t> </a:t>
            </a:r>
            <a:endParaRPr lang="en-GB" sz="1000" dirty="0"/>
          </a:p>
          <a:p>
            <a:r>
              <a:rPr lang="en-US" sz="1000" dirty="0"/>
              <a:t>Field, J. (2009) The cognitive validity of the lecture-based question in the IELTS listening paper. in P. Thompson (Ed.), (ed.) </a:t>
            </a:r>
            <a:r>
              <a:rPr lang="en-US" sz="1000" i="1" dirty="0"/>
              <a:t>IELTS Research </a:t>
            </a:r>
            <a:r>
              <a:rPr lang="en-US" sz="1000" i="1" dirty="0" err="1"/>
              <a:t>Reports</a:t>
            </a:r>
            <a:r>
              <a:rPr lang="en-US" sz="1000" dirty="0" err="1"/>
              <a:t>,London</a:t>
            </a:r>
            <a:r>
              <a:rPr lang="en-US" sz="1000" dirty="0"/>
              <a:t>: British Council. pp. 17-66.</a:t>
            </a:r>
            <a:endParaRPr lang="en-GB" sz="1000" dirty="0"/>
          </a:p>
          <a:p>
            <a:r>
              <a:rPr lang="en-US" sz="1000" dirty="0"/>
              <a:t>  </a:t>
            </a:r>
            <a:endParaRPr lang="en-GB" sz="1000" dirty="0"/>
          </a:p>
          <a:p>
            <a:r>
              <a:rPr lang="en-US" sz="1000" dirty="0"/>
              <a:t>Flowerdew, J. and Miller, L. (1992) Student perceptions, problems and strategies in second language lecture comprehension. </a:t>
            </a:r>
            <a:r>
              <a:rPr lang="en-US" sz="1000" i="1" dirty="0"/>
              <a:t>Regional English Language Centre Journal,</a:t>
            </a:r>
            <a:r>
              <a:rPr lang="en-US" sz="1000" dirty="0"/>
              <a:t> </a:t>
            </a:r>
            <a:r>
              <a:rPr lang="en-US" sz="1000" i="1" dirty="0"/>
              <a:t>23</a:t>
            </a:r>
            <a:r>
              <a:rPr lang="en-US" sz="1000" dirty="0"/>
              <a:t>(2), pp. 60-80.</a:t>
            </a:r>
            <a:endParaRPr lang="en-GB" sz="1000" dirty="0"/>
          </a:p>
          <a:p>
            <a:r>
              <a:rPr lang="en-US" sz="1000" dirty="0"/>
              <a:t> </a:t>
            </a:r>
            <a:endParaRPr lang="en-GB" sz="1000" dirty="0"/>
          </a:p>
          <a:p>
            <a:r>
              <a:rPr lang="en-US" sz="1000" dirty="0"/>
              <a:t>Jung, E. H. (2003) The Role of Discourse Signaling Cues in Second Language Listening Comprehension. </a:t>
            </a:r>
            <a:r>
              <a:rPr lang="en-US" sz="1000" i="1" dirty="0"/>
              <a:t>The Modern Language Journal,</a:t>
            </a:r>
            <a:r>
              <a:rPr lang="en-US" sz="1000" dirty="0"/>
              <a:t> </a:t>
            </a:r>
            <a:r>
              <a:rPr lang="en-US" sz="1000" i="1" dirty="0"/>
              <a:t>87</a:t>
            </a:r>
            <a:r>
              <a:rPr lang="en-US" sz="1000" dirty="0"/>
              <a:t>(4), pp. 562-577</a:t>
            </a:r>
            <a:r>
              <a:rPr lang="en-US" sz="1000" dirty="0" smtClean="0"/>
              <a:t>.</a:t>
            </a:r>
          </a:p>
          <a:p>
            <a:endParaRPr lang="en-US" sz="1000" dirty="0"/>
          </a:p>
          <a:p>
            <a:r>
              <a:rPr lang="en-US" sz="1000" dirty="0"/>
              <a:t>Larsen-Freeman, D. (2016) Classroom-oriented research from a complex systems perspective. </a:t>
            </a:r>
            <a:r>
              <a:rPr lang="en-US" sz="1000" i="1" dirty="0"/>
              <a:t>Studies in Second Language Learning and Teaching,</a:t>
            </a:r>
            <a:r>
              <a:rPr lang="en-US" sz="1000" dirty="0"/>
              <a:t> </a:t>
            </a:r>
            <a:r>
              <a:rPr lang="en-US" sz="1000" i="1" dirty="0"/>
              <a:t>6</a:t>
            </a:r>
            <a:r>
              <a:rPr lang="en-US" sz="1000" dirty="0"/>
              <a:t>(3), pp. 377-393</a:t>
            </a:r>
            <a:r>
              <a:rPr lang="en-US" sz="1000" dirty="0" smtClean="0"/>
              <a:t>.</a:t>
            </a:r>
            <a:endParaRPr lang="en-GB" sz="1000" dirty="0"/>
          </a:p>
          <a:p>
            <a:r>
              <a:rPr lang="en-US" sz="1000" dirty="0"/>
              <a:t> </a:t>
            </a:r>
            <a:endParaRPr lang="en-US" sz="1000" dirty="0" smtClean="0"/>
          </a:p>
          <a:p>
            <a:r>
              <a:rPr lang="en-US" sz="1000" dirty="0"/>
              <a:t>Larsen-Freeman, D. and Cameron, L. (2008) </a:t>
            </a:r>
            <a:r>
              <a:rPr lang="en-US" sz="1000" i="1" dirty="0"/>
              <a:t>Complex Systems and Applied Linguistics,</a:t>
            </a:r>
            <a:r>
              <a:rPr lang="en-US" sz="1000" dirty="0"/>
              <a:t> Oxford:</a:t>
            </a:r>
            <a:r>
              <a:rPr lang="en-US" sz="1000" i="1" dirty="0"/>
              <a:t> </a:t>
            </a:r>
            <a:r>
              <a:rPr lang="en-US" sz="1000" dirty="0"/>
              <a:t>Oxford University Press.</a:t>
            </a:r>
            <a:endParaRPr lang="en-GB" sz="1000" dirty="0"/>
          </a:p>
          <a:p>
            <a:endParaRPr lang="en-GB" sz="1000" dirty="0"/>
          </a:p>
          <a:p>
            <a:r>
              <a:rPr lang="en-US" sz="1000" dirty="0"/>
              <a:t>Littlemore, J. (2001) The Use of Metaphor in University Lectures and the Problems that it Causes for Overseas Students. </a:t>
            </a:r>
            <a:r>
              <a:rPr lang="en-US" sz="1000" i="1" dirty="0"/>
              <a:t>Teaching in Higher Education,</a:t>
            </a:r>
            <a:r>
              <a:rPr lang="en-US" sz="1000" dirty="0"/>
              <a:t> </a:t>
            </a:r>
            <a:r>
              <a:rPr lang="en-US" sz="1000" i="1" dirty="0"/>
              <a:t>6</a:t>
            </a:r>
            <a:r>
              <a:rPr lang="en-US" sz="1000" dirty="0"/>
              <a:t>(3), pp. 333-349.</a:t>
            </a:r>
            <a:endParaRPr lang="en-GB" sz="1000" dirty="0"/>
          </a:p>
          <a:p>
            <a:r>
              <a:rPr lang="en-US" sz="1000" dirty="0"/>
              <a:t> </a:t>
            </a:r>
            <a:endParaRPr lang="en-GB" sz="1000" dirty="0"/>
          </a:p>
          <a:p>
            <a:r>
              <a:rPr lang="en-US" sz="1000" dirty="0"/>
              <a:t>Lynch, T. (2015) International students’ perceptions of university lectures in English. </a:t>
            </a:r>
            <a:r>
              <a:rPr lang="en-US" sz="1000" i="1" dirty="0"/>
              <a:t>International Student Experience Journal</a:t>
            </a:r>
            <a:r>
              <a:rPr lang="en-US" sz="1000" dirty="0"/>
              <a:t>, </a:t>
            </a:r>
            <a:r>
              <a:rPr lang="en-US" sz="1000" i="1" dirty="0"/>
              <a:t>3</a:t>
            </a:r>
            <a:r>
              <a:rPr lang="en-US" sz="1000" dirty="0"/>
              <a:t>(1</a:t>
            </a:r>
            <a:r>
              <a:rPr lang="en-US" sz="1000" dirty="0" smtClean="0"/>
              <a:t>).</a:t>
            </a:r>
          </a:p>
          <a:p>
            <a:endParaRPr lang="en-US" sz="1000" dirty="0" smtClean="0"/>
          </a:p>
          <a:p>
            <a:r>
              <a:rPr lang="en-US" sz="1000" dirty="0" err="1"/>
              <a:t>MacIntyre</a:t>
            </a:r>
            <a:r>
              <a:rPr lang="en-US" sz="1000" dirty="0"/>
              <a:t>, P. D., </a:t>
            </a:r>
            <a:r>
              <a:rPr lang="en-US" sz="1000" dirty="0" err="1"/>
              <a:t>Dörnyei</a:t>
            </a:r>
            <a:r>
              <a:rPr lang="en-US" sz="1000" dirty="0"/>
              <a:t>, Z. and Henry, A. (2014) Conclusion: Hot Enough to be Cool: The Promise of Dynamic Systems Research. in </a:t>
            </a:r>
            <a:r>
              <a:rPr lang="en-US" sz="1000" dirty="0" err="1"/>
              <a:t>Dörnyei</a:t>
            </a:r>
            <a:r>
              <a:rPr lang="en-US" sz="1000" dirty="0"/>
              <a:t>, Z., Henry, A. and </a:t>
            </a:r>
            <a:r>
              <a:rPr lang="en-US" sz="1000" dirty="0" err="1"/>
              <a:t>MacIntyre</a:t>
            </a:r>
            <a:r>
              <a:rPr lang="en-US" sz="1000" dirty="0"/>
              <a:t>, P. D., (eds.) </a:t>
            </a:r>
            <a:r>
              <a:rPr lang="en-US" sz="1000" i="1" dirty="0"/>
              <a:t>Motivational Dynamics in Language </a:t>
            </a:r>
            <a:r>
              <a:rPr lang="en-US" sz="1000" i="1" dirty="0" err="1"/>
              <a:t>Learning</a:t>
            </a:r>
            <a:r>
              <a:rPr lang="en-US" sz="1000" dirty="0" err="1"/>
              <a:t>,Bristol</a:t>
            </a:r>
            <a:r>
              <a:rPr lang="en-US" sz="1000" dirty="0"/>
              <a:t>: Multilingual Matters. pp. 419-429</a:t>
            </a:r>
            <a:r>
              <a:rPr lang="en-US" sz="1000" dirty="0" smtClean="0"/>
              <a:t>.</a:t>
            </a:r>
            <a:endParaRPr lang="en-GB" sz="1000" dirty="0"/>
          </a:p>
          <a:p>
            <a:r>
              <a:rPr lang="en-US" sz="1000" dirty="0"/>
              <a:t> </a:t>
            </a:r>
            <a:endParaRPr lang="en-GB" sz="1000" dirty="0"/>
          </a:p>
          <a:p>
            <a:r>
              <a:rPr lang="en-US" sz="1000" dirty="0"/>
              <a:t>Mulligan, D. and Kirkpatrick, A. (2000) How Much Do They Understand? Lectures, students and comprehension. </a:t>
            </a:r>
            <a:r>
              <a:rPr lang="en-US" sz="1000" i="1" dirty="0"/>
              <a:t>Higher Education Research &amp; Development,</a:t>
            </a:r>
            <a:r>
              <a:rPr lang="en-US" sz="1000" dirty="0"/>
              <a:t> </a:t>
            </a:r>
            <a:r>
              <a:rPr lang="en-US" sz="1000" i="1" dirty="0"/>
              <a:t>19</a:t>
            </a:r>
            <a:r>
              <a:rPr lang="en-US" sz="1000" dirty="0"/>
              <a:t>(3), pp. 311-335.</a:t>
            </a:r>
            <a:endParaRPr lang="en-GB" sz="1000" dirty="0"/>
          </a:p>
          <a:p>
            <a:r>
              <a:rPr lang="en-US" sz="1000" dirty="0"/>
              <a:t> </a:t>
            </a:r>
            <a:endParaRPr lang="en-GB" sz="1000" dirty="0"/>
          </a:p>
          <a:p>
            <a:r>
              <a:rPr lang="en-US" sz="1000" dirty="0" err="1"/>
              <a:t>Rost</a:t>
            </a:r>
            <a:r>
              <a:rPr lang="en-US" sz="1000" dirty="0"/>
              <a:t>, M. (1994) On-line summaries as representations of lecture understanding. in Flowerdew, J., (ed.) </a:t>
            </a:r>
            <a:r>
              <a:rPr lang="en-US" sz="1000" i="1" dirty="0"/>
              <a:t>Academic Listening: Research </a:t>
            </a:r>
            <a:r>
              <a:rPr lang="en-US" sz="1000" i="1" dirty="0" err="1"/>
              <a:t>Perspectives</a:t>
            </a:r>
            <a:r>
              <a:rPr lang="en-US" sz="1000" dirty="0" err="1"/>
              <a:t>,Cambridge</a:t>
            </a:r>
            <a:r>
              <a:rPr lang="en-US" sz="1000" dirty="0"/>
              <a:t>: Cambridge University Press. pp. 93-127.</a:t>
            </a:r>
            <a:endParaRPr lang="en-GB" sz="1000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6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L2 Lecture Comprehension Research</a:t>
            </a:r>
            <a:endParaRPr lang="en-GB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6513" y="1556792"/>
            <a:ext cx="8229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 discourse of academic lectures and the effects different discourse features have on L2 comprehension  (e.g. Crawford </a:t>
            </a:r>
            <a:r>
              <a:rPr kumimoji="0" lang="en-GB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Camiciottoli</a:t>
            </a: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2004, Jung 2003, Littlemore 2001)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 cognitive processes used by L2 listeners to process academic texts (e.g. Field 2009, </a:t>
            </a:r>
            <a:r>
              <a:rPr kumimoji="0" lang="en-GB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Rost</a:t>
            </a: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1994).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L2 students’ perceptions of the problems they have with lecture comprehension (e.g. Flowerdew and Miller 1992, Lynch 2015, Mulligan and Kirkpatrick 2000).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6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PhD research into L2 students’ comprehension of academic lectures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363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Broad aims;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identify the factors which L2 students think affect their understand of academic lectures.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compare student perceptions with EAP tutor and academic lecturer perceptions.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identify whether the student perceptions change between entering the university as a pre-sessional student (IELTS 5.5) and the end of their taught post-graduate input.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2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Data Collection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916832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Focus on PGT students at a British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Longitudinal case study (July 2015 to April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Semi-structured interviews  + 8 </a:t>
            </a:r>
            <a:r>
              <a:rPr lang="en-GB" dirty="0"/>
              <a:t>lecture </a:t>
            </a:r>
            <a:r>
              <a:rPr lang="en-GB" dirty="0" smtClean="0"/>
              <a:t>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7 x post-graduate L2 students  (interviewed 6 times)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</a:t>
            </a:r>
            <a:r>
              <a:rPr lang="en-GB" dirty="0" smtClean="0"/>
              <a:t> x EAP tutors teaching on a summer pre-sessional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 x EAP Course </a:t>
            </a:r>
            <a:r>
              <a:rPr lang="en-GB" dirty="0"/>
              <a:t>D</a:t>
            </a:r>
            <a:r>
              <a:rPr lang="en-GB" dirty="0" smtClean="0"/>
              <a:t>irector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5 x academic lecturers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29816" y="2996952"/>
            <a:ext cx="3190056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29816" y="3501008"/>
            <a:ext cx="3478088" cy="57606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Pre-sessional listening materials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72816"/>
            <a:ext cx="8291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10 week course (entry point IELTS 5.5)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28 x 90 minute lessons with listening 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ctr"/>
            <a:r>
              <a:rPr lang="en-GB" b="1" u="sng" dirty="0" smtClean="0"/>
              <a:t>Typical listening aims</a:t>
            </a:r>
          </a:p>
          <a:p>
            <a:pPr algn="ctr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Listen for main points / detail (15 aims)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Note-taking skills: structuring notes / styles of notes / practice note-taking (8 aims)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Identify sign-posting language (2 aims)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Identify features of connected speech (1 aim)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Identify emphasis (1 aim)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Identify the difference between evidence and conclusions (1 aim)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Student perceptions: Interview 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1385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What is the main problem that you think you will have </a:t>
            </a:r>
            <a:r>
              <a:rPr lang="en-GB" sz="2000" b="1" dirty="0"/>
              <a:t>understanding </a:t>
            </a:r>
            <a:r>
              <a:rPr lang="en-GB" sz="2000" b="1" dirty="0" smtClean="0"/>
              <a:t>lectures? 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1904" y="256490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348880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Terminology / vocabulary: 6 </a:t>
            </a:r>
            <a:r>
              <a:rPr lang="en-GB" sz="2000" dirty="0" smtClean="0"/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Lack of subject knowledge: 3 students</a:t>
            </a:r>
          </a:p>
          <a:p>
            <a:pPr lvl="0"/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Speed</a:t>
            </a:r>
            <a:r>
              <a:rPr lang="en-GB" sz="2000" dirty="0"/>
              <a:t>: 2 </a:t>
            </a:r>
            <a:r>
              <a:rPr lang="en-GB" sz="2000" dirty="0" smtClean="0"/>
              <a:t>students</a:t>
            </a:r>
          </a:p>
          <a:p>
            <a:pPr lvl="0"/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Accent:  1 </a:t>
            </a:r>
            <a:r>
              <a:rPr lang="en-GB" sz="2000" dirty="0" smtClean="0"/>
              <a:t>student</a:t>
            </a:r>
          </a:p>
          <a:p>
            <a:pPr lvl="0"/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Note-taking: 1 student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7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Complexity / dynamic systems theory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49578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 smtClean="0"/>
              <a:t>Traditional </a:t>
            </a:r>
            <a:r>
              <a:rPr lang="en-GB" sz="2000" i="1" dirty="0"/>
              <a:t>research </a:t>
            </a:r>
            <a:r>
              <a:rPr lang="en-GB" sz="2000" i="1" dirty="0" smtClean="0"/>
              <a:t>focuses </a:t>
            </a:r>
            <a:r>
              <a:rPr lang="en-GB" sz="2000" i="1" dirty="0"/>
              <a:t>on cause and effect relationships </a:t>
            </a:r>
            <a:r>
              <a:rPr lang="en-GB" sz="2000" i="1" dirty="0" smtClean="0"/>
              <a:t>whilst complex </a:t>
            </a:r>
            <a:r>
              <a:rPr lang="en-GB" sz="2000" i="1" dirty="0"/>
              <a:t>/ dynamic systems </a:t>
            </a:r>
            <a:r>
              <a:rPr lang="en-GB" sz="2000" i="1" dirty="0" smtClean="0"/>
              <a:t>research analyses </a:t>
            </a:r>
            <a:r>
              <a:rPr lang="en-GB" sz="2000" i="1" dirty="0"/>
              <a:t>how a number of variables within </a:t>
            </a:r>
            <a:r>
              <a:rPr lang="en-GB" sz="2000" i="1" dirty="0" smtClean="0"/>
              <a:t>a </a:t>
            </a:r>
            <a:r>
              <a:rPr lang="en-GB" sz="2000" i="1" dirty="0"/>
              <a:t>system interact </a:t>
            </a:r>
            <a:r>
              <a:rPr lang="en-GB" sz="2000" dirty="0"/>
              <a:t>(</a:t>
            </a:r>
            <a:r>
              <a:rPr lang="en-GB" sz="2000" dirty="0" err="1"/>
              <a:t>Dörnyei</a:t>
            </a:r>
            <a:r>
              <a:rPr lang="en-GB" sz="2000" dirty="0"/>
              <a:t> 2011</a:t>
            </a:r>
            <a:r>
              <a:rPr lang="en-GB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 smtClean="0"/>
              <a:t>Second </a:t>
            </a:r>
            <a:r>
              <a:rPr lang="en-GB" sz="2000" i="1" dirty="0"/>
              <a:t>language classrooms should be researched as complex systems because in teaching and learning simple, linear cause and effect relationships are unlikely to </a:t>
            </a:r>
            <a:r>
              <a:rPr lang="en-GB" sz="2000" i="1" dirty="0" smtClean="0"/>
              <a:t>exist </a:t>
            </a:r>
            <a:r>
              <a:rPr lang="en-GB" sz="2000" dirty="0" smtClean="0"/>
              <a:t>(Burns and Knox 2011)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6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Complexity Adaptive Systems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49578"/>
            <a:ext cx="8229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Systems are open with </a:t>
            </a:r>
            <a:r>
              <a:rPr lang="en-GB" sz="2000" dirty="0"/>
              <a:t>difficult to define </a:t>
            </a:r>
            <a:r>
              <a:rPr lang="en-GB" sz="2000" dirty="0" smtClean="0"/>
              <a:t>borders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Contain a large </a:t>
            </a:r>
            <a:r>
              <a:rPr lang="en-GB" sz="2000" dirty="0"/>
              <a:t>number of elements </a:t>
            </a:r>
            <a:r>
              <a:rPr lang="en-GB" sz="2000" dirty="0" smtClean="0"/>
              <a:t>/ variables which have </a:t>
            </a:r>
            <a:r>
              <a:rPr lang="en-GB" sz="2000" dirty="0"/>
              <a:t>dynamic </a:t>
            </a:r>
            <a:r>
              <a:rPr lang="en-GB" sz="2000" dirty="0" smtClean="0"/>
              <a:t>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Elements </a:t>
            </a:r>
            <a:r>
              <a:rPr lang="en-GB" sz="2000" dirty="0" smtClean="0"/>
              <a:t>within the system influence </a:t>
            </a:r>
            <a:r>
              <a:rPr lang="en-GB" sz="2000" dirty="0"/>
              <a:t>or are influenced by several other elements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Interactions </a:t>
            </a:r>
            <a:r>
              <a:rPr lang="en-GB" sz="2000" dirty="0" smtClean="0"/>
              <a:t>between the elements are non-linear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Positive or negative feedback loops </a:t>
            </a:r>
            <a:r>
              <a:rPr lang="en-GB" sz="2000" dirty="0" smtClean="0"/>
              <a:t>can occur within </a:t>
            </a:r>
            <a:r>
              <a:rPr lang="en-GB" sz="2000" dirty="0"/>
              <a:t>the interactions</a:t>
            </a:r>
          </a:p>
          <a:p>
            <a:endParaRPr lang="en-GB" sz="2000" dirty="0" smtClean="0"/>
          </a:p>
          <a:p>
            <a:r>
              <a:rPr lang="en-GB" sz="2000" dirty="0" smtClean="0"/>
              <a:t>(</a:t>
            </a:r>
            <a:r>
              <a:rPr lang="en-GB" sz="2000" dirty="0" err="1" smtClean="0"/>
              <a:t>Cilliers</a:t>
            </a:r>
            <a:r>
              <a:rPr lang="en-GB" sz="2000" dirty="0" smtClean="0"/>
              <a:t> 2002)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0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21"/>
            <a:ext cx="8229600" cy="765175"/>
          </a:xfrm>
        </p:spPr>
        <p:txBody>
          <a:bodyPr/>
          <a:lstStyle/>
          <a:p>
            <a:pPr algn="ctr"/>
            <a:r>
              <a:rPr lang="en-GB" sz="2800" dirty="0" smtClean="0"/>
              <a:t>Student Perceptions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68596"/>
            <a:ext cx="8964488" cy="59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Background">
  <a:themeElements>
    <a:clrScheme name="Custom 41">
      <a:dk1>
        <a:srgbClr val="595959"/>
      </a:dk1>
      <a:lt1>
        <a:srgbClr val="FFFFFF"/>
      </a:lt1>
      <a:dk2>
        <a:srgbClr val="008CA8"/>
      </a:dk2>
      <a:lt2>
        <a:srgbClr val="FDE6AB"/>
      </a:lt2>
      <a:accent1>
        <a:srgbClr val="008CA8"/>
      </a:accent1>
      <a:accent2>
        <a:srgbClr val="26A699"/>
      </a:accent2>
      <a:accent3>
        <a:srgbClr val="60295E"/>
      </a:accent3>
      <a:accent4>
        <a:srgbClr val="D94242"/>
      </a:accent4>
      <a:accent5>
        <a:srgbClr val="8EB831"/>
      </a:accent5>
      <a:accent6>
        <a:srgbClr val="000000"/>
      </a:accent6>
      <a:hlink>
        <a:srgbClr val="004E77"/>
      </a:hlink>
      <a:folHlink>
        <a:srgbClr val="238F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Background">
  <a:themeElements>
    <a:clrScheme name="Custom 53">
      <a:dk1>
        <a:srgbClr val="595959"/>
      </a:dk1>
      <a:lt1>
        <a:srgbClr val="FFFFFF"/>
      </a:lt1>
      <a:dk2>
        <a:srgbClr val="008CA8"/>
      </a:dk2>
      <a:lt2>
        <a:srgbClr val="FDE6AB"/>
      </a:lt2>
      <a:accent1>
        <a:srgbClr val="008CA8"/>
      </a:accent1>
      <a:accent2>
        <a:srgbClr val="26A699"/>
      </a:accent2>
      <a:accent3>
        <a:srgbClr val="60295E"/>
      </a:accent3>
      <a:accent4>
        <a:srgbClr val="D94242"/>
      </a:accent4>
      <a:accent5>
        <a:srgbClr val="8EB831"/>
      </a:accent5>
      <a:accent6>
        <a:srgbClr val="000000"/>
      </a:accent6>
      <a:hlink>
        <a:srgbClr val="FFFFFF"/>
      </a:hlink>
      <a:folHlink>
        <a:srgbClr val="E6E6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eam Background">
  <a:themeElements>
    <a:clrScheme name="Custom 42">
      <a:dk1>
        <a:srgbClr val="595959"/>
      </a:dk1>
      <a:lt1>
        <a:srgbClr val="FFFFFF"/>
      </a:lt1>
      <a:dk2>
        <a:srgbClr val="008CA8"/>
      </a:dk2>
      <a:lt2>
        <a:srgbClr val="FDE6AB"/>
      </a:lt2>
      <a:accent1>
        <a:srgbClr val="008CA8"/>
      </a:accent1>
      <a:accent2>
        <a:srgbClr val="26A699"/>
      </a:accent2>
      <a:accent3>
        <a:srgbClr val="60295E"/>
      </a:accent3>
      <a:accent4>
        <a:srgbClr val="D94242"/>
      </a:accent4>
      <a:accent5>
        <a:srgbClr val="8EB831"/>
      </a:accent5>
      <a:accent6>
        <a:srgbClr val="000000"/>
      </a:accent6>
      <a:hlink>
        <a:srgbClr val="004E77"/>
      </a:hlink>
      <a:folHlink>
        <a:srgbClr val="238F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7909</TotalTime>
  <Words>804</Words>
  <Application>Microsoft Office PowerPoint</Application>
  <PresentationFormat>On-screen Show (4:3)</PresentationFormat>
  <Paragraphs>174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White Background</vt:lpstr>
      <vt:lpstr>Blue Background</vt:lpstr>
      <vt:lpstr>Cream Background</vt:lpstr>
      <vt:lpstr>Helping students understand lectures; does what we do match their needs?</vt:lpstr>
      <vt:lpstr>L2 Lecture Comprehension Research</vt:lpstr>
      <vt:lpstr>PhD research into L2 students’ comprehension of academic lectures</vt:lpstr>
      <vt:lpstr>Data Collection</vt:lpstr>
      <vt:lpstr>Pre-sessional listening materials</vt:lpstr>
      <vt:lpstr>Student perceptions: Interview 2</vt:lpstr>
      <vt:lpstr>Complexity / dynamic systems theory</vt:lpstr>
      <vt:lpstr>Complexity Adaptive Systems</vt:lpstr>
      <vt:lpstr>Student Perceptions</vt:lpstr>
      <vt:lpstr>PowerPoint Presentation</vt:lpstr>
      <vt:lpstr> Student Perceptions: interview 6  How could the pre-sessional course be improved?  </vt:lpstr>
      <vt:lpstr>What should pre-sessional courses do? Some ideas!</vt:lpstr>
      <vt:lpstr>How can we evaluate the effectiveness of EAP?</vt:lpstr>
      <vt:lpstr>References</vt:lpstr>
    </vt:vector>
  </TitlesOfParts>
  <Company>University of Leicester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syst33</dc:creator>
  <cp:lastModifiedBy>BENSON Cathy</cp:lastModifiedBy>
  <cp:revision>558</cp:revision>
  <cp:lastPrinted>2017-03-12T15:20:41Z</cp:lastPrinted>
  <dcterms:created xsi:type="dcterms:W3CDTF">2008-02-22T15:40:42Z</dcterms:created>
  <dcterms:modified xsi:type="dcterms:W3CDTF">2017-03-15T19:20:49Z</dcterms:modified>
</cp:coreProperties>
</file>