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7" r:id="rId2"/>
    <p:sldId id="337" r:id="rId3"/>
    <p:sldId id="338" r:id="rId4"/>
    <p:sldId id="341" r:id="rId5"/>
    <p:sldId id="344" r:id="rId6"/>
    <p:sldId id="342" r:id="rId7"/>
    <p:sldId id="343" r:id="rId8"/>
    <p:sldId id="345" r:id="rId9"/>
    <p:sldId id="346" r:id="rId10"/>
    <p:sldId id="347" r:id="rId11"/>
    <p:sldId id="348" r:id="rId12"/>
    <p:sldId id="352" r:id="rId13"/>
    <p:sldId id="350" r:id="rId14"/>
    <p:sldId id="351" r:id="rId1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1304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15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84C929C-B63A-4E7C-B804-A998D398FC6C}" type="datetimeFigureOut">
              <a:rPr lang="en-GB"/>
              <a:pPr>
                <a:defRPr/>
              </a:pPr>
              <a:t>08/04/17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2335FEF-5922-4C38-8297-CC4DD60179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2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A245B70-7F3D-420B-9185-A1850B2476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994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13EAB0-94D6-438E-9A58-D392B2CE147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5516563"/>
          </a:xfrm>
          <a:prstGeom prst="rect">
            <a:avLst/>
          </a:prstGeom>
          <a:solidFill>
            <a:srgbClr val="66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663366"/>
              </a:solidFill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" y="5843588"/>
            <a:ext cx="19431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755650" y="476250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27088" y="2420938"/>
            <a:ext cx="7561262" cy="1752600"/>
          </a:xfrm>
        </p:spPr>
        <p:txBody>
          <a:bodyPr/>
          <a:lstStyle>
            <a:lvl1pPr marL="0" indent="0">
              <a:defRPr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B4A8C-3C0D-4BC3-BFEE-E420DCFC8F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C2E40-92D0-49A0-956B-99C68DD461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95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609600"/>
            <a:ext cx="5678487" cy="5195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5C8BB-385B-4ABE-8C3B-8102775AC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5FA96-2CB8-4231-912E-1D4FBF741F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078E2-5598-475E-BE1D-FE55E74D2B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989138"/>
            <a:ext cx="38100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9138"/>
            <a:ext cx="38100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11696-9DC8-4603-BB38-C3ED3939B0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141C8-DA19-4648-A0CE-E382E963E8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6A41-252D-4BE8-A3C7-F3C7A90470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3DD0A-BED4-442E-9B84-FB0869BE74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B9883-D4A9-467C-B089-2C714B2B14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55DDC-B363-43BD-B47C-6BD5FBFAB5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0" y="0"/>
            <a:ext cx="9140825" cy="6873875"/>
          </a:xfrm>
          <a:prstGeom prst="rect">
            <a:avLst/>
          </a:prstGeom>
          <a:solidFill>
            <a:srgbClr val="66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GB">
                <a:solidFill>
                  <a:srgbClr val="663366"/>
                </a:solidFill>
              </a:rPr>
              <a:t>∂</a:t>
            </a:r>
          </a:p>
        </p:txBody>
      </p:sp>
      <p:sp>
        <p:nvSpPr>
          <p:cNvPr id="1027" name="Rectangle 8"/>
          <p:cNvSpPr>
            <a:spLocks noChangeArrowheads="1"/>
          </p:cNvSpPr>
          <p:nvPr userDrawn="1"/>
        </p:nvSpPr>
        <p:spPr bwMode="auto">
          <a:xfrm>
            <a:off x="107950" y="107950"/>
            <a:ext cx="8924925" cy="665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663366"/>
              </a:solidFill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Heading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943EB4A-D0CA-4EAC-8CAE-EFE2DE8FA5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790575" y="611188"/>
            <a:ext cx="80248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4400">
              <a:solidFill>
                <a:schemeClr val="bg1"/>
              </a:solidFill>
            </a:endParaRPr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790575" y="1798638"/>
            <a:ext cx="8024813" cy="381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defRPr/>
            </a:pPr>
            <a:endParaRPr lang="en-US" sz="1800" b="1">
              <a:solidFill>
                <a:schemeClr val="bg1"/>
              </a:solidFill>
              <a:latin typeface="Arial" pitchFamily="34" charset="0"/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6700" y="5843588"/>
            <a:ext cx="19431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  <a:ea typeface="MS PGothic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663366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196752"/>
            <a:ext cx="6400800" cy="2664246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spcBef>
                <a:spcPct val="0"/>
              </a:spcBef>
            </a:pPr>
            <a:r>
              <a:rPr lang="en-GB" sz="2400" dirty="0" smtClean="0"/>
              <a:t>EAP as a Political Arena </a:t>
            </a: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</a:pPr>
            <a:r>
              <a:rPr lang="en-GB" sz="2400" dirty="0" smtClean="0"/>
              <a:t>A report from the field: doing Critical EAP</a:t>
            </a:r>
            <a:endParaRPr lang="en-GB" dirty="0" smtClean="0"/>
          </a:p>
          <a:p>
            <a:pPr eaLnBrk="1" hangingPunct="1"/>
            <a:endParaRPr lang="en-GB" dirty="0"/>
          </a:p>
          <a:p>
            <a:pPr algn="ctr" eaLnBrk="1" hangingPunct="1"/>
            <a:r>
              <a:rPr lang="en-GB" i="1" dirty="0" smtClean="0"/>
              <a:t>Christopher Macallister Durham University English Language Centre</a:t>
            </a: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4441825" y="3198813"/>
            <a:ext cx="2603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happened 2: the teachers’ tales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“I enjoyed it, it was challenging but </a:t>
            </a:r>
            <a:r>
              <a:rPr lang="en-US" dirty="0" smtClean="0"/>
              <a:t>doable”</a:t>
            </a:r>
            <a:endParaRPr lang="en-US" dirty="0" smtClean="0"/>
          </a:p>
          <a:p>
            <a:pPr marL="400050" indent="-400050">
              <a:buFont typeface="+mj-lt"/>
              <a:buAutoNum type="romanLcPeriod"/>
            </a:pPr>
            <a:endParaRPr lang="en-US" dirty="0"/>
          </a:p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“I liked the way the materials were about their political context</a:t>
            </a:r>
            <a:r>
              <a:rPr lang="en-GB" dirty="0" smtClean="0"/>
              <a:t>... It wasn’t about teaching an ideology”</a:t>
            </a:r>
          </a:p>
          <a:p>
            <a:pPr marL="400050" indent="-400050">
              <a:buFont typeface="+mj-lt"/>
              <a:buAutoNum type="romanLcPeriod"/>
            </a:pPr>
            <a:endParaRPr lang="en-GB" dirty="0"/>
          </a:p>
          <a:p>
            <a:pPr marL="400050" indent="-400050">
              <a:buFont typeface="+mj-lt"/>
              <a:buAutoNum type="romanLcPeriod"/>
            </a:pPr>
            <a:r>
              <a:rPr lang="en-GB" dirty="0" smtClean="0"/>
              <a:t>“I was surprised how well the students took to it. Their home countries’ politics didn’t seem to matter”</a:t>
            </a:r>
          </a:p>
          <a:p>
            <a:pPr marL="400050" indent="-400050">
              <a:buFont typeface="+mj-lt"/>
              <a:buAutoNum type="romanLcPeriod"/>
            </a:pPr>
            <a:endParaRPr lang="en-GB" dirty="0"/>
          </a:p>
          <a:p>
            <a:pPr marL="400050" indent="-400050">
              <a:buFont typeface="+mj-lt"/>
              <a:buAutoNum type="romanLcPeriod"/>
            </a:pPr>
            <a:r>
              <a:rPr lang="en-GB" dirty="0" smtClean="0"/>
              <a:t>“I </a:t>
            </a:r>
            <a:r>
              <a:rPr lang="en-GB" dirty="0" smtClean="0"/>
              <a:t>felt I was teaching a subject...civics or citizenship... Was it an EAP class</a:t>
            </a:r>
            <a:r>
              <a:rPr lang="en-GB" dirty="0" smtClean="0"/>
              <a:t>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314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tories from the teacher/observer, &amp; a manager/teacher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“Its interesting but I’m not sure I would have put in a timetable”</a:t>
            </a:r>
          </a:p>
          <a:p>
            <a:pPr marL="400050" indent="-400050">
              <a:buFont typeface="+mj-lt"/>
              <a:buAutoNum type="romanLcPeriod"/>
            </a:pPr>
            <a:endParaRPr lang="en-US" dirty="0"/>
          </a:p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“There’s P, but not enough E &amp; A”</a:t>
            </a:r>
          </a:p>
          <a:p>
            <a:pPr marL="400050" indent="-400050">
              <a:buFont typeface="+mj-lt"/>
              <a:buAutoNum type="romanLcPeriod"/>
            </a:pPr>
            <a:endParaRPr lang="en-US" dirty="0"/>
          </a:p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“Where’s the language? I think the classroom should be focused on the language, they didn’t learn anything</a:t>
            </a:r>
            <a:r>
              <a:rPr lang="en-US" dirty="0" smtClean="0"/>
              <a:t>”</a:t>
            </a:r>
          </a:p>
          <a:p>
            <a:pPr marL="400050" indent="-400050">
              <a:buFont typeface="+mj-lt"/>
              <a:buAutoNum type="romanLcPeriod"/>
            </a:pPr>
            <a:endParaRPr lang="en-US" dirty="0"/>
          </a:p>
          <a:p>
            <a:pPr marL="400050" indent="-400050">
              <a:buFont typeface="+mj-lt"/>
              <a:buAutoNum type="romanLcPeriod"/>
            </a:pPr>
            <a:r>
              <a:rPr lang="en-US" smtClean="0"/>
              <a:t>“It </a:t>
            </a:r>
            <a:r>
              <a:rPr lang="en-US" dirty="0" err="1" smtClean="0"/>
              <a:t>humanised</a:t>
            </a:r>
            <a:r>
              <a:rPr lang="en-US" dirty="0" smtClean="0"/>
              <a:t> the students...I sa</a:t>
            </a:r>
            <a:r>
              <a:rPr lang="en-US" dirty="0" smtClean="0"/>
              <a:t>w them differently”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471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researcher’s 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Critical aims were achieved</a:t>
            </a:r>
          </a:p>
          <a:p>
            <a:pPr marL="400050" indent="-400050">
              <a:buFont typeface="+mj-lt"/>
              <a:buAutoNum type="romanLcPeriod"/>
            </a:pPr>
            <a:endParaRPr lang="en-US" dirty="0" smtClean="0"/>
          </a:p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The students engaged with political concepts and situated themselves as political actors</a:t>
            </a:r>
          </a:p>
          <a:p>
            <a:pPr marL="400050" indent="-400050">
              <a:buFont typeface="+mj-lt"/>
              <a:buAutoNum type="romanLcPeriod"/>
            </a:pPr>
            <a:endParaRPr lang="en-US" dirty="0" smtClean="0"/>
          </a:p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They engaged in a political act in class</a:t>
            </a:r>
          </a:p>
          <a:p>
            <a:pPr marL="400050" indent="-400050">
              <a:buFont typeface="+mj-lt"/>
              <a:buAutoNum type="romanLcPeriod"/>
            </a:pPr>
            <a:endParaRPr lang="en-US" dirty="0"/>
          </a:p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The academic language tasks weren’t challenging enough</a:t>
            </a:r>
          </a:p>
          <a:p>
            <a:pPr marL="400050" indent="-400050">
              <a:buFont typeface="+mj-lt"/>
              <a:buAutoNum type="romanLcPeriod"/>
            </a:pPr>
            <a:endParaRPr lang="en-US" dirty="0"/>
          </a:p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Both teachers delivered the political theory element successfully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51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CEAP: a response to the hazards and the critical dilemma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You can avoid the dilemma </a:t>
            </a:r>
            <a:r>
              <a:rPr lang="mr-IN" dirty="0" smtClean="0"/>
              <a:t>–</a:t>
            </a:r>
            <a:r>
              <a:rPr lang="en-US" dirty="0" smtClean="0"/>
              <a:t> facilitate </a:t>
            </a:r>
            <a:r>
              <a:rPr lang="mr-IN" dirty="0" smtClean="0"/>
              <a:t>–</a:t>
            </a:r>
            <a:r>
              <a:rPr lang="en-US" dirty="0" smtClean="0"/>
              <a:t> don’t preach</a:t>
            </a:r>
          </a:p>
          <a:p>
            <a:pPr marL="400050" indent="-400050">
              <a:buFont typeface="+mj-lt"/>
              <a:buAutoNum type="romanLcPeriod"/>
            </a:pPr>
            <a:endParaRPr lang="en-US" dirty="0"/>
          </a:p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Add more E and A </a:t>
            </a:r>
            <a:r>
              <a:rPr lang="mr-IN" dirty="0" smtClean="0"/>
              <a:t>–</a:t>
            </a:r>
            <a:r>
              <a:rPr lang="en-US" dirty="0" smtClean="0"/>
              <a:t> with sufficiently challenging materials there will be E and A to engage with</a:t>
            </a:r>
          </a:p>
          <a:p>
            <a:pPr marL="400050" indent="-400050">
              <a:buFont typeface="+mj-lt"/>
              <a:buAutoNum type="romanLcPeriod"/>
            </a:pPr>
            <a:endParaRPr lang="en-US" dirty="0"/>
          </a:p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Or accept using a session (or several?) to be political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823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Union of Results &amp; 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q"/>
            </a:pPr>
            <a:r>
              <a:rPr lang="en-US" dirty="0" smtClean="0"/>
              <a:t>EAP is results orientated </a:t>
            </a:r>
            <a:r>
              <a:rPr lang="mr-IN" dirty="0" smtClean="0"/>
              <a:t>–</a:t>
            </a:r>
            <a:r>
              <a:rPr lang="en-US" dirty="0" smtClean="0"/>
              <a:t> the most high stakes form of ELT</a:t>
            </a:r>
          </a:p>
          <a:p>
            <a:endParaRPr lang="en-US" dirty="0"/>
          </a:p>
          <a:p>
            <a:pPr>
              <a:buFont typeface="Wingdings" charset="2"/>
              <a:buChar char="q"/>
            </a:pPr>
            <a:r>
              <a:rPr lang="en-US" dirty="0" smtClean="0"/>
              <a:t>EAP is political</a:t>
            </a:r>
          </a:p>
          <a:p>
            <a:endParaRPr lang="en-US" dirty="0"/>
          </a:p>
          <a:p>
            <a:pPr>
              <a:buFont typeface="Wingdings" charset="2"/>
              <a:buChar char="q"/>
            </a:pPr>
            <a:r>
              <a:rPr lang="en-US" dirty="0" smtClean="0"/>
              <a:t>Engaging with the political offers real gains: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Students can become more engaged with the structures they live in </a:t>
            </a:r>
            <a:r>
              <a:rPr lang="mr-IN" dirty="0" smtClean="0"/>
              <a:t>–</a:t>
            </a:r>
            <a:r>
              <a:rPr lang="en-US" dirty="0" smtClean="0"/>
              <a:t> a more critical student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Awareness of rights and political role results in HE institutions that are more responsive to their international students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We the EAP practitioner see our students in a more holistic light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107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Critical EAP (CEAP)?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q"/>
            </a:pPr>
            <a:r>
              <a:rPr lang="en-US" dirty="0" smtClean="0"/>
              <a:t>Critical Theory </a:t>
            </a:r>
            <a:r>
              <a:rPr lang="mr-IN" dirty="0" smtClean="0"/>
              <a:t>–</a:t>
            </a:r>
            <a:r>
              <a:rPr lang="en-US" dirty="0" smtClean="0"/>
              <a:t> Critical Pedagogy </a:t>
            </a:r>
            <a:r>
              <a:rPr lang="mr-IN" dirty="0" smtClean="0"/>
              <a:t>–</a:t>
            </a:r>
            <a:r>
              <a:rPr lang="en-US" dirty="0" smtClean="0"/>
              <a:t> Critical EAP</a:t>
            </a:r>
          </a:p>
          <a:p>
            <a:pPr>
              <a:buFont typeface="Wingdings" charset="2"/>
              <a:buChar char="q"/>
            </a:pPr>
            <a:endParaRPr lang="en-US" dirty="0"/>
          </a:p>
          <a:p>
            <a:pPr>
              <a:buFont typeface="Wingdings" charset="2"/>
              <a:buChar char="q"/>
            </a:pPr>
            <a:r>
              <a:rPr lang="en-US" dirty="0" smtClean="0"/>
              <a:t>The EAP classroom is political: 1990s - </a:t>
            </a:r>
            <a:r>
              <a:rPr lang="en-GB" dirty="0" smtClean="0"/>
              <a:t>Benesch &amp; Pennycook</a:t>
            </a:r>
          </a:p>
          <a:p>
            <a:pPr>
              <a:buFont typeface="Wingdings" charset="2"/>
              <a:buChar char="q"/>
            </a:pPr>
            <a:endParaRPr lang="en-GB" dirty="0"/>
          </a:p>
          <a:p>
            <a:pPr>
              <a:buFont typeface="Wingdings" charset="2"/>
              <a:buChar char="q"/>
            </a:pPr>
            <a:r>
              <a:rPr lang="en-GB" dirty="0" smtClean="0"/>
              <a:t>The EAP classroom is an opportunity of political and </a:t>
            </a:r>
            <a:r>
              <a:rPr lang="en-US" dirty="0" smtClean="0"/>
              <a:t> social change</a:t>
            </a:r>
          </a:p>
          <a:p>
            <a:pPr>
              <a:buFont typeface="Wingdings" charset="2"/>
              <a:buChar char="q"/>
            </a:pPr>
            <a:endParaRPr lang="en-US" dirty="0"/>
          </a:p>
          <a:p>
            <a:pPr>
              <a:buFont typeface="Wingdings" charset="2"/>
              <a:buChar char="q"/>
            </a:pPr>
            <a:r>
              <a:rPr lang="en-US" dirty="0" smtClean="0"/>
              <a:t>CEAP is debated (a lot) and done classrooms (a little)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887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Hazards &amp; the Dilemma of CEAP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q"/>
            </a:pPr>
            <a:r>
              <a:rPr lang="en-US" dirty="0" smtClean="0"/>
              <a:t>What gives EAP practitioners the right to liberate anyone?</a:t>
            </a:r>
          </a:p>
          <a:p>
            <a:pPr>
              <a:buFont typeface="Wingdings" charset="2"/>
              <a:buChar char="q"/>
            </a:pPr>
            <a:endParaRPr lang="en-US" dirty="0"/>
          </a:p>
          <a:p>
            <a:pPr>
              <a:buFont typeface="Wingdings" charset="2"/>
              <a:buChar char="q"/>
            </a:pPr>
            <a:r>
              <a:rPr lang="en-US" dirty="0" smtClean="0"/>
              <a:t>Do students need/want liberating?</a:t>
            </a:r>
          </a:p>
          <a:p>
            <a:pPr>
              <a:buFont typeface="Wingdings" charset="2"/>
              <a:buChar char="q"/>
            </a:pPr>
            <a:endParaRPr lang="en-US" dirty="0"/>
          </a:p>
          <a:p>
            <a:pPr>
              <a:buFont typeface="Wingdings" charset="2"/>
              <a:buChar char="q"/>
            </a:pPr>
            <a:r>
              <a:rPr lang="en-US" dirty="0" smtClean="0"/>
              <a:t>The opportunity cost of doing CEAP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i="1" dirty="0" smtClean="0"/>
              <a:t>The critical dilemma: does the politically aware EAP practitioner simply forget about politics and teach for results. Or can you do CEAP without imposing yet another hegemonic discourse?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75930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paths to CEAP in the classroom: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/>
              <a:t>The political/social/economic controversial topic</a:t>
            </a:r>
          </a:p>
          <a:p>
            <a:pPr>
              <a:buFont typeface="+mj-lt"/>
              <a:buAutoNum type="arabicPeriod"/>
            </a:pP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 smtClean="0"/>
              <a:t>A Critical needs analysis: </a:t>
            </a:r>
            <a:r>
              <a:rPr lang="en-US" dirty="0" smtClean="0"/>
              <a:t>ask </a:t>
            </a:r>
            <a:r>
              <a:rPr lang="en-US" dirty="0" smtClean="0"/>
              <a:t>not how you can shape students to university, rather how can you shape the university to the students</a:t>
            </a:r>
          </a:p>
          <a:p>
            <a:pPr>
              <a:buFont typeface="+mj-lt"/>
              <a:buAutoNum type="arabicPeriod"/>
            </a:pP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 smtClean="0"/>
              <a:t>Undertaking real political action</a:t>
            </a:r>
          </a:p>
        </p:txBody>
      </p:sp>
    </p:spTree>
    <p:extLst>
      <p:ext uri="{BB962C8B-B14F-4D97-AF65-F5344CB8AC3E}">
        <p14:creationId xmlns:p14="http://schemas.microsoft.com/office/powerpoint/2010/main" val="2799925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research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PG EAP classes </a:t>
            </a:r>
            <a:r>
              <a:rPr lang="mr-IN" dirty="0" smtClean="0"/>
              <a:t>–</a:t>
            </a:r>
            <a:endParaRPr lang="en-US" dirty="0" smtClean="0"/>
          </a:p>
          <a:p>
            <a:pPr>
              <a:buFont typeface="Wingdings" charset="2"/>
              <a:buChar char="q"/>
            </a:pPr>
            <a:r>
              <a:rPr lang="en-US" dirty="0" smtClean="0"/>
              <a:t>1 drawn from across Durham in-sessional students: class advertised as academic skills </a:t>
            </a:r>
            <a:r>
              <a:rPr lang="mr-IN" dirty="0" smtClean="0"/>
              <a:t>–</a:t>
            </a:r>
            <a:r>
              <a:rPr lang="en-US" dirty="0" smtClean="0"/>
              <a:t> CEAP covert</a:t>
            </a:r>
          </a:p>
          <a:p>
            <a:pPr>
              <a:buFont typeface="Wingdings" charset="2"/>
              <a:buChar char="q"/>
            </a:pPr>
            <a:endParaRPr lang="en-US" dirty="0"/>
          </a:p>
          <a:p>
            <a:pPr>
              <a:buFont typeface="Wingdings" charset="2"/>
              <a:buChar char="q"/>
            </a:pPr>
            <a:r>
              <a:rPr lang="en-US" dirty="0" smtClean="0"/>
              <a:t>1 drawn from MA TESOL students: CEAP overt </a:t>
            </a:r>
            <a:r>
              <a:rPr lang="mr-IN" dirty="0" smtClean="0"/>
              <a:t>–</a:t>
            </a:r>
            <a:r>
              <a:rPr lang="en-US" dirty="0" smtClean="0"/>
              <a:t> badged as an experimental class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Data: </a:t>
            </a:r>
          </a:p>
          <a:p>
            <a:pPr>
              <a:buFont typeface="Wingdings" charset="2"/>
              <a:buChar char="q"/>
            </a:pPr>
            <a:r>
              <a:rPr lang="en-US" dirty="0" smtClean="0"/>
              <a:t>focus groups with the classes</a:t>
            </a:r>
          </a:p>
          <a:p>
            <a:pPr>
              <a:buFont typeface="Wingdings" charset="2"/>
              <a:buChar char="q"/>
            </a:pPr>
            <a:r>
              <a:rPr lang="en-US" dirty="0" smtClean="0"/>
              <a:t>Interviews with the teachers and a teacher observer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816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lesson: aims</a:t>
            </a:r>
            <a:r>
              <a:rPr lang="en-GB" dirty="0" smtClean="0"/>
              <a:t>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Critical aims: </a:t>
            </a:r>
          </a:p>
          <a:p>
            <a:r>
              <a:rPr lang="en-US" dirty="0" smtClean="0"/>
              <a:t>to</a:t>
            </a:r>
            <a:r>
              <a:rPr lang="en-US" dirty="0" smtClean="0"/>
              <a:t> </a:t>
            </a:r>
            <a:r>
              <a:rPr lang="en-US" dirty="0" smtClean="0"/>
              <a:t>enable the students to see themselves as political actors during their studies in the UK with:</a:t>
            </a:r>
          </a:p>
          <a:p>
            <a:pPr>
              <a:buFont typeface="Wingdings" charset="2"/>
              <a:buChar char="q"/>
            </a:pPr>
            <a:r>
              <a:rPr lang="en-US" dirty="0" smtClean="0"/>
              <a:t>Responsibilities</a:t>
            </a:r>
          </a:p>
          <a:p>
            <a:pPr>
              <a:buFont typeface="Wingdings" charset="2"/>
              <a:buChar char="q"/>
            </a:pPr>
            <a:r>
              <a:rPr lang="en-US" dirty="0" smtClean="0"/>
              <a:t>Rights</a:t>
            </a:r>
          </a:p>
          <a:p>
            <a:r>
              <a:rPr lang="en-US" dirty="0" smtClean="0"/>
              <a:t>Expressed through doing political action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EAP aims - </a:t>
            </a:r>
            <a:r>
              <a:rPr lang="en-US" dirty="0"/>
              <a:t>o</a:t>
            </a:r>
            <a:r>
              <a:rPr lang="en-US" dirty="0" smtClean="0"/>
              <a:t>pportunities to practice:</a:t>
            </a:r>
          </a:p>
          <a:p>
            <a:r>
              <a:rPr lang="en-US" dirty="0" smtClean="0"/>
              <a:t>Seminar skills</a:t>
            </a:r>
          </a:p>
          <a:p>
            <a:r>
              <a:rPr lang="en-US" dirty="0" smtClean="0"/>
              <a:t>Email writing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06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lesson: structure...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1. awareness raising tasks:</a:t>
            </a:r>
          </a:p>
          <a:p>
            <a:pPr>
              <a:buFont typeface="Wingdings" charset="2"/>
              <a:buChar char="q"/>
            </a:pPr>
            <a:r>
              <a:rPr lang="en-US" dirty="0" smtClean="0"/>
              <a:t>Political participation in the UK</a:t>
            </a:r>
          </a:p>
          <a:p>
            <a:pPr>
              <a:buFont typeface="Wingdings" charset="2"/>
              <a:buChar char="q"/>
            </a:pPr>
            <a:r>
              <a:rPr lang="en-US" dirty="0" smtClean="0"/>
              <a:t>Chains of delegation and accountability</a:t>
            </a:r>
          </a:p>
          <a:p>
            <a:pPr>
              <a:buFont typeface="Wingdings" charset="2"/>
              <a:buChar char="q"/>
            </a:pPr>
            <a:r>
              <a:rPr lang="en-US" dirty="0" smtClean="0"/>
              <a:t>Where do  international students fit in </a:t>
            </a:r>
            <a:r>
              <a:rPr lang="mr-IN" dirty="0" smtClean="0"/>
              <a:t>–</a:t>
            </a:r>
            <a:r>
              <a:rPr lang="en-US" dirty="0" smtClean="0"/>
              <a:t> rights and responsibilities</a:t>
            </a:r>
          </a:p>
          <a:p>
            <a:pPr>
              <a:buFont typeface="Wingdings" charset="2"/>
              <a:buChar char="q"/>
            </a:pPr>
            <a:endParaRPr lang="en-US" dirty="0"/>
          </a:p>
          <a:p>
            <a:r>
              <a:rPr lang="en-US" dirty="0" smtClean="0"/>
              <a:t>Part 2. Political action</a:t>
            </a:r>
          </a:p>
          <a:p>
            <a:pPr>
              <a:buFont typeface="Wingdings" charset="2"/>
              <a:buChar char="q"/>
            </a:pPr>
            <a:r>
              <a:rPr lang="en-US" dirty="0" smtClean="0"/>
              <a:t>Setting the scene </a:t>
            </a:r>
            <a:r>
              <a:rPr lang="mr-IN" dirty="0" smtClean="0"/>
              <a:t>–</a:t>
            </a:r>
            <a:r>
              <a:rPr lang="en-US" dirty="0" smtClean="0"/>
              <a:t> PMQs listening</a:t>
            </a:r>
          </a:p>
          <a:p>
            <a:pPr>
              <a:buFont typeface="Wingdings" charset="2"/>
              <a:buChar char="q"/>
            </a:pPr>
            <a:r>
              <a:rPr lang="en-US" dirty="0" smtClean="0"/>
              <a:t>Writing a question for Jeremy </a:t>
            </a:r>
            <a:r>
              <a:rPr lang="en-US" dirty="0" err="1" smtClean="0"/>
              <a:t>Corbyn</a:t>
            </a:r>
            <a:r>
              <a:rPr lang="en-US" dirty="0" smtClean="0"/>
              <a:t> to ask Teresa May</a:t>
            </a:r>
          </a:p>
          <a:p>
            <a:pPr>
              <a:buFont typeface="Wingdings" charset="2"/>
              <a:buChar char="q"/>
            </a:pPr>
            <a:r>
              <a:rPr lang="en-US" dirty="0" smtClean="0"/>
              <a:t>Sending the question by email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319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happened: the students’ stories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The lesson was interesting </a:t>
            </a:r>
            <a:r>
              <a:rPr lang="mr-IN" dirty="0" smtClean="0"/>
              <a:t>–</a:t>
            </a:r>
            <a:r>
              <a:rPr lang="en-US" dirty="0" smtClean="0"/>
              <a:t> “we learnt more about the UK, its culture and our role”</a:t>
            </a:r>
            <a:endParaRPr lang="en-US" dirty="0"/>
          </a:p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There wasn’t enough language or skills </a:t>
            </a:r>
            <a:r>
              <a:rPr lang="mr-IN" dirty="0" smtClean="0"/>
              <a:t>–</a:t>
            </a:r>
            <a:r>
              <a:rPr lang="en-US" dirty="0" smtClean="0"/>
              <a:t> “I enjoyed it, but why did we do it?”</a:t>
            </a:r>
            <a:endParaRPr lang="en-US" dirty="0"/>
          </a:p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“I wanted to learn how to write an email”</a:t>
            </a:r>
            <a:endParaRPr lang="en-US" dirty="0"/>
          </a:p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“Why don’t we do this on pre-sessional”</a:t>
            </a:r>
          </a:p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I’m walking out after 5 minutes</a:t>
            </a:r>
            <a:endParaRPr lang="en-US" dirty="0"/>
          </a:p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“Could we do more on our legal right and human rights”</a:t>
            </a:r>
          </a:p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“A </a:t>
            </a:r>
            <a:r>
              <a:rPr lang="en-US" dirty="0" smtClean="0"/>
              <a:t>reading before the class, you did this on pre-sessional, would have made it more challenging and we could have got more from the </a:t>
            </a:r>
            <a:r>
              <a:rPr lang="en-US" dirty="0" smtClean="0"/>
              <a:t>lesson”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616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students</a:t>
            </a:r>
            <a:r>
              <a:rPr lang="en-US" dirty="0"/>
              <a:t> </a:t>
            </a:r>
            <a:r>
              <a:rPr lang="en-US" dirty="0" smtClean="0"/>
              <a:t>on empowerment &amp; indoctrination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“We are powerful </a:t>
            </a:r>
            <a:r>
              <a:rPr lang="mr-IN" dirty="0" smtClean="0"/>
              <a:t>–</a:t>
            </a:r>
            <a:r>
              <a:rPr lang="en-US" dirty="0" smtClean="0"/>
              <a:t> I’m Chinese!”</a:t>
            </a:r>
          </a:p>
          <a:p>
            <a:pPr marL="400050" indent="-400050">
              <a:buFont typeface="+mj-lt"/>
              <a:buAutoNum type="romanLcPeriod"/>
            </a:pPr>
            <a:endParaRPr lang="en-US" dirty="0"/>
          </a:p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“Yes the teacher has a strong voice but I’m an international postgraduate </a:t>
            </a:r>
            <a:r>
              <a:rPr lang="mr-IN" dirty="0" smtClean="0"/>
              <a:t>–</a:t>
            </a:r>
            <a:r>
              <a:rPr lang="en-US" dirty="0" smtClean="0"/>
              <a:t> I have my own mind”</a:t>
            </a:r>
          </a:p>
          <a:p>
            <a:pPr marL="400050" indent="-400050">
              <a:buFont typeface="+mj-lt"/>
              <a:buAutoNum type="romanLcPeriod"/>
            </a:pPr>
            <a:endParaRPr lang="en-US" dirty="0"/>
          </a:p>
          <a:p>
            <a:pPr marL="400050" indent="-400050">
              <a:buFont typeface="+mj-lt"/>
              <a:buAutoNum type="romanLcPeriod"/>
            </a:pPr>
            <a:r>
              <a:rPr lang="en-US" dirty="0" smtClean="0"/>
              <a:t>“Its uncomfortable and embarrassing if the teachers goes on and on telling us about their political views... I cringe”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790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2589</TotalTime>
  <Words>851</Words>
  <Application>Microsoft Macintosh PowerPoint</Application>
  <PresentationFormat>On-screen Show (4:3)</PresentationFormat>
  <Paragraphs>115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Blank</vt:lpstr>
      <vt:lpstr> </vt:lpstr>
      <vt:lpstr>What is Critical EAP (CEAP)?</vt:lpstr>
      <vt:lpstr>The Hazards &amp; the Dilemma of CEAP</vt:lpstr>
      <vt:lpstr>Three paths to CEAP in the classroom:</vt:lpstr>
      <vt:lpstr>The research project</vt:lpstr>
      <vt:lpstr>The lesson: aims...</vt:lpstr>
      <vt:lpstr>The lesson: structure...</vt:lpstr>
      <vt:lpstr>What happened: the students’ stories</vt:lpstr>
      <vt:lpstr>The students on empowerment &amp; indoctrination </vt:lpstr>
      <vt:lpstr>What happened 2: the teachers’ tales</vt:lpstr>
      <vt:lpstr>Stories from the teacher/observer, &amp; a manager/teacher</vt:lpstr>
      <vt:lpstr>The researcher’s view:</vt:lpstr>
      <vt:lpstr>CEAP: a response to the hazards and the critical dilemma</vt:lpstr>
      <vt:lpstr>A Union of Results &amp; Politics</vt:lpstr>
    </vt:vector>
  </TitlesOfParts>
  <Company>MUFC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 style for title slide</dc:title>
  <dc:creator>Eric</dc:creator>
  <cp:lastModifiedBy>Christopher Macallister</cp:lastModifiedBy>
  <cp:revision>109</cp:revision>
  <dcterms:created xsi:type="dcterms:W3CDTF">2005-05-25T16:21:13Z</dcterms:created>
  <dcterms:modified xsi:type="dcterms:W3CDTF">2017-04-08T09:36:39Z</dcterms:modified>
</cp:coreProperties>
</file>