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56" r:id="rId3"/>
    <p:sldId id="303" r:id="rId4"/>
    <p:sldId id="302" r:id="rId5"/>
    <p:sldId id="295" r:id="rId6"/>
    <p:sldId id="296" r:id="rId7"/>
    <p:sldId id="297" r:id="rId8"/>
    <p:sldId id="294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23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0" autoAdjust="0"/>
    <p:restoredTop sz="86410" autoAdjust="0"/>
  </p:normalViewPr>
  <p:slideViewPr>
    <p:cSldViewPr>
      <p:cViewPr varScale="1">
        <p:scale>
          <a:sx n="67" d="100"/>
          <a:sy n="67" d="100"/>
        </p:scale>
        <p:origin x="-14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1E27FA-719B-4F2B-8022-CD827F779A43}" type="datetimeFigureOut">
              <a:rPr lang="en-NZ" smtClean="0"/>
              <a:pPr/>
              <a:t>6/04/17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90A62-5FDC-4B73-B3BE-A65199B068D1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0199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90A62-5FDC-4B73-B3BE-A65199B068D1}" type="slidenum">
              <a:rPr lang="en-NZ" smtClean="0"/>
              <a:pPr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45136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90A62-5FDC-4B73-B3BE-A65199B068D1}" type="slidenum">
              <a:rPr lang="en-NZ" smtClean="0"/>
              <a:pPr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93995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6/04/17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>
                <a:solidFill>
                  <a:srgbClr val="464653"/>
                </a:solidFill>
              </a:rPr>
              <a:pPr/>
              <a:t>6/04/17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>
              <a:solidFill>
                <a:srgbClr val="46465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269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464653"/>
                </a:solidFill>
              </a:rPr>
              <a:pPr/>
              <a:t>6/04/17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5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72839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DE9EC"/>
                </a:solidFill>
              </a:rPr>
              <a:pPr/>
              <a:t>6/04/17</a:t>
            </a:fld>
            <a:endParaRPr lang="en-US">
              <a:solidFill>
                <a:srgbClr val="DDE9E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>
              <a:solidFill>
                <a:srgbClr val="DDE9E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DDE9EC"/>
                </a:solidFill>
              </a:rPr>
              <a:pPr/>
              <a:t>‹#›</a:t>
            </a:fld>
            <a:endParaRPr lang="en-US">
              <a:solidFill>
                <a:srgbClr val="DDE9EC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2550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464653"/>
                </a:solidFill>
              </a:rPr>
              <a:pPr/>
              <a:t>6/04/17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5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39279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464653"/>
                </a:solidFill>
              </a:rPr>
              <a:pPr/>
              <a:t>6/04/17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53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812090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464653"/>
                </a:solidFill>
              </a:rPr>
              <a:pPr/>
              <a:t>6/04/17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5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8882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464653"/>
                </a:solidFill>
              </a:rPr>
              <a:pPr/>
              <a:t>6/04/17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5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8634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464653"/>
                </a:solidFill>
              </a:rPr>
              <a:pPr/>
              <a:t>6/04/17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5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69549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DE9EC"/>
                </a:solidFill>
              </a:rPr>
              <a:pPr/>
              <a:t>6/04/17</a:t>
            </a:fld>
            <a:endParaRPr lang="en-US">
              <a:solidFill>
                <a:srgbClr val="DDE9E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DE9E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DE9EC"/>
                </a:solidFill>
              </a:rPr>
              <a:pPr/>
              <a:t>‹#›</a:t>
            </a:fld>
            <a:endParaRPr lang="en-US">
              <a:solidFill>
                <a:srgbClr val="DDE9EC"/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440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464653"/>
                </a:solidFill>
              </a:rPr>
              <a:pPr/>
              <a:t>6/04/17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5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4383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464653"/>
                </a:solidFill>
              </a:rPr>
              <a:pPr/>
              <a:t>6/04/17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5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36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6/04/17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6/04/17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6/04/17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6/04/17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464653"/>
                </a:solidFill>
              </a:rPr>
              <a:pPr/>
              <a:t>6/04/17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464653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648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971800"/>
            <a:ext cx="7086600" cy="1066800"/>
          </a:xfrm>
        </p:spPr>
        <p:txBody>
          <a:bodyPr>
            <a:noAutofit/>
          </a:bodyPr>
          <a:lstStyle/>
          <a:p>
            <a:r>
              <a:rPr lang="en-GB" sz="2400" dirty="0"/>
              <a:t>State of the Union: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Evaluating </a:t>
            </a:r>
            <a:r>
              <a:rPr lang="en-GB" sz="2400" dirty="0"/>
              <a:t>the Current and Envisioning the Future Knowledge Base of EAP</a:t>
            </a:r>
            <a:endParaRPr lang="en-NZ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724400"/>
            <a:ext cx="6781800" cy="1600200"/>
          </a:xfrm>
        </p:spPr>
        <p:txBody>
          <a:bodyPr>
            <a:normAutofit/>
          </a:bodyPr>
          <a:lstStyle/>
          <a:p>
            <a:endParaRPr lang="en-NZ" dirty="0" smtClean="0"/>
          </a:p>
          <a:p>
            <a:r>
              <a:rPr lang="en-NZ" dirty="0" smtClean="0"/>
              <a:t> </a:t>
            </a:r>
            <a:r>
              <a:rPr lang="en-NZ" dirty="0" smtClean="0"/>
              <a:t>Dr Ian </a:t>
            </a:r>
            <a:r>
              <a:rPr lang="en-NZ" dirty="0" smtClean="0"/>
              <a:t>Bruce, The University </a:t>
            </a:r>
            <a:r>
              <a:rPr lang="en-NZ" dirty="0" smtClean="0"/>
              <a:t>of </a:t>
            </a:r>
            <a:r>
              <a:rPr lang="en-NZ" dirty="0" smtClean="0"/>
              <a:t>Waikato, New Zealand</a:t>
            </a:r>
          </a:p>
          <a:p>
            <a:r>
              <a:rPr lang="en-NZ" dirty="0" smtClean="0"/>
              <a:t>Dr Alex Ding, The University of Leeds</a:t>
            </a:r>
            <a:endParaRPr lang="en-NZ" dirty="0" smtClean="0"/>
          </a:p>
        </p:txBody>
      </p:sp>
    </p:spTree>
    <p:extLst>
      <p:ext uri="{BB962C8B-B14F-4D97-AF65-F5344CB8AC3E}">
        <p14:creationId xmlns:p14="http://schemas.microsoft.com/office/powerpoint/2010/main" val="355410202"/>
      </p:ext>
    </p:extLst>
  </p:cSld>
  <p:clrMapOvr>
    <a:masterClrMapping/>
  </p:clrMapOvr>
  <p:transition xmlns:p14="http://schemas.microsoft.com/office/powerpoint/2010/main" advTm="2065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685800" y="457200"/>
            <a:ext cx="8001000" cy="5699125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Ding, A., &amp; Bruce. I. (in press). </a:t>
            </a:r>
            <a:r>
              <a:rPr lang="en-US" i="1" dirty="0" smtClean="0"/>
              <a:t>The English for Academic Purposes Practitioner: Operating on the Edge of Academia. </a:t>
            </a:r>
            <a:r>
              <a:rPr lang="en-US" dirty="0" smtClean="0"/>
              <a:t>Palgrave.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790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800" dirty="0" smtClean="0"/>
              <a:t>Discursive Competence </a:t>
            </a:r>
            <a:endParaRPr lang="en-NZ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social competence</a:t>
            </a:r>
          </a:p>
          <a:p>
            <a:r>
              <a:rPr lang="en-NZ" dirty="0" smtClean="0"/>
              <a:t>generic competence</a:t>
            </a:r>
          </a:p>
          <a:p>
            <a:r>
              <a:rPr lang="en-NZ" dirty="0" smtClean="0"/>
              <a:t>textual competence</a:t>
            </a:r>
            <a:r>
              <a:rPr lang="en-NZ" dirty="0">
                <a:solidFill>
                  <a:schemeClr val="bg1"/>
                </a:solidFill>
              </a:rPr>
              <a:t> Bhatia, V. K. (2004). </a:t>
            </a:r>
            <a:r>
              <a:rPr lang="en-NZ" i="1" dirty="0">
                <a:solidFill>
                  <a:schemeClr val="bg1"/>
                </a:solidFill>
              </a:rPr>
              <a:t>Worlds </a:t>
            </a:r>
            <a:r>
              <a:rPr lang="en-NZ" i="1" dirty="0" smtClean="0">
                <a:solidFill>
                  <a:schemeClr val="bg1"/>
                </a:solidFill>
              </a:rPr>
              <a:t>of</a:t>
            </a:r>
            <a:endParaRPr lang="en-NZ" dirty="0"/>
          </a:p>
          <a:p>
            <a:pPr marL="0" indent="0">
              <a:buNone/>
            </a:pPr>
            <a:r>
              <a:rPr lang="en-NZ" dirty="0"/>
              <a:t> </a:t>
            </a:r>
            <a:r>
              <a:rPr lang="en-NZ" dirty="0" smtClean="0"/>
              <a:t>  (</a:t>
            </a:r>
            <a:r>
              <a:rPr lang="en-NZ" i="1" dirty="0" smtClean="0"/>
              <a:t>Bhatia, 2004)</a:t>
            </a:r>
          </a:p>
          <a:p>
            <a:pPr marL="514350" indent="-514350">
              <a:buAutoNum type="arabicPeriod"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89187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800" dirty="0" smtClean="0"/>
              <a:t>Social Competence</a:t>
            </a:r>
            <a:endParaRPr lang="en-N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sz="2400" dirty="0"/>
              <a:t>incorporates an ability to use language more widely to participate effectively in a variety of social and institutional contexts to give expression to one’s social identity, </a:t>
            </a:r>
            <a:r>
              <a:rPr lang="en-NZ" sz="2400" i="1" dirty="0"/>
              <a:t>in the context of constraining social structures and social processes</a:t>
            </a:r>
            <a:r>
              <a:rPr lang="en-NZ" sz="2400" dirty="0"/>
              <a:t> [emphasis added] </a:t>
            </a:r>
            <a:endParaRPr lang="en-NZ" sz="2400" dirty="0" smtClean="0"/>
          </a:p>
          <a:p>
            <a:pPr marL="0" indent="0" algn="r">
              <a:buNone/>
            </a:pPr>
            <a:r>
              <a:rPr lang="en-NZ" sz="2400" dirty="0" smtClean="0"/>
              <a:t>(Bhatia, 2004</a:t>
            </a:r>
            <a:r>
              <a:rPr lang="en-NZ" sz="2400" dirty="0"/>
              <a:t>, p. 144</a:t>
            </a:r>
            <a:r>
              <a:rPr lang="en-NZ" sz="2400" dirty="0" smtClean="0"/>
              <a:t>) </a:t>
            </a:r>
            <a:endParaRPr lang="en-NZ" sz="2400" dirty="0"/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28593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800" dirty="0" smtClean="0"/>
              <a:t>Generic Competence</a:t>
            </a:r>
            <a:endParaRPr lang="en-N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sz="2400" dirty="0"/>
              <a:t>means the ability to identify, construct, interpret and successfully exploit a specific repertoire of professional, disciplinary or workplace genres to participate in the daily activities and to achieve the goals of a specific professional community  </a:t>
            </a:r>
            <a:endParaRPr lang="en-NZ" sz="2400" dirty="0" smtClean="0"/>
          </a:p>
          <a:p>
            <a:pPr marL="0" indent="0" algn="r">
              <a:buNone/>
            </a:pPr>
            <a:r>
              <a:rPr lang="en-NZ" sz="2400" dirty="0" smtClean="0"/>
              <a:t>(Bhatia, 2004</a:t>
            </a:r>
            <a:r>
              <a:rPr lang="en-NZ" sz="2400" dirty="0"/>
              <a:t>, p. 145) 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84028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800" dirty="0" smtClean="0"/>
              <a:t>Textual Competence</a:t>
            </a:r>
            <a:endParaRPr lang="en-N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sz="2400" dirty="0"/>
              <a:t>represents not only an ability to master the linguistic code, but also an ability to use textual, contextual and pragmatic knowledge to construct and interpret . . . texts </a:t>
            </a:r>
            <a:endParaRPr lang="en-NZ" sz="2400" dirty="0" smtClean="0"/>
          </a:p>
          <a:p>
            <a:pPr marL="0" indent="0" algn="r">
              <a:buNone/>
            </a:pPr>
            <a:r>
              <a:rPr lang="en-NZ" sz="2400" dirty="0" smtClean="0"/>
              <a:t>(</a:t>
            </a:r>
            <a:r>
              <a:rPr lang="en-NZ" sz="2400" dirty="0"/>
              <a:t>Bhatia, 2004, pp. 144-145</a:t>
            </a:r>
            <a:r>
              <a:rPr lang="en-NZ" sz="2400" dirty="0" smtClean="0"/>
              <a:t>)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1115948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800" dirty="0" smtClean="0">
                <a:solidFill>
                  <a:schemeClr val="bg1"/>
                </a:solidFill>
              </a:rPr>
              <a:t>Reference</a:t>
            </a:r>
            <a:endParaRPr lang="en-NZ" sz="2800" dirty="0">
              <a:solidFill>
                <a:schemeClr val="bg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989013" indent="-989013">
              <a:buNone/>
            </a:pPr>
            <a:r>
              <a:rPr lang="en-NZ" dirty="0"/>
              <a:t>Bhatia, V. K. (2004). </a:t>
            </a:r>
            <a:r>
              <a:rPr lang="en-NZ" i="1" dirty="0"/>
              <a:t>Worlds of Written Discourse: A Genre-Based View. </a:t>
            </a:r>
            <a:r>
              <a:rPr lang="en-NZ" dirty="0"/>
              <a:t>London: Bloomsbury Academic</a:t>
            </a:r>
            <a:r>
              <a:rPr lang="en-NZ" i="1" dirty="0"/>
              <a:t>.</a:t>
            </a:r>
          </a:p>
          <a:p>
            <a:pPr marL="0" indent="0">
              <a:buNone/>
            </a:pPr>
            <a:endParaRPr lang="en-NZ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257799"/>
            <a:ext cx="6337300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9986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4926</TotalTime>
  <Words>256</Words>
  <Application>Microsoft Macintosh PowerPoint</Application>
  <PresentationFormat>On-screen Show (4:3)</PresentationFormat>
  <Paragraphs>27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Origin</vt:lpstr>
      <vt:lpstr>1_Origin</vt:lpstr>
      <vt:lpstr>State of the Union:  Evaluating the Current and Envisioning the Future Knowledge Base of EAP</vt:lpstr>
      <vt:lpstr>PowerPoint Presentation</vt:lpstr>
      <vt:lpstr>Discursive Competence </vt:lpstr>
      <vt:lpstr>Social Competence</vt:lpstr>
      <vt:lpstr>Generic Competence</vt:lpstr>
      <vt:lpstr>Textual Competence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Resisting neoliberalism through political and social critique: The Guardian column of Polly Toynbee</dc:title>
  <dc:creator>Ian Bruce</dc:creator>
  <cp:lastModifiedBy>Ian Bruce</cp:lastModifiedBy>
  <cp:revision>331</cp:revision>
  <cp:lastPrinted>2014-09-15T02:14:46Z</cp:lastPrinted>
  <dcterms:created xsi:type="dcterms:W3CDTF">2006-08-16T00:00:00Z</dcterms:created>
  <dcterms:modified xsi:type="dcterms:W3CDTF">2017-04-06T12:43:38Z</dcterms:modified>
</cp:coreProperties>
</file>