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9" r:id="rId3"/>
    <p:sldId id="268" r:id="rId4"/>
    <p:sldId id="260" r:id="rId5"/>
    <p:sldId id="269" r:id="rId6"/>
    <p:sldId id="261" r:id="rId7"/>
    <p:sldId id="270" r:id="rId8"/>
    <p:sldId id="257" r:id="rId9"/>
    <p:sldId id="271" r:id="rId10"/>
    <p:sldId id="258" r:id="rId11"/>
    <p:sldId id="279" r:id="rId12"/>
    <p:sldId id="262" r:id="rId13"/>
    <p:sldId id="281" r:id="rId14"/>
    <p:sldId id="284" r:id="rId15"/>
    <p:sldId id="263" r:id="rId16"/>
    <p:sldId id="274" r:id="rId17"/>
    <p:sldId id="275" r:id="rId18"/>
    <p:sldId id="264" r:id="rId19"/>
    <p:sldId id="278" r:id="rId20"/>
    <p:sldId id="280" r:id="rId21"/>
    <p:sldId id="265" r:id="rId22"/>
    <p:sldId id="276" r:id="rId23"/>
    <p:sldId id="266" r:id="rId24"/>
    <p:sldId id="277" r:id="rId25"/>
    <p:sldId id="267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8C0E"/>
    <a:srgbClr val="7CA800"/>
    <a:srgbClr val="9AD000"/>
    <a:srgbClr val="84BD13"/>
    <a:srgbClr val="AAE600"/>
    <a:srgbClr val="8DCA14"/>
    <a:srgbClr val="009E47"/>
    <a:srgbClr val="F5F5F5"/>
    <a:srgbClr val="50730B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12" autoAdjust="0"/>
  </p:normalViewPr>
  <p:slideViewPr>
    <p:cSldViewPr>
      <p:cViewPr>
        <p:scale>
          <a:sx n="80" d="100"/>
          <a:sy n="80" d="100"/>
        </p:scale>
        <p:origin x="-96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na\Documents\Research\Baleap%2017\EAP%20practice%20&amp;%20SLA%20the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'Q1'!$A$2</c:f>
              <c:strCache>
                <c:ptCount val="1"/>
                <c:pt idx="0">
                  <c:v>1. When I explain the meaning of new words, I mention which part-of-speech they are.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strRef>
              <c:f>'Q1'!$B$1:$F$1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'Q1'!$B$2:$F$2</c:f>
              <c:numCache>
                <c:formatCode>0.00%</c:formatCode>
                <c:ptCount val="5"/>
                <c:pt idx="0">
                  <c:v>0</c:v>
                </c:pt>
                <c:pt idx="1">
                  <c:v>5.4899999999999997E-2</c:v>
                </c:pt>
                <c:pt idx="2">
                  <c:v>0.31869999999999998</c:v>
                </c:pt>
                <c:pt idx="3">
                  <c:v>0.40660000000000002</c:v>
                </c:pt>
                <c:pt idx="4">
                  <c:v>0.2198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32960"/>
        <c:axId val="187838848"/>
      </c:barChart>
      <c:catAx>
        <c:axId val="18783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Black" panose="020B0A04020102020204" pitchFamily="34" charset="0"/>
              </a:defRPr>
            </a:pPr>
            <a:endParaRPr lang="en-US"/>
          </a:p>
        </c:txPr>
        <c:crossAx val="187838848"/>
        <c:crosses val="autoZero"/>
        <c:auto val="1"/>
        <c:lblAlgn val="ctr"/>
        <c:lblOffset val="100"/>
        <c:noMultiLvlLbl val="0"/>
      </c:catAx>
      <c:valAx>
        <c:axId val="1878388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83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48746847820492E-2"/>
          <c:y val="8.3038391387517244E-2"/>
          <c:w val="0.83391449230610881"/>
          <c:h val="0.7814464611415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'Q10'!$A$2</c:f>
              <c:strCache>
                <c:ptCount val="1"/>
                <c:pt idx="0">
                  <c:v>10. I explain why a word or an expression is wrong by explaining its meaning.</c:v>
                </c:pt>
              </c:strCache>
            </c:strRef>
          </c:tx>
          <c:invertIfNegative val="0"/>
          <c:cat>
            <c:strRef>
              <c:f>'Q10'!$B$1:$F$1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'Q10'!$B$2:$F$2</c:f>
              <c:numCache>
                <c:formatCode>0.00%</c:formatCode>
                <c:ptCount val="5"/>
                <c:pt idx="0">
                  <c:v>1.0999999999999999E-2</c:v>
                </c:pt>
                <c:pt idx="1">
                  <c:v>3.3000000000000002E-2</c:v>
                </c:pt>
                <c:pt idx="2">
                  <c:v>0.43959999999999999</c:v>
                </c:pt>
                <c:pt idx="3">
                  <c:v>0.3846</c:v>
                </c:pt>
                <c:pt idx="4">
                  <c:v>0.13189999999999999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41856"/>
        <c:axId val="188055936"/>
      </c:barChart>
      <c:catAx>
        <c:axId val="18804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055936"/>
        <c:crosses val="autoZero"/>
        <c:auto val="1"/>
        <c:lblAlgn val="ctr"/>
        <c:lblOffset val="100"/>
        <c:noMultiLvlLbl val="0"/>
      </c:catAx>
      <c:valAx>
        <c:axId val="1880559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804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47491980169151E-2"/>
          <c:y val="8.1374947165940154E-2"/>
          <c:w val="0.90837719937785555"/>
          <c:h val="0.84223534306400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'Q2'!$A$2</c:f>
              <c:strCache>
                <c:ptCount val="1"/>
                <c:pt idx="0">
                  <c:v>2. I mention/ write the grammatical rule to explain structures and/or correct errors.</c:v>
                </c:pt>
              </c:strCache>
            </c:strRef>
          </c:tx>
          <c:invertIfNegative val="0"/>
          <c:cat>
            <c:strRef>
              <c:f>'Q2'!$B$1:$F$1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'Q2'!$B$2:$F$2</c:f>
              <c:numCache>
                <c:formatCode>0.00%</c:formatCode>
                <c:ptCount val="5"/>
                <c:pt idx="0">
                  <c:v>3.3000000000000002E-2</c:v>
                </c:pt>
                <c:pt idx="1">
                  <c:v>0.12089999999999999</c:v>
                </c:pt>
                <c:pt idx="2">
                  <c:v>0.53849999999999998</c:v>
                </c:pt>
                <c:pt idx="3">
                  <c:v>0.2747</c:v>
                </c:pt>
                <c:pt idx="4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63424"/>
        <c:axId val="187864960"/>
      </c:barChart>
      <c:catAx>
        <c:axId val="18786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en-US"/>
          </a:p>
        </c:txPr>
        <c:crossAx val="187864960"/>
        <c:crosses val="autoZero"/>
        <c:auto val="1"/>
        <c:lblAlgn val="ctr"/>
        <c:lblOffset val="100"/>
        <c:noMultiLvlLbl val="0"/>
      </c:catAx>
      <c:valAx>
        <c:axId val="1878649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863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54170236933927E-2"/>
          <c:y val="2.3719528271635728E-2"/>
          <c:w val="0.90943210137409614"/>
          <c:h val="0.87773427869027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'Q3'!$A$2</c:f>
              <c:strCache>
                <c:ptCount val="1"/>
                <c:pt idx="0">
                  <c:v>3. I encourage students to use English-English dictionaries during reading tasks.</c:v>
                </c:pt>
              </c:strCache>
            </c:strRef>
          </c:tx>
          <c:invertIfNegative val="0"/>
          <c:cat>
            <c:strRef>
              <c:f>'Q3'!$B$1:$F$1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'Q3'!$B$2:$F$2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0.12089999999999999</c:v>
                </c:pt>
                <c:pt idx="2">
                  <c:v>0.3846</c:v>
                </c:pt>
                <c:pt idx="3">
                  <c:v>0.26369999999999999</c:v>
                </c:pt>
                <c:pt idx="4">
                  <c:v>0.20880000000000001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62560"/>
        <c:axId val="187764096"/>
      </c:barChart>
      <c:catAx>
        <c:axId val="18776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en-US"/>
          </a:p>
        </c:txPr>
        <c:crossAx val="187764096"/>
        <c:crosses val="autoZero"/>
        <c:auto val="1"/>
        <c:lblAlgn val="ctr"/>
        <c:lblOffset val="100"/>
        <c:noMultiLvlLbl val="0"/>
      </c:catAx>
      <c:valAx>
        <c:axId val="1877640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76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.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'Q4'!$A$2</c:f>
              <c:strCache>
                <c:ptCount val="1"/>
                <c:pt idx="0">
                  <c:v>4. I allow students to use bilingual dictionaries.</c:v>
                </c:pt>
              </c:strCache>
            </c:strRef>
          </c:tx>
          <c:invertIfNegative val="0"/>
          <c:cat>
            <c:strRef>
              <c:f>'Q4'!$B$1:$F$1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'Q4'!$B$2:$F$2</c:f>
              <c:numCache>
                <c:formatCode>0.00%</c:formatCode>
                <c:ptCount val="5"/>
                <c:pt idx="0">
                  <c:v>5.4899999999999997E-2</c:v>
                </c:pt>
                <c:pt idx="1">
                  <c:v>0.1978</c:v>
                </c:pt>
                <c:pt idx="2">
                  <c:v>0.41760000000000003</c:v>
                </c:pt>
                <c:pt idx="3">
                  <c:v>0.1978</c:v>
                </c:pt>
                <c:pt idx="4">
                  <c:v>0.13189999999999999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76384"/>
        <c:axId val="187810944"/>
      </c:barChart>
      <c:catAx>
        <c:axId val="18777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en-US"/>
          </a:p>
        </c:txPr>
        <c:crossAx val="187810944"/>
        <c:crosses val="autoZero"/>
        <c:auto val="1"/>
        <c:lblAlgn val="ctr"/>
        <c:lblOffset val="100"/>
        <c:noMultiLvlLbl val="0"/>
      </c:catAx>
      <c:valAx>
        <c:axId val="1878109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77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'Q5'!$A$2</c:f>
              <c:strCache>
                <c:ptCount val="1"/>
                <c:pt idx="0">
                  <c:v>5. I encourage students to infer the meaning new words from context (without dictionaries).</c:v>
                </c:pt>
              </c:strCache>
            </c:strRef>
          </c:tx>
          <c:invertIfNegative val="0"/>
          <c:cat>
            <c:strRef>
              <c:f>'Q5'!$B$1:$F$1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'Q5'!$B$2:$F$2</c:f>
              <c:numCache>
                <c:formatCode>0.00%</c:formatCode>
                <c:ptCount val="5"/>
                <c:pt idx="0">
                  <c:v>1.0999999999999999E-2</c:v>
                </c:pt>
                <c:pt idx="1">
                  <c:v>4.3999999999999997E-2</c:v>
                </c:pt>
                <c:pt idx="2">
                  <c:v>0.28570000000000001</c:v>
                </c:pt>
                <c:pt idx="3">
                  <c:v>0.41760000000000003</c:v>
                </c:pt>
                <c:pt idx="4">
                  <c:v>0.24179999999999999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979264"/>
        <c:axId val="187980800"/>
      </c:barChart>
      <c:catAx>
        <c:axId val="18797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7980800"/>
        <c:crosses val="autoZero"/>
        <c:auto val="1"/>
        <c:lblAlgn val="ctr"/>
        <c:lblOffset val="100"/>
        <c:noMultiLvlLbl val="0"/>
      </c:catAx>
      <c:valAx>
        <c:axId val="1879808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97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4153419501807561E-2"/>
          <c:y val="0.11686111111111111"/>
          <c:w val="0.85924280691328681"/>
          <c:h val="0.74937948381452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'Q6'!$A$2</c:f>
              <c:strCache>
                <c:ptCount val="1"/>
                <c:pt idx="0">
                  <c:v>6. I underline/circle grammar mistakes in written assignments (without correcting).</c:v>
                </c:pt>
              </c:strCache>
            </c:strRef>
          </c:tx>
          <c:invertIfNegative val="0"/>
          <c:cat>
            <c:strRef>
              <c:f>'Q6'!$B$1:$F$1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'Q6'!$B$2:$F$2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7.6899999999999996E-2</c:v>
                </c:pt>
                <c:pt idx="2">
                  <c:v>0.40660000000000002</c:v>
                </c:pt>
                <c:pt idx="3">
                  <c:v>0.35160000000000002</c:v>
                </c:pt>
                <c:pt idx="4">
                  <c:v>0.1429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10880"/>
        <c:axId val="188012416"/>
      </c:barChart>
      <c:catAx>
        <c:axId val="18801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012416"/>
        <c:crosses val="autoZero"/>
        <c:auto val="1"/>
        <c:lblAlgn val="ctr"/>
        <c:lblOffset val="100"/>
        <c:noMultiLvlLbl val="0"/>
      </c:catAx>
      <c:valAx>
        <c:axId val="188012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801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'Q7'!$A$2</c:f>
              <c:strCache>
                <c:ptCount val="1"/>
                <c:pt idx="0">
                  <c:v>7. I encourage students to do extra grammar exercises at home.</c:v>
                </c:pt>
              </c:strCache>
            </c:strRef>
          </c:tx>
          <c:invertIfNegative val="0"/>
          <c:cat>
            <c:strRef>
              <c:f>'Q7'!$B$1:$F$1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'Q7'!$B$2:$F$2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0.12089999999999999</c:v>
                </c:pt>
                <c:pt idx="2">
                  <c:v>0.42859999999999998</c:v>
                </c:pt>
                <c:pt idx="3">
                  <c:v>0.30769999999999997</c:v>
                </c:pt>
                <c:pt idx="4">
                  <c:v>0.12089999999999999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99264"/>
        <c:axId val="187921536"/>
      </c:barChart>
      <c:catAx>
        <c:axId val="18789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7921536"/>
        <c:crosses val="autoZero"/>
        <c:auto val="1"/>
        <c:lblAlgn val="ctr"/>
        <c:lblOffset val="100"/>
        <c:noMultiLvlLbl val="0"/>
      </c:catAx>
      <c:valAx>
        <c:axId val="1879215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89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'Q8'!$A$2</c:f>
              <c:strCache>
                <c:ptCount val="1"/>
                <c:pt idx="0">
                  <c:v>8. I encourage students to read stories and listen to radio at home.</c:v>
                </c:pt>
              </c:strCache>
            </c:strRef>
          </c:tx>
          <c:invertIfNegative val="0"/>
          <c:cat>
            <c:strRef>
              <c:f>'Q8'!$B$1:$F$1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'Q8'!$B$2:$F$2</c:f>
              <c:numCache>
                <c:formatCode>0.00%</c:formatCode>
                <c:ptCount val="5"/>
                <c:pt idx="0">
                  <c:v>1.11E-2</c:v>
                </c:pt>
                <c:pt idx="1">
                  <c:v>5.5599999999999997E-2</c:v>
                </c:pt>
                <c:pt idx="2">
                  <c:v>0.18890000000000001</c:v>
                </c:pt>
                <c:pt idx="3">
                  <c:v>0.38890000000000002</c:v>
                </c:pt>
                <c:pt idx="4">
                  <c:v>0.35560000000000003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943168"/>
        <c:axId val="188366848"/>
      </c:barChart>
      <c:catAx>
        <c:axId val="18794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366848"/>
        <c:crosses val="autoZero"/>
        <c:auto val="1"/>
        <c:lblAlgn val="ctr"/>
        <c:lblOffset val="100"/>
        <c:noMultiLvlLbl val="0"/>
      </c:catAx>
      <c:valAx>
        <c:axId val="1883668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794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'Q9'!$A$2</c:f>
              <c:strCache>
                <c:ptCount val="1"/>
                <c:pt idx="0">
                  <c:v>9. I explain why a word/expression is wrong by providing correct examples (in phrases &amp; sentences). </c:v>
                </c:pt>
              </c:strCache>
            </c:strRef>
          </c:tx>
          <c:invertIfNegative val="0"/>
          <c:cat>
            <c:strRef>
              <c:f>'Q9'!$B$1:$F$1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Frequently</c:v>
                </c:pt>
                <c:pt idx="4">
                  <c:v>Always</c:v>
                </c:pt>
              </c:strCache>
            </c:strRef>
          </c:cat>
          <c:val>
            <c:numRef>
              <c:f>'Q9'!$B$2:$F$2</c:f>
              <c:numCache>
                <c:formatCode>0.00%</c:formatCode>
                <c:ptCount val="5"/>
                <c:pt idx="0">
                  <c:v>1.0999999999999999E-2</c:v>
                </c:pt>
                <c:pt idx="1">
                  <c:v>1.0999999999999999E-2</c:v>
                </c:pt>
                <c:pt idx="2">
                  <c:v>0.3407</c:v>
                </c:pt>
                <c:pt idx="3">
                  <c:v>0.47249999999999998</c:v>
                </c:pt>
                <c:pt idx="4">
                  <c:v>0.1648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23936"/>
        <c:axId val="188025472"/>
      </c:barChart>
      <c:catAx>
        <c:axId val="18802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025472"/>
        <c:crosses val="autoZero"/>
        <c:auto val="1"/>
        <c:lblAlgn val="ctr"/>
        <c:lblOffset val="100"/>
        <c:noMultiLvlLbl val="0"/>
      </c:catAx>
      <c:valAx>
        <c:axId val="18802547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8023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960FB-C14A-43E1-A0FE-F09F7F760990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269C4A-F0A0-48FA-B538-EDB0C4912696}">
      <dgm:prSet phldrT="[Text]" custT="1"/>
      <dgm:spPr/>
      <dgm:t>
        <a:bodyPr/>
        <a:lstStyle/>
        <a:p>
          <a:r>
            <a:rPr lang="en-GB" sz="3200" dirty="0" smtClean="0"/>
            <a:t>With dictionaries</a:t>
          </a:r>
          <a:endParaRPr lang="en-GB" sz="3200" dirty="0"/>
        </a:p>
      </dgm:t>
    </dgm:pt>
    <dgm:pt modelId="{1EE2CD3F-111A-4738-B424-050DFDC9C302}" type="parTrans" cxnId="{09DE0C61-D2BC-4B09-AE04-AB5AA4A2B2E8}">
      <dgm:prSet/>
      <dgm:spPr/>
      <dgm:t>
        <a:bodyPr/>
        <a:lstStyle/>
        <a:p>
          <a:endParaRPr lang="en-GB"/>
        </a:p>
      </dgm:t>
    </dgm:pt>
    <dgm:pt modelId="{8A2C7F49-3337-43DD-B3ED-DE29B1F1F3CC}" type="sibTrans" cxnId="{09DE0C61-D2BC-4B09-AE04-AB5AA4A2B2E8}">
      <dgm:prSet/>
      <dgm:spPr/>
      <dgm:t>
        <a:bodyPr/>
        <a:lstStyle/>
        <a:p>
          <a:endParaRPr lang="en-GB"/>
        </a:p>
      </dgm:t>
    </dgm:pt>
    <dgm:pt modelId="{B3654759-C931-47F4-8A5D-18EDA1D19988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artDeco"/>
        </a:sp3d>
      </dgm:spPr>
      <dgm:t>
        <a:bodyPr/>
        <a:lstStyle/>
        <a:p>
          <a:r>
            <a:rPr lang="en-GB" sz="2000" dirty="0" smtClean="0"/>
            <a:t>Pre-test</a:t>
          </a:r>
          <a:r>
            <a:rPr lang="en-GB" sz="2800" dirty="0" smtClean="0"/>
            <a:t> </a:t>
          </a:r>
        </a:p>
        <a:p>
          <a:r>
            <a:rPr lang="en-GB" sz="2800" dirty="0" smtClean="0"/>
            <a:t>48.53%</a:t>
          </a:r>
          <a:endParaRPr lang="en-GB" sz="2800" dirty="0"/>
        </a:p>
      </dgm:t>
    </dgm:pt>
    <dgm:pt modelId="{E9DC7F1F-AD8F-4B81-917F-BC51B453B68B}" type="parTrans" cxnId="{E4D647A7-2E36-4FF8-A6B6-49463F761E99}">
      <dgm:prSet/>
      <dgm:spPr/>
      <dgm:t>
        <a:bodyPr/>
        <a:lstStyle/>
        <a:p>
          <a:endParaRPr lang="en-GB"/>
        </a:p>
      </dgm:t>
    </dgm:pt>
    <dgm:pt modelId="{0A7B2C2C-EE05-4DF9-B1AB-93EAB429460A}" type="sibTrans" cxnId="{E4D647A7-2E36-4FF8-A6B6-49463F761E99}">
      <dgm:prSet/>
      <dgm:spPr/>
      <dgm:t>
        <a:bodyPr/>
        <a:lstStyle/>
        <a:p>
          <a:endParaRPr lang="en-GB"/>
        </a:p>
      </dgm:t>
    </dgm:pt>
    <dgm:pt modelId="{D20EC3ED-A0BC-44B8-B3AB-E2259EEB39D1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artDeco"/>
        </a:sp3d>
      </dgm:spPr>
      <dgm:t>
        <a:bodyPr/>
        <a:lstStyle/>
        <a:p>
          <a:r>
            <a:rPr lang="en-GB" sz="2000" dirty="0" smtClean="0"/>
            <a:t>Post-test</a:t>
          </a:r>
        </a:p>
        <a:p>
          <a:r>
            <a:rPr lang="en-GB" sz="1800" dirty="0" smtClean="0"/>
            <a:t> </a:t>
          </a:r>
          <a:r>
            <a:rPr lang="en-GB" sz="2400" dirty="0" smtClean="0"/>
            <a:t>50.44%</a:t>
          </a:r>
          <a:endParaRPr lang="en-GB" sz="2400" dirty="0"/>
        </a:p>
      </dgm:t>
    </dgm:pt>
    <dgm:pt modelId="{C2275F86-1868-4F30-A587-12163E30C0D9}" type="parTrans" cxnId="{F4232FF9-51CB-4739-BBD0-EF3E619EF02C}">
      <dgm:prSet/>
      <dgm:spPr/>
      <dgm:t>
        <a:bodyPr/>
        <a:lstStyle/>
        <a:p>
          <a:endParaRPr lang="en-GB"/>
        </a:p>
      </dgm:t>
    </dgm:pt>
    <dgm:pt modelId="{1BD4C9FE-7D13-4B4A-B97E-F647EC9F1F97}" type="sibTrans" cxnId="{F4232FF9-51CB-4739-BBD0-EF3E619EF02C}">
      <dgm:prSet/>
      <dgm:spPr/>
      <dgm:t>
        <a:bodyPr/>
        <a:lstStyle/>
        <a:p>
          <a:endParaRPr lang="en-GB"/>
        </a:p>
      </dgm:t>
    </dgm:pt>
    <dgm:pt modelId="{8229C554-B72D-4C94-A2EB-5E621497AB93}">
      <dgm:prSet phldrT="[Text]" custT="1"/>
      <dgm:spPr/>
      <dgm:t>
        <a:bodyPr/>
        <a:lstStyle/>
        <a:p>
          <a:r>
            <a:rPr lang="en-GB" sz="3200" dirty="0" smtClean="0"/>
            <a:t>Without dictionaries</a:t>
          </a:r>
          <a:endParaRPr lang="en-GB" sz="3200" dirty="0"/>
        </a:p>
      </dgm:t>
    </dgm:pt>
    <dgm:pt modelId="{5F331894-86EB-40DE-B37B-DCD5BF62C9E3}" type="parTrans" cxnId="{8007520B-73D9-49D0-9DA5-85BFDE9DE66D}">
      <dgm:prSet/>
      <dgm:spPr/>
      <dgm:t>
        <a:bodyPr/>
        <a:lstStyle/>
        <a:p>
          <a:endParaRPr lang="en-GB"/>
        </a:p>
      </dgm:t>
    </dgm:pt>
    <dgm:pt modelId="{5B11B21B-4AA3-4293-A996-FD85524005FE}" type="sibTrans" cxnId="{8007520B-73D9-49D0-9DA5-85BFDE9DE66D}">
      <dgm:prSet/>
      <dgm:spPr/>
      <dgm:t>
        <a:bodyPr/>
        <a:lstStyle/>
        <a:p>
          <a:endParaRPr lang="en-GB"/>
        </a:p>
      </dgm:t>
    </dgm:pt>
    <dgm:pt modelId="{C23542FE-DDC7-4B04-AA10-B2AFC6DD4D15}">
      <dgm:prSet phldrT="[Text]" custT="1"/>
      <dgm:spPr>
        <a:effectLst>
          <a:glow rad="635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artDeco"/>
        </a:sp3d>
      </dgm:spPr>
      <dgm:t>
        <a:bodyPr/>
        <a:lstStyle/>
        <a:p>
          <a:r>
            <a:rPr lang="en-GB" sz="2000" dirty="0" smtClean="0"/>
            <a:t>Pre-test</a:t>
          </a:r>
        </a:p>
        <a:p>
          <a:r>
            <a:rPr lang="en-GB" sz="2800" dirty="0" smtClean="0"/>
            <a:t>47.45%</a:t>
          </a:r>
          <a:endParaRPr lang="en-GB" sz="2800" dirty="0"/>
        </a:p>
      </dgm:t>
    </dgm:pt>
    <dgm:pt modelId="{48F7784A-7A06-4AFC-B5FC-4E2E8F0D33C0}" type="parTrans" cxnId="{C9014F89-9187-449D-A67F-7AEC728348AB}">
      <dgm:prSet/>
      <dgm:spPr/>
      <dgm:t>
        <a:bodyPr/>
        <a:lstStyle/>
        <a:p>
          <a:endParaRPr lang="en-GB"/>
        </a:p>
      </dgm:t>
    </dgm:pt>
    <dgm:pt modelId="{192B3DD1-C37C-464C-810F-33C4293AA2F3}" type="sibTrans" cxnId="{C9014F89-9187-449D-A67F-7AEC728348AB}">
      <dgm:prSet/>
      <dgm:spPr/>
      <dgm:t>
        <a:bodyPr/>
        <a:lstStyle/>
        <a:p>
          <a:endParaRPr lang="en-GB"/>
        </a:p>
      </dgm:t>
    </dgm:pt>
    <dgm:pt modelId="{502A1402-5F59-4481-AF40-83DEC6D9E441}">
      <dgm:prSet custT="1"/>
      <dgm:spPr>
        <a:effectLst>
          <a:glow rad="635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artDeco"/>
        </a:sp3d>
      </dgm:spPr>
      <dgm:t>
        <a:bodyPr/>
        <a:lstStyle/>
        <a:p>
          <a:r>
            <a:rPr lang="en-GB" sz="2000" dirty="0" smtClean="0"/>
            <a:t>Post-test</a:t>
          </a:r>
          <a:r>
            <a:rPr lang="en-GB" sz="2800" dirty="0" smtClean="0"/>
            <a:t> </a:t>
          </a:r>
        </a:p>
        <a:p>
          <a:r>
            <a:rPr lang="en-GB" sz="2800" dirty="0" smtClean="0"/>
            <a:t>73.76%</a:t>
          </a:r>
          <a:endParaRPr lang="en-GB" sz="2800" dirty="0"/>
        </a:p>
      </dgm:t>
    </dgm:pt>
    <dgm:pt modelId="{86C86A86-F0B0-460A-8560-DCDEFA64D8F9}" type="parTrans" cxnId="{436FFEBB-9BBA-408C-B593-5EFA2F3AB3D3}">
      <dgm:prSet/>
      <dgm:spPr/>
      <dgm:t>
        <a:bodyPr/>
        <a:lstStyle/>
        <a:p>
          <a:endParaRPr lang="en-GB"/>
        </a:p>
      </dgm:t>
    </dgm:pt>
    <dgm:pt modelId="{B8D73FC4-8B24-426C-BBC7-12EB14E87A88}" type="sibTrans" cxnId="{436FFEBB-9BBA-408C-B593-5EFA2F3AB3D3}">
      <dgm:prSet/>
      <dgm:spPr/>
      <dgm:t>
        <a:bodyPr/>
        <a:lstStyle/>
        <a:p>
          <a:endParaRPr lang="en-GB"/>
        </a:p>
      </dgm:t>
    </dgm:pt>
    <dgm:pt modelId="{F16C8854-F211-4061-8072-AE3E7093F874}" type="pres">
      <dgm:prSet presAssocID="{65E960FB-C14A-43E1-A0FE-F09F7F7609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CC9AD2A-7A36-4289-801D-035CDDE11FCE}" type="pres">
      <dgm:prSet presAssocID="{06269C4A-F0A0-48FA-B538-EDB0C4912696}" presName="root" presStyleCnt="0"/>
      <dgm:spPr/>
      <dgm:t>
        <a:bodyPr/>
        <a:lstStyle/>
        <a:p>
          <a:endParaRPr lang="en-GB"/>
        </a:p>
      </dgm:t>
    </dgm:pt>
    <dgm:pt modelId="{119ED26E-0ABC-41AB-9773-EBD638B8DC90}" type="pres">
      <dgm:prSet presAssocID="{06269C4A-F0A0-48FA-B538-EDB0C4912696}" presName="rootComposite" presStyleCnt="0"/>
      <dgm:spPr/>
      <dgm:t>
        <a:bodyPr/>
        <a:lstStyle/>
        <a:p>
          <a:endParaRPr lang="en-GB"/>
        </a:p>
      </dgm:t>
    </dgm:pt>
    <dgm:pt modelId="{121B5E33-FB7B-4280-9052-6170C6E9D6F1}" type="pres">
      <dgm:prSet presAssocID="{06269C4A-F0A0-48FA-B538-EDB0C4912696}" presName="rootText" presStyleLbl="node1" presStyleIdx="0" presStyleCnt="2" custScaleX="94050" custScaleY="82275"/>
      <dgm:spPr/>
      <dgm:t>
        <a:bodyPr/>
        <a:lstStyle/>
        <a:p>
          <a:endParaRPr lang="en-GB"/>
        </a:p>
      </dgm:t>
    </dgm:pt>
    <dgm:pt modelId="{8C40A12F-9E22-462C-90AD-313B6B5F560B}" type="pres">
      <dgm:prSet presAssocID="{06269C4A-F0A0-48FA-B538-EDB0C4912696}" presName="rootConnector" presStyleLbl="node1" presStyleIdx="0" presStyleCnt="2"/>
      <dgm:spPr/>
      <dgm:t>
        <a:bodyPr/>
        <a:lstStyle/>
        <a:p>
          <a:endParaRPr lang="en-GB"/>
        </a:p>
      </dgm:t>
    </dgm:pt>
    <dgm:pt modelId="{34F702CB-0C5B-4650-B4E8-3B2162C78832}" type="pres">
      <dgm:prSet presAssocID="{06269C4A-F0A0-48FA-B538-EDB0C4912696}" presName="childShape" presStyleCnt="0"/>
      <dgm:spPr/>
      <dgm:t>
        <a:bodyPr/>
        <a:lstStyle/>
        <a:p>
          <a:endParaRPr lang="en-GB"/>
        </a:p>
      </dgm:t>
    </dgm:pt>
    <dgm:pt modelId="{E049B1D0-F7EE-4377-839C-6383120D1637}" type="pres">
      <dgm:prSet presAssocID="{E9DC7F1F-AD8F-4B81-917F-BC51B453B68B}" presName="Name13" presStyleLbl="parChTrans1D2" presStyleIdx="0" presStyleCnt="4"/>
      <dgm:spPr/>
      <dgm:t>
        <a:bodyPr/>
        <a:lstStyle/>
        <a:p>
          <a:endParaRPr lang="en-GB"/>
        </a:p>
      </dgm:t>
    </dgm:pt>
    <dgm:pt modelId="{1FEBDDFF-B121-4D3F-935B-FCB1CE230517}" type="pres">
      <dgm:prSet presAssocID="{B3654759-C931-47F4-8A5D-18EDA1D19988}" presName="childText" presStyleLbl="bgAcc1" presStyleIdx="0" presStyleCnt="4" custScaleX="94400" custScaleY="645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8AB12-3BA0-4A9D-91DA-37694A6F2672}" type="pres">
      <dgm:prSet presAssocID="{C2275F86-1868-4F30-A587-12163E30C0D9}" presName="Name13" presStyleLbl="parChTrans1D2" presStyleIdx="1" presStyleCnt="4"/>
      <dgm:spPr/>
      <dgm:t>
        <a:bodyPr/>
        <a:lstStyle/>
        <a:p>
          <a:endParaRPr lang="en-GB"/>
        </a:p>
      </dgm:t>
    </dgm:pt>
    <dgm:pt modelId="{88030D48-72DA-490B-AC15-7733FCBFB758}" type="pres">
      <dgm:prSet presAssocID="{D20EC3ED-A0BC-44B8-B3AB-E2259EEB39D1}" presName="childText" presStyleLbl="bgAcc1" presStyleIdx="1" presStyleCnt="4" custScaleX="90832" custScaleY="589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7D4384-BE10-4424-862F-2FBDB42BD780}" type="pres">
      <dgm:prSet presAssocID="{8229C554-B72D-4C94-A2EB-5E621497AB93}" presName="root" presStyleCnt="0"/>
      <dgm:spPr/>
      <dgm:t>
        <a:bodyPr/>
        <a:lstStyle/>
        <a:p>
          <a:endParaRPr lang="en-GB"/>
        </a:p>
      </dgm:t>
    </dgm:pt>
    <dgm:pt modelId="{1E59AF6D-1869-44CC-AAE8-84779A44DAD1}" type="pres">
      <dgm:prSet presAssocID="{8229C554-B72D-4C94-A2EB-5E621497AB93}" presName="rootComposite" presStyleCnt="0"/>
      <dgm:spPr/>
      <dgm:t>
        <a:bodyPr/>
        <a:lstStyle/>
        <a:p>
          <a:endParaRPr lang="en-GB"/>
        </a:p>
      </dgm:t>
    </dgm:pt>
    <dgm:pt modelId="{920F47FB-D6B6-4985-BDF4-52DAD73F5436}" type="pres">
      <dgm:prSet presAssocID="{8229C554-B72D-4C94-A2EB-5E621497AB93}" presName="rootText" presStyleLbl="node1" presStyleIdx="1" presStyleCnt="2" custScaleX="93789" custScaleY="85062"/>
      <dgm:spPr/>
      <dgm:t>
        <a:bodyPr/>
        <a:lstStyle/>
        <a:p>
          <a:endParaRPr lang="en-GB"/>
        </a:p>
      </dgm:t>
    </dgm:pt>
    <dgm:pt modelId="{FE177C22-6B8E-4527-8C49-E7AC4EC90037}" type="pres">
      <dgm:prSet presAssocID="{8229C554-B72D-4C94-A2EB-5E621497AB93}" presName="rootConnector" presStyleLbl="node1" presStyleIdx="1" presStyleCnt="2"/>
      <dgm:spPr/>
      <dgm:t>
        <a:bodyPr/>
        <a:lstStyle/>
        <a:p>
          <a:endParaRPr lang="en-GB"/>
        </a:p>
      </dgm:t>
    </dgm:pt>
    <dgm:pt modelId="{4E71E8F0-8801-40D7-AF90-3B879BD48C26}" type="pres">
      <dgm:prSet presAssocID="{8229C554-B72D-4C94-A2EB-5E621497AB93}" presName="childShape" presStyleCnt="0"/>
      <dgm:spPr/>
      <dgm:t>
        <a:bodyPr/>
        <a:lstStyle/>
        <a:p>
          <a:endParaRPr lang="en-GB"/>
        </a:p>
      </dgm:t>
    </dgm:pt>
    <dgm:pt modelId="{54BF1E04-3ACB-4638-9F3A-4EA92598ABEA}" type="pres">
      <dgm:prSet presAssocID="{48F7784A-7A06-4AFC-B5FC-4E2E8F0D33C0}" presName="Name13" presStyleLbl="parChTrans1D2" presStyleIdx="2" presStyleCnt="4"/>
      <dgm:spPr/>
      <dgm:t>
        <a:bodyPr/>
        <a:lstStyle/>
        <a:p>
          <a:endParaRPr lang="en-GB"/>
        </a:p>
      </dgm:t>
    </dgm:pt>
    <dgm:pt modelId="{13D48751-8741-4EBE-8402-803B4A0944D9}" type="pres">
      <dgm:prSet presAssocID="{C23542FE-DDC7-4B04-AA10-B2AFC6DD4D15}" presName="childText" presStyleLbl="bgAcc1" presStyleIdx="2" presStyleCnt="4" custScaleX="97051" custScaleY="650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99CB6-8AD5-4423-994C-2F2CFCD51BC4}" type="pres">
      <dgm:prSet presAssocID="{86C86A86-F0B0-460A-8560-DCDEFA64D8F9}" presName="Name13" presStyleLbl="parChTrans1D2" presStyleIdx="3" presStyleCnt="4"/>
      <dgm:spPr/>
      <dgm:t>
        <a:bodyPr/>
        <a:lstStyle/>
        <a:p>
          <a:endParaRPr lang="en-GB"/>
        </a:p>
      </dgm:t>
    </dgm:pt>
    <dgm:pt modelId="{CC7CBB9D-929E-4875-B68D-B95451B8536D}" type="pres">
      <dgm:prSet presAssocID="{502A1402-5F59-4481-AF40-83DEC6D9E441}" presName="childText" presStyleLbl="bgAcc1" presStyleIdx="3" presStyleCnt="4" custScaleX="88127" custScaleY="58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014F89-9187-449D-A67F-7AEC728348AB}" srcId="{8229C554-B72D-4C94-A2EB-5E621497AB93}" destId="{C23542FE-DDC7-4B04-AA10-B2AFC6DD4D15}" srcOrd="0" destOrd="0" parTransId="{48F7784A-7A06-4AFC-B5FC-4E2E8F0D33C0}" sibTransId="{192B3DD1-C37C-464C-810F-33C4293AA2F3}"/>
    <dgm:cxn modelId="{C19904F8-B687-4382-B6AC-E9BA6D41153E}" type="presOf" srcId="{502A1402-5F59-4481-AF40-83DEC6D9E441}" destId="{CC7CBB9D-929E-4875-B68D-B95451B8536D}" srcOrd="0" destOrd="0" presId="urn:microsoft.com/office/officeart/2005/8/layout/hierarchy3"/>
    <dgm:cxn modelId="{ED738286-1D11-4183-AE93-441D58AA3F32}" type="presOf" srcId="{86C86A86-F0B0-460A-8560-DCDEFA64D8F9}" destId="{27799CB6-8AD5-4423-994C-2F2CFCD51BC4}" srcOrd="0" destOrd="0" presId="urn:microsoft.com/office/officeart/2005/8/layout/hierarchy3"/>
    <dgm:cxn modelId="{B8B71C07-939B-492F-84E7-B93BFED88683}" type="presOf" srcId="{8229C554-B72D-4C94-A2EB-5E621497AB93}" destId="{FE177C22-6B8E-4527-8C49-E7AC4EC90037}" srcOrd="1" destOrd="0" presId="urn:microsoft.com/office/officeart/2005/8/layout/hierarchy3"/>
    <dgm:cxn modelId="{99B7EB95-C157-4893-8465-D3ACE73AE128}" type="presOf" srcId="{E9DC7F1F-AD8F-4B81-917F-BC51B453B68B}" destId="{E049B1D0-F7EE-4377-839C-6383120D1637}" srcOrd="0" destOrd="0" presId="urn:microsoft.com/office/officeart/2005/8/layout/hierarchy3"/>
    <dgm:cxn modelId="{BE2FC223-7C1D-46B1-AE7C-980B0BA63EEB}" type="presOf" srcId="{48F7784A-7A06-4AFC-B5FC-4E2E8F0D33C0}" destId="{54BF1E04-3ACB-4638-9F3A-4EA92598ABEA}" srcOrd="0" destOrd="0" presId="urn:microsoft.com/office/officeart/2005/8/layout/hierarchy3"/>
    <dgm:cxn modelId="{94F6CDC8-0029-419E-A476-83EA8AAA209D}" type="presOf" srcId="{06269C4A-F0A0-48FA-B538-EDB0C4912696}" destId="{8C40A12F-9E22-462C-90AD-313B6B5F560B}" srcOrd="1" destOrd="0" presId="urn:microsoft.com/office/officeart/2005/8/layout/hierarchy3"/>
    <dgm:cxn modelId="{09DE0C61-D2BC-4B09-AE04-AB5AA4A2B2E8}" srcId="{65E960FB-C14A-43E1-A0FE-F09F7F760990}" destId="{06269C4A-F0A0-48FA-B538-EDB0C4912696}" srcOrd="0" destOrd="0" parTransId="{1EE2CD3F-111A-4738-B424-050DFDC9C302}" sibTransId="{8A2C7F49-3337-43DD-B3ED-DE29B1F1F3CC}"/>
    <dgm:cxn modelId="{D0088912-F0E4-4DA5-876E-5D256F38CA11}" type="presOf" srcId="{D20EC3ED-A0BC-44B8-B3AB-E2259EEB39D1}" destId="{88030D48-72DA-490B-AC15-7733FCBFB758}" srcOrd="0" destOrd="0" presId="urn:microsoft.com/office/officeart/2005/8/layout/hierarchy3"/>
    <dgm:cxn modelId="{619CE4B6-2B33-4A87-98D2-AAEE8BEFDE7F}" type="presOf" srcId="{C23542FE-DDC7-4B04-AA10-B2AFC6DD4D15}" destId="{13D48751-8741-4EBE-8402-803B4A0944D9}" srcOrd="0" destOrd="0" presId="urn:microsoft.com/office/officeart/2005/8/layout/hierarchy3"/>
    <dgm:cxn modelId="{00197694-E90F-44DF-A59D-EFC39C595B8C}" type="presOf" srcId="{8229C554-B72D-4C94-A2EB-5E621497AB93}" destId="{920F47FB-D6B6-4985-BDF4-52DAD73F5436}" srcOrd="0" destOrd="0" presId="urn:microsoft.com/office/officeart/2005/8/layout/hierarchy3"/>
    <dgm:cxn modelId="{AAD08946-C015-42C5-ABEC-2BDDE27F450F}" type="presOf" srcId="{06269C4A-F0A0-48FA-B538-EDB0C4912696}" destId="{121B5E33-FB7B-4280-9052-6170C6E9D6F1}" srcOrd="0" destOrd="0" presId="urn:microsoft.com/office/officeart/2005/8/layout/hierarchy3"/>
    <dgm:cxn modelId="{E4D647A7-2E36-4FF8-A6B6-49463F761E99}" srcId="{06269C4A-F0A0-48FA-B538-EDB0C4912696}" destId="{B3654759-C931-47F4-8A5D-18EDA1D19988}" srcOrd="0" destOrd="0" parTransId="{E9DC7F1F-AD8F-4B81-917F-BC51B453B68B}" sibTransId="{0A7B2C2C-EE05-4DF9-B1AB-93EAB429460A}"/>
    <dgm:cxn modelId="{8007520B-73D9-49D0-9DA5-85BFDE9DE66D}" srcId="{65E960FB-C14A-43E1-A0FE-F09F7F760990}" destId="{8229C554-B72D-4C94-A2EB-5E621497AB93}" srcOrd="1" destOrd="0" parTransId="{5F331894-86EB-40DE-B37B-DCD5BF62C9E3}" sibTransId="{5B11B21B-4AA3-4293-A996-FD85524005FE}"/>
    <dgm:cxn modelId="{E603B1B1-A503-4F2B-845F-2A8C6386E8AE}" type="presOf" srcId="{C2275F86-1868-4F30-A587-12163E30C0D9}" destId="{FB38AB12-3BA0-4A9D-91DA-37694A6F2672}" srcOrd="0" destOrd="0" presId="urn:microsoft.com/office/officeart/2005/8/layout/hierarchy3"/>
    <dgm:cxn modelId="{1A9595D5-39F5-42F8-903F-79A443993489}" type="presOf" srcId="{65E960FB-C14A-43E1-A0FE-F09F7F760990}" destId="{F16C8854-F211-4061-8072-AE3E7093F874}" srcOrd="0" destOrd="0" presId="urn:microsoft.com/office/officeart/2005/8/layout/hierarchy3"/>
    <dgm:cxn modelId="{F4232FF9-51CB-4739-BBD0-EF3E619EF02C}" srcId="{06269C4A-F0A0-48FA-B538-EDB0C4912696}" destId="{D20EC3ED-A0BC-44B8-B3AB-E2259EEB39D1}" srcOrd="1" destOrd="0" parTransId="{C2275F86-1868-4F30-A587-12163E30C0D9}" sibTransId="{1BD4C9FE-7D13-4B4A-B97E-F647EC9F1F97}"/>
    <dgm:cxn modelId="{C831C858-1E7B-4EAC-895F-AB12FCC058AE}" type="presOf" srcId="{B3654759-C931-47F4-8A5D-18EDA1D19988}" destId="{1FEBDDFF-B121-4D3F-935B-FCB1CE230517}" srcOrd="0" destOrd="0" presId="urn:microsoft.com/office/officeart/2005/8/layout/hierarchy3"/>
    <dgm:cxn modelId="{436FFEBB-9BBA-408C-B593-5EFA2F3AB3D3}" srcId="{8229C554-B72D-4C94-A2EB-5E621497AB93}" destId="{502A1402-5F59-4481-AF40-83DEC6D9E441}" srcOrd="1" destOrd="0" parTransId="{86C86A86-F0B0-460A-8560-DCDEFA64D8F9}" sibTransId="{B8D73FC4-8B24-426C-BBC7-12EB14E87A88}"/>
    <dgm:cxn modelId="{95FF8D63-47DF-4826-A49B-F07600D26272}" type="presParOf" srcId="{F16C8854-F211-4061-8072-AE3E7093F874}" destId="{4CC9AD2A-7A36-4289-801D-035CDDE11FCE}" srcOrd="0" destOrd="0" presId="urn:microsoft.com/office/officeart/2005/8/layout/hierarchy3"/>
    <dgm:cxn modelId="{E9811E99-B13D-447E-AB69-1BBFBF679A0D}" type="presParOf" srcId="{4CC9AD2A-7A36-4289-801D-035CDDE11FCE}" destId="{119ED26E-0ABC-41AB-9773-EBD638B8DC90}" srcOrd="0" destOrd="0" presId="urn:microsoft.com/office/officeart/2005/8/layout/hierarchy3"/>
    <dgm:cxn modelId="{35856585-4F83-4F29-A09E-CFAB824CAEA2}" type="presParOf" srcId="{119ED26E-0ABC-41AB-9773-EBD638B8DC90}" destId="{121B5E33-FB7B-4280-9052-6170C6E9D6F1}" srcOrd="0" destOrd="0" presId="urn:microsoft.com/office/officeart/2005/8/layout/hierarchy3"/>
    <dgm:cxn modelId="{ED9ECBAC-C8EB-4966-93A6-DBA78540852C}" type="presParOf" srcId="{119ED26E-0ABC-41AB-9773-EBD638B8DC90}" destId="{8C40A12F-9E22-462C-90AD-313B6B5F560B}" srcOrd="1" destOrd="0" presId="urn:microsoft.com/office/officeart/2005/8/layout/hierarchy3"/>
    <dgm:cxn modelId="{C2914428-CE4E-4DAC-BE95-C4402FB2A6D4}" type="presParOf" srcId="{4CC9AD2A-7A36-4289-801D-035CDDE11FCE}" destId="{34F702CB-0C5B-4650-B4E8-3B2162C78832}" srcOrd="1" destOrd="0" presId="urn:microsoft.com/office/officeart/2005/8/layout/hierarchy3"/>
    <dgm:cxn modelId="{5A1C4EDD-C040-4867-94D6-C0B93D9FC239}" type="presParOf" srcId="{34F702CB-0C5B-4650-B4E8-3B2162C78832}" destId="{E049B1D0-F7EE-4377-839C-6383120D1637}" srcOrd="0" destOrd="0" presId="urn:microsoft.com/office/officeart/2005/8/layout/hierarchy3"/>
    <dgm:cxn modelId="{B35A0DA3-BEA6-420D-BD83-560CC079C737}" type="presParOf" srcId="{34F702CB-0C5B-4650-B4E8-3B2162C78832}" destId="{1FEBDDFF-B121-4D3F-935B-FCB1CE230517}" srcOrd="1" destOrd="0" presId="urn:microsoft.com/office/officeart/2005/8/layout/hierarchy3"/>
    <dgm:cxn modelId="{4CF0ADE6-CF68-4458-A04C-3311C99FCEBD}" type="presParOf" srcId="{34F702CB-0C5B-4650-B4E8-3B2162C78832}" destId="{FB38AB12-3BA0-4A9D-91DA-37694A6F2672}" srcOrd="2" destOrd="0" presId="urn:microsoft.com/office/officeart/2005/8/layout/hierarchy3"/>
    <dgm:cxn modelId="{05ABF886-4EA4-4818-B03A-78F147E2E2FB}" type="presParOf" srcId="{34F702CB-0C5B-4650-B4E8-3B2162C78832}" destId="{88030D48-72DA-490B-AC15-7733FCBFB758}" srcOrd="3" destOrd="0" presId="urn:microsoft.com/office/officeart/2005/8/layout/hierarchy3"/>
    <dgm:cxn modelId="{8B392B4C-6A04-4858-A33F-0DED738C9C0E}" type="presParOf" srcId="{F16C8854-F211-4061-8072-AE3E7093F874}" destId="{DA7D4384-BE10-4424-862F-2FBDB42BD780}" srcOrd="1" destOrd="0" presId="urn:microsoft.com/office/officeart/2005/8/layout/hierarchy3"/>
    <dgm:cxn modelId="{45EDCC35-6AF2-409C-9727-AFF9E8442360}" type="presParOf" srcId="{DA7D4384-BE10-4424-862F-2FBDB42BD780}" destId="{1E59AF6D-1869-44CC-AAE8-84779A44DAD1}" srcOrd="0" destOrd="0" presId="urn:microsoft.com/office/officeart/2005/8/layout/hierarchy3"/>
    <dgm:cxn modelId="{DAF4FD4A-1448-44EF-B9A8-DF1C64039B97}" type="presParOf" srcId="{1E59AF6D-1869-44CC-AAE8-84779A44DAD1}" destId="{920F47FB-D6B6-4985-BDF4-52DAD73F5436}" srcOrd="0" destOrd="0" presId="urn:microsoft.com/office/officeart/2005/8/layout/hierarchy3"/>
    <dgm:cxn modelId="{DAFA93C7-87CF-44F9-B9F7-811A2F093F5B}" type="presParOf" srcId="{1E59AF6D-1869-44CC-AAE8-84779A44DAD1}" destId="{FE177C22-6B8E-4527-8C49-E7AC4EC90037}" srcOrd="1" destOrd="0" presId="urn:microsoft.com/office/officeart/2005/8/layout/hierarchy3"/>
    <dgm:cxn modelId="{CC328068-6E24-4EED-A539-2AD1188B3162}" type="presParOf" srcId="{DA7D4384-BE10-4424-862F-2FBDB42BD780}" destId="{4E71E8F0-8801-40D7-AF90-3B879BD48C26}" srcOrd="1" destOrd="0" presId="urn:microsoft.com/office/officeart/2005/8/layout/hierarchy3"/>
    <dgm:cxn modelId="{028B5A10-A1A8-4687-A9CB-B8887EFF3BEE}" type="presParOf" srcId="{4E71E8F0-8801-40D7-AF90-3B879BD48C26}" destId="{54BF1E04-3ACB-4638-9F3A-4EA92598ABEA}" srcOrd="0" destOrd="0" presId="urn:microsoft.com/office/officeart/2005/8/layout/hierarchy3"/>
    <dgm:cxn modelId="{FA2E8096-AED7-4F52-8C8E-7201481F6C34}" type="presParOf" srcId="{4E71E8F0-8801-40D7-AF90-3B879BD48C26}" destId="{13D48751-8741-4EBE-8402-803B4A0944D9}" srcOrd="1" destOrd="0" presId="urn:microsoft.com/office/officeart/2005/8/layout/hierarchy3"/>
    <dgm:cxn modelId="{35BECADC-A6CA-46D9-B0F7-B53265494496}" type="presParOf" srcId="{4E71E8F0-8801-40D7-AF90-3B879BD48C26}" destId="{27799CB6-8AD5-4423-994C-2F2CFCD51BC4}" srcOrd="2" destOrd="0" presId="urn:microsoft.com/office/officeart/2005/8/layout/hierarchy3"/>
    <dgm:cxn modelId="{FC580F5C-5E07-42F3-96D9-1B58510F89B3}" type="presParOf" srcId="{4E71E8F0-8801-40D7-AF90-3B879BD48C26}" destId="{CC7CBB9D-929E-4875-B68D-B95451B853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694C1-C096-4105-92B4-98F48DFE8AD1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6D22FE-7691-4BC5-AA51-B596D0B6F8C0}">
      <dgm:prSet phldrT="[Text]"/>
      <dgm:spPr/>
      <dgm:t>
        <a:bodyPr/>
        <a:lstStyle/>
        <a:p>
          <a:r>
            <a:rPr lang="en-GB" b="1" dirty="0" smtClean="0"/>
            <a:t>Self</a:t>
          </a:r>
          <a:endParaRPr lang="en-GB" b="1" dirty="0"/>
        </a:p>
      </dgm:t>
    </dgm:pt>
    <dgm:pt modelId="{921C358E-63BA-4CEA-B57F-51FF7E1175A6}" type="parTrans" cxnId="{EC371495-96E9-4105-8576-2D9971154117}">
      <dgm:prSet/>
      <dgm:spPr/>
      <dgm:t>
        <a:bodyPr/>
        <a:lstStyle/>
        <a:p>
          <a:endParaRPr lang="en-GB"/>
        </a:p>
      </dgm:t>
    </dgm:pt>
    <dgm:pt modelId="{628B55D0-5F83-4ED3-9F1B-FB32BBBC60C5}" type="sibTrans" cxnId="{EC371495-96E9-4105-8576-2D9971154117}">
      <dgm:prSet/>
      <dgm:spPr/>
      <dgm:t>
        <a:bodyPr/>
        <a:lstStyle/>
        <a:p>
          <a:endParaRPr lang="en-GB"/>
        </a:p>
      </dgm:t>
    </dgm:pt>
    <dgm:pt modelId="{1F06358C-0E57-43B2-B04F-2D2A81814666}">
      <dgm:prSet phldrT="[Text]"/>
      <dgm:spPr/>
      <dgm:t>
        <a:bodyPr/>
        <a:lstStyle/>
        <a:p>
          <a:r>
            <a:rPr lang="en-GB" b="1" dirty="0" smtClean="0"/>
            <a:t>Peer</a:t>
          </a:r>
          <a:endParaRPr lang="en-GB" b="1" dirty="0"/>
        </a:p>
      </dgm:t>
    </dgm:pt>
    <dgm:pt modelId="{303AEDCF-24C8-4666-A8E6-83DA189C2CE6}" type="parTrans" cxnId="{E165A385-A379-4794-80B6-B14F99AD99C1}">
      <dgm:prSet/>
      <dgm:spPr/>
      <dgm:t>
        <a:bodyPr/>
        <a:lstStyle/>
        <a:p>
          <a:endParaRPr lang="en-GB"/>
        </a:p>
      </dgm:t>
    </dgm:pt>
    <dgm:pt modelId="{C9CA28F5-AAFA-4F90-8869-ECE417BBA7A5}" type="sibTrans" cxnId="{E165A385-A379-4794-80B6-B14F99AD99C1}">
      <dgm:prSet/>
      <dgm:spPr/>
      <dgm:t>
        <a:bodyPr/>
        <a:lstStyle/>
        <a:p>
          <a:endParaRPr lang="en-GB"/>
        </a:p>
      </dgm:t>
    </dgm:pt>
    <dgm:pt modelId="{C209FB93-986B-4971-863C-8EFB52CC7C72}">
      <dgm:prSet phldrT="[Text]" custT="1"/>
      <dgm:spPr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3600" dirty="0" smtClean="0"/>
            <a:t>2</a:t>
          </a:r>
          <a:r>
            <a:rPr lang="en-GB" sz="3600" baseline="30000" dirty="0" smtClean="0"/>
            <a:t>nd</a:t>
          </a:r>
          <a:r>
            <a:rPr lang="en-GB" sz="3600" dirty="0" smtClean="0"/>
            <a:t> most effective</a:t>
          </a:r>
          <a:endParaRPr lang="en-GB" sz="3600" dirty="0"/>
        </a:p>
      </dgm:t>
    </dgm:pt>
    <dgm:pt modelId="{B90CB101-186A-4778-AA71-785FD6B75363}" type="parTrans" cxnId="{C969BDB0-F330-4A4A-9204-C2F214E0E85D}">
      <dgm:prSet/>
      <dgm:spPr/>
      <dgm:t>
        <a:bodyPr/>
        <a:lstStyle/>
        <a:p>
          <a:endParaRPr lang="en-GB"/>
        </a:p>
      </dgm:t>
    </dgm:pt>
    <dgm:pt modelId="{C9081EA4-0F80-49AF-AB81-91402FE7E6EF}" type="sibTrans" cxnId="{C969BDB0-F330-4A4A-9204-C2F214E0E85D}">
      <dgm:prSet/>
      <dgm:spPr/>
      <dgm:t>
        <a:bodyPr/>
        <a:lstStyle/>
        <a:p>
          <a:endParaRPr lang="en-GB"/>
        </a:p>
      </dgm:t>
    </dgm:pt>
    <dgm:pt modelId="{DC27F449-4C2D-4588-A93B-D60A5955B91E}">
      <dgm:prSet phldrT="[Text]" custT="1"/>
      <dgm:spPr/>
      <dgm:t>
        <a:bodyPr/>
        <a:lstStyle/>
        <a:p>
          <a:r>
            <a:rPr lang="en-GB" sz="2000" b="1" dirty="0" smtClean="0"/>
            <a:t>Teacher</a:t>
          </a:r>
          <a:endParaRPr lang="en-GB" sz="2000" b="1" dirty="0"/>
        </a:p>
      </dgm:t>
    </dgm:pt>
    <dgm:pt modelId="{681B4E42-5E6A-4997-8B49-F7C926446955}" type="parTrans" cxnId="{B5526C14-0112-4CEC-B9B7-1811289E0148}">
      <dgm:prSet/>
      <dgm:spPr/>
      <dgm:t>
        <a:bodyPr/>
        <a:lstStyle/>
        <a:p>
          <a:endParaRPr lang="en-GB"/>
        </a:p>
      </dgm:t>
    </dgm:pt>
    <dgm:pt modelId="{14211946-A06B-42EC-9341-D029D063C8B3}" type="sibTrans" cxnId="{B5526C14-0112-4CEC-B9B7-1811289E0148}">
      <dgm:prSet/>
      <dgm:spPr/>
      <dgm:t>
        <a:bodyPr/>
        <a:lstStyle/>
        <a:p>
          <a:endParaRPr lang="en-GB"/>
        </a:p>
      </dgm:t>
    </dgm:pt>
    <dgm:pt modelId="{AD1028F9-F6BE-452B-B6AF-405DE4B97137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3200" dirty="0" smtClean="0"/>
            <a:t>Marginal</a:t>
          </a:r>
          <a:endParaRPr lang="en-GB" sz="3200" dirty="0"/>
        </a:p>
      </dgm:t>
    </dgm:pt>
    <dgm:pt modelId="{A8AA7EA7-36E2-47A0-B988-D4574BA99B37}" type="parTrans" cxnId="{8E379156-3794-4C9C-94B2-FF15CCE88449}">
      <dgm:prSet/>
      <dgm:spPr/>
      <dgm:t>
        <a:bodyPr/>
        <a:lstStyle/>
        <a:p>
          <a:endParaRPr lang="en-GB"/>
        </a:p>
      </dgm:t>
    </dgm:pt>
    <dgm:pt modelId="{5480CBD7-DCD4-4488-B1A9-13D0D55BC3A7}" type="sibTrans" cxnId="{8E379156-3794-4C9C-94B2-FF15CCE88449}">
      <dgm:prSet/>
      <dgm:spPr/>
      <dgm:t>
        <a:bodyPr/>
        <a:lstStyle/>
        <a:p>
          <a:endParaRPr lang="en-GB"/>
        </a:p>
      </dgm:t>
    </dgm:pt>
    <dgm:pt modelId="{58B6B91A-1A54-466B-93C9-8AA83FE7CE7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3200" b="0" dirty="0" smtClean="0"/>
            <a:t>Longest lasting </a:t>
          </a:r>
          <a:r>
            <a:rPr lang="en-GB" sz="3600" dirty="0" smtClean="0"/>
            <a:t>effect </a:t>
          </a:r>
          <a:endParaRPr lang="en-GB" sz="3600" dirty="0"/>
        </a:p>
      </dgm:t>
    </dgm:pt>
    <dgm:pt modelId="{84DC0CD6-97A4-4116-B724-76D92642A897}" type="parTrans" cxnId="{91209C71-2FAE-493F-9642-5FA8A6F5432C}">
      <dgm:prSet/>
      <dgm:spPr/>
      <dgm:t>
        <a:bodyPr/>
        <a:lstStyle/>
        <a:p>
          <a:endParaRPr lang="en-GB"/>
        </a:p>
      </dgm:t>
    </dgm:pt>
    <dgm:pt modelId="{24384C40-174C-47BF-A746-35A3CEE9DBF9}" type="sibTrans" cxnId="{91209C71-2FAE-493F-9642-5FA8A6F5432C}">
      <dgm:prSet/>
      <dgm:spPr/>
      <dgm:t>
        <a:bodyPr/>
        <a:lstStyle/>
        <a:p>
          <a:endParaRPr lang="en-GB"/>
        </a:p>
      </dgm:t>
    </dgm:pt>
    <dgm:pt modelId="{C1631A8F-3E14-42D0-B082-9910284FBED2}" type="pres">
      <dgm:prSet presAssocID="{4FE694C1-C096-4105-92B4-98F48DFE8A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526E3A-C197-40FA-8162-5E18D4BEB8FD}" type="pres">
      <dgm:prSet presAssocID="{876D22FE-7691-4BC5-AA51-B596D0B6F8C0}" presName="composite" presStyleCnt="0"/>
      <dgm:spPr/>
      <dgm:t>
        <a:bodyPr/>
        <a:lstStyle/>
        <a:p>
          <a:endParaRPr lang="en-GB"/>
        </a:p>
      </dgm:t>
    </dgm:pt>
    <dgm:pt modelId="{52D1FC5E-194C-4458-8370-F724314EBB92}" type="pres">
      <dgm:prSet presAssocID="{876D22FE-7691-4BC5-AA51-B596D0B6F8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001328-00BB-4F92-BBE7-DB3E62FC174E}" type="pres">
      <dgm:prSet presAssocID="{876D22FE-7691-4BC5-AA51-B596D0B6F8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558C2-1E78-4E14-BC25-C78B3C098335}" type="pres">
      <dgm:prSet presAssocID="{628B55D0-5F83-4ED3-9F1B-FB32BBBC60C5}" presName="sp" presStyleCnt="0"/>
      <dgm:spPr/>
      <dgm:t>
        <a:bodyPr/>
        <a:lstStyle/>
        <a:p>
          <a:endParaRPr lang="en-GB"/>
        </a:p>
      </dgm:t>
    </dgm:pt>
    <dgm:pt modelId="{C9E5AFD5-C1BD-4E92-8E44-99F9CAA9EB52}" type="pres">
      <dgm:prSet presAssocID="{1F06358C-0E57-43B2-B04F-2D2A81814666}" presName="composite" presStyleCnt="0"/>
      <dgm:spPr/>
      <dgm:t>
        <a:bodyPr/>
        <a:lstStyle/>
        <a:p>
          <a:endParaRPr lang="en-GB"/>
        </a:p>
      </dgm:t>
    </dgm:pt>
    <dgm:pt modelId="{DD5F8E57-C1A4-41C4-8B21-519E04737B41}" type="pres">
      <dgm:prSet presAssocID="{1F06358C-0E57-43B2-B04F-2D2A818146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A09F0-2EBC-414C-ABB5-165AED823748}" type="pres">
      <dgm:prSet presAssocID="{1F06358C-0E57-43B2-B04F-2D2A818146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43B82-951A-4B62-AAD9-7E4C402DA010}" type="pres">
      <dgm:prSet presAssocID="{C9CA28F5-AAFA-4F90-8869-ECE417BBA7A5}" presName="sp" presStyleCnt="0"/>
      <dgm:spPr/>
      <dgm:t>
        <a:bodyPr/>
        <a:lstStyle/>
        <a:p>
          <a:endParaRPr lang="en-GB"/>
        </a:p>
      </dgm:t>
    </dgm:pt>
    <dgm:pt modelId="{A27E13C2-6AC5-460D-8D18-910B0C440938}" type="pres">
      <dgm:prSet presAssocID="{DC27F449-4C2D-4588-A93B-D60A5955B91E}" presName="composite" presStyleCnt="0"/>
      <dgm:spPr/>
      <dgm:t>
        <a:bodyPr/>
        <a:lstStyle/>
        <a:p>
          <a:endParaRPr lang="en-GB"/>
        </a:p>
      </dgm:t>
    </dgm:pt>
    <dgm:pt modelId="{2E870EC2-9DE8-4560-9501-B95B3607D2C7}" type="pres">
      <dgm:prSet presAssocID="{DC27F449-4C2D-4588-A93B-D60A5955B9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C7A99-7A7A-4222-B4D8-CDAD7AFEEEBD}" type="pres">
      <dgm:prSet presAssocID="{DC27F449-4C2D-4588-A93B-D60A5955B9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E3819C-FE82-452F-BF96-A5982AF01C7E}" type="presOf" srcId="{DC27F449-4C2D-4588-A93B-D60A5955B91E}" destId="{2E870EC2-9DE8-4560-9501-B95B3607D2C7}" srcOrd="0" destOrd="0" presId="urn:microsoft.com/office/officeart/2005/8/layout/chevron2"/>
    <dgm:cxn modelId="{EDB148D9-8DB4-459E-8F02-3C875FD07F61}" type="presOf" srcId="{C209FB93-986B-4971-863C-8EFB52CC7C72}" destId="{FC8A09F0-2EBC-414C-ABB5-165AED823748}" srcOrd="0" destOrd="0" presId="urn:microsoft.com/office/officeart/2005/8/layout/chevron2"/>
    <dgm:cxn modelId="{2B466F07-2F66-4BF2-85C5-3FA2F6AB5D8F}" type="presOf" srcId="{1F06358C-0E57-43B2-B04F-2D2A81814666}" destId="{DD5F8E57-C1A4-41C4-8B21-519E04737B41}" srcOrd="0" destOrd="0" presId="urn:microsoft.com/office/officeart/2005/8/layout/chevron2"/>
    <dgm:cxn modelId="{667BA43D-CBE3-4717-9F4E-40BE382AC9A9}" type="presOf" srcId="{4FE694C1-C096-4105-92B4-98F48DFE8AD1}" destId="{C1631A8F-3E14-42D0-B082-9910284FBED2}" srcOrd="0" destOrd="0" presId="urn:microsoft.com/office/officeart/2005/8/layout/chevron2"/>
    <dgm:cxn modelId="{93CFE349-FB6B-4025-9811-518604859B53}" type="presOf" srcId="{58B6B91A-1A54-466B-93C9-8AA83FE7CE7F}" destId="{E0001328-00BB-4F92-BBE7-DB3E62FC174E}" srcOrd="0" destOrd="0" presId="urn:microsoft.com/office/officeart/2005/8/layout/chevron2"/>
    <dgm:cxn modelId="{8E379156-3794-4C9C-94B2-FF15CCE88449}" srcId="{DC27F449-4C2D-4588-A93B-D60A5955B91E}" destId="{AD1028F9-F6BE-452B-B6AF-405DE4B97137}" srcOrd="0" destOrd="0" parTransId="{A8AA7EA7-36E2-47A0-B988-D4574BA99B37}" sibTransId="{5480CBD7-DCD4-4488-B1A9-13D0D55BC3A7}"/>
    <dgm:cxn modelId="{7EB83A36-07E4-4EE3-BECC-BD002612A817}" type="presOf" srcId="{AD1028F9-F6BE-452B-B6AF-405DE4B97137}" destId="{0C6C7A99-7A7A-4222-B4D8-CDAD7AFEEEBD}" srcOrd="0" destOrd="0" presId="urn:microsoft.com/office/officeart/2005/8/layout/chevron2"/>
    <dgm:cxn modelId="{91209C71-2FAE-493F-9642-5FA8A6F5432C}" srcId="{876D22FE-7691-4BC5-AA51-B596D0B6F8C0}" destId="{58B6B91A-1A54-466B-93C9-8AA83FE7CE7F}" srcOrd="0" destOrd="0" parTransId="{84DC0CD6-97A4-4116-B724-76D92642A897}" sibTransId="{24384C40-174C-47BF-A746-35A3CEE9DBF9}"/>
    <dgm:cxn modelId="{B5526C14-0112-4CEC-B9B7-1811289E0148}" srcId="{4FE694C1-C096-4105-92B4-98F48DFE8AD1}" destId="{DC27F449-4C2D-4588-A93B-D60A5955B91E}" srcOrd="2" destOrd="0" parTransId="{681B4E42-5E6A-4997-8B49-F7C926446955}" sibTransId="{14211946-A06B-42EC-9341-D029D063C8B3}"/>
    <dgm:cxn modelId="{C969BDB0-F330-4A4A-9204-C2F214E0E85D}" srcId="{1F06358C-0E57-43B2-B04F-2D2A81814666}" destId="{C209FB93-986B-4971-863C-8EFB52CC7C72}" srcOrd="0" destOrd="0" parTransId="{B90CB101-186A-4778-AA71-785FD6B75363}" sibTransId="{C9081EA4-0F80-49AF-AB81-91402FE7E6EF}"/>
    <dgm:cxn modelId="{E165A385-A379-4794-80B6-B14F99AD99C1}" srcId="{4FE694C1-C096-4105-92B4-98F48DFE8AD1}" destId="{1F06358C-0E57-43B2-B04F-2D2A81814666}" srcOrd="1" destOrd="0" parTransId="{303AEDCF-24C8-4666-A8E6-83DA189C2CE6}" sibTransId="{C9CA28F5-AAFA-4F90-8869-ECE417BBA7A5}"/>
    <dgm:cxn modelId="{EC371495-96E9-4105-8576-2D9971154117}" srcId="{4FE694C1-C096-4105-92B4-98F48DFE8AD1}" destId="{876D22FE-7691-4BC5-AA51-B596D0B6F8C0}" srcOrd="0" destOrd="0" parTransId="{921C358E-63BA-4CEA-B57F-51FF7E1175A6}" sibTransId="{628B55D0-5F83-4ED3-9F1B-FB32BBBC60C5}"/>
    <dgm:cxn modelId="{F6482AF4-15CB-4E1D-B91D-0A4C6EB27E10}" type="presOf" srcId="{876D22FE-7691-4BC5-AA51-B596D0B6F8C0}" destId="{52D1FC5E-194C-4458-8370-F724314EBB92}" srcOrd="0" destOrd="0" presId="urn:microsoft.com/office/officeart/2005/8/layout/chevron2"/>
    <dgm:cxn modelId="{090729FE-6E00-4D47-B72D-D0926D2B0EB5}" type="presParOf" srcId="{C1631A8F-3E14-42D0-B082-9910284FBED2}" destId="{E4526E3A-C197-40FA-8162-5E18D4BEB8FD}" srcOrd="0" destOrd="0" presId="urn:microsoft.com/office/officeart/2005/8/layout/chevron2"/>
    <dgm:cxn modelId="{42BAACE6-6EB2-4765-BB11-81603B9BC682}" type="presParOf" srcId="{E4526E3A-C197-40FA-8162-5E18D4BEB8FD}" destId="{52D1FC5E-194C-4458-8370-F724314EBB92}" srcOrd="0" destOrd="0" presId="urn:microsoft.com/office/officeart/2005/8/layout/chevron2"/>
    <dgm:cxn modelId="{BB1DC46F-DBBE-4621-9AB8-6FD85E64D179}" type="presParOf" srcId="{E4526E3A-C197-40FA-8162-5E18D4BEB8FD}" destId="{E0001328-00BB-4F92-BBE7-DB3E62FC174E}" srcOrd="1" destOrd="0" presId="urn:microsoft.com/office/officeart/2005/8/layout/chevron2"/>
    <dgm:cxn modelId="{8E4F3507-A435-49CD-8CBA-78C1892C1F50}" type="presParOf" srcId="{C1631A8F-3E14-42D0-B082-9910284FBED2}" destId="{A5D558C2-1E78-4E14-BC25-C78B3C098335}" srcOrd="1" destOrd="0" presId="urn:microsoft.com/office/officeart/2005/8/layout/chevron2"/>
    <dgm:cxn modelId="{625E085E-1BF0-4118-AF78-1087B51E6161}" type="presParOf" srcId="{C1631A8F-3E14-42D0-B082-9910284FBED2}" destId="{C9E5AFD5-C1BD-4E92-8E44-99F9CAA9EB52}" srcOrd="2" destOrd="0" presId="urn:microsoft.com/office/officeart/2005/8/layout/chevron2"/>
    <dgm:cxn modelId="{7B68741C-1E9A-4EA9-AF64-C89F4C19A8C8}" type="presParOf" srcId="{C9E5AFD5-C1BD-4E92-8E44-99F9CAA9EB52}" destId="{DD5F8E57-C1A4-41C4-8B21-519E04737B41}" srcOrd="0" destOrd="0" presId="urn:microsoft.com/office/officeart/2005/8/layout/chevron2"/>
    <dgm:cxn modelId="{CA910027-6BBB-4C23-AAD5-72C7F3B55AFA}" type="presParOf" srcId="{C9E5AFD5-C1BD-4E92-8E44-99F9CAA9EB52}" destId="{FC8A09F0-2EBC-414C-ABB5-165AED823748}" srcOrd="1" destOrd="0" presId="urn:microsoft.com/office/officeart/2005/8/layout/chevron2"/>
    <dgm:cxn modelId="{AA63214F-3AB5-4974-A4CC-0F2FF178443B}" type="presParOf" srcId="{C1631A8F-3E14-42D0-B082-9910284FBED2}" destId="{DF743B82-951A-4B62-AAD9-7E4C402DA010}" srcOrd="3" destOrd="0" presId="urn:microsoft.com/office/officeart/2005/8/layout/chevron2"/>
    <dgm:cxn modelId="{C71DF22F-11F9-4621-94D0-2C704D2AD60A}" type="presParOf" srcId="{C1631A8F-3E14-42D0-B082-9910284FBED2}" destId="{A27E13C2-6AC5-460D-8D18-910B0C440938}" srcOrd="4" destOrd="0" presId="urn:microsoft.com/office/officeart/2005/8/layout/chevron2"/>
    <dgm:cxn modelId="{D95A06FB-CE9E-4E9B-9F40-7E9B1659D6B1}" type="presParOf" srcId="{A27E13C2-6AC5-460D-8D18-910B0C440938}" destId="{2E870EC2-9DE8-4560-9501-B95B3607D2C7}" srcOrd="0" destOrd="0" presId="urn:microsoft.com/office/officeart/2005/8/layout/chevron2"/>
    <dgm:cxn modelId="{7917126E-317B-4912-BE32-CBAF7F0EF40A}" type="presParOf" srcId="{A27E13C2-6AC5-460D-8D18-910B0C440938}" destId="{0C6C7A99-7A7A-4222-B4D8-CDAD7AFEEEBD}" srcOrd="1" destOrd="0" presId="urn:microsoft.com/office/officeart/2005/8/layout/chevron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878FCF-9229-46EA-BEA6-8EFDD8B7DA13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B762BE-B515-43BD-ADB3-FD87EA106DA1}">
      <dgm:prSet phldrT="[Text]" custT="1"/>
      <dgm:spPr>
        <a:solidFill>
          <a:schemeClr val="accent1">
            <a:hueOff val="0"/>
            <a:satOff val="0"/>
            <a:lumOff val="0"/>
            <a:alpha val="93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2800" b="1" dirty="0" smtClean="0">
              <a:solidFill>
                <a:schemeClr val="bg1"/>
              </a:solidFill>
            </a:rPr>
            <a:t>Knowing </a:t>
          </a:r>
          <a:r>
            <a:rPr lang="en-GB" sz="2800" b="1" i="1" dirty="0" smtClean="0">
              <a:solidFill>
                <a:schemeClr val="bg1"/>
              </a:solidFill>
            </a:rPr>
            <a:t>about </a:t>
          </a:r>
          <a:r>
            <a:rPr lang="en-GB" sz="2800" b="1" dirty="0" smtClean="0">
              <a:solidFill>
                <a:schemeClr val="bg1"/>
              </a:solidFill>
            </a:rPr>
            <a:t>language</a:t>
          </a:r>
          <a:endParaRPr lang="en-GB" sz="2800" b="1" dirty="0">
            <a:solidFill>
              <a:schemeClr val="bg1"/>
            </a:solidFill>
          </a:endParaRPr>
        </a:p>
      </dgm:t>
    </dgm:pt>
    <dgm:pt modelId="{C7E431A4-67EC-430B-8F9D-A7475D8242B5}" type="parTrans" cxnId="{3CFBD18D-062A-4BF1-A6EE-4B4B58666FCE}">
      <dgm:prSet/>
      <dgm:spPr/>
      <dgm:t>
        <a:bodyPr/>
        <a:lstStyle/>
        <a:p>
          <a:endParaRPr lang="en-GB"/>
        </a:p>
      </dgm:t>
    </dgm:pt>
    <dgm:pt modelId="{84484CDC-22CC-45B5-9004-966906CA430E}" type="sibTrans" cxnId="{3CFBD18D-062A-4BF1-A6EE-4B4B58666FCE}">
      <dgm:prSet/>
      <dgm:spPr/>
      <dgm:t>
        <a:bodyPr/>
        <a:lstStyle/>
        <a:p>
          <a:endParaRPr lang="en-GB"/>
        </a:p>
      </dgm:t>
    </dgm:pt>
    <dgm:pt modelId="{2658C715-E020-4BC2-8C46-D2561E4C5ECA}">
      <dgm:prSet phldrT="[Text]" custT="1"/>
      <dgm:spPr>
        <a:solidFill>
          <a:schemeClr val="accent1">
            <a:hueOff val="0"/>
            <a:satOff val="0"/>
            <a:lumOff val="0"/>
            <a:alpha val="93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2800" b="1" dirty="0" smtClean="0">
              <a:solidFill>
                <a:schemeClr val="bg1"/>
              </a:solidFill>
            </a:rPr>
            <a:t>Knowing language</a:t>
          </a:r>
          <a:endParaRPr lang="en-GB" sz="2800" b="1" dirty="0">
            <a:solidFill>
              <a:schemeClr val="bg1"/>
            </a:solidFill>
          </a:endParaRPr>
        </a:p>
      </dgm:t>
    </dgm:pt>
    <dgm:pt modelId="{345F1C27-CBAF-45A5-A368-1BFCEA2C2BE1}" type="parTrans" cxnId="{D0CC1959-6E2D-4DD6-A796-F88C00D0E073}">
      <dgm:prSet/>
      <dgm:spPr/>
      <dgm:t>
        <a:bodyPr/>
        <a:lstStyle/>
        <a:p>
          <a:endParaRPr lang="en-GB"/>
        </a:p>
      </dgm:t>
    </dgm:pt>
    <dgm:pt modelId="{1E0E8F5D-F486-43A6-ACF3-105D91586BE6}" type="sibTrans" cxnId="{D0CC1959-6E2D-4DD6-A796-F88C00D0E073}">
      <dgm:prSet/>
      <dgm:spPr/>
      <dgm:t>
        <a:bodyPr/>
        <a:lstStyle/>
        <a:p>
          <a:endParaRPr lang="en-GB"/>
        </a:p>
      </dgm:t>
    </dgm:pt>
    <dgm:pt modelId="{0BA6800A-D1C5-46D3-A2E3-3B597323137C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softEdge rad="3175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</a:t>
          </a:r>
          <a:endParaRPr lang="en-GB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1ADA93-D0A6-475C-A6DB-438D890E5588}" type="parTrans" cxnId="{85E34BAA-7AF2-4A7B-A81A-B37F35AE2831}">
      <dgm:prSet/>
      <dgm:spPr/>
      <dgm:t>
        <a:bodyPr/>
        <a:lstStyle/>
        <a:p>
          <a:endParaRPr lang="en-GB"/>
        </a:p>
      </dgm:t>
    </dgm:pt>
    <dgm:pt modelId="{EBB94961-B6CC-4751-9C53-C56D7CAA126E}" type="sibTrans" cxnId="{85E34BAA-7AF2-4A7B-A81A-B37F35AE2831}">
      <dgm:prSet/>
      <dgm:spPr/>
      <dgm:t>
        <a:bodyPr/>
        <a:lstStyle/>
        <a:p>
          <a:endParaRPr lang="en-GB"/>
        </a:p>
      </dgm:t>
    </dgm:pt>
    <dgm:pt modelId="{07DB18CD-43F8-4672-AAB8-08D992CD8B34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Meaning</a:t>
          </a:r>
          <a:endParaRPr lang="en-GB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BFBB2-B984-4BE5-8D33-A60AB40DC127}" type="parTrans" cxnId="{74F0AD3F-0F33-4971-9A02-9DB7D3422CED}">
      <dgm:prSet/>
      <dgm:spPr/>
      <dgm:t>
        <a:bodyPr/>
        <a:lstStyle/>
        <a:p>
          <a:endParaRPr lang="en-GB"/>
        </a:p>
      </dgm:t>
    </dgm:pt>
    <dgm:pt modelId="{AF309BCE-D8CE-4BFB-BEA0-AE57E355C38C}" type="sibTrans" cxnId="{74F0AD3F-0F33-4971-9A02-9DB7D3422CED}">
      <dgm:prSet/>
      <dgm:spPr/>
      <dgm:t>
        <a:bodyPr/>
        <a:lstStyle/>
        <a:p>
          <a:endParaRPr lang="en-GB"/>
        </a:p>
      </dgm:t>
    </dgm:pt>
    <dgm:pt modelId="{BC06363E-5821-4861-A57C-6103EEBBF790}" type="pres">
      <dgm:prSet presAssocID="{4A878FCF-9229-46EA-BEA6-8EFDD8B7DA13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F9C668-2814-4E54-86B2-61278F3B11D4}" type="pres">
      <dgm:prSet presAssocID="{4A878FCF-9229-46EA-BEA6-8EFDD8B7DA13}" presName="ellipse1" presStyleLbl="vennNode1" presStyleIdx="0" presStyleCnt="4" custLinFactNeighborX="-9537" custLinFactNeighborY="-88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7A5FD9-D3FC-4CD4-80EE-F4D419170362}" type="pres">
      <dgm:prSet presAssocID="{4A878FCF-9229-46EA-BEA6-8EFDD8B7DA13}" presName="ellipse2" presStyleLbl="vennNode1" presStyleIdx="1" presStyleCnt="4" custLinFactNeighborX="78891" custLinFactNeighborY="-75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D1E4CB-6156-4E05-9C82-A96FC60388A8}" type="pres">
      <dgm:prSet presAssocID="{4A878FCF-9229-46EA-BEA6-8EFDD8B7DA13}" presName="ellipse3" presStyleLbl="vennNode1" presStyleIdx="2" presStyleCnt="4" custScaleX="82936" custScaleY="83471" custLinFactNeighborX="-83860" custLinFactNeighborY="57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817F4F-29A8-4CAC-A37A-901849FFC87C}" type="pres">
      <dgm:prSet presAssocID="{4A878FCF-9229-46EA-BEA6-8EFDD8B7DA13}" presName="ellipse4" presStyleLbl="vennNode1" presStyleIdx="3" presStyleCnt="4" custScaleX="91145" custScaleY="82200" custLinFactNeighborX="-8989" custLinFactNeighborY="-125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CC1959-6E2D-4DD6-A796-F88C00D0E073}" srcId="{4A878FCF-9229-46EA-BEA6-8EFDD8B7DA13}" destId="{2658C715-E020-4BC2-8C46-D2561E4C5ECA}" srcOrd="1" destOrd="0" parTransId="{345F1C27-CBAF-45A5-A368-1BFCEA2C2BE1}" sibTransId="{1E0E8F5D-F486-43A6-ACF3-105D91586BE6}"/>
    <dgm:cxn modelId="{3F8C95C4-F00D-48AD-8091-5DBA00D619C3}" type="presOf" srcId="{49B762BE-B515-43BD-ADB3-FD87EA106DA1}" destId="{ACF9C668-2814-4E54-86B2-61278F3B11D4}" srcOrd="0" destOrd="0" presId="urn:microsoft.com/office/officeart/2005/8/layout/rings+Icon"/>
    <dgm:cxn modelId="{74F0AD3F-0F33-4971-9A02-9DB7D3422CED}" srcId="{4A878FCF-9229-46EA-BEA6-8EFDD8B7DA13}" destId="{07DB18CD-43F8-4672-AAB8-08D992CD8B34}" srcOrd="3" destOrd="0" parTransId="{4FDBFBB2-B984-4BE5-8D33-A60AB40DC127}" sibTransId="{AF309BCE-D8CE-4BFB-BEA0-AE57E355C38C}"/>
    <dgm:cxn modelId="{85E34BAA-7AF2-4A7B-A81A-B37F35AE2831}" srcId="{4A878FCF-9229-46EA-BEA6-8EFDD8B7DA13}" destId="{0BA6800A-D1C5-46D3-A2E3-3B597323137C}" srcOrd="2" destOrd="0" parTransId="{C61ADA93-D0A6-475C-A6DB-438D890E5588}" sibTransId="{EBB94961-B6CC-4751-9C53-C56D7CAA126E}"/>
    <dgm:cxn modelId="{BE0F44B1-99B2-4861-85FD-3C0462E67813}" type="presOf" srcId="{0BA6800A-D1C5-46D3-A2E3-3B597323137C}" destId="{45D1E4CB-6156-4E05-9C82-A96FC60388A8}" srcOrd="0" destOrd="0" presId="urn:microsoft.com/office/officeart/2005/8/layout/rings+Icon"/>
    <dgm:cxn modelId="{3CFBD18D-062A-4BF1-A6EE-4B4B58666FCE}" srcId="{4A878FCF-9229-46EA-BEA6-8EFDD8B7DA13}" destId="{49B762BE-B515-43BD-ADB3-FD87EA106DA1}" srcOrd="0" destOrd="0" parTransId="{C7E431A4-67EC-430B-8F9D-A7475D8242B5}" sibTransId="{84484CDC-22CC-45B5-9004-966906CA430E}"/>
    <dgm:cxn modelId="{FD10C26E-AF89-425F-BCF4-4D9A15BBBA1E}" type="presOf" srcId="{4A878FCF-9229-46EA-BEA6-8EFDD8B7DA13}" destId="{BC06363E-5821-4861-A57C-6103EEBBF790}" srcOrd="0" destOrd="0" presId="urn:microsoft.com/office/officeart/2005/8/layout/rings+Icon"/>
    <dgm:cxn modelId="{D36B4A4F-2A87-435D-92D4-ED227043FF61}" type="presOf" srcId="{07DB18CD-43F8-4672-AAB8-08D992CD8B34}" destId="{5C817F4F-29A8-4CAC-A37A-901849FFC87C}" srcOrd="0" destOrd="0" presId="urn:microsoft.com/office/officeart/2005/8/layout/rings+Icon"/>
    <dgm:cxn modelId="{62001488-75BE-468F-90FC-57C1C91919B8}" type="presOf" srcId="{2658C715-E020-4BC2-8C46-D2561E4C5ECA}" destId="{B87A5FD9-D3FC-4CD4-80EE-F4D419170362}" srcOrd="0" destOrd="0" presId="urn:microsoft.com/office/officeart/2005/8/layout/rings+Icon"/>
    <dgm:cxn modelId="{BF5EEF52-0FB3-4AA4-B693-DC4322B2D8A3}" type="presParOf" srcId="{BC06363E-5821-4861-A57C-6103EEBBF790}" destId="{ACF9C668-2814-4E54-86B2-61278F3B11D4}" srcOrd="0" destOrd="0" presId="urn:microsoft.com/office/officeart/2005/8/layout/rings+Icon"/>
    <dgm:cxn modelId="{263D93DF-F139-44BE-9F99-C9380331F7F7}" type="presParOf" srcId="{BC06363E-5821-4861-A57C-6103EEBBF790}" destId="{B87A5FD9-D3FC-4CD4-80EE-F4D419170362}" srcOrd="1" destOrd="0" presId="urn:microsoft.com/office/officeart/2005/8/layout/rings+Icon"/>
    <dgm:cxn modelId="{655F44C0-4FD2-4FC8-BFB6-8EE5560E2292}" type="presParOf" srcId="{BC06363E-5821-4861-A57C-6103EEBBF790}" destId="{45D1E4CB-6156-4E05-9C82-A96FC60388A8}" srcOrd="2" destOrd="0" presId="urn:microsoft.com/office/officeart/2005/8/layout/rings+Icon"/>
    <dgm:cxn modelId="{51330A67-EC61-48F4-A009-6735556B2BB4}" type="presParOf" srcId="{BC06363E-5821-4861-A57C-6103EEBBF790}" destId="{5C817F4F-29A8-4CAC-A37A-901849FFC87C}" srcOrd="3" destOrd="0" presId="urn:microsoft.com/office/officeart/2005/8/layout/rings+Icon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DB1DC-15B3-4760-92C7-C0989434D364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7D2D-2B9B-4DE0-A7C2-8DF3C4C5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aware of other, more known proposals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4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it</a:t>
            </a:r>
            <a:r>
              <a:rPr lang="en-GB" baseline="0" dirty="0" smtClean="0"/>
              <a:t> working? Similar errors repeated?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08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Does it lead to?</a:t>
            </a:r>
          </a:p>
          <a:p>
            <a:r>
              <a:rPr lang="en-GB" dirty="0" err="1" smtClean="0"/>
              <a:t>Vanpatten</a:t>
            </a:r>
            <a:r>
              <a:rPr lang="en-GB" baseline="0" dirty="0" smtClean="0"/>
              <a:t> (2004) book: Form-meaning connections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6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Native speakers are</a:t>
            </a:r>
            <a:r>
              <a:rPr lang="en-GB" baseline="0" dirty="0" smtClean="0"/>
              <a:t> not consciously aware of the grammar they are using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22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encouraging </a:t>
            </a:r>
          </a:p>
          <a:p>
            <a:r>
              <a:rPr lang="en-GB" dirty="0" smtClean="0"/>
              <a:t>But I can’t believe some</a:t>
            </a:r>
            <a:r>
              <a:rPr lang="en-GB" baseline="0" dirty="0" smtClean="0"/>
              <a:t> answered </a:t>
            </a:r>
            <a:r>
              <a:rPr lang="en-GB" b="1" baseline="0" dirty="0" smtClean="0"/>
              <a:t>‘Never</a:t>
            </a:r>
            <a:r>
              <a:rPr lang="en-GB" baseline="0" dirty="0" smtClean="0"/>
              <a:t>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Deduction/ inference / hypotheses</a:t>
            </a:r>
            <a:r>
              <a:rPr lang="en-GB" baseline="0" dirty="0" smtClean="0"/>
              <a:t> formation / trial and error/ </a:t>
            </a:r>
            <a:r>
              <a:rPr lang="en-GB" dirty="0" smtClean="0"/>
              <a:t> linguistically feasible &amp;  valid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28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Groups</a:t>
            </a:r>
            <a:r>
              <a:rPr lang="en-GB" baseline="0" dirty="0" smtClean="0"/>
              <a:t> learning Spanish [+/- </a:t>
            </a:r>
            <a:r>
              <a:rPr lang="en-GB" dirty="0" smtClean="0"/>
              <a:t>Explanation] and [</a:t>
            </a:r>
            <a:r>
              <a:rPr lang="en-GB" baseline="0" dirty="0" smtClean="0"/>
              <a:t>+/-</a:t>
            </a:r>
            <a:r>
              <a:rPr lang="en-GB" dirty="0" smtClean="0"/>
              <a:t>Explicit Feedback]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40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Triggers </a:t>
            </a:r>
            <a:r>
              <a:rPr lang="en-GB" b="1" dirty="0" smtClean="0"/>
              <a:t>deeper processing </a:t>
            </a:r>
            <a:r>
              <a:rPr lang="en-GB" dirty="0" smtClean="0"/>
              <a:t>and longer retention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4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real time processing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8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72 ESL </a:t>
            </a:r>
            <a:r>
              <a:rPr lang="en-GB" dirty="0" err="1" smtClean="0"/>
              <a:t>Ss</a:t>
            </a:r>
            <a:r>
              <a:rPr lang="en-GB" dirty="0" smtClean="0"/>
              <a:t>/ 3 groups/ 2 with feedback:</a:t>
            </a:r>
            <a:r>
              <a:rPr lang="en-GB" baseline="0" dirty="0" smtClean="0"/>
              <a:t> (1 underlined + 1 </a:t>
            </a:r>
            <a:r>
              <a:rPr lang="en-GB" dirty="0" smtClean="0"/>
              <a:t>Error codes)</a:t>
            </a:r>
            <a:r>
              <a:rPr lang="en-GB" baseline="0" dirty="0" smtClean="0"/>
              <a:t> and ONE no feedback group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8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happening and it will continue to happen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2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2000 core vocabulary is more important</a:t>
            </a:r>
          </a:p>
          <a:p>
            <a:r>
              <a:rPr lang="en-GB" dirty="0" smtClean="0"/>
              <a:t>AWL number 1 is more important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2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Pitchard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Nasr 2004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Negotiate meaning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6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5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Correction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9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Exposure</a:t>
            </a:r>
            <a:r>
              <a:rPr lang="en-GB" baseline="0" dirty="0" smtClean="0"/>
              <a:t> / </a:t>
            </a:r>
            <a:r>
              <a:rPr lang="en-GB" dirty="0" smtClean="0"/>
              <a:t>content-based input</a:t>
            </a:r>
            <a:r>
              <a:rPr lang="en-GB" baseline="0" dirty="0" smtClean="0"/>
              <a:t> / meaningful production opportunities/ Task-based teaching/ self-repair / peer repair/ motivation / positive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7D2D-2B9B-4DE0-A7C2-8DF3C4C57D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2D9817-F35B-473C-B6EA-F962209CAC61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ABE82C-3E5E-448C-A153-4501C8579CA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14600"/>
            <a:ext cx="3313355" cy="21336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EAP Practice and </a:t>
            </a:r>
            <a:r>
              <a:rPr lang="en-GB" dirty="0" smtClean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Language </a:t>
            </a:r>
            <a:r>
              <a:rPr lang="en-GB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sz="1600" b="1" dirty="0" smtClean="0">
              <a:solidFill>
                <a:srgbClr val="7CA800"/>
              </a:solidFill>
            </a:endParaRPr>
          </a:p>
          <a:p>
            <a:r>
              <a:rPr lang="en-GB" b="1" dirty="0" smtClean="0">
                <a:solidFill>
                  <a:srgbClr val="628C0E"/>
                </a:solidFill>
              </a:rPr>
              <a:t>Dr Dina Awad</a:t>
            </a:r>
            <a:endParaRPr lang="en-GB" b="1" dirty="0">
              <a:solidFill>
                <a:srgbClr val="628C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>
                <a:solidFill>
                  <a:srgbClr val="8DCA14"/>
                </a:solidFill>
              </a:rPr>
              <a:t>I encourage students to infer the meaning without dictionaries</a:t>
            </a:r>
            <a:endParaRPr lang="en-GB" sz="3100" dirty="0">
              <a:solidFill>
                <a:srgbClr val="8DCA1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649828"/>
              </p:ext>
            </p:extLst>
          </p:nvPr>
        </p:nvGraphicFramePr>
        <p:xfrm>
          <a:off x="1042988" y="1905000"/>
          <a:ext cx="677703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2244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L2 competence study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922939"/>
              </p:ext>
            </p:extLst>
          </p:nvPr>
        </p:nvGraphicFramePr>
        <p:xfrm>
          <a:off x="1042988" y="1752600"/>
          <a:ext cx="6777037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424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62800" cy="9906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84BD13"/>
                </a:solidFill>
              </a:rPr>
              <a:t>I underline grammar mistakes in written assignments</a:t>
            </a:r>
            <a:endParaRPr lang="en-GB" sz="3200" dirty="0">
              <a:solidFill>
                <a:srgbClr val="84BD1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704205"/>
              </p:ext>
            </p:extLst>
          </p:nvPr>
        </p:nvGraphicFramePr>
        <p:xfrm>
          <a:off x="609600" y="1524000"/>
          <a:ext cx="807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263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609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Repair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063432"/>
              </p:ext>
            </p:extLst>
          </p:nvPr>
        </p:nvGraphicFramePr>
        <p:xfrm>
          <a:off x="1447800" y="1371600"/>
          <a:ext cx="6096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01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94C600"/>
                </a:solidFill>
              </a:rPr>
              <a:t>L2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should 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</a:p>
          <a:p>
            <a:pPr marL="68580" indent="0" algn="ctr">
              <a:buNone/>
            </a:pPr>
            <a:endParaRPr lang="en-GB" sz="3200" b="1" i="1" dirty="0" smtClean="0">
              <a:solidFill>
                <a:srgbClr val="628C0E"/>
              </a:solidFill>
            </a:endParaRPr>
          </a:p>
          <a:p>
            <a:pPr marL="68580" indent="0" algn="ctr">
              <a:buNone/>
            </a:pPr>
            <a:r>
              <a:rPr lang="en-GB" sz="3200" b="1" i="1" dirty="0" smtClean="0">
                <a:solidFill>
                  <a:srgbClr val="8DCA14"/>
                </a:solidFill>
              </a:rPr>
              <a:t>Correction-free </a:t>
            </a:r>
            <a:r>
              <a:rPr lang="en-GB" sz="3200" b="1" i="1" dirty="0">
                <a:solidFill>
                  <a:srgbClr val="8DCA14"/>
                </a:solidFill>
              </a:rPr>
              <a:t>teaching</a:t>
            </a:r>
            <a:r>
              <a:rPr lang="en-GB" sz="3200" b="1" i="1" dirty="0">
                <a:solidFill>
                  <a:srgbClr val="628C0E"/>
                </a:solidFill>
              </a:rPr>
              <a:t/>
            </a:r>
            <a:br>
              <a:rPr lang="en-GB" sz="3200" b="1" i="1" dirty="0">
                <a:solidFill>
                  <a:srgbClr val="628C0E"/>
                </a:solidFill>
              </a:rPr>
            </a:br>
            <a:r>
              <a:rPr lang="en-GB" sz="3200" b="1" i="1" dirty="0" smtClean="0">
                <a:solidFill>
                  <a:srgbClr val="628C0E"/>
                </a:solidFill>
              </a:rPr>
              <a:t>					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Trustcott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(1999)</a:t>
            </a:r>
          </a:p>
          <a:p>
            <a:pPr marL="68580" indent="0" algn="ctr">
              <a:buNone/>
            </a:pPr>
            <a:endParaRPr lang="en-GB" dirty="0"/>
          </a:p>
        </p:txBody>
      </p:sp>
      <p:pic>
        <p:nvPicPr>
          <p:cNvPr id="4" name="Picture 3" descr="C:\Users\Dina\AppData\Local\Microsoft\Windows\INetCache\IE\0AW1N49E\question_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05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239000" cy="1020762"/>
          </a:xfrm>
        </p:spPr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I encourage students to do extra grammar exercises at home.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38313"/>
              </p:ext>
            </p:extLst>
          </p:nvPr>
        </p:nvGraphicFramePr>
        <p:xfrm>
          <a:off x="1042988" y="1676400"/>
          <a:ext cx="726281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5469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6251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L2 Research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78332" y="4560207"/>
            <a:ext cx="2057400" cy="316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66800" y="1652814"/>
            <a:ext cx="2340428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Knowing </a:t>
            </a:r>
            <a:r>
              <a:rPr lang="en-GB" sz="2400" b="1" i="1" dirty="0"/>
              <a:t>about </a:t>
            </a:r>
            <a:r>
              <a:rPr lang="en-GB" sz="2400" dirty="0"/>
              <a:t>language</a:t>
            </a:r>
          </a:p>
        </p:txBody>
      </p:sp>
      <p:sp>
        <p:nvSpPr>
          <p:cNvPr id="5" name="Oval 4"/>
          <p:cNvSpPr/>
          <p:nvPr/>
        </p:nvSpPr>
        <p:spPr>
          <a:xfrm>
            <a:off x="5943600" y="1506764"/>
            <a:ext cx="2362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Knowing language</a:t>
            </a:r>
          </a:p>
        </p:txBody>
      </p:sp>
      <p:sp>
        <p:nvSpPr>
          <p:cNvPr id="8" name="Oval 7"/>
          <p:cNvSpPr/>
          <p:nvPr/>
        </p:nvSpPr>
        <p:spPr>
          <a:xfrm>
            <a:off x="1349828" y="3886200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Form</a:t>
            </a:r>
            <a:endParaRPr lang="en-GB" sz="2000" b="1" dirty="0"/>
          </a:p>
        </p:txBody>
      </p:sp>
      <p:sp>
        <p:nvSpPr>
          <p:cNvPr id="9" name="Oval 8"/>
          <p:cNvSpPr/>
          <p:nvPr/>
        </p:nvSpPr>
        <p:spPr>
          <a:xfrm>
            <a:off x="6096000" y="3710214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Meaning</a:t>
            </a:r>
            <a:endParaRPr lang="en-GB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3581400" y="2535464"/>
            <a:ext cx="2209800" cy="29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12745450"/>
              </p:ext>
            </p:extLst>
          </p:nvPr>
        </p:nvGraphicFramePr>
        <p:xfrm>
          <a:off x="838200" y="1506764"/>
          <a:ext cx="7772400" cy="466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ight Arrow 12"/>
          <p:cNvSpPr/>
          <p:nvPr/>
        </p:nvSpPr>
        <p:spPr>
          <a:xfrm>
            <a:off x="4048125" y="3062514"/>
            <a:ext cx="1276349" cy="1295400"/>
          </a:xfrm>
          <a:prstGeom prst="rightArrow">
            <a:avLst/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95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72493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L2 Research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Knowledge </a:t>
            </a:r>
            <a:r>
              <a:rPr lang="en-GB" i="1" dirty="0" smtClean="0"/>
              <a:t>about</a:t>
            </a:r>
            <a:r>
              <a:rPr lang="en-GB" b="1" dirty="0" smtClean="0"/>
              <a:t> </a:t>
            </a:r>
            <a:r>
              <a:rPr lang="en-GB" dirty="0" smtClean="0"/>
              <a:t>Grammar improves performance ……….    </a:t>
            </a:r>
            <a:r>
              <a:rPr lang="en-GB" b="1" dirty="0" smtClean="0">
                <a:solidFill>
                  <a:srgbClr val="84BD13"/>
                </a:solidFill>
              </a:rPr>
              <a:t>in grammar tests</a:t>
            </a:r>
          </a:p>
          <a:p>
            <a:endParaRPr lang="en-GB" dirty="0" smtClean="0"/>
          </a:p>
          <a:p>
            <a:r>
              <a:rPr lang="en-GB" dirty="0"/>
              <a:t>Awareness of grammatical </a:t>
            </a:r>
            <a:r>
              <a:rPr lang="en-GB" dirty="0" smtClean="0"/>
              <a:t>rules helps corrections in </a:t>
            </a:r>
            <a:r>
              <a:rPr lang="en-GB" b="1" dirty="0" smtClean="0">
                <a:solidFill>
                  <a:srgbClr val="84BD13"/>
                </a:solidFill>
              </a:rPr>
              <a:t>process writing </a:t>
            </a:r>
          </a:p>
          <a:p>
            <a:endParaRPr lang="en-GB" dirty="0"/>
          </a:p>
          <a:p>
            <a:r>
              <a:rPr lang="en-GB" sz="2400" b="1" i="1" dirty="0" smtClean="0">
                <a:solidFill>
                  <a:srgbClr val="8DCA14"/>
                </a:solidFill>
              </a:rPr>
              <a:t>Explicit</a:t>
            </a:r>
            <a:r>
              <a:rPr lang="en-GB" sz="2400" i="1" dirty="0" smtClean="0"/>
              <a:t> </a:t>
            </a:r>
            <a:r>
              <a:rPr lang="en-GB" sz="2400" i="1" dirty="0"/>
              <a:t>information may not necessarily facilitate second language acquisition </a:t>
            </a:r>
            <a:r>
              <a:rPr lang="en-GB" sz="2400" dirty="0" smtClean="0"/>
              <a:t> </a:t>
            </a:r>
          </a:p>
          <a:p>
            <a:pPr marL="115888" lvl="8" indent="0">
              <a:buNone/>
            </a:pP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sz="1600" dirty="0" err="1" smtClean="0"/>
              <a:t>Sanz</a:t>
            </a:r>
            <a:r>
              <a:rPr lang="en-GB" sz="1600" dirty="0" smtClean="0"/>
              <a:t> </a:t>
            </a:r>
            <a:r>
              <a:rPr lang="en-GB" sz="1600" dirty="0"/>
              <a:t>&amp; Morgan-Short </a:t>
            </a:r>
            <a:r>
              <a:rPr lang="en-GB" sz="1600" dirty="0" smtClean="0"/>
              <a:t>(2004)</a:t>
            </a:r>
            <a:endParaRPr lang="en-GB" sz="1600" dirty="0"/>
          </a:p>
          <a:p>
            <a:pPr marL="2240280" lvl="8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92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838200"/>
          </a:xfrm>
        </p:spPr>
        <p:txBody>
          <a:bodyPr>
            <a:noAutofit/>
          </a:bodyPr>
          <a:lstStyle/>
          <a:p>
            <a:r>
              <a:rPr lang="en-GB" sz="3200" dirty="0" smtClean="0"/>
              <a:t>I encourage students to read stories and listen to radio at home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481773"/>
              </p:ext>
            </p:extLst>
          </p:nvPr>
        </p:nvGraphicFramePr>
        <p:xfrm>
          <a:off x="1042988" y="1905000"/>
          <a:ext cx="677703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12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024744" cy="72493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L2 Research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212384" cy="4003829"/>
          </a:xfrm>
        </p:spPr>
        <p:txBody>
          <a:bodyPr/>
          <a:lstStyle/>
          <a:p>
            <a:r>
              <a:rPr lang="en-GB" dirty="0" smtClean="0"/>
              <a:t>Vocabulary </a:t>
            </a:r>
            <a:r>
              <a:rPr lang="en-GB" dirty="0"/>
              <a:t>is more </a:t>
            </a:r>
            <a:r>
              <a:rPr lang="en-GB" b="1" dirty="0">
                <a:solidFill>
                  <a:srgbClr val="84BD13"/>
                </a:solidFill>
              </a:rPr>
              <a:t>memorable</a:t>
            </a:r>
            <a:r>
              <a:rPr lang="en-GB" dirty="0"/>
              <a:t> </a:t>
            </a:r>
            <a:endParaRPr lang="en-GB" dirty="0" smtClean="0"/>
          </a:p>
          <a:p>
            <a:pPr marL="68580" indent="0">
              <a:buNone/>
            </a:pPr>
            <a:r>
              <a:rPr lang="en-GB" dirty="0"/>
              <a:t>	</a:t>
            </a:r>
            <a:r>
              <a:rPr lang="en-GB" dirty="0" smtClean="0"/>
              <a:t>in </a:t>
            </a:r>
            <a:r>
              <a:rPr lang="en-GB" dirty="0"/>
              <a:t>meaningful contexts </a:t>
            </a:r>
            <a:r>
              <a:rPr lang="en-GB" dirty="0" smtClean="0"/>
              <a:t>when 			             reader/listener </a:t>
            </a:r>
            <a:r>
              <a:rPr lang="en-GB" dirty="0"/>
              <a:t>is fully </a:t>
            </a:r>
            <a:r>
              <a:rPr lang="en-GB" b="1" dirty="0" smtClean="0">
                <a:solidFill>
                  <a:srgbClr val="84BD13"/>
                </a:solidFill>
              </a:rPr>
              <a:t>engaged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84BD13"/>
                </a:solidFill>
              </a:rPr>
              <a:t>Automated</a:t>
            </a:r>
            <a:r>
              <a:rPr lang="en-GB" dirty="0" smtClean="0"/>
              <a:t> synthesis of information closes the gap between known and unknown items</a:t>
            </a:r>
            <a:endParaRPr lang="en-GB" dirty="0"/>
          </a:p>
        </p:txBody>
      </p:sp>
      <p:pic>
        <p:nvPicPr>
          <p:cNvPr id="2051" name="Picture 3" descr="C:\Users\Dina\AppData\Local\Microsoft\Windows\INetCache\IE\R2IV6FW3\the-memory-trace_1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4063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702676" cy="19771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na\AppData\Local\Microsoft\Windows\INetCache\IE\R2IV6FW3\liste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343400"/>
            <a:ext cx="17716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4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620434" cy="762000"/>
          </a:xfrm>
        </p:spPr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/>
              <a:t/>
            </a:r>
            <a:br>
              <a:rPr lang="ar-SA" sz="3200" dirty="0"/>
            </a:b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/>
              <a:t/>
            </a:r>
            <a:br>
              <a:rPr lang="ar-SA" sz="3200" dirty="0"/>
            </a:br>
            <a:r>
              <a:rPr lang="en-GB" sz="2800" dirty="0" smtClean="0">
                <a:solidFill>
                  <a:srgbClr val="8DCA14"/>
                </a:solidFill>
              </a:rPr>
              <a:t>To explain a new word, I mention its part-of-speech </a:t>
            </a:r>
            <a:endParaRPr lang="en-GB" sz="2800" dirty="0">
              <a:solidFill>
                <a:srgbClr val="8DCA14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650883"/>
              </p:ext>
            </p:extLst>
          </p:nvPr>
        </p:nvGraphicFramePr>
        <p:xfrm>
          <a:off x="1042988" y="1752600"/>
          <a:ext cx="677703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5838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L2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92014"/>
            <a:ext cx="7033268" cy="468498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400" dirty="0" smtClean="0"/>
              <a:t>xxxxxxxxxx</a:t>
            </a:r>
            <a:r>
              <a:rPr lang="en-GB" sz="3400" b="1" dirty="0" smtClean="0">
                <a:solidFill>
                  <a:srgbClr val="FF0000"/>
                </a:solidFill>
              </a:rPr>
              <a:t>A</a:t>
            </a:r>
            <a:r>
              <a:rPr lang="en-GB" sz="3400" dirty="0" smtClean="0"/>
              <a:t>xxxxxxxxxx</a:t>
            </a:r>
            <a:r>
              <a:rPr lang="en-GB" sz="3400" b="1" dirty="0" smtClean="0">
                <a:solidFill>
                  <a:srgbClr val="00B0F0"/>
                </a:solidFill>
              </a:rPr>
              <a:t>B</a:t>
            </a:r>
            <a:r>
              <a:rPr lang="en-GB" sz="3400" dirty="0" smtClean="0"/>
              <a:t>xxxxxxxxxxxxxxxxxxxxxxxx</a:t>
            </a:r>
            <a:r>
              <a:rPr lang="en-GB" sz="3400" b="1" dirty="0" smtClean="0">
                <a:solidFill>
                  <a:srgbClr val="FFC000"/>
                </a:solidFill>
              </a:rPr>
              <a:t>C</a:t>
            </a:r>
            <a:r>
              <a:rPr lang="en-GB" sz="3400" dirty="0" smtClean="0"/>
              <a:t>xxxxxxxxxxxxxxxxxxxxxxxxx</a:t>
            </a:r>
            <a:r>
              <a:rPr lang="en-GB" sz="3400" b="1" dirty="0" smtClean="0">
                <a:solidFill>
                  <a:srgbClr val="00B0F0"/>
                </a:solidFill>
              </a:rPr>
              <a:t>B</a:t>
            </a:r>
            <a:r>
              <a:rPr lang="en-GB" sz="3400" dirty="0" smtClean="0"/>
              <a:t>xxxxxxxxxxxxxxxxxx</a:t>
            </a:r>
            <a:r>
              <a:rPr lang="en-GB" sz="3400" b="1" dirty="0" smtClean="0">
                <a:solidFill>
                  <a:srgbClr val="FF0000"/>
                </a:solidFill>
              </a:rPr>
              <a:t>A</a:t>
            </a:r>
            <a:r>
              <a:rPr lang="en-GB" sz="3400" dirty="0" smtClean="0"/>
              <a:t>xxxxxxxxxx</a:t>
            </a:r>
            <a:r>
              <a:rPr lang="en-GB" sz="3400" b="1" dirty="0" smtClean="0">
                <a:solidFill>
                  <a:srgbClr val="92D050"/>
                </a:solidFill>
              </a:rPr>
              <a:t>D</a:t>
            </a:r>
            <a:r>
              <a:rPr lang="en-GB" sz="3400" dirty="0" smtClean="0"/>
              <a:t>xxxxxxxxxx</a:t>
            </a:r>
            <a:r>
              <a:rPr lang="en-GB" sz="3400" b="1" dirty="0" smtClean="0">
                <a:solidFill>
                  <a:srgbClr val="FFC000"/>
                </a:solidFill>
              </a:rPr>
              <a:t>C</a:t>
            </a:r>
            <a:r>
              <a:rPr lang="en-GB" sz="3400" dirty="0" smtClean="0"/>
              <a:t>xxxxxxxxxxxxxxxxxxxxxx</a:t>
            </a:r>
            <a:r>
              <a:rPr lang="en-GB" sz="3400" b="1" dirty="0" smtClean="0">
                <a:solidFill>
                  <a:srgbClr val="FF0000"/>
                </a:solidFill>
              </a:rPr>
              <a:t>A</a:t>
            </a:r>
            <a:r>
              <a:rPr lang="en-GB" sz="3400" dirty="0" smtClean="0"/>
              <a:t>xxxxxxxxxxxx</a:t>
            </a:r>
            <a:r>
              <a:rPr lang="en-GB" sz="3400" b="1" dirty="0" smtClean="0">
                <a:solidFill>
                  <a:srgbClr val="0070C0"/>
                </a:solidFill>
              </a:rPr>
              <a:t>B</a:t>
            </a:r>
            <a:r>
              <a:rPr lang="en-GB" sz="3400" dirty="0" smtClean="0"/>
              <a:t>xxxxxxxxxxxxxxxxxxxxxxxxxxxxxxxxxxxxx</a:t>
            </a:r>
            <a:r>
              <a:rPr lang="en-GB" sz="3400" b="1" dirty="0" smtClean="0">
                <a:solidFill>
                  <a:srgbClr val="009E47"/>
                </a:solidFill>
              </a:rPr>
              <a:t>D</a:t>
            </a:r>
            <a:r>
              <a:rPr lang="en-GB" sz="3400" dirty="0" smtClean="0"/>
              <a:t>xxxxxxxxxxxxxxxxxxx</a:t>
            </a:r>
            <a:r>
              <a:rPr lang="en-GB" sz="3400" b="1" dirty="0" smtClean="0">
                <a:solidFill>
                  <a:srgbClr val="FF0000"/>
                </a:solidFill>
              </a:rPr>
              <a:t>A</a:t>
            </a:r>
            <a:r>
              <a:rPr lang="en-GB" sz="3400" dirty="0" smtClean="0"/>
              <a:t>xxxxxxxxxxxxxxxxxxxxxxxxx</a:t>
            </a:r>
            <a:r>
              <a:rPr lang="en-GB" sz="3400" b="1" dirty="0" smtClean="0">
                <a:solidFill>
                  <a:srgbClr val="FFC000"/>
                </a:solidFill>
              </a:rPr>
              <a:t>C</a:t>
            </a:r>
            <a:r>
              <a:rPr lang="en-GB" sz="3400" dirty="0" smtClean="0"/>
              <a:t>xxxxxxxxxxxxxxxxxx</a:t>
            </a:r>
            <a:r>
              <a:rPr lang="en-GB" sz="3400" b="1" dirty="0" smtClean="0">
                <a:solidFill>
                  <a:srgbClr val="00B0F0"/>
                </a:solidFill>
              </a:rPr>
              <a:t>B</a:t>
            </a:r>
            <a:r>
              <a:rPr lang="en-GB" sz="3400" dirty="0" smtClean="0"/>
              <a:t>xxxxxxxxxxxxxxxxx</a:t>
            </a:r>
            <a:r>
              <a:rPr lang="en-GB" sz="3400" b="1" dirty="0" smtClean="0">
                <a:solidFill>
                  <a:srgbClr val="009E47"/>
                </a:solidFill>
              </a:rPr>
              <a:t>D</a:t>
            </a:r>
            <a:endParaRPr lang="en-GB" sz="3400" b="1" dirty="0">
              <a:solidFill>
                <a:srgbClr val="009E47"/>
              </a:solidFill>
            </a:endParaRPr>
          </a:p>
        </p:txBody>
      </p:sp>
      <p:pic>
        <p:nvPicPr>
          <p:cNvPr id="3074" name="Picture 2" descr="C:\Users\Dina\AppData\Local\Microsoft\Windows\INetCache\IE\Q8MF9NJV\book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3" b="87476" l="47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92014"/>
            <a:ext cx="28189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I explain why an expression is wrong by providing correct examples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41623"/>
              </p:ext>
            </p:extLst>
          </p:nvPr>
        </p:nvGraphicFramePr>
        <p:xfrm>
          <a:off x="1042988" y="1752600"/>
          <a:ext cx="695801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965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838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L2 Research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35000">
                <a:schemeClr val="bg2">
                  <a:shade val="67500"/>
                  <a:satMod val="115000"/>
                  <a:lumMod val="19000"/>
                  <a:lumOff val="81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endParaRPr lang="en-GB" i="1" dirty="0" smtClean="0"/>
          </a:p>
          <a:p>
            <a:pPr marL="0" indent="0">
              <a:buNone/>
            </a:pPr>
            <a:r>
              <a:rPr lang="en-GB" sz="2800" i="1" dirty="0" smtClean="0"/>
              <a:t>Provision </a:t>
            </a:r>
            <a:r>
              <a:rPr lang="en-GB" sz="2800" i="1" dirty="0"/>
              <a:t>of </a:t>
            </a:r>
            <a:r>
              <a:rPr lang="en-GB" sz="2800" b="1" i="1" dirty="0">
                <a:solidFill>
                  <a:srgbClr val="8DCA14"/>
                </a:solidFill>
              </a:rPr>
              <a:t>positive evidence</a:t>
            </a:r>
            <a:r>
              <a:rPr lang="en-GB" sz="2800" i="1" dirty="0"/>
              <a:t> and implicit feedback </a:t>
            </a:r>
            <a:r>
              <a:rPr lang="en-GB" sz="2800" i="1" dirty="0" smtClean="0"/>
              <a:t>… was </a:t>
            </a:r>
            <a:r>
              <a:rPr lang="en-GB" sz="2800" i="1" dirty="0"/>
              <a:t>sufficient to allow learners to take in the target form</a:t>
            </a:r>
            <a:r>
              <a:rPr lang="en-GB" sz="2800" dirty="0"/>
              <a:t>. </a:t>
            </a:r>
            <a:endParaRPr lang="en-GB" sz="2800" dirty="0" smtClean="0"/>
          </a:p>
          <a:p>
            <a:pPr marL="2240280" lvl="8" indent="0">
              <a:buNone/>
            </a:pPr>
            <a:r>
              <a:rPr lang="en-GB" b="1" dirty="0" smtClean="0"/>
              <a:t>                                   </a:t>
            </a:r>
            <a:r>
              <a:rPr lang="en-GB" dirty="0" err="1" smtClean="0"/>
              <a:t>Sanz</a:t>
            </a:r>
            <a:r>
              <a:rPr lang="en-GB" dirty="0" smtClean="0"/>
              <a:t> </a:t>
            </a:r>
            <a:r>
              <a:rPr lang="en-GB" dirty="0"/>
              <a:t>&amp; Morgan-Short </a:t>
            </a:r>
            <a:r>
              <a:rPr lang="en-GB" dirty="0" smtClean="0"/>
              <a:t>(2004)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9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100" dirty="0" smtClean="0"/>
              <a:t>I explain why a word is wrong by clarifying its meaning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154976"/>
              </p:ext>
            </p:extLst>
          </p:nvPr>
        </p:nvGraphicFramePr>
        <p:xfrm>
          <a:off x="685800" y="1828800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28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L2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338508" cy="408002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GB" dirty="0" smtClean="0"/>
          </a:p>
          <a:p>
            <a:r>
              <a:rPr lang="en-GB" i="1" dirty="0" smtClean="0"/>
              <a:t>Longer </a:t>
            </a:r>
            <a:r>
              <a:rPr lang="en-GB" b="1" i="1" dirty="0">
                <a:solidFill>
                  <a:srgbClr val="50730B"/>
                </a:solidFill>
              </a:rPr>
              <a:t>elaboration</a:t>
            </a:r>
            <a:r>
              <a:rPr lang="en-GB" i="1" dirty="0" smtClean="0"/>
              <a:t>              longer </a:t>
            </a:r>
            <a:r>
              <a:rPr lang="en-GB" b="1" i="1" dirty="0" smtClean="0">
                <a:solidFill>
                  <a:srgbClr val="50730B"/>
                </a:solidFill>
              </a:rPr>
              <a:t>retention</a:t>
            </a:r>
            <a:r>
              <a:rPr lang="en-GB" i="1" dirty="0" smtClean="0"/>
              <a:t> </a:t>
            </a:r>
          </a:p>
          <a:p>
            <a:pPr marL="2240280" lvl="8" indent="0">
              <a:buNone/>
            </a:pPr>
            <a:r>
              <a:rPr lang="en-GB" dirty="0" smtClean="0"/>
              <a:t>		          </a:t>
            </a:r>
          </a:p>
          <a:p>
            <a:pPr marL="2240280" lvl="8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</a:t>
            </a:r>
            <a:r>
              <a:rPr lang="en-GB" dirty="0" err="1" smtClean="0"/>
              <a:t>Laufer</a:t>
            </a:r>
            <a:r>
              <a:rPr lang="en-GB" dirty="0" smtClean="0"/>
              <a:t> and </a:t>
            </a:r>
            <a:r>
              <a:rPr lang="en-GB" dirty="0" err="1" smtClean="0"/>
              <a:t>Hulstjin</a:t>
            </a:r>
            <a:r>
              <a:rPr lang="en-GB" dirty="0" smtClean="0"/>
              <a:t> (2001)</a:t>
            </a:r>
          </a:p>
          <a:p>
            <a:endParaRPr lang="en-GB" dirty="0" smtClean="0"/>
          </a:p>
          <a:p>
            <a:r>
              <a:rPr lang="en-GB" dirty="0" smtClean="0"/>
              <a:t>Personal examples are more </a:t>
            </a:r>
            <a:r>
              <a:rPr lang="en-GB" b="1" i="1" dirty="0">
                <a:solidFill>
                  <a:srgbClr val="50730B"/>
                </a:solidFill>
              </a:rPr>
              <a:t>memorable</a:t>
            </a:r>
            <a:r>
              <a:rPr lang="en-GB" i="1" dirty="0" smtClean="0">
                <a:solidFill>
                  <a:srgbClr val="628C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GB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4495800" y="2056831"/>
            <a:ext cx="838200" cy="6858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Dina\AppData\Local\Microsoft\Windows\INetCache\IE\XQVBBVHC\Thinke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12" y="4038600"/>
            <a:ext cx="1371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Knowledge </a:t>
            </a:r>
            <a:r>
              <a:rPr lang="en-GB" dirty="0"/>
              <a:t>of parts of speech </a:t>
            </a:r>
            <a:r>
              <a:rPr lang="en-GB" dirty="0" smtClean="0"/>
              <a:t>is </a:t>
            </a:r>
            <a:r>
              <a:rPr lang="en-GB" i="1" dirty="0"/>
              <a:t>not</a:t>
            </a:r>
            <a:r>
              <a:rPr lang="en-GB" dirty="0"/>
              <a:t> </a:t>
            </a:r>
            <a:r>
              <a:rPr lang="en-GB" dirty="0" smtClean="0"/>
              <a:t>conducive </a:t>
            </a:r>
            <a:r>
              <a:rPr lang="en-GB" dirty="0"/>
              <a:t>to error-free </a:t>
            </a:r>
            <a:r>
              <a:rPr lang="en-GB" dirty="0" smtClean="0"/>
              <a:t>production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Corrective feedback from teachers has marginal influence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Bilingual dictionaries are more effective in writing and speaking tasks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Exposure to non-academic discourse is equally important for EAP learners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90600"/>
            <a:ext cx="6777317" cy="4842029"/>
          </a:xfrm>
          <a:gradFill flip="none" rotWithShape="1">
            <a:gsLst>
              <a:gs pos="0">
                <a:srgbClr val="9AD000">
                  <a:shade val="30000"/>
                  <a:satMod val="115000"/>
                </a:srgbClr>
              </a:gs>
              <a:gs pos="34000">
                <a:srgbClr val="9AD000">
                  <a:shade val="67500"/>
                  <a:satMod val="115000"/>
                </a:srgbClr>
              </a:gs>
              <a:gs pos="61000">
                <a:srgbClr val="9AD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 smtClean="0"/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8DCA14"/>
                </a:solidFill>
              </a:rPr>
              <a:t>L2 Research</a:t>
            </a:r>
            <a:endParaRPr lang="en-GB" dirty="0">
              <a:solidFill>
                <a:srgbClr val="8DCA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8DCA14"/>
                </a:solidFill>
              </a:rPr>
              <a:t>M</a:t>
            </a:r>
            <a:r>
              <a:rPr lang="en-GB" b="1" i="1" dirty="0" smtClean="0">
                <a:solidFill>
                  <a:srgbClr val="8DCA14"/>
                </a:solidFill>
              </a:rPr>
              <a:t>eta-analysis</a:t>
            </a:r>
            <a:r>
              <a:rPr lang="en-GB" i="1" dirty="0" smtClean="0"/>
              <a:t> </a:t>
            </a:r>
            <a:r>
              <a:rPr lang="en-GB" i="1" dirty="0"/>
              <a:t>in form-focussed instruction </a:t>
            </a:r>
            <a:r>
              <a:rPr lang="en-GB" i="1" dirty="0">
                <a:solidFill>
                  <a:schemeClr val="tx1"/>
                </a:solidFill>
              </a:rPr>
              <a:t>does</a:t>
            </a:r>
            <a:r>
              <a:rPr lang="en-GB" b="1" i="1" dirty="0">
                <a:solidFill>
                  <a:srgbClr val="009E47"/>
                </a:solidFill>
              </a:rPr>
              <a:t> </a:t>
            </a:r>
            <a:r>
              <a:rPr lang="en-GB" b="1" i="1" dirty="0" smtClean="0">
                <a:solidFill>
                  <a:srgbClr val="84BD13"/>
                </a:solidFill>
              </a:rPr>
              <a:t>not</a:t>
            </a:r>
            <a:r>
              <a:rPr lang="en-GB" b="1" i="1" dirty="0" smtClean="0">
                <a:solidFill>
                  <a:srgbClr val="009E47"/>
                </a:solidFill>
              </a:rPr>
              <a:t> </a:t>
            </a:r>
            <a:r>
              <a:rPr lang="en-GB" i="1" dirty="0" smtClean="0"/>
              <a:t>make </a:t>
            </a:r>
            <a:r>
              <a:rPr lang="en-GB" i="1" dirty="0"/>
              <a:t>a positive difference for classroom </a:t>
            </a:r>
            <a:r>
              <a:rPr lang="en-GB" i="1" dirty="0" smtClean="0"/>
              <a:t>second language learning</a:t>
            </a:r>
            <a:r>
              <a:rPr lang="en-GB" dirty="0" smtClean="0"/>
              <a:t>.</a:t>
            </a:r>
          </a:p>
          <a:p>
            <a:pPr marL="1417320" lvl="5" indent="0">
              <a:buNone/>
            </a:pPr>
            <a:r>
              <a:rPr lang="en-GB" dirty="0" smtClean="0"/>
              <a:t>                                              </a:t>
            </a:r>
          </a:p>
          <a:p>
            <a:pPr marL="1417320" lvl="5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   Norris </a:t>
            </a:r>
            <a:r>
              <a:rPr lang="en-GB" dirty="0"/>
              <a:t>&amp; Ortega </a:t>
            </a:r>
            <a:r>
              <a:rPr lang="en-GB" dirty="0" smtClean="0"/>
              <a:t>(2000)</a:t>
            </a:r>
          </a:p>
          <a:p>
            <a:pPr marL="1417320" lvl="5" indent="0">
              <a:buNone/>
            </a:pPr>
            <a:endParaRPr lang="en-GB" dirty="0" smtClean="0"/>
          </a:p>
          <a:p>
            <a:r>
              <a:rPr lang="en-GB" dirty="0" smtClean="0"/>
              <a:t>‘</a:t>
            </a:r>
            <a:r>
              <a:rPr lang="en-GB" i="1" dirty="0" smtClean="0"/>
              <a:t>there </a:t>
            </a:r>
            <a:r>
              <a:rPr lang="en-GB" i="1" dirty="0"/>
              <a:t>is </a:t>
            </a:r>
            <a:r>
              <a:rPr lang="en-GB" b="1" i="1" dirty="0">
                <a:solidFill>
                  <a:srgbClr val="84BD13"/>
                </a:solidFill>
              </a:rPr>
              <a:t>no evidence </a:t>
            </a:r>
            <a:r>
              <a:rPr lang="en-GB" i="1" dirty="0" smtClean="0"/>
              <a:t>….. that </a:t>
            </a:r>
            <a:r>
              <a:rPr lang="en-GB" i="1" dirty="0"/>
              <a:t>knowledge about </a:t>
            </a:r>
            <a:r>
              <a:rPr lang="en-GB" b="1" i="1" dirty="0">
                <a:solidFill>
                  <a:srgbClr val="84BD13"/>
                </a:solidFill>
              </a:rPr>
              <a:t>grammar</a:t>
            </a:r>
            <a:r>
              <a:rPr lang="en-GB" i="1" dirty="0"/>
              <a:t> is a useful tool </a:t>
            </a:r>
            <a:r>
              <a:rPr lang="en-GB" i="1" dirty="0" smtClean="0"/>
              <a:t>... </a:t>
            </a:r>
            <a:r>
              <a:rPr lang="en-GB" i="1" dirty="0"/>
              <a:t>to write more fluently and </a:t>
            </a:r>
            <a:r>
              <a:rPr lang="en-GB" b="1" i="1" dirty="0" smtClean="0">
                <a:solidFill>
                  <a:srgbClr val="8DCA14"/>
                </a:solidFill>
              </a:rPr>
              <a:t>accurately</a:t>
            </a:r>
            <a:r>
              <a:rPr lang="en-GB" dirty="0" smtClean="0"/>
              <a:t>’. </a:t>
            </a:r>
          </a:p>
          <a:p>
            <a:pPr marL="2240280" lvl="8" indent="0">
              <a:buNone/>
            </a:pPr>
            <a:r>
              <a:rPr lang="en-GB" dirty="0" smtClean="0"/>
              <a:t>                                           Andrews (2005)</a:t>
            </a:r>
          </a:p>
        </p:txBody>
      </p:sp>
    </p:spTree>
    <p:extLst>
      <p:ext uri="{BB962C8B-B14F-4D97-AF65-F5344CB8AC3E}">
        <p14:creationId xmlns:p14="http://schemas.microsoft.com/office/powerpoint/2010/main" val="834818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100" dirty="0" smtClean="0">
                <a:solidFill>
                  <a:srgbClr val="84BD13"/>
                </a:solidFill>
              </a:rPr>
              <a:t>I mention</a:t>
            </a:r>
            <a:r>
              <a:rPr lang="en-GB" sz="3100" baseline="0" dirty="0" smtClean="0">
                <a:solidFill>
                  <a:srgbClr val="84BD13"/>
                </a:solidFill>
              </a:rPr>
              <a:t> </a:t>
            </a:r>
            <a:r>
              <a:rPr lang="en-GB" sz="3100" dirty="0" smtClean="0">
                <a:solidFill>
                  <a:srgbClr val="84BD13"/>
                </a:solidFill>
              </a:rPr>
              <a:t>grammatical rules to explain or correct errors</a:t>
            </a:r>
            <a:r>
              <a:rPr lang="en-GB" sz="3100" dirty="0" smtClean="0">
                <a:solidFill>
                  <a:srgbClr val="8DCA14"/>
                </a:solidFill>
              </a:rPr>
              <a:t>.</a:t>
            </a:r>
            <a:endParaRPr lang="en-GB" sz="3600" dirty="0">
              <a:solidFill>
                <a:srgbClr val="8DCA1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769901"/>
              </p:ext>
            </p:extLst>
          </p:nvPr>
        </p:nvGraphicFramePr>
        <p:xfrm>
          <a:off x="533400" y="13716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927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6858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84BD13"/>
                </a:solidFill>
              </a:rPr>
              <a:t>L2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777317" cy="4114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There were </a:t>
            </a:r>
            <a:r>
              <a:rPr lang="en-GB" i="1" dirty="0" smtClean="0"/>
              <a:t>no</a:t>
            </a:r>
            <a:r>
              <a:rPr lang="en-GB" dirty="0" smtClean="0"/>
              <a:t> </a:t>
            </a:r>
            <a:r>
              <a:rPr lang="en-GB" i="1" dirty="0" smtClean="0"/>
              <a:t>significant</a:t>
            </a:r>
            <a:r>
              <a:rPr lang="en-GB" dirty="0" smtClean="0"/>
              <a:t> differences between the “codes” and “no-codes” groups. </a:t>
            </a:r>
          </a:p>
          <a:p>
            <a:endParaRPr lang="en-GB" dirty="0" smtClean="0"/>
          </a:p>
          <a:p>
            <a:r>
              <a:rPr lang="en-GB" dirty="0" smtClean="0"/>
              <a:t>‘</a:t>
            </a:r>
            <a:r>
              <a:rPr lang="en-GB" i="1" dirty="0" smtClean="0"/>
              <a:t>The </a:t>
            </a:r>
            <a:r>
              <a:rPr lang="en-GB" i="1" u="sng" dirty="0" smtClean="0"/>
              <a:t>less </a:t>
            </a:r>
            <a:r>
              <a:rPr lang="en-GB" i="1" u="sng" dirty="0"/>
              <a:t>explicit </a:t>
            </a:r>
            <a:r>
              <a:rPr lang="en-GB" i="1" dirty="0"/>
              <a:t>feedback seemed to help </a:t>
            </a:r>
            <a:r>
              <a:rPr lang="en-GB" i="1" dirty="0" smtClean="0"/>
              <a:t>students </a:t>
            </a:r>
            <a:r>
              <a:rPr lang="en-GB" i="1" dirty="0"/>
              <a:t>to self-edit just as well as corrections coded by error </a:t>
            </a:r>
            <a:r>
              <a:rPr lang="en-GB" i="1" dirty="0" smtClean="0"/>
              <a:t>type’.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Ferris &amp; Roberts (2001)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1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8DCA14"/>
                </a:solidFill>
              </a:rPr>
              <a:t>I encourage the use of dictionaries in reading tasks</a:t>
            </a:r>
            <a:endParaRPr lang="en-GB" sz="3200" dirty="0">
              <a:solidFill>
                <a:srgbClr val="8DCA1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471140"/>
              </p:ext>
            </p:extLst>
          </p:nvPr>
        </p:nvGraphicFramePr>
        <p:xfrm>
          <a:off x="990600" y="1905000"/>
          <a:ext cx="68294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4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49" y="609600"/>
            <a:ext cx="7024744" cy="64873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8DCA14"/>
                </a:solidFill>
              </a:rPr>
              <a:t>Dictionary use per skill</a:t>
            </a:r>
            <a:endParaRPr lang="en-GB" sz="3200" dirty="0">
              <a:solidFill>
                <a:srgbClr val="8DCA1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1447800"/>
            <a:ext cx="7507062" cy="4218087"/>
            <a:chOff x="914400" y="1447800"/>
            <a:chExt cx="7507062" cy="4218087"/>
          </a:xfrm>
        </p:grpSpPr>
        <p:sp>
          <p:nvSpPr>
            <p:cNvPr id="10" name="Freeform 9"/>
            <p:cNvSpPr/>
            <p:nvPr/>
          </p:nvSpPr>
          <p:spPr>
            <a:xfrm>
              <a:off x="914400" y="1447800"/>
              <a:ext cx="1981200" cy="1828538"/>
            </a:xfrm>
            <a:custGeom>
              <a:avLst/>
              <a:gdLst>
                <a:gd name="connsiteX0" fmla="*/ 0 w 1875280"/>
                <a:gd name="connsiteY0" fmla="*/ 863148 h 1726296"/>
                <a:gd name="connsiteX1" fmla="*/ 937640 w 1875280"/>
                <a:gd name="connsiteY1" fmla="*/ 0 h 1726296"/>
                <a:gd name="connsiteX2" fmla="*/ 1875280 w 1875280"/>
                <a:gd name="connsiteY2" fmla="*/ 863148 h 1726296"/>
                <a:gd name="connsiteX3" fmla="*/ 937640 w 1875280"/>
                <a:gd name="connsiteY3" fmla="*/ 1726296 h 1726296"/>
                <a:gd name="connsiteX4" fmla="*/ 0 w 1875280"/>
                <a:gd name="connsiteY4" fmla="*/ 863148 h 17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280" h="1726296">
                  <a:moveTo>
                    <a:pt x="0" y="863148"/>
                  </a:moveTo>
                  <a:cubicBezTo>
                    <a:pt x="0" y="386445"/>
                    <a:pt x="419796" y="0"/>
                    <a:pt x="937640" y="0"/>
                  </a:cubicBezTo>
                  <a:cubicBezTo>
                    <a:pt x="1455484" y="0"/>
                    <a:pt x="1875280" y="386445"/>
                    <a:pt x="1875280" y="863148"/>
                  </a:cubicBezTo>
                  <a:cubicBezTo>
                    <a:pt x="1875280" y="1339851"/>
                    <a:pt x="1455484" y="1726296"/>
                    <a:pt x="937640" y="1726296"/>
                  </a:cubicBezTo>
                  <a:cubicBezTo>
                    <a:pt x="419796" y="1726296"/>
                    <a:pt x="0" y="1339851"/>
                    <a:pt x="0" y="86314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628" tIns="252810" rIns="274628" bIns="2528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/>
                <a:t>RECEPTIVE</a:t>
              </a:r>
              <a:endParaRPr lang="en-GB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96004" y="4114807"/>
              <a:ext cx="2325458" cy="1551080"/>
            </a:xfrm>
            <a:custGeom>
              <a:avLst/>
              <a:gdLst>
                <a:gd name="connsiteX0" fmla="*/ 0 w 2325458"/>
                <a:gd name="connsiteY0" fmla="*/ 0 h 1551080"/>
                <a:gd name="connsiteX1" fmla="*/ 2325458 w 2325458"/>
                <a:gd name="connsiteY1" fmla="*/ 0 h 1551080"/>
                <a:gd name="connsiteX2" fmla="*/ 2325458 w 2325458"/>
                <a:gd name="connsiteY2" fmla="*/ 1551080 h 1551080"/>
                <a:gd name="connsiteX3" fmla="*/ 0 w 2325458"/>
                <a:gd name="connsiteY3" fmla="*/ 1551080 h 1551080"/>
                <a:gd name="connsiteX4" fmla="*/ 0 w 2325458"/>
                <a:gd name="connsiteY4" fmla="*/ 0 h 15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458" h="1551080">
                  <a:moveTo>
                    <a:pt x="0" y="0"/>
                  </a:moveTo>
                  <a:lnTo>
                    <a:pt x="2325458" y="0"/>
                  </a:lnTo>
                  <a:lnTo>
                    <a:pt x="2325458" y="1551080"/>
                  </a:lnTo>
                  <a:lnTo>
                    <a:pt x="0" y="155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tint val="40000"/>
                <a:hueOff val="0"/>
                <a:satOff val="0"/>
                <a:lumOff val="0"/>
                <a:alpha val="39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2073" tIns="163576" rIns="163577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>
                  <a:solidFill>
                    <a:srgbClr val="009E47"/>
                  </a:solidFill>
                </a:rPr>
                <a:t>Stored in long-term memory</a:t>
              </a:r>
              <a:endParaRPr lang="en-GB" sz="2300" kern="1200" dirty="0">
                <a:solidFill>
                  <a:srgbClr val="009E47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24393" y="1447800"/>
              <a:ext cx="2041566" cy="1828538"/>
            </a:xfrm>
            <a:custGeom>
              <a:avLst/>
              <a:gdLst>
                <a:gd name="connsiteX0" fmla="*/ 0 w 2041566"/>
                <a:gd name="connsiteY0" fmla="*/ 914269 h 1828538"/>
                <a:gd name="connsiteX1" fmla="*/ 1020783 w 2041566"/>
                <a:gd name="connsiteY1" fmla="*/ 0 h 1828538"/>
                <a:gd name="connsiteX2" fmla="*/ 2041566 w 2041566"/>
                <a:gd name="connsiteY2" fmla="*/ 914269 h 1828538"/>
                <a:gd name="connsiteX3" fmla="*/ 1020783 w 2041566"/>
                <a:gd name="connsiteY3" fmla="*/ 1828538 h 1828538"/>
                <a:gd name="connsiteX4" fmla="*/ 0 w 2041566"/>
                <a:gd name="connsiteY4" fmla="*/ 914269 h 182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566" h="1828538">
                  <a:moveTo>
                    <a:pt x="0" y="914269"/>
                  </a:moveTo>
                  <a:cubicBezTo>
                    <a:pt x="0" y="409332"/>
                    <a:pt x="457020" y="0"/>
                    <a:pt x="1020783" y="0"/>
                  </a:cubicBezTo>
                  <a:cubicBezTo>
                    <a:pt x="1584546" y="0"/>
                    <a:pt x="2041566" y="409332"/>
                    <a:pt x="2041566" y="914269"/>
                  </a:cubicBezTo>
                  <a:cubicBezTo>
                    <a:pt x="2041566" y="1419206"/>
                    <a:pt x="1584546" y="1828538"/>
                    <a:pt x="1020783" y="1828538"/>
                  </a:cubicBezTo>
                  <a:cubicBezTo>
                    <a:pt x="457020" y="1828538"/>
                    <a:pt x="0" y="1419206"/>
                    <a:pt x="0" y="91426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980" tIns="267783" rIns="298980" bIns="2677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/>
                <a:t>PRODUCTIVE</a:t>
              </a:r>
              <a:r>
                <a:rPr lang="en-GB" kern="1200" dirty="0" smtClean="0"/>
                <a:t> </a:t>
              </a:r>
              <a:endParaRPr lang="en-GB" sz="1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38795" y="2666997"/>
              <a:ext cx="2325458" cy="1551080"/>
            </a:xfrm>
            <a:custGeom>
              <a:avLst/>
              <a:gdLst>
                <a:gd name="connsiteX0" fmla="*/ 0 w 2325458"/>
                <a:gd name="connsiteY0" fmla="*/ 0 h 1551080"/>
                <a:gd name="connsiteX1" fmla="*/ 2325458 w 2325458"/>
                <a:gd name="connsiteY1" fmla="*/ 0 h 1551080"/>
                <a:gd name="connsiteX2" fmla="*/ 2325458 w 2325458"/>
                <a:gd name="connsiteY2" fmla="*/ 1551080 h 1551080"/>
                <a:gd name="connsiteX3" fmla="*/ 0 w 2325458"/>
                <a:gd name="connsiteY3" fmla="*/ 1551080 h 1551080"/>
                <a:gd name="connsiteX4" fmla="*/ 0 w 2325458"/>
                <a:gd name="connsiteY4" fmla="*/ 0 h 15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458" h="1551080">
                  <a:moveTo>
                    <a:pt x="0" y="0"/>
                  </a:moveTo>
                  <a:lnTo>
                    <a:pt x="2325458" y="0"/>
                  </a:lnTo>
                  <a:lnTo>
                    <a:pt x="2325458" y="1551080"/>
                  </a:lnTo>
                  <a:lnTo>
                    <a:pt x="0" y="155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tint val="40000"/>
                <a:hueOff val="0"/>
                <a:satOff val="0"/>
                <a:lumOff val="0"/>
                <a:alpha val="39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2074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>
                  <a:solidFill>
                    <a:srgbClr val="009E47"/>
                  </a:solidFill>
                </a:rPr>
                <a:t>Expands active vocabulary</a:t>
              </a:r>
              <a:endParaRPr lang="en-GB" sz="2300" kern="1200" dirty="0">
                <a:solidFill>
                  <a:srgbClr val="009E47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600211" y="2666997"/>
              <a:ext cx="2325458" cy="1551080"/>
            </a:xfrm>
            <a:custGeom>
              <a:avLst/>
              <a:gdLst>
                <a:gd name="connsiteX0" fmla="*/ 0 w 2325458"/>
                <a:gd name="connsiteY0" fmla="*/ 0 h 1551080"/>
                <a:gd name="connsiteX1" fmla="*/ 2325458 w 2325458"/>
                <a:gd name="connsiteY1" fmla="*/ 0 h 1551080"/>
                <a:gd name="connsiteX2" fmla="*/ 2325458 w 2325458"/>
                <a:gd name="connsiteY2" fmla="*/ 1551080 h 1551080"/>
                <a:gd name="connsiteX3" fmla="*/ 0 w 2325458"/>
                <a:gd name="connsiteY3" fmla="*/ 1551080 h 1551080"/>
                <a:gd name="connsiteX4" fmla="*/ 0 w 2325458"/>
                <a:gd name="connsiteY4" fmla="*/ 0 h 15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458" h="1551080">
                  <a:moveTo>
                    <a:pt x="0" y="0"/>
                  </a:moveTo>
                  <a:lnTo>
                    <a:pt x="2325458" y="0"/>
                  </a:lnTo>
                  <a:lnTo>
                    <a:pt x="2325458" y="1551080"/>
                  </a:lnTo>
                  <a:lnTo>
                    <a:pt x="0" y="155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tint val="40000"/>
                <a:hueOff val="0"/>
                <a:satOff val="0"/>
                <a:lumOff val="0"/>
                <a:alpha val="38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2073" tIns="163576" rIns="163577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>
                  <a:solidFill>
                    <a:srgbClr val="009E47"/>
                  </a:solidFill>
                </a:rPr>
                <a:t>Reduces deduction and inference </a:t>
              </a:r>
              <a:endParaRPr lang="en-GB" sz="2300" kern="1200" dirty="0">
                <a:solidFill>
                  <a:srgbClr val="009E47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157623" y="4043861"/>
              <a:ext cx="2325458" cy="1551080"/>
            </a:xfrm>
            <a:custGeom>
              <a:avLst/>
              <a:gdLst>
                <a:gd name="connsiteX0" fmla="*/ 0 w 2325458"/>
                <a:gd name="connsiteY0" fmla="*/ 0 h 1551080"/>
                <a:gd name="connsiteX1" fmla="*/ 2325458 w 2325458"/>
                <a:gd name="connsiteY1" fmla="*/ 0 h 1551080"/>
                <a:gd name="connsiteX2" fmla="*/ 2325458 w 2325458"/>
                <a:gd name="connsiteY2" fmla="*/ 1551080 h 1551080"/>
                <a:gd name="connsiteX3" fmla="*/ 0 w 2325458"/>
                <a:gd name="connsiteY3" fmla="*/ 1551080 h 1551080"/>
                <a:gd name="connsiteX4" fmla="*/ 0 w 2325458"/>
                <a:gd name="connsiteY4" fmla="*/ 0 h 15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458" h="1551080">
                  <a:moveTo>
                    <a:pt x="0" y="0"/>
                  </a:moveTo>
                  <a:lnTo>
                    <a:pt x="2325458" y="0"/>
                  </a:lnTo>
                  <a:lnTo>
                    <a:pt x="2325458" y="1551080"/>
                  </a:lnTo>
                  <a:lnTo>
                    <a:pt x="0" y="155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tint val="40000"/>
                <a:hueOff val="0"/>
                <a:satOff val="0"/>
                <a:lumOff val="0"/>
                <a:alpha val="39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2074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>
                  <a:solidFill>
                    <a:srgbClr val="009E47"/>
                  </a:solidFill>
                </a:rPr>
                <a:t>obstructs guessing &amp; hypothesis formation</a:t>
              </a:r>
              <a:endParaRPr lang="en-GB" sz="2300" kern="1200" dirty="0">
                <a:solidFill>
                  <a:srgbClr val="009E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8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92D050"/>
                </a:solidFill>
              </a:rPr>
              <a:t>I allow students to use bilingual dictionaries</a:t>
            </a:r>
            <a:endParaRPr lang="en-GB" sz="3200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71055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945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57253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8DCA14"/>
                </a:solidFill>
              </a:rPr>
              <a:t>L2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/>
          </a:bodyPr>
          <a:lstStyle/>
          <a:p>
            <a:r>
              <a:rPr lang="en-GB" dirty="0" smtClean="0"/>
              <a:t>Bilingual dictionary use is </a:t>
            </a:r>
            <a:r>
              <a:rPr lang="en-GB" b="1" i="1" dirty="0" smtClean="0">
                <a:solidFill>
                  <a:srgbClr val="9AD000"/>
                </a:solidFill>
              </a:rPr>
              <a:t>inevitable</a:t>
            </a:r>
            <a:r>
              <a:rPr lang="en-GB" dirty="0" smtClean="0"/>
              <a:t> 	</a:t>
            </a:r>
            <a:r>
              <a:rPr lang="en-GB" dirty="0" smtClean="0">
                <a:solidFill>
                  <a:schemeClr val="tx1"/>
                </a:solidFill>
              </a:rPr>
              <a:t>200</a:t>
            </a:r>
            <a:r>
              <a:rPr lang="en-GB" dirty="0" smtClean="0"/>
              <a:t> million use </a:t>
            </a:r>
            <a:r>
              <a:rPr lang="en-GB" b="1" dirty="0" smtClean="0">
                <a:solidFill>
                  <a:srgbClr val="0070C0"/>
                </a:solidFill>
              </a:rPr>
              <a:t>G</a:t>
            </a:r>
            <a:r>
              <a:rPr lang="en-GB" b="1" dirty="0" smtClean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C000"/>
                </a:solidFill>
              </a:rPr>
              <a:t>o</a:t>
            </a:r>
            <a:r>
              <a:rPr lang="en-GB" b="1" dirty="0" smtClean="0">
                <a:solidFill>
                  <a:srgbClr val="0070C0"/>
                </a:solidFill>
              </a:rPr>
              <a:t>g</a:t>
            </a:r>
            <a:r>
              <a:rPr lang="en-GB" b="1" dirty="0" smtClean="0">
                <a:solidFill>
                  <a:srgbClr val="009E47"/>
                </a:solidFill>
              </a:rPr>
              <a:t>l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translate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273050" indent="-273050"/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Most students </a:t>
            </a:r>
            <a:r>
              <a:rPr lang="en-GB" b="1" i="1" dirty="0" smtClean="0">
                <a:solidFill>
                  <a:srgbClr val="8DCA14"/>
                </a:solidFill>
              </a:rPr>
              <a:t>prefer</a:t>
            </a:r>
            <a:r>
              <a:rPr lang="en-GB" dirty="0" smtClean="0">
                <a:solidFill>
                  <a:srgbClr val="009E47"/>
                </a:solidFill>
              </a:rPr>
              <a:t> </a:t>
            </a:r>
            <a:r>
              <a:rPr lang="en-GB" dirty="0" smtClean="0"/>
              <a:t>bilingual dictionaries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			</a:t>
            </a:r>
            <a:r>
              <a:rPr lang="en-GB" sz="1600" dirty="0" err="1" smtClean="0"/>
              <a:t>Hamouda</a:t>
            </a:r>
            <a:r>
              <a:rPr lang="en-GB" sz="1600" dirty="0" smtClean="0"/>
              <a:t> </a:t>
            </a:r>
            <a:r>
              <a:rPr lang="en-GB" sz="1600" dirty="0"/>
              <a:t>(2013</a:t>
            </a:r>
            <a:r>
              <a:rPr lang="en-GB" sz="1600" dirty="0" smtClean="0"/>
              <a:t>), Hanks (2016</a:t>
            </a:r>
            <a:r>
              <a:rPr lang="en-GB" sz="1800" dirty="0" smtClean="0"/>
              <a:t>)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i="1" dirty="0" smtClean="0"/>
              <a:t>‘there </a:t>
            </a:r>
            <a:r>
              <a:rPr lang="en-GB" i="1" dirty="0"/>
              <a:t>are important </a:t>
            </a:r>
            <a:r>
              <a:rPr lang="en-GB" i="1" dirty="0" smtClean="0"/>
              <a:t> respects </a:t>
            </a:r>
            <a:r>
              <a:rPr lang="en-GB" i="1" dirty="0"/>
              <a:t>in which even the best </a:t>
            </a:r>
            <a:r>
              <a:rPr lang="en-GB" b="1" i="1" dirty="0">
                <a:solidFill>
                  <a:srgbClr val="8DCA14"/>
                </a:solidFill>
              </a:rPr>
              <a:t>monolingual </a:t>
            </a:r>
            <a:r>
              <a:rPr lang="en-GB" i="1" dirty="0"/>
              <a:t>dictionary </a:t>
            </a:r>
            <a:r>
              <a:rPr lang="en-GB" b="1" i="1" dirty="0">
                <a:solidFill>
                  <a:srgbClr val="8DCA14"/>
                </a:solidFill>
              </a:rPr>
              <a:t>cannot</a:t>
            </a:r>
            <a:r>
              <a:rPr lang="en-GB" i="1" dirty="0"/>
              <a:t> assist a foreign language learner’</a:t>
            </a:r>
          </a:p>
          <a:p>
            <a:pPr marL="2240280" lvl="8" indent="0">
              <a:buNone/>
            </a:pPr>
            <a:r>
              <a:rPr lang="en-GB" dirty="0" smtClean="0"/>
              <a:t>                        </a:t>
            </a:r>
          </a:p>
          <a:p>
            <a:pPr marL="2240280" lvl="8" indent="0">
              <a:buNone/>
            </a:pPr>
            <a:r>
              <a:rPr lang="en-GB" dirty="0"/>
              <a:t>	</a:t>
            </a:r>
            <a:r>
              <a:rPr lang="en-GB" sz="1600" dirty="0" smtClean="0"/>
              <a:t>Lew </a:t>
            </a:r>
            <a:r>
              <a:rPr lang="en-GB" sz="1600" dirty="0"/>
              <a:t>&amp; </a:t>
            </a:r>
            <a:r>
              <a:rPr lang="en-GB" sz="1600" dirty="0" err="1"/>
              <a:t>Adamska-Sałaciak</a:t>
            </a:r>
            <a:r>
              <a:rPr lang="en-GB" sz="1600" dirty="0"/>
              <a:t> </a:t>
            </a:r>
            <a:r>
              <a:rPr lang="en-GB" sz="1600" dirty="0" smtClean="0"/>
              <a:t>(2015)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4285</TotalTime>
  <Words>510</Words>
  <Application>Microsoft Office PowerPoint</Application>
  <PresentationFormat>On-screen Show (4:3)</PresentationFormat>
  <Paragraphs>145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EAP Practice and Second Language Research </vt:lpstr>
      <vt:lpstr>     To explain a new word, I mention its part-of-speech </vt:lpstr>
      <vt:lpstr>L2 Research</vt:lpstr>
      <vt:lpstr> I mention grammatical rules to explain or correct errors.</vt:lpstr>
      <vt:lpstr>L2 Research</vt:lpstr>
      <vt:lpstr> I encourage the use of dictionaries in reading tasks</vt:lpstr>
      <vt:lpstr>Dictionary use per skill</vt:lpstr>
      <vt:lpstr>I allow students to use bilingual dictionaries</vt:lpstr>
      <vt:lpstr>L2 Research</vt:lpstr>
      <vt:lpstr> I encourage students to infer the meaning without dictionaries</vt:lpstr>
      <vt:lpstr>L2 competence study</vt:lpstr>
      <vt:lpstr>I underline grammar mistakes in written assignments</vt:lpstr>
      <vt:lpstr>Repair</vt:lpstr>
      <vt:lpstr>L2 Research</vt:lpstr>
      <vt:lpstr> I encourage students to do extra grammar exercises at home.</vt:lpstr>
      <vt:lpstr>L2 Research</vt:lpstr>
      <vt:lpstr>L2 Research</vt:lpstr>
      <vt:lpstr>I encourage students to read stories and listen to radio at home</vt:lpstr>
      <vt:lpstr>L2 Research</vt:lpstr>
      <vt:lpstr>L2 Research</vt:lpstr>
      <vt:lpstr> I explain why an expression is wrong by providing correct examples</vt:lpstr>
      <vt:lpstr>L2 Research</vt:lpstr>
      <vt:lpstr> I explain why a word is wrong by clarifying its meaning.</vt:lpstr>
      <vt:lpstr>L2 Research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</dc:creator>
  <cp:lastModifiedBy>Dina</cp:lastModifiedBy>
  <cp:revision>416</cp:revision>
  <dcterms:created xsi:type="dcterms:W3CDTF">2017-01-18T08:34:29Z</dcterms:created>
  <dcterms:modified xsi:type="dcterms:W3CDTF">2017-04-28T14:32:39Z</dcterms:modified>
</cp:coreProperties>
</file>