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slides/slide25.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7"/>
  </p:notesMasterIdLst>
  <p:sldIdLst>
    <p:sldId id="256" r:id="rId2"/>
    <p:sldId id="260" r:id="rId3"/>
    <p:sldId id="269" r:id="rId4"/>
    <p:sldId id="294" r:id="rId5"/>
    <p:sldId id="273" r:id="rId6"/>
    <p:sldId id="284" r:id="rId7"/>
    <p:sldId id="270" r:id="rId8"/>
    <p:sldId id="275" r:id="rId9"/>
    <p:sldId id="282" r:id="rId10"/>
    <p:sldId id="272" r:id="rId11"/>
    <p:sldId id="258" r:id="rId12"/>
    <p:sldId id="276" r:id="rId13"/>
    <p:sldId id="271" r:id="rId14"/>
    <p:sldId id="267" r:id="rId15"/>
    <p:sldId id="261" r:id="rId16"/>
    <p:sldId id="285" r:id="rId17"/>
    <p:sldId id="278" r:id="rId18"/>
    <p:sldId id="292" r:id="rId19"/>
    <p:sldId id="291" r:id="rId20"/>
    <p:sldId id="286" r:id="rId21"/>
    <p:sldId id="288" r:id="rId22"/>
    <p:sldId id="293" r:id="rId23"/>
    <p:sldId id="289" r:id="rId24"/>
    <p:sldId id="281" r:id="rId25"/>
    <p:sldId id="28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4586" autoAdjust="0"/>
    <p:restoredTop sz="86433" autoAdjust="0"/>
  </p:normalViewPr>
  <p:slideViewPr>
    <p:cSldViewPr>
      <p:cViewPr varScale="1">
        <p:scale>
          <a:sx n="85" d="100"/>
          <a:sy n="85" d="100"/>
        </p:scale>
        <p:origin x="-3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032E46-3346-43BB-92B8-BB818355E292}" type="datetimeFigureOut">
              <a:rPr lang="en-GB" smtClean="0"/>
              <a:pPr/>
              <a:t>4/8/17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23B577-A187-4494-87DD-CB019BAB5171}"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49405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A23B577-A187-4494-87DD-CB019BAB5171}" type="slidenum">
              <a:rPr lang="en-GB" smtClean="0"/>
              <a:pPr/>
              <a:t>22</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67980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r>
              <a:rPr lang="en-GB" b="1" dirty="0" smtClean="0"/>
              <a:t>Departments, Discipli</a:t>
            </a:r>
            <a:r>
              <a:rPr lang="en-GB" b="1" dirty="0" smtClean="0"/>
              <a:t>nes and Logistical Complexity: </a:t>
            </a:r>
            <a:r>
              <a:rPr lang="en-GB" b="1" dirty="0" smtClean="0"/>
              <a:t>How </a:t>
            </a:r>
            <a:r>
              <a:rPr lang="en-GB" b="1" dirty="0" smtClean="0"/>
              <a:t>do you solve a problem like Pre-</a:t>
            </a:r>
            <a:r>
              <a:rPr lang="en-GB" b="1" dirty="0" err="1" smtClean="0"/>
              <a:t>sessional</a:t>
            </a:r>
            <a:r>
              <a:rPr lang="en-GB" b="1" dirty="0" smtClean="0"/>
              <a:t>?</a:t>
            </a:r>
            <a:endParaRPr lang="en-GB" dirty="0"/>
          </a:p>
        </p:txBody>
      </p:sp>
      <p:sp>
        <p:nvSpPr>
          <p:cNvPr id="3" name="Subtitle 2"/>
          <p:cNvSpPr>
            <a:spLocks noGrp="1"/>
          </p:cNvSpPr>
          <p:nvPr>
            <p:ph type="subTitle" idx="1"/>
          </p:nvPr>
        </p:nvSpPr>
        <p:spPr/>
        <p:txBody>
          <a:bodyPr>
            <a:normAutofit fontScale="92500" lnSpcReduction="20000"/>
          </a:bodyPr>
          <a:lstStyle/>
          <a:p>
            <a:endParaRPr lang="en-GB" dirty="0" smtClean="0"/>
          </a:p>
          <a:p>
            <a:r>
              <a:rPr lang="en-GB" dirty="0" smtClean="0"/>
              <a:t>Louise Greener </a:t>
            </a:r>
          </a:p>
          <a:p>
            <a:r>
              <a:rPr lang="en-GB" dirty="0" smtClean="0"/>
              <a:t>Durham University English Language Centre </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953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GB" b="1" dirty="0" smtClean="0"/>
              <a:t>Problem 3: Far away from the research-informed ideal  </a:t>
            </a:r>
            <a:endParaRPr lang="en-GB" b="1" dirty="0"/>
          </a:p>
        </p:txBody>
      </p:sp>
      <p:sp>
        <p:nvSpPr>
          <p:cNvPr id="3" name="Content Placeholder 2"/>
          <p:cNvSpPr>
            <a:spLocks noGrp="1"/>
          </p:cNvSpPr>
          <p:nvPr>
            <p:ph idx="1"/>
          </p:nvPr>
        </p:nvSpPr>
        <p:spPr/>
        <p:txBody>
          <a:bodyPr/>
          <a:lstStyle/>
          <a:p>
            <a:endParaRPr lang="en-GB" dirty="0" smtClean="0"/>
          </a:p>
          <a:p>
            <a:r>
              <a:rPr lang="en-GB" dirty="0" smtClean="0"/>
              <a:t>Does the short, intensive, (often) large-scale, ‘gate-keeper’, logistically complex  nature of Pre-sessional  mean that it can be the type of EAP  furthest </a:t>
            </a:r>
            <a:r>
              <a:rPr lang="en-GB" dirty="0"/>
              <a:t>away from the </a:t>
            </a:r>
            <a:r>
              <a:rPr lang="en-GB" dirty="0" smtClean="0"/>
              <a:t>research-informed </a:t>
            </a:r>
            <a:r>
              <a:rPr lang="en-GB" dirty="0"/>
              <a:t>EAP ideal? </a:t>
            </a:r>
          </a:p>
          <a:p>
            <a:endParaRPr lang="en-GB" dirty="0" smtClean="0"/>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45815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GB" i="1" dirty="0" smtClean="0"/>
              <a:t>(What is the research-informed ideal?)</a:t>
            </a:r>
            <a:endParaRPr lang="en-GB" i="1" dirty="0"/>
          </a:p>
        </p:txBody>
      </p:sp>
      <p:sp>
        <p:nvSpPr>
          <p:cNvPr id="3" name="Content Placeholder 2"/>
          <p:cNvSpPr>
            <a:spLocks noGrp="1"/>
          </p:cNvSpPr>
          <p:nvPr>
            <p:ph idx="1"/>
          </p:nvPr>
        </p:nvSpPr>
        <p:spPr/>
        <p:txBody>
          <a:bodyPr>
            <a:normAutofit fontScale="85000" lnSpcReduction="20000"/>
          </a:bodyPr>
          <a:lstStyle/>
          <a:p>
            <a:r>
              <a:rPr lang="en-GB" dirty="0" smtClean="0"/>
              <a:t>Discipline-invested courses taught by embedded, experienced, qualified  EAP  teachers, with a clear sense of position in the University…(see BALEAP Teacher Competency framework, for example)</a:t>
            </a:r>
          </a:p>
          <a:p>
            <a:pPr marL="0" indent="0">
              <a:buNone/>
            </a:pPr>
            <a:endParaRPr lang="en-GB" b="1" dirty="0" smtClean="0"/>
          </a:p>
          <a:p>
            <a:pPr marL="0" indent="0">
              <a:buNone/>
            </a:pPr>
            <a:r>
              <a:rPr lang="en-GB" b="1" dirty="0" smtClean="0"/>
              <a:t>But Pre-sessional is often (but not always) …</a:t>
            </a:r>
          </a:p>
          <a:p>
            <a:pPr marL="0" indent="0">
              <a:buNone/>
            </a:pPr>
            <a:endParaRPr lang="en-GB" dirty="0"/>
          </a:p>
          <a:p>
            <a:r>
              <a:rPr lang="en-GB" dirty="0" smtClean="0"/>
              <a:t>EGAP-(</a:t>
            </a:r>
            <a:r>
              <a:rPr lang="en-GB" dirty="0" err="1" smtClean="0"/>
              <a:t>ish</a:t>
            </a:r>
            <a:r>
              <a:rPr lang="en-GB" dirty="0" smtClean="0"/>
              <a:t>), taught by short-term staff with (inevitably) short-term relationships with the institution </a:t>
            </a:r>
          </a:p>
          <a:p>
            <a:r>
              <a:rPr lang="en-GB" dirty="0" smtClean="0"/>
              <a:t>Or some ESAP for large groups but nothing for the lone ethnomusicologist …(like Durham)</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32092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Problem 4: Short-term-ness </a:t>
            </a:r>
            <a:r>
              <a:rPr lang="en-GB" dirty="0" smtClean="0"/>
              <a:t>  </a:t>
            </a:r>
            <a:endParaRPr lang="en-GB" dirty="0"/>
          </a:p>
        </p:txBody>
      </p:sp>
      <p:sp>
        <p:nvSpPr>
          <p:cNvPr id="3" name="Content Placeholder 2"/>
          <p:cNvSpPr>
            <a:spLocks noGrp="1"/>
          </p:cNvSpPr>
          <p:nvPr>
            <p:ph idx="1"/>
          </p:nvPr>
        </p:nvSpPr>
        <p:spPr/>
        <p:txBody>
          <a:bodyPr>
            <a:normAutofit lnSpcReduction="10000"/>
          </a:bodyPr>
          <a:lstStyle/>
          <a:p>
            <a:r>
              <a:rPr lang="en-GB" dirty="0" smtClean="0"/>
              <a:t>Pre-sessional staff are often new to the institution, are on short-term contracts and teaching very long hours…(we have about 50 staff with 50% new hires on Pre-sessional every year)</a:t>
            </a:r>
          </a:p>
          <a:p>
            <a:endParaRPr lang="en-GB" dirty="0"/>
          </a:p>
          <a:p>
            <a:r>
              <a:rPr lang="en-GB" dirty="0" smtClean="0"/>
              <a:t>No specific TEAP qualifications are required across the sector so limited ability to assume shared knowledge (Ding and Campion, 2016)</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11368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Problem 5: A world of our own…</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Can the ‘closed’ nature of Pre-</a:t>
            </a:r>
            <a:r>
              <a:rPr lang="en-GB" dirty="0" err="1" smtClean="0"/>
              <a:t>sessionals</a:t>
            </a:r>
            <a:r>
              <a:rPr lang="en-GB" dirty="0" smtClean="0"/>
              <a:t> (taught ‘out of season’ and not part of wider degree programmes or embedded in departments) mean they </a:t>
            </a:r>
            <a:r>
              <a:rPr lang="en-GB" dirty="0"/>
              <a:t>b</a:t>
            </a:r>
            <a:r>
              <a:rPr lang="en-GB" dirty="0" smtClean="0"/>
              <a:t>ecome ‘worlds </a:t>
            </a:r>
            <a:r>
              <a:rPr lang="en-GB" dirty="0"/>
              <a:t>of their </a:t>
            </a:r>
            <a:r>
              <a:rPr lang="en-GB" dirty="0" smtClean="0"/>
              <a:t>own’?</a:t>
            </a:r>
          </a:p>
          <a:p>
            <a:pPr lvl="1"/>
            <a:endParaRPr lang="en-GB" dirty="0" smtClean="0"/>
          </a:p>
          <a:p>
            <a:pPr lvl="1"/>
            <a:r>
              <a:rPr lang="en-GB" dirty="0" smtClean="0"/>
              <a:t>Was </a:t>
            </a:r>
            <a:r>
              <a:rPr lang="en-GB" dirty="0"/>
              <a:t>the course I worked on developing its own internal world that didn’t </a:t>
            </a:r>
            <a:r>
              <a:rPr lang="en-GB" dirty="0" smtClean="0"/>
              <a:t>reflect, refer to or extend </a:t>
            </a:r>
            <a:r>
              <a:rPr lang="en-GB" dirty="0"/>
              <a:t>into the University</a:t>
            </a:r>
            <a:r>
              <a:rPr lang="en-GB" dirty="0" smtClean="0"/>
              <a:t>…?</a:t>
            </a:r>
          </a:p>
          <a:p>
            <a:pPr lvl="1"/>
            <a:r>
              <a:rPr lang="en-GB" dirty="0" smtClean="0"/>
              <a:t>Are we creating our own artificial ‘genres’ or propagating beliefs about learning at Durham  that just aren't true or are not longer true? </a:t>
            </a:r>
            <a:endParaRPr lang="en-GB" dirty="0"/>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35275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Solutions (kind of)…</a:t>
            </a:r>
            <a:endParaRPr lang="en-GB" b="1" dirty="0"/>
          </a:p>
        </p:txBody>
      </p:sp>
      <p:sp>
        <p:nvSpPr>
          <p:cNvPr id="3" name="Content Placeholder 2"/>
          <p:cNvSpPr>
            <a:spLocks noGrp="1"/>
          </p:cNvSpPr>
          <p:nvPr>
            <p:ph idx="1"/>
          </p:nvPr>
        </p:nvSpPr>
        <p:spPr/>
        <p:txBody>
          <a:bodyPr>
            <a:normAutofit fontScale="92500"/>
          </a:bodyPr>
          <a:lstStyle/>
          <a:p>
            <a:r>
              <a:rPr lang="en-GB" dirty="0" smtClean="0"/>
              <a:t>Deeply context dependent… Is consideration of the issues more important than the answers?</a:t>
            </a:r>
          </a:p>
          <a:p>
            <a:pPr marL="0" indent="0">
              <a:buNone/>
            </a:pPr>
            <a:r>
              <a:rPr lang="en-GB" dirty="0" smtClean="0"/>
              <a:t> </a:t>
            </a:r>
          </a:p>
          <a:p>
            <a:r>
              <a:rPr lang="en-GB" dirty="0" smtClean="0"/>
              <a:t>The flexibility, autonomy, resources  and time to address these various issues will probably depend on the type of institution you exist within… (Hadley’s (2016) description of different relationships of EAP to their institutions is thought-provoking…)</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61377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Solution:  </a:t>
            </a:r>
            <a:r>
              <a:rPr lang="en-GB" dirty="0" smtClean="0"/>
              <a:t>Competing narratives and the IELTS spectre…</a:t>
            </a:r>
            <a:endParaRPr lang="en-GB" dirty="0"/>
          </a:p>
        </p:txBody>
      </p:sp>
      <p:sp>
        <p:nvSpPr>
          <p:cNvPr id="3" name="Content Placeholder 2"/>
          <p:cNvSpPr>
            <a:spLocks noGrp="1"/>
          </p:cNvSpPr>
          <p:nvPr>
            <p:ph idx="1"/>
          </p:nvPr>
        </p:nvSpPr>
        <p:spPr>
          <a:xfrm>
            <a:off x="381000" y="1600200"/>
            <a:ext cx="8229600" cy="4525963"/>
          </a:xfrm>
        </p:spPr>
        <p:txBody>
          <a:bodyPr>
            <a:normAutofit fontScale="92500" lnSpcReduction="20000"/>
          </a:bodyPr>
          <a:lstStyle/>
          <a:p>
            <a:endParaRPr lang="en-GB" dirty="0" smtClean="0"/>
          </a:p>
          <a:p>
            <a:r>
              <a:rPr lang="en-GB" dirty="0" smtClean="0"/>
              <a:t>IELTS haunts EAP… Does EAP collude by giving IELTS-like grades and assessment on Pre-sessional courses? </a:t>
            </a:r>
          </a:p>
          <a:p>
            <a:endParaRPr lang="en-GB" dirty="0"/>
          </a:p>
          <a:p>
            <a:r>
              <a:rPr lang="en-GB" dirty="0" smtClean="0"/>
              <a:t>Some Institutions dictate that Pre-sessional MUST report in these terms </a:t>
            </a:r>
          </a:p>
          <a:p>
            <a:pPr marL="0" indent="0">
              <a:buNone/>
            </a:pPr>
            <a:endParaRPr lang="en-GB" dirty="0"/>
          </a:p>
          <a:p>
            <a:r>
              <a:rPr lang="en-GB" dirty="0" smtClean="0"/>
              <a:t>IELTS is a useful benchmark… but it’s not EAP (Moore and Morton, 2004)</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45733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Solutions 1</a:t>
            </a:r>
            <a:r>
              <a:rPr lang="en-GB" dirty="0" smtClean="0"/>
              <a:t>: Competing </a:t>
            </a:r>
            <a:r>
              <a:rPr lang="en-GB" dirty="0"/>
              <a:t>narratives and the IELTS spectre…  </a:t>
            </a:r>
          </a:p>
        </p:txBody>
      </p:sp>
      <p:sp>
        <p:nvSpPr>
          <p:cNvPr id="3" name="Content Placeholder 2"/>
          <p:cNvSpPr>
            <a:spLocks noGrp="1"/>
          </p:cNvSpPr>
          <p:nvPr>
            <p:ph idx="1"/>
          </p:nvPr>
        </p:nvSpPr>
        <p:spPr/>
        <p:txBody>
          <a:bodyPr/>
          <a:lstStyle/>
          <a:p>
            <a:endParaRPr lang="en-GB" dirty="0" smtClean="0"/>
          </a:p>
          <a:p>
            <a:r>
              <a:rPr lang="en-GB" dirty="0" smtClean="0"/>
              <a:t>Is resistance futile?  </a:t>
            </a:r>
          </a:p>
          <a:p>
            <a:endParaRPr lang="en-GB" dirty="0"/>
          </a:p>
          <a:p>
            <a:r>
              <a:rPr lang="en-GB" dirty="0" smtClean="0"/>
              <a:t>Report on your own terms? </a:t>
            </a:r>
          </a:p>
          <a:p>
            <a:endParaRPr lang="en-GB" dirty="0"/>
          </a:p>
          <a:p>
            <a:r>
              <a:rPr lang="en-GB" dirty="0" smtClean="0"/>
              <a:t>Use IELTS benchmarks but mean something different? </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20396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Solutions: </a:t>
            </a:r>
            <a:r>
              <a:rPr lang="en-GB" dirty="0" smtClean="0"/>
              <a:t>The literature-informed ideal…</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How do deliver research-informed EAP in the Pre-sessional context (big numbers, unpredictable disciplines, short-term staff, limited resources …)?</a:t>
            </a:r>
            <a:r>
              <a:rPr lang="en-GB" b="1" dirty="0" smtClean="0"/>
              <a:t> </a:t>
            </a:r>
            <a:endParaRPr lang="en-GB" sz="2800" i="1" dirty="0" smtClean="0"/>
          </a:p>
          <a:p>
            <a:pPr marL="0" indent="0" algn="ctr">
              <a:buNone/>
            </a:pPr>
            <a:endParaRPr lang="en-GB" dirty="0" smtClean="0"/>
          </a:p>
          <a:p>
            <a:pPr marL="0" indent="0" algn="ctr">
              <a:buNone/>
            </a:pPr>
            <a:r>
              <a:rPr lang="en-GB" dirty="0" smtClean="0"/>
              <a:t>D</a:t>
            </a:r>
            <a:r>
              <a:rPr lang="en-GB" dirty="0" smtClean="0"/>
              <a:t>ifferent </a:t>
            </a:r>
            <a:r>
              <a:rPr lang="en-GB" dirty="0" smtClean="0"/>
              <a:t>ways to think about it…</a:t>
            </a:r>
          </a:p>
          <a:p>
            <a:pPr marL="0" indent="0">
              <a:buNone/>
            </a:pPr>
            <a:endParaRPr lang="en-GB" dirty="0"/>
          </a:p>
          <a:p>
            <a:pPr marL="0" indent="0">
              <a:buNone/>
            </a:pPr>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38243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Start from conceptual frameworks:  Focus </a:t>
            </a:r>
            <a:r>
              <a:rPr lang="en-GB" dirty="0"/>
              <a:t>on </a:t>
            </a:r>
            <a:r>
              <a:rPr lang="en-GB" b="1" dirty="0"/>
              <a:t>concepts</a:t>
            </a:r>
            <a:r>
              <a:rPr lang="en-GB" dirty="0"/>
              <a:t> rather than trying to </a:t>
            </a:r>
            <a:r>
              <a:rPr lang="en-GB" dirty="0" smtClean="0"/>
              <a:t>teach each </a:t>
            </a:r>
            <a:r>
              <a:rPr lang="en-GB" dirty="0"/>
              <a:t>every single genre </a:t>
            </a:r>
            <a:r>
              <a:rPr lang="en-GB" dirty="0" smtClean="0"/>
              <a:t>students </a:t>
            </a:r>
            <a:r>
              <a:rPr lang="en-GB" dirty="0"/>
              <a:t>may encounter </a:t>
            </a:r>
            <a:r>
              <a:rPr lang="en-GB" dirty="0" smtClean="0"/>
              <a:t>(which is impossible) (Argent, 2017)</a:t>
            </a:r>
          </a:p>
          <a:p>
            <a:endParaRPr lang="en-GB" dirty="0"/>
          </a:p>
          <a:p>
            <a:r>
              <a:rPr lang="en-GB" dirty="0" smtClean="0"/>
              <a:t>We have tried to shape a curriculum that considers e.g. the ownership of knowledge and writing from sources but then adds differentiated tasks to address these ideas…</a:t>
            </a:r>
            <a:endParaRPr lang="en-GB" dirty="0"/>
          </a:p>
          <a:p>
            <a:endParaRPr lang="en-GB" dirty="0"/>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72419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For example…</a:t>
            </a:r>
            <a:endParaRPr lang="en-GB" b="1" dirty="0"/>
          </a:p>
        </p:txBody>
      </p:sp>
      <p:sp>
        <p:nvSpPr>
          <p:cNvPr id="3" name="Content Placeholder 2"/>
          <p:cNvSpPr>
            <a:spLocks noGrp="1"/>
          </p:cNvSpPr>
          <p:nvPr>
            <p:ph idx="1"/>
          </p:nvPr>
        </p:nvSpPr>
        <p:spPr/>
        <p:txBody>
          <a:bodyPr>
            <a:normAutofit/>
          </a:bodyPr>
          <a:lstStyle/>
          <a:p>
            <a:pPr marL="0" indent="0">
              <a:buNone/>
            </a:pPr>
            <a:r>
              <a:rPr lang="en-GB" dirty="0" smtClean="0"/>
              <a:t>For example a short 1,000 word writing task at early in the programme (designed to focus on writing from reading) is a Literature review for Scientists, a case study for MBA students and an essay for Law students </a:t>
            </a:r>
            <a:endParaRPr lang="en-GB" dirty="0"/>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76149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What’s (</a:t>
            </a:r>
            <a:r>
              <a:rPr lang="en-GB" b="1" dirty="0" err="1" smtClean="0"/>
              <a:t>mis</a:t>
            </a:r>
            <a:r>
              <a:rPr lang="en-GB" b="1" dirty="0" smtClean="0"/>
              <a:t>?)informing my position?</a:t>
            </a:r>
            <a:endParaRPr lang="en-GB" b="1" dirty="0"/>
          </a:p>
        </p:txBody>
      </p:sp>
      <p:sp>
        <p:nvSpPr>
          <p:cNvPr id="3" name="Content Placeholder 2"/>
          <p:cNvSpPr>
            <a:spLocks noGrp="1"/>
          </p:cNvSpPr>
          <p:nvPr>
            <p:ph idx="1"/>
          </p:nvPr>
        </p:nvSpPr>
        <p:spPr/>
        <p:txBody>
          <a:bodyPr/>
          <a:lstStyle/>
          <a:p>
            <a:r>
              <a:rPr lang="en-GB" dirty="0" smtClean="0"/>
              <a:t>Taught or managed a Pre-sessional for 15 years (mostly in one place)</a:t>
            </a:r>
          </a:p>
          <a:p>
            <a:pPr marL="0" indent="0">
              <a:buNone/>
            </a:pPr>
            <a:endParaRPr lang="en-GB" dirty="0" smtClean="0"/>
          </a:p>
          <a:p>
            <a:r>
              <a:rPr lang="en-GB" dirty="0" smtClean="0"/>
              <a:t>Currently Pre-sessional Director at Durham</a:t>
            </a:r>
          </a:p>
          <a:p>
            <a:endParaRPr lang="en-GB" dirty="0"/>
          </a:p>
          <a:p>
            <a:r>
              <a:rPr lang="en-GB" dirty="0" smtClean="0"/>
              <a:t>Some wider awareness…</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213826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Also… </a:t>
            </a:r>
            <a:endParaRPr lang="en-GB" b="1" dirty="0"/>
          </a:p>
        </p:txBody>
      </p:sp>
      <p:sp>
        <p:nvSpPr>
          <p:cNvPr id="3" name="Content Placeholder 2"/>
          <p:cNvSpPr>
            <a:spLocks noGrp="1"/>
          </p:cNvSpPr>
          <p:nvPr>
            <p:ph idx="1"/>
          </p:nvPr>
        </p:nvSpPr>
        <p:spPr/>
        <p:txBody>
          <a:bodyPr>
            <a:normAutofit/>
          </a:bodyPr>
          <a:lstStyle/>
          <a:p>
            <a:pPr marL="0" indent="0">
              <a:buNone/>
            </a:pPr>
            <a:r>
              <a:rPr lang="en-GB" dirty="0"/>
              <a:t>Weave into teacher induction and the whole curriculum that Pre-sessional is the start and not the end of ‘academic induction’. </a:t>
            </a:r>
            <a:r>
              <a:rPr lang="en-GB" dirty="0" smtClean="0"/>
              <a:t>Students (and teachers) </a:t>
            </a:r>
            <a:r>
              <a:rPr lang="en-GB" dirty="0"/>
              <a:t>need to </a:t>
            </a:r>
            <a:r>
              <a:rPr lang="en-GB" dirty="0" smtClean="0"/>
              <a:t>be aware that they </a:t>
            </a:r>
            <a:r>
              <a:rPr lang="en-GB" dirty="0"/>
              <a:t>will ‘layer on’ additional genres and expand key concepts  as they go through their courses </a:t>
            </a:r>
            <a:endParaRPr lang="en-GB" dirty="0" smtClean="0"/>
          </a:p>
          <a:p>
            <a:pPr marL="0" indent="0">
              <a:buNone/>
            </a:pPr>
            <a:endParaRPr lang="en-GB" dirty="0"/>
          </a:p>
          <a:p>
            <a:pPr marL="0" indent="0">
              <a:buNone/>
            </a:pPr>
            <a:r>
              <a:rPr lang="en-GB" dirty="0" smtClean="0"/>
              <a:t>Teach a student to fish </a:t>
            </a:r>
            <a:r>
              <a:rPr lang="en-GB" dirty="0" err="1" smtClean="0"/>
              <a:t>etc</a:t>
            </a:r>
            <a:r>
              <a:rPr lang="en-GB" dirty="0" smtClean="0"/>
              <a:t>….</a:t>
            </a:r>
            <a:endParaRPr lang="en-GB" dirty="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54794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Solution: </a:t>
            </a:r>
            <a:r>
              <a:rPr lang="en-GB" dirty="0" smtClean="0"/>
              <a:t>Short-term-ness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smtClean="0"/>
              <a:t>How are you going to get everyone ‘on the same page’ (even if they don’t entirely agree!)? </a:t>
            </a:r>
          </a:p>
          <a:p>
            <a:pPr marL="0" indent="0">
              <a:buNone/>
            </a:pPr>
            <a:endParaRPr lang="en-GB" dirty="0" smtClean="0"/>
          </a:p>
          <a:p>
            <a:pPr marL="0" indent="0">
              <a:buNone/>
            </a:pPr>
            <a:r>
              <a:rPr lang="en-GB" b="1" dirty="0" smtClean="0"/>
              <a:t>Make sure we’re on the same page first…</a:t>
            </a:r>
          </a:p>
          <a:p>
            <a:r>
              <a:rPr lang="en-GB" dirty="0" smtClean="0"/>
              <a:t>Being very clear about what EAP is in your context. Ensuring shared beliefs among managers, curriculum developers etc. </a:t>
            </a:r>
          </a:p>
          <a:p>
            <a:r>
              <a:rPr lang="en-GB" dirty="0" smtClean="0"/>
              <a:t>We found writing them down  (for our BALEAP accreditation) very clarifying </a:t>
            </a:r>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11790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dirty="0" smtClean="0"/>
              <a:t/>
            </a:r>
            <a:br>
              <a:rPr lang="en-GB" b="1" dirty="0" smtClean="0"/>
            </a:br>
            <a:r>
              <a:rPr lang="en-GB" sz="3200" b="1" dirty="0" smtClean="0"/>
              <a:t>Communicating with teachers…(this is a long list, it has to be!)</a:t>
            </a:r>
            <a:r>
              <a:rPr lang="en-GB" sz="3200" b="1" dirty="0"/>
              <a:t/>
            </a:r>
            <a:br>
              <a:rPr lang="en-GB" sz="3200" b="1" dirty="0"/>
            </a:br>
            <a:endParaRPr lang="en-GB" sz="3200" dirty="0"/>
          </a:p>
        </p:txBody>
      </p:sp>
      <p:sp>
        <p:nvSpPr>
          <p:cNvPr id="3" name="Content Placeholder 2"/>
          <p:cNvSpPr>
            <a:spLocks noGrp="1"/>
          </p:cNvSpPr>
          <p:nvPr>
            <p:ph idx="1"/>
          </p:nvPr>
        </p:nvSpPr>
        <p:spPr/>
        <p:txBody>
          <a:bodyPr>
            <a:normAutofit fontScale="85000" lnSpcReduction="20000"/>
          </a:bodyPr>
          <a:lstStyle/>
          <a:p>
            <a:endParaRPr lang="en-GB" dirty="0" smtClean="0"/>
          </a:p>
          <a:p>
            <a:r>
              <a:rPr lang="en-GB" dirty="0" smtClean="0"/>
              <a:t>Detailed</a:t>
            </a:r>
            <a:r>
              <a:rPr lang="en-GB" dirty="0"/>
              <a:t>, curriculum-focused teacher induction </a:t>
            </a:r>
          </a:p>
          <a:p>
            <a:r>
              <a:rPr lang="en-GB" dirty="0"/>
              <a:t>Detailed curriculum and materials provided </a:t>
            </a:r>
          </a:p>
          <a:p>
            <a:r>
              <a:rPr lang="en-GB" dirty="0"/>
              <a:t>Detailed teacher notes provided </a:t>
            </a:r>
          </a:p>
          <a:p>
            <a:r>
              <a:rPr lang="en-GB" dirty="0"/>
              <a:t>Regular curriculum meetings </a:t>
            </a:r>
          </a:p>
          <a:p>
            <a:r>
              <a:rPr lang="en-GB" dirty="0"/>
              <a:t>Curriculum support teachers </a:t>
            </a:r>
          </a:p>
          <a:p>
            <a:r>
              <a:rPr lang="en-GB" dirty="0"/>
              <a:t>‘Buzz’ and ‘full’ observations </a:t>
            </a:r>
          </a:p>
          <a:p>
            <a:r>
              <a:rPr lang="en-GB" dirty="0"/>
              <a:t>Development sessions </a:t>
            </a:r>
          </a:p>
          <a:p>
            <a:r>
              <a:rPr lang="en-GB" b="1" dirty="0"/>
              <a:t>Create a humane environment that people want to return to (careful scheduling of assessments etc.) to increase returnees </a:t>
            </a:r>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18003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Does this completely solve the problem? Does it create new ones?</a:t>
            </a:r>
            <a:endParaRPr lang="en-GB" b="1" dirty="0"/>
          </a:p>
        </p:txBody>
      </p:sp>
      <p:sp>
        <p:nvSpPr>
          <p:cNvPr id="3" name="Content Placeholder 2"/>
          <p:cNvSpPr>
            <a:spLocks noGrp="1"/>
          </p:cNvSpPr>
          <p:nvPr>
            <p:ph idx="1"/>
          </p:nvPr>
        </p:nvSpPr>
        <p:spPr/>
        <p:txBody>
          <a:bodyPr/>
          <a:lstStyle/>
          <a:p>
            <a:endParaRPr lang="en-GB" dirty="0" smtClean="0"/>
          </a:p>
          <a:p>
            <a:r>
              <a:rPr lang="en-GB" dirty="0" smtClean="0"/>
              <a:t>It helps develop an centre ‘culture of EAP’</a:t>
            </a:r>
          </a:p>
          <a:p>
            <a:r>
              <a:rPr lang="en-GB" dirty="0" smtClean="0"/>
              <a:t>Problem of ‘over managing’ experienced professionals? </a:t>
            </a:r>
          </a:p>
          <a:p>
            <a:r>
              <a:rPr lang="en-GB" dirty="0" smtClean="0"/>
              <a:t>Lots of time and resources needed to make it happen…Does everyone have that?  </a:t>
            </a:r>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86658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Solution: </a:t>
            </a:r>
            <a:r>
              <a:rPr lang="en-GB" dirty="0" smtClean="0"/>
              <a:t>A world of our own…</a:t>
            </a:r>
            <a:endParaRPr lang="en-GB" dirty="0"/>
          </a:p>
        </p:txBody>
      </p:sp>
      <p:sp>
        <p:nvSpPr>
          <p:cNvPr id="3" name="Content Placeholder 2"/>
          <p:cNvSpPr>
            <a:spLocks noGrp="1"/>
          </p:cNvSpPr>
          <p:nvPr>
            <p:ph idx="1"/>
          </p:nvPr>
        </p:nvSpPr>
        <p:spPr/>
        <p:txBody>
          <a:bodyPr>
            <a:normAutofit/>
          </a:bodyPr>
          <a:lstStyle/>
          <a:p>
            <a:pPr marL="0" indent="0">
              <a:buNone/>
            </a:pPr>
            <a:r>
              <a:rPr lang="en-GB" sz="2800" b="1" dirty="0" smtClean="0"/>
              <a:t>How do you keep links with the wider University and embed these in your programme? </a:t>
            </a:r>
            <a:endParaRPr lang="en-GB" sz="2800" b="1" dirty="0"/>
          </a:p>
          <a:p>
            <a:r>
              <a:rPr lang="en-GB" dirty="0" smtClean="0"/>
              <a:t>Two-way process? The more we communicate the more departments learn about us </a:t>
            </a:r>
          </a:p>
          <a:p>
            <a:r>
              <a:rPr lang="en-GB" dirty="0" smtClean="0"/>
              <a:t>Alternative sources of information </a:t>
            </a:r>
          </a:p>
          <a:p>
            <a:r>
              <a:rPr lang="en-GB" dirty="0" smtClean="0"/>
              <a:t>Students feedback at the end of the programme is nice for the ego… but doesn’t tell you what you really need to know </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36767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Conclusion</a:t>
            </a:r>
            <a:endParaRPr lang="en-GB" b="1" dirty="0"/>
          </a:p>
        </p:txBody>
      </p:sp>
      <p:sp>
        <p:nvSpPr>
          <p:cNvPr id="3" name="Content Placeholder 2"/>
          <p:cNvSpPr>
            <a:spLocks noGrp="1"/>
          </p:cNvSpPr>
          <p:nvPr>
            <p:ph idx="1"/>
          </p:nvPr>
        </p:nvSpPr>
        <p:spPr/>
        <p:txBody>
          <a:bodyPr>
            <a:normAutofit/>
          </a:bodyPr>
          <a:lstStyle/>
          <a:p>
            <a:pPr marL="0" indent="0">
              <a:buNone/>
            </a:pPr>
            <a:r>
              <a:rPr lang="en-GB" b="1" dirty="0" smtClean="0"/>
              <a:t>So, is Pre-sessional a fundamentally contradictory remit?</a:t>
            </a:r>
          </a:p>
          <a:p>
            <a:r>
              <a:rPr lang="en-GB" dirty="0" smtClean="0"/>
              <a:t>Pre-sessional presents a range of pressures that </a:t>
            </a:r>
            <a:r>
              <a:rPr lang="en-GB" smtClean="0"/>
              <a:t>make delivering </a:t>
            </a:r>
            <a:r>
              <a:rPr lang="en-GB" dirty="0" smtClean="0"/>
              <a:t>high quality EAP very challenging to manage </a:t>
            </a:r>
          </a:p>
          <a:p>
            <a:r>
              <a:rPr lang="en-GB" dirty="0" smtClean="0"/>
              <a:t>A BALEAP Pre-sessional Managers’ forum?</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61112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What’s the problem?</a:t>
            </a:r>
            <a:endParaRPr lang="en-GB" b="1" dirty="0"/>
          </a:p>
        </p:txBody>
      </p:sp>
      <p:sp>
        <p:nvSpPr>
          <p:cNvPr id="3" name="Content Placeholder 2"/>
          <p:cNvSpPr>
            <a:spLocks noGrp="1"/>
          </p:cNvSpPr>
          <p:nvPr>
            <p:ph idx="1"/>
          </p:nvPr>
        </p:nvSpPr>
        <p:spPr/>
        <p:txBody>
          <a:bodyPr>
            <a:normAutofit/>
          </a:bodyPr>
          <a:lstStyle/>
          <a:p>
            <a:pPr marL="0" indent="0" algn="ctr">
              <a:buNone/>
            </a:pPr>
            <a:r>
              <a:rPr lang="en-GB" dirty="0" smtClean="0"/>
              <a:t>Every year I ask myself: Is Pre-sessional a fundamentally contradictory remit? </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91049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 will discuss…</a:t>
            </a:r>
            <a:endParaRPr lang="en-GB" b="1" dirty="0"/>
          </a:p>
        </p:txBody>
      </p:sp>
      <p:sp>
        <p:nvSpPr>
          <p:cNvPr id="3" name="Content Placeholder 2"/>
          <p:cNvSpPr>
            <a:spLocks noGrp="1"/>
          </p:cNvSpPr>
          <p:nvPr>
            <p:ph idx="1"/>
          </p:nvPr>
        </p:nvSpPr>
        <p:spPr/>
        <p:txBody>
          <a:bodyPr/>
          <a:lstStyle/>
          <a:p>
            <a:r>
              <a:rPr lang="en-GB" dirty="0"/>
              <a:t>5</a:t>
            </a:r>
            <a:r>
              <a:rPr lang="en-GB" dirty="0" smtClean="0"/>
              <a:t> key (interrelated) problems..</a:t>
            </a:r>
          </a:p>
          <a:p>
            <a:endParaRPr lang="en-GB" dirty="0"/>
          </a:p>
          <a:p>
            <a:r>
              <a:rPr lang="en-GB" dirty="0" smtClean="0"/>
              <a:t>Some possible solutions (note hedged language…)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68936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t>Problem 1: competing narratives about purpose…</a:t>
            </a:r>
            <a:endParaRPr lang="en-GB" sz="3600" b="1" dirty="0"/>
          </a:p>
        </p:txBody>
      </p:sp>
      <p:sp>
        <p:nvSpPr>
          <p:cNvPr id="3" name="Content Placeholder 2"/>
          <p:cNvSpPr>
            <a:spLocks noGrp="1"/>
          </p:cNvSpPr>
          <p:nvPr>
            <p:ph idx="1"/>
          </p:nvPr>
        </p:nvSpPr>
        <p:spPr/>
        <p:txBody>
          <a:bodyPr>
            <a:normAutofit lnSpcReduction="10000"/>
          </a:bodyPr>
          <a:lstStyle/>
          <a:p>
            <a:r>
              <a:rPr lang="en-GB" dirty="0" smtClean="0"/>
              <a:t>Pre-sessional can have an unclear purpose: EAP Centres and the University often have very different ideas about what we’re doing…</a:t>
            </a:r>
          </a:p>
          <a:p>
            <a:endParaRPr lang="en-GB" dirty="0"/>
          </a:p>
          <a:p>
            <a:r>
              <a:rPr lang="en-GB" dirty="0" smtClean="0"/>
              <a:t>The University (or some parts of it) thinks we’re doing IELTS (or something like it), we think we’re doing university-embedded academic language and literacy induction (to quote from the Durham website…)</a:t>
            </a:r>
          </a:p>
          <a:p>
            <a:pPr marL="0" indent="0">
              <a:buNone/>
            </a:pP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78281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GB" sz="3200" b="1" dirty="0" smtClean="0"/>
              <a:t>Things departments have (often) said when I’m talking to them about Pre-sessional…</a:t>
            </a:r>
            <a:endParaRPr lang="en-GB" sz="3200" b="1" dirty="0"/>
          </a:p>
        </p:txBody>
      </p:sp>
      <p:sp>
        <p:nvSpPr>
          <p:cNvPr id="3" name="Content Placeholder 2"/>
          <p:cNvSpPr>
            <a:spLocks noGrp="1"/>
          </p:cNvSpPr>
          <p:nvPr>
            <p:ph idx="1"/>
          </p:nvPr>
        </p:nvSpPr>
        <p:spPr/>
        <p:txBody>
          <a:bodyPr>
            <a:normAutofit/>
          </a:bodyPr>
          <a:lstStyle/>
          <a:p>
            <a:pPr marL="0" indent="0">
              <a:buNone/>
            </a:pPr>
            <a:r>
              <a:rPr lang="en-GB" i="1" dirty="0" smtClean="0"/>
              <a:t>“Why do you need sample essays if you’re just teaching grammar?”</a:t>
            </a:r>
          </a:p>
          <a:p>
            <a:pPr marL="0" indent="0">
              <a:buNone/>
            </a:pPr>
            <a:endParaRPr lang="en-GB" i="1" dirty="0" smtClean="0"/>
          </a:p>
          <a:p>
            <a:pPr marL="0" indent="0">
              <a:buNone/>
            </a:pPr>
            <a:r>
              <a:rPr lang="en-GB" i="1" dirty="0" smtClean="0"/>
              <a:t>“</a:t>
            </a:r>
            <a:r>
              <a:rPr lang="en-GB" i="1" dirty="0"/>
              <a:t>Do you do an IELTS test at the end</a:t>
            </a:r>
            <a:r>
              <a:rPr lang="en-GB" i="1" dirty="0" smtClean="0"/>
              <a:t>?”</a:t>
            </a:r>
          </a:p>
          <a:p>
            <a:pPr marL="0" indent="0">
              <a:buNone/>
            </a:pPr>
            <a:endParaRPr lang="en-GB" i="1" dirty="0" smtClean="0"/>
          </a:p>
          <a:p>
            <a:pPr marL="0" indent="0">
              <a:buNone/>
            </a:pPr>
            <a:r>
              <a:rPr lang="en-GB" i="1" dirty="0" smtClean="0"/>
              <a:t>“How far have you improved my students IELTS scores?”</a:t>
            </a:r>
          </a:p>
          <a:p>
            <a:pPr marL="0" indent="0">
              <a:buNone/>
            </a:pPr>
            <a:endParaRPr lang="en-GB" i="1"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25264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t>Problem 2: </a:t>
            </a:r>
            <a:r>
              <a:rPr lang="en-GB" b="1" dirty="0" err="1" smtClean="0"/>
              <a:t>Marketisation</a:t>
            </a:r>
            <a:r>
              <a:rPr lang="en-GB" b="1" dirty="0" smtClean="0"/>
              <a:t> and Internalisation…</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endParaRPr lang="en-GB" dirty="0" smtClean="0"/>
          </a:p>
          <a:p>
            <a:r>
              <a:rPr lang="en-GB" dirty="0" smtClean="0"/>
              <a:t>Pre-sessional could be seen as the most ‘marketised’ </a:t>
            </a:r>
            <a:r>
              <a:rPr lang="en-GB" dirty="0"/>
              <a:t>end of the EAP spectrum: </a:t>
            </a:r>
            <a:r>
              <a:rPr lang="en-GB" dirty="0" smtClean="0"/>
              <a:t>relied </a:t>
            </a:r>
            <a:r>
              <a:rPr lang="en-GB" dirty="0"/>
              <a:t>on for </a:t>
            </a:r>
            <a:r>
              <a:rPr lang="en-GB" dirty="0" smtClean="0"/>
              <a:t>pouring </a:t>
            </a:r>
            <a:r>
              <a:rPr lang="en-GB" dirty="0"/>
              <a:t>international </a:t>
            </a:r>
            <a:r>
              <a:rPr lang="en-GB" dirty="0" smtClean="0"/>
              <a:t>students (and money)  </a:t>
            </a:r>
            <a:r>
              <a:rPr lang="en-GB" dirty="0"/>
              <a:t>into the </a:t>
            </a:r>
            <a:r>
              <a:rPr lang="en-GB" dirty="0" smtClean="0"/>
              <a:t>University…</a:t>
            </a:r>
          </a:p>
          <a:p>
            <a:pPr marL="0" indent="0">
              <a:buNone/>
            </a:pPr>
            <a:endParaRPr lang="en-GB" dirty="0"/>
          </a:p>
          <a:p>
            <a:pPr marL="0" indent="0">
              <a:buNone/>
            </a:pPr>
            <a:r>
              <a:rPr lang="en-GB" i="1" dirty="0" smtClean="0"/>
              <a:t>(We see 550-600 students  a year… Lots of institutions are significantly bigger… )</a:t>
            </a:r>
            <a:endParaRPr lang="en-GB" i="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90828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Autofit/>
          </a:bodyPr>
          <a:lstStyle/>
          <a:p>
            <a:pPr algn="l"/>
            <a:r>
              <a:rPr lang="en-GB" sz="3600" dirty="0" smtClean="0"/>
              <a:t/>
            </a:r>
            <a:br>
              <a:rPr lang="en-GB" sz="3600" dirty="0" smtClean="0"/>
            </a:br>
            <a:r>
              <a:rPr lang="en-GB" sz="3600" dirty="0" smtClean="0"/>
              <a:t>As part of a critique of the ESP inheritance in EAP, Ding and Campion (2016) comment that …</a:t>
            </a:r>
            <a:endParaRPr lang="en-GB" sz="3600"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endParaRPr lang="en-GB" dirty="0"/>
          </a:p>
          <a:p>
            <a:pPr marL="0" indent="0">
              <a:buNone/>
            </a:pPr>
            <a:r>
              <a:rPr lang="en-GB" i="1" dirty="0" smtClean="0"/>
              <a:t>“…</a:t>
            </a:r>
            <a:r>
              <a:rPr lang="en-GB" b="1" i="1" dirty="0" smtClean="0"/>
              <a:t>quick </a:t>
            </a:r>
            <a:r>
              <a:rPr lang="en-GB" b="1" i="1" dirty="0"/>
              <a:t>fix attitude </a:t>
            </a:r>
            <a:r>
              <a:rPr lang="en-GB" i="1" dirty="0" smtClean="0"/>
              <a:t>has persisted</a:t>
            </a:r>
            <a:r>
              <a:rPr lang="en-GB" i="1" dirty="0"/>
              <a:t>, particularly in </a:t>
            </a:r>
            <a:r>
              <a:rPr lang="en-GB" i="1" dirty="0" err="1"/>
              <a:t>presessional</a:t>
            </a:r>
            <a:r>
              <a:rPr lang="en-GB" i="1" dirty="0"/>
              <a:t> courses, and perpetuates the ‘maximum </a:t>
            </a:r>
            <a:r>
              <a:rPr lang="en-GB" i="1" dirty="0" smtClean="0"/>
              <a:t>throughput of </a:t>
            </a:r>
            <a:r>
              <a:rPr lang="en-GB" i="1" dirty="0"/>
              <a:t>students with </a:t>
            </a:r>
            <a:r>
              <a:rPr lang="en-GB" b="1" i="1" dirty="0"/>
              <a:t>minimum attainment levels </a:t>
            </a:r>
            <a:r>
              <a:rPr lang="en-GB" i="1" dirty="0"/>
              <a:t>in the language in </a:t>
            </a:r>
            <a:r>
              <a:rPr lang="en-GB" b="1" i="1" dirty="0"/>
              <a:t>the shortest possible </a:t>
            </a:r>
            <a:r>
              <a:rPr lang="en-GB" b="1" i="1" dirty="0" smtClean="0"/>
              <a:t>time</a:t>
            </a:r>
            <a:r>
              <a:rPr lang="en-GB" i="1" dirty="0" smtClean="0"/>
              <a:t>’ philosophy </a:t>
            </a:r>
            <a:r>
              <a:rPr lang="en-GB" i="1" dirty="0"/>
              <a:t>(Turner, 2004:97</a:t>
            </a:r>
            <a:r>
              <a:rPr lang="en-GB" i="1" dirty="0" smtClean="0"/>
              <a:t>).”</a:t>
            </a:r>
            <a:endParaRPr lang="en-GB" i="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47072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So…the problem becomes…</a:t>
            </a:r>
            <a:endParaRPr lang="en-GB" b="1" dirty="0"/>
          </a:p>
        </p:txBody>
      </p:sp>
      <p:sp>
        <p:nvSpPr>
          <p:cNvPr id="3" name="Content Placeholder 2"/>
          <p:cNvSpPr>
            <a:spLocks noGrp="1"/>
          </p:cNvSpPr>
          <p:nvPr>
            <p:ph idx="1"/>
          </p:nvPr>
        </p:nvSpPr>
        <p:spPr/>
        <p:txBody>
          <a:bodyPr>
            <a:normAutofit lnSpcReduction="10000"/>
          </a:bodyPr>
          <a:lstStyle/>
          <a:p>
            <a:r>
              <a:rPr lang="en-GB" dirty="0" smtClean="0"/>
              <a:t>Managing huge growth or sudden contraction in student numbers from a not always predictable range of disciplines (the problem of the lone ethnomusicologist)</a:t>
            </a:r>
          </a:p>
          <a:p>
            <a:endParaRPr lang="en-GB" b="1" dirty="0" smtClean="0"/>
          </a:p>
          <a:p>
            <a:pPr marL="0" indent="0">
              <a:buNone/>
            </a:pPr>
            <a:r>
              <a:rPr lang="en-GB" b="1" dirty="0" smtClean="0"/>
              <a:t>While all the time …</a:t>
            </a:r>
          </a:p>
          <a:p>
            <a:pPr marL="0" indent="0">
              <a:buNone/>
            </a:pPr>
            <a:endParaRPr lang="en-GB" b="1" dirty="0"/>
          </a:p>
          <a:p>
            <a:r>
              <a:rPr lang="en-GB" dirty="0" smtClean="0"/>
              <a:t>Maintaining coherence and quality in the curriculum, teaching  and assessment </a:t>
            </a:r>
          </a:p>
          <a:p>
            <a:pPr marL="0" indent="0">
              <a:buNone/>
            </a:pPr>
            <a:endParaRPr lang="en-GB"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85826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450</TotalTime>
  <Words>1388</Words>
  <Application>Microsoft Macintosh PowerPoint</Application>
  <PresentationFormat>On-screen Show (4:3)</PresentationFormat>
  <Paragraphs>126</Paragraphs>
  <Slides>25</Slides>
  <Notes>1</Notes>
  <HiddenSlides>0</HiddenSlides>
  <MMClips>0</MMClips>
  <ScaleCrop>false</ScaleCrop>
  <HeadingPairs>
    <vt:vector size="4" baseType="variant">
      <vt:variant>
        <vt:lpstr>Design Template</vt:lpstr>
      </vt:variant>
      <vt:variant>
        <vt:i4>1</vt:i4>
      </vt:variant>
      <vt:variant>
        <vt:lpstr>Slide Titles</vt:lpstr>
      </vt:variant>
      <vt:variant>
        <vt:i4>25</vt:i4>
      </vt:variant>
    </vt:vector>
  </HeadingPairs>
  <TitlesOfParts>
    <vt:vector size="26" baseType="lpstr">
      <vt:lpstr>Office Theme</vt:lpstr>
      <vt:lpstr>Departments, Disciplines and Logistical Complexity: How do you solve a problem like Pre-sessional?</vt:lpstr>
      <vt:lpstr>What’s (mis?)informing my position?</vt:lpstr>
      <vt:lpstr>What’s the problem?</vt:lpstr>
      <vt:lpstr>I will discuss…</vt:lpstr>
      <vt:lpstr>Problem 1: competing narratives about purpose…</vt:lpstr>
      <vt:lpstr>Things departments have (often) said when I’m talking to them about Pre-sessional…</vt:lpstr>
      <vt:lpstr> Problem 2: Marketisation and Internalisation… </vt:lpstr>
      <vt:lpstr> As part of a critique of the ESP inheritance in EAP, Ding and Campion (2016) comment that …</vt:lpstr>
      <vt:lpstr>So…the problem becomes…</vt:lpstr>
      <vt:lpstr>Problem 3: Far away from the research-informed ideal  </vt:lpstr>
      <vt:lpstr>(What is the research-informed ideal?)</vt:lpstr>
      <vt:lpstr>Problem 4: Short-term-ness   </vt:lpstr>
      <vt:lpstr>Problem 5: A world of our own…</vt:lpstr>
      <vt:lpstr>Solutions (kind of)…</vt:lpstr>
      <vt:lpstr>Solution:  Competing narratives and the IELTS spectre…</vt:lpstr>
      <vt:lpstr>Solutions 1: Competing narratives and the IELTS spectre…  </vt:lpstr>
      <vt:lpstr>Solutions: The literature-informed ideal…</vt:lpstr>
      <vt:lpstr>Slide 18</vt:lpstr>
      <vt:lpstr>For example…</vt:lpstr>
      <vt:lpstr>Also… </vt:lpstr>
      <vt:lpstr>Solution: Short-term-ness </vt:lpstr>
      <vt:lpstr> Communicating with teachers…(this is a long list, it has to be!) </vt:lpstr>
      <vt:lpstr>Does this completely solve the problem? Does it create new ones?</vt:lpstr>
      <vt:lpstr>Solution: A world of our own…</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you solve a problem like Pre-sessional?</dc:title>
  <dc:creator>GREENER, LOUISE M.</dc:creator>
  <cp:lastModifiedBy>Clare Poulson</cp:lastModifiedBy>
  <cp:revision>45</cp:revision>
  <dcterms:created xsi:type="dcterms:W3CDTF">2017-04-08T11:13:56Z</dcterms:created>
  <dcterms:modified xsi:type="dcterms:W3CDTF">2017-04-08T11:30:41Z</dcterms:modified>
</cp:coreProperties>
</file>